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3.xml" ContentType="application/vnd.ms-office.chartstyle+xml"/>
  <Override PartName="/ppt/charts/colors3.xml" ContentType="application/vnd.ms-office.chartcolorstyl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rts/chart12.xml" ContentType="application/vnd.openxmlformats-officedocument.drawingml.chart+xml"/>
  <Override PartName="/ppt/charts/style4.xml" ContentType="application/vnd.ms-office.chartstyle+xml"/>
  <Override PartName="/ppt/charts/colors4.xml" ContentType="application/vnd.ms-office.chartcolorstyle+xml"/>
  <Override PartName="/ppt/charts/chart13.xml" ContentType="application/vnd.openxmlformats-officedocument.drawingml.chart+xml"/>
  <Override PartName="/ppt/charts/style5.xml" ContentType="application/vnd.ms-office.chartstyle+xml"/>
  <Override PartName="/ppt/charts/colors5.xml" ContentType="application/vnd.ms-office.chartcolorstyle+xml"/>
  <Override PartName="/ppt/charts/chart14.xml" ContentType="application/vnd.openxmlformats-officedocument.drawingml.chart+xml"/>
  <Override PartName="/ppt/charts/style6.xml" ContentType="application/vnd.ms-office.chartstyle+xml"/>
  <Override PartName="/ppt/charts/colors6.xml" ContentType="application/vnd.ms-office.chartcolorstyle+xml"/>
  <Override PartName="/ppt/charts/chart15.xml" ContentType="application/vnd.openxmlformats-officedocument.drawingml.chart+xml"/>
  <Override PartName="/ppt/charts/style7.xml" ContentType="application/vnd.ms-office.chartstyle+xml"/>
  <Override PartName="/ppt/charts/colors7.xml" ContentType="application/vnd.ms-office.chartcolorstyle+xml"/>
  <Override PartName="/ppt/charts/chart16.xml" ContentType="application/vnd.openxmlformats-officedocument.drawingml.chart+xml"/>
  <Override PartName="/ppt/charts/style8.xml" ContentType="application/vnd.ms-office.chartstyle+xml"/>
  <Override PartName="/ppt/charts/colors8.xml" ContentType="application/vnd.ms-office.chartcolorstyle+xml"/>
  <Override PartName="/ppt/charts/chart17.xml" ContentType="application/vnd.openxmlformats-officedocument.drawingml.chart+xml"/>
  <Override PartName="/ppt/charts/style9.xml" ContentType="application/vnd.ms-office.chartstyle+xml"/>
  <Override PartName="/ppt/charts/colors9.xml" ContentType="application/vnd.ms-office.chartcolorstyle+xml"/>
  <Override PartName="/ppt/charts/chart18.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9.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20.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1.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2.xml" ContentType="application/vnd.openxmlformats-officedocument.drawingml.chart+xml"/>
  <Override PartName="/ppt/charts/chart23.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4.xml" ContentType="application/vnd.openxmlformats-officedocument.drawingml.chart+xml"/>
  <Override PartName="/ppt/charts/style15.xml" ContentType="application/vnd.ms-office.chartstyle+xml"/>
  <Override PartName="/ppt/charts/colors15.xml" ContentType="application/vnd.ms-office.chartcolorstyl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charts/chart25.xml" ContentType="application/vnd.openxmlformats-officedocument.drawingml.chart+xml"/>
  <Override PartName="/ppt/drawings/drawing1.xml" ContentType="application/vnd.openxmlformats-officedocument.drawingml.chartshapes+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7" r:id="rId2"/>
    <p:sldId id="438" r:id="rId3"/>
    <p:sldId id="439" r:id="rId4"/>
    <p:sldId id="440" r:id="rId5"/>
    <p:sldId id="441" r:id="rId6"/>
    <p:sldId id="442" r:id="rId7"/>
    <p:sldId id="443" r:id="rId8"/>
    <p:sldId id="444" r:id="rId9"/>
    <p:sldId id="445" r:id="rId10"/>
    <p:sldId id="500" r:id="rId11"/>
    <p:sldId id="446" r:id="rId12"/>
    <p:sldId id="449" r:id="rId13"/>
    <p:sldId id="447" r:id="rId14"/>
    <p:sldId id="457" r:id="rId15"/>
    <p:sldId id="451" r:id="rId16"/>
    <p:sldId id="475" r:id="rId17"/>
    <p:sldId id="458" r:id="rId18"/>
    <p:sldId id="459" r:id="rId19"/>
    <p:sldId id="460" r:id="rId20"/>
    <p:sldId id="448" r:id="rId21"/>
    <p:sldId id="453" r:id="rId22"/>
    <p:sldId id="454" r:id="rId23"/>
    <p:sldId id="461" r:id="rId24"/>
    <p:sldId id="462" r:id="rId25"/>
    <p:sldId id="463" r:id="rId26"/>
    <p:sldId id="464" r:id="rId27"/>
    <p:sldId id="465" r:id="rId28"/>
    <p:sldId id="466" r:id="rId29"/>
    <p:sldId id="467" r:id="rId30"/>
    <p:sldId id="468" r:id="rId31"/>
    <p:sldId id="469" r:id="rId32"/>
    <p:sldId id="470" r:id="rId33"/>
    <p:sldId id="471" r:id="rId34"/>
    <p:sldId id="472" r:id="rId35"/>
    <p:sldId id="473" r:id="rId36"/>
    <p:sldId id="480" r:id="rId37"/>
    <p:sldId id="481" r:id="rId38"/>
    <p:sldId id="482" r:id="rId39"/>
    <p:sldId id="474" r:id="rId40"/>
    <p:sldId id="476" r:id="rId41"/>
    <p:sldId id="477" r:id="rId42"/>
    <p:sldId id="478" r:id="rId43"/>
    <p:sldId id="479" r:id="rId44"/>
    <p:sldId id="483" r:id="rId45"/>
    <p:sldId id="484" r:id="rId46"/>
    <p:sldId id="485" r:id="rId47"/>
    <p:sldId id="486" r:id="rId48"/>
    <p:sldId id="487" r:id="rId49"/>
    <p:sldId id="488" r:id="rId50"/>
    <p:sldId id="489" r:id="rId51"/>
    <p:sldId id="490" r:id="rId52"/>
    <p:sldId id="491" r:id="rId53"/>
    <p:sldId id="492" r:id="rId54"/>
    <p:sldId id="552" r:id="rId55"/>
    <p:sldId id="501" r:id="rId56"/>
    <p:sldId id="553" r:id="rId57"/>
    <p:sldId id="554" r:id="rId58"/>
    <p:sldId id="555" r:id="rId59"/>
    <p:sldId id="510" r:id="rId60"/>
    <p:sldId id="529" r:id="rId61"/>
    <p:sldId id="511" r:id="rId62"/>
    <p:sldId id="528" r:id="rId63"/>
    <p:sldId id="527" r:id="rId64"/>
    <p:sldId id="545" r:id="rId65"/>
    <p:sldId id="548" r:id="rId66"/>
    <p:sldId id="544" r:id="rId67"/>
    <p:sldId id="493" r:id="rId68"/>
    <p:sldId id="494" r:id="rId69"/>
    <p:sldId id="495" r:id="rId70"/>
    <p:sldId id="512" r:id="rId71"/>
    <p:sldId id="513" r:id="rId72"/>
    <p:sldId id="496" r:id="rId73"/>
    <p:sldId id="497" r:id="rId74"/>
    <p:sldId id="498" r:id="rId75"/>
    <p:sldId id="499" r:id="rId76"/>
    <p:sldId id="502" r:id="rId77"/>
    <p:sldId id="503" r:id="rId78"/>
    <p:sldId id="504" r:id="rId79"/>
    <p:sldId id="542" r:id="rId80"/>
    <p:sldId id="543" r:id="rId81"/>
    <p:sldId id="505" r:id="rId82"/>
    <p:sldId id="514" r:id="rId83"/>
    <p:sldId id="515" r:id="rId84"/>
    <p:sldId id="516" r:id="rId85"/>
    <p:sldId id="518" r:id="rId86"/>
    <p:sldId id="519" r:id="rId87"/>
    <p:sldId id="541" r:id="rId88"/>
    <p:sldId id="520" r:id="rId89"/>
    <p:sldId id="521" r:id="rId90"/>
    <p:sldId id="522" r:id="rId91"/>
    <p:sldId id="523" r:id="rId92"/>
    <p:sldId id="524" r:id="rId93"/>
    <p:sldId id="556" r:id="rId94"/>
    <p:sldId id="525" r:id="rId95"/>
    <p:sldId id="526" r:id="rId96"/>
    <p:sldId id="533" r:id="rId97"/>
    <p:sldId id="534" r:id="rId98"/>
    <p:sldId id="535" r:id="rId99"/>
    <p:sldId id="536" r:id="rId100"/>
    <p:sldId id="538" r:id="rId101"/>
    <p:sldId id="539" r:id="rId102"/>
    <p:sldId id="540" r:id="rId103"/>
    <p:sldId id="549" r:id="rId104"/>
    <p:sldId id="550" r:id="rId105"/>
    <p:sldId id="551" r:id="rId106"/>
  </p:sldIdLst>
  <p:sldSz cx="12192000" cy="6858000"/>
  <p:notesSz cx="6797675"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FF"/>
    <a:srgbClr val="66FF33"/>
    <a:srgbClr val="F1FE7A"/>
    <a:srgbClr val="6600FF"/>
    <a:srgbClr val="FFCCCC"/>
    <a:srgbClr val="00FFFF"/>
    <a:srgbClr val="F8FAA2"/>
    <a:srgbClr val="00FF00"/>
    <a:srgbClr val="CC66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3.xml"/><Relationship Id="rId1" Type="http://schemas.microsoft.com/office/2011/relationships/chartStyle" Target="style3.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4.xml"/><Relationship Id="rId1" Type="http://schemas.microsoft.com/office/2011/relationships/chartStyle" Target="style4.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5.xml"/><Relationship Id="rId1" Type="http://schemas.microsoft.com/office/2011/relationships/chartStyle" Target="style5.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6.xml"/><Relationship Id="rId1" Type="http://schemas.microsoft.com/office/2011/relationships/chartStyle" Target="style6.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7.xml"/><Relationship Id="rId1" Type="http://schemas.microsoft.com/office/2011/relationships/chartStyle" Target="style7.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8.xml"/><Relationship Id="rId1" Type="http://schemas.microsoft.com/office/2011/relationships/chartStyle" Target="style8.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9.xml"/><Relationship Id="rId1" Type="http://schemas.microsoft.com/office/2011/relationships/chartStyle" Target="style9.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0.xml"/><Relationship Id="rId1" Type="http://schemas.microsoft.com/office/2011/relationships/chartStyle" Target="style10.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1.xml"/><Relationship Id="rId1" Type="http://schemas.microsoft.com/office/2011/relationships/chartStyle" Target="style11.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2.xml"/><Relationship Id="rId1" Type="http://schemas.microsoft.com/office/2011/relationships/chartStyle" Target="style12.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3.xml"/><Relationship Id="rId1" Type="http://schemas.microsoft.com/office/2011/relationships/chartStyle" Target="style13.xml"/></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4.xml"/><Relationship Id="rId1" Type="http://schemas.microsoft.com/office/2011/relationships/chartStyle" Target="style14.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5.xml"/><Relationship Id="rId1" Type="http://schemas.microsoft.com/office/2011/relationships/chartStyle" Target="style15.xml"/></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1"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Численность постоянного населения на конец года (чел.)</a:t>
            </a:r>
          </a:p>
        </c:rich>
      </c:tx>
      <c:overlay val="0"/>
      <c:spPr>
        <a:noFill/>
        <a:ln>
          <a:noFill/>
        </a:ln>
        <a:effectLst/>
      </c:spPr>
      <c:txPr>
        <a:bodyPr rot="0" spcFirstLastPara="1" vertOverflow="ellipsis" vert="horz" wrap="square" anchor="ctr" anchorCtr="1"/>
        <a:lstStyle/>
        <a:p>
          <a:pPr>
            <a:defRPr sz="1200" b="1" i="1"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Численность постоянного населения на конец года (тыс.чел.)</c:v>
                </c:pt>
              </c:strCache>
            </c:strRef>
          </c:tx>
          <c:spPr>
            <a:solidFill>
              <a:schemeClr val="tx2">
                <a:lumMod val="60000"/>
                <a:lumOff val="4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12504</c:v>
                </c:pt>
                <c:pt idx="1">
                  <c:v>12314</c:v>
                </c:pt>
                <c:pt idx="2">
                  <c:v>12165</c:v>
                </c:pt>
                <c:pt idx="3" formatCode="0">
                  <c:v>12014</c:v>
                </c:pt>
                <c:pt idx="4">
                  <c:v>11879</c:v>
                </c:pt>
              </c:numCache>
            </c:numRef>
          </c:val>
          <c:shape val="cylinder"/>
          <c:extLst>
            <c:ext xmlns:c16="http://schemas.microsoft.com/office/drawing/2014/chart" uri="{C3380CC4-5D6E-409C-BE32-E72D297353CC}">
              <c16:uniqueId val="{00000000-9643-40CF-8046-920F21664DCC}"/>
            </c:ext>
          </c:extLst>
        </c:ser>
        <c:dLbls>
          <c:showLegendKey val="0"/>
          <c:showVal val="1"/>
          <c:showCatName val="0"/>
          <c:showSerName val="0"/>
          <c:showPercent val="0"/>
          <c:showBubbleSize val="0"/>
        </c:dLbls>
        <c:gapWidth val="150"/>
        <c:shape val="box"/>
        <c:axId val="177748992"/>
        <c:axId val="177754880"/>
        <c:axId val="0"/>
      </c:bar3DChart>
      <c:catAx>
        <c:axId val="1777489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754880"/>
        <c:crosses val="autoZero"/>
        <c:auto val="1"/>
        <c:lblAlgn val="ctr"/>
        <c:lblOffset val="100"/>
        <c:noMultiLvlLbl val="0"/>
      </c:catAx>
      <c:valAx>
        <c:axId val="17775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748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Объем промышленного производства (</a:t>
            </a:r>
            <a:r>
              <a:rPr lang="ru-RU" sz="1100" dirty="0" err="1">
                <a:solidFill>
                  <a:schemeClr val="tx1">
                    <a:lumMod val="95000"/>
                    <a:lumOff val="5000"/>
                  </a:schemeClr>
                </a:solidFill>
              </a:rPr>
              <a:t>млн.руб</a:t>
            </a:r>
            <a:r>
              <a:rPr lang="ru-RU" sz="1100" dirty="0">
                <a:solidFill>
                  <a:schemeClr val="tx1">
                    <a:lumMod val="95000"/>
                    <a:lumOff val="5000"/>
                  </a:schemeClr>
                </a:solidFill>
              </a:rPr>
              <a:t>.)</a:t>
            </a:r>
          </a:p>
        </c:rich>
      </c:tx>
      <c:overlay val="0"/>
      <c:spPr>
        <a:noFill/>
        <a:ln>
          <a:noFill/>
        </a:ln>
        <a:effectLst/>
      </c:spPr>
      <c:txPr>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Инвестиции в основной капитал</c:v>
                </c:pt>
              </c:strCache>
            </c:strRef>
          </c:tx>
          <c:spPr>
            <a:solidFill>
              <a:srgbClr val="00FF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197.8</c:v>
                </c:pt>
                <c:pt idx="1">
                  <c:v>228.6</c:v>
                </c:pt>
                <c:pt idx="2">
                  <c:v>249.3</c:v>
                </c:pt>
                <c:pt idx="3">
                  <c:v>274.10000000000002</c:v>
                </c:pt>
                <c:pt idx="4">
                  <c:v>297.2</c:v>
                </c:pt>
              </c:numCache>
            </c:numRef>
          </c:val>
          <c:shape val="cylinder"/>
          <c:extLst>
            <c:ext xmlns:c16="http://schemas.microsoft.com/office/drawing/2014/chart" uri="{C3380CC4-5D6E-409C-BE32-E72D297353CC}">
              <c16:uniqueId val="{00000000-DDBC-41A8-964E-28524120DB97}"/>
            </c:ext>
          </c:extLst>
        </c:ser>
        <c:dLbls>
          <c:showLegendKey val="0"/>
          <c:showVal val="1"/>
          <c:showCatName val="0"/>
          <c:showSerName val="0"/>
          <c:showPercent val="0"/>
          <c:showBubbleSize val="0"/>
        </c:dLbls>
        <c:gapWidth val="150"/>
        <c:shape val="box"/>
        <c:axId val="179914240"/>
        <c:axId val="179915776"/>
        <c:axId val="0"/>
      </c:bar3DChart>
      <c:catAx>
        <c:axId val="179914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9915776"/>
        <c:crosses val="autoZero"/>
        <c:auto val="1"/>
        <c:lblAlgn val="ctr"/>
        <c:lblOffset val="100"/>
        <c:noMultiLvlLbl val="0"/>
      </c:catAx>
      <c:valAx>
        <c:axId val="1799157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99142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Прибыль (%)</a:t>
            </a:r>
          </a:p>
        </c:rich>
      </c:tx>
      <c:layout>
        <c:manualLayout>
          <c:xMode val="edge"/>
          <c:yMode val="edge"/>
          <c:x val="0.42698602618110187"/>
          <c:y val="6.1506925734322183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Численность постоянного населения на конец года (тыс.чел.)</c:v>
                </c:pt>
              </c:strCache>
            </c:strRef>
          </c:tx>
          <c:spPr>
            <a:solidFill>
              <a:srgbClr val="FFFF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104.3</c:v>
                </c:pt>
                <c:pt idx="1">
                  <c:v>104.4</c:v>
                </c:pt>
                <c:pt idx="2">
                  <c:v>104.5</c:v>
                </c:pt>
                <c:pt idx="3">
                  <c:v>104.7</c:v>
                </c:pt>
                <c:pt idx="4">
                  <c:v>104.9</c:v>
                </c:pt>
              </c:numCache>
            </c:numRef>
          </c:val>
          <c:shape val="cylinder"/>
          <c:extLst>
            <c:ext xmlns:c16="http://schemas.microsoft.com/office/drawing/2014/chart" uri="{C3380CC4-5D6E-409C-BE32-E72D297353CC}">
              <c16:uniqueId val="{00000000-3C46-47F8-B1E6-D92EF719BFE9}"/>
            </c:ext>
          </c:extLst>
        </c:ser>
        <c:dLbls>
          <c:showLegendKey val="0"/>
          <c:showVal val="1"/>
          <c:showCatName val="0"/>
          <c:showSerName val="0"/>
          <c:showPercent val="0"/>
          <c:showBubbleSize val="0"/>
        </c:dLbls>
        <c:gapWidth val="150"/>
        <c:shape val="box"/>
        <c:axId val="181481856"/>
        <c:axId val="181483392"/>
        <c:axId val="0"/>
      </c:bar3DChart>
      <c:catAx>
        <c:axId val="1814818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483392"/>
        <c:crosses val="autoZero"/>
        <c:auto val="1"/>
        <c:lblAlgn val="ctr"/>
        <c:lblOffset val="100"/>
        <c:noMultiLvlLbl val="0"/>
      </c:catAx>
      <c:valAx>
        <c:axId val="1814833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481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1"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dirty="0">
                <a:solidFill>
                  <a:schemeClr val="tx1">
                    <a:lumMod val="95000"/>
                    <a:lumOff val="5000"/>
                  </a:schemeClr>
                </a:solidFill>
              </a:rPr>
              <a:t>Индекс потребительских цен (%) </a:t>
            </a:r>
          </a:p>
        </c:rich>
      </c:tx>
      <c:layout>
        <c:manualLayout>
          <c:xMode val="edge"/>
          <c:yMode val="edge"/>
          <c:x val="0.30599130315055817"/>
          <c:y val="4.6130194300741757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Инвестиции в основной капитал</c:v>
                </c:pt>
              </c:strCache>
            </c:strRef>
          </c:tx>
          <c:spPr>
            <a:solidFill>
              <a:srgbClr val="00B0F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109.4</c:v>
                </c:pt>
                <c:pt idx="1">
                  <c:v>105.1</c:v>
                </c:pt>
                <c:pt idx="2">
                  <c:v>104.4</c:v>
                </c:pt>
                <c:pt idx="3">
                  <c:v>104</c:v>
                </c:pt>
                <c:pt idx="4">
                  <c:v>104</c:v>
                </c:pt>
              </c:numCache>
            </c:numRef>
          </c:val>
          <c:shape val="cylinder"/>
          <c:extLst>
            <c:ext xmlns:c16="http://schemas.microsoft.com/office/drawing/2014/chart" uri="{C3380CC4-5D6E-409C-BE32-E72D297353CC}">
              <c16:uniqueId val="{00000000-2305-4B3E-A60E-E024D6E2A950}"/>
            </c:ext>
          </c:extLst>
        </c:ser>
        <c:dLbls>
          <c:showLegendKey val="0"/>
          <c:showVal val="1"/>
          <c:showCatName val="0"/>
          <c:showSerName val="0"/>
          <c:showPercent val="0"/>
          <c:showBubbleSize val="0"/>
        </c:dLbls>
        <c:gapWidth val="150"/>
        <c:shape val="box"/>
        <c:axId val="181516928"/>
        <c:axId val="181531008"/>
        <c:axId val="0"/>
      </c:bar3DChart>
      <c:catAx>
        <c:axId val="1815169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531008"/>
        <c:crosses val="autoZero"/>
        <c:auto val="1"/>
        <c:lblAlgn val="ctr"/>
        <c:lblOffset val="100"/>
        <c:noMultiLvlLbl val="0"/>
      </c:catAx>
      <c:valAx>
        <c:axId val="1815310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516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Фонд оплаты труда (</a:t>
            </a:r>
            <a:r>
              <a:rPr lang="ru-RU" sz="1100" dirty="0" err="1">
                <a:solidFill>
                  <a:schemeClr val="tx1">
                    <a:lumMod val="95000"/>
                    <a:lumOff val="5000"/>
                  </a:schemeClr>
                </a:solidFill>
              </a:rPr>
              <a:t>млн.руб</a:t>
            </a:r>
            <a:r>
              <a:rPr lang="ru-RU" sz="1100" dirty="0">
                <a:solidFill>
                  <a:schemeClr val="tx1">
                    <a:lumMod val="95000"/>
                    <a:lumOff val="5000"/>
                  </a:schemeClr>
                </a:solidFill>
              </a:rPr>
              <a:t>.)</a:t>
            </a:r>
          </a:p>
        </c:rich>
      </c:tx>
      <c:layout>
        <c:manualLayout>
          <c:xMode val="edge"/>
          <c:yMode val="edge"/>
          <c:x val="0.31443393471016745"/>
          <c:y val="5.3818560017531998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Столбец1</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1191.9000000000001</c:v>
                </c:pt>
                <c:pt idx="1">
                  <c:v>1378.1</c:v>
                </c:pt>
                <c:pt idx="2">
                  <c:v>1478.7</c:v>
                </c:pt>
                <c:pt idx="3">
                  <c:v>1582.2</c:v>
                </c:pt>
                <c:pt idx="4">
                  <c:v>1693</c:v>
                </c:pt>
              </c:numCache>
            </c:numRef>
          </c:val>
          <c:shape val="cylinder"/>
          <c:extLst>
            <c:ext xmlns:c16="http://schemas.microsoft.com/office/drawing/2014/chart" uri="{C3380CC4-5D6E-409C-BE32-E72D297353CC}">
              <c16:uniqueId val="{00000000-2F8B-4AEC-98A8-DF3638D9C90E}"/>
            </c:ext>
          </c:extLst>
        </c:ser>
        <c:dLbls>
          <c:showLegendKey val="0"/>
          <c:showVal val="1"/>
          <c:showCatName val="0"/>
          <c:showSerName val="0"/>
          <c:showPercent val="0"/>
          <c:showBubbleSize val="0"/>
        </c:dLbls>
        <c:gapWidth val="150"/>
        <c:shape val="box"/>
        <c:axId val="180941952"/>
        <c:axId val="180943488"/>
        <c:axId val="0"/>
      </c:bar3DChart>
      <c:catAx>
        <c:axId val="1809419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43488"/>
        <c:crosses val="autoZero"/>
        <c:auto val="1"/>
        <c:lblAlgn val="ctr"/>
        <c:lblOffset val="100"/>
        <c:noMultiLvlLbl val="0"/>
      </c:catAx>
      <c:valAx>
        <c:axId val="18094348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419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Среднемесячная заработная плата(руб.)</a:t>
            </a:r>
          </a:p>
        </c:rich>
      </c:tx>
      <c:layout>
        <c:manualLayout>
          <c:xMode val="edge"/>
          <c:yMode val="edge"/>
          <c:x val="0.26135119959295511"/>
          <c:y val="4.6130194300741757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Среднемесячная заработная плата (руб.)</c:v>
                </c:pt>
              </c:strCache>
            </c:strRef>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65482.8</c:v>
                </c:pt>
                <c:pt idx="1">
                  <c:v>71610.3</c:v>
                </c:pt>
                <c:pt idx="2">
                  <c:v>76774.8</c:v>
                </c:pt>
                <c:pt idx="3">
                  <c:v>82002.2</c:v>
                </c:pt>
                <c:pt idx="4">
                  <c:v>88480.4</c:v>
                </c:pt>
              </c:numCache>
            </c:numRef>
          </c:val>
          <c:shape val="cylinder"/>
          <c:extLst>
            <c:ext xmlns:c16="http://schemas.microsoft.com/office/drawing/2014/chart" uri="{C3380CC4-5D6E-409C-BE32-E72D297353CC}">
              <c16:uniqueId val="{00000000-4BB3-4404-B643-EA6C8051EDD0}"/>
            </c:ext>
          </c:extLst>
        </c:ser>
        <c:dLbls>
          <c:showLegendKey val="0"/>
          <c:showVal val="1"/>
          <c:showCatName val="0"/>
          <c:showSerName val="0"/>
          <c:showPercent val="0"/>
          <c:showBubbleSize val="0"/>
        </c:dLbls>
        <c:gapWidth val="150"/>
        <c:shape val="box"/>
        <c:axId val="180981120"/>
        <c:axId val="180987008"/>
        <c:axId val="0"/>
      </c:bar3DChart>
      <c:catAx>
        <c:axId val="1809811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87008"/>
        <c:crosses val="autoZero"/>
        <c:auto val="1"/>
        <c:lblAlgn val="ctr"/>
        <c:lblOffset val="100"/>
        <c:noMultiLvlLbl val="0"/>
      </c:catAx>
      <c:valAx>
        <c:axId val="1809870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811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Уровень безработицы (%)</a:t>
            </a:r>
          </a:p>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sz="1100" dirty="0">
              <a:solidFill>
                <a:schemeClr val="tx1">
                  <a:lumMod val="95000"/>
                  <a:lumOff val="5000"/>
                </a:schemeClr>
              </a:solidFill>
            </a:endParaRPr>
          </a:p>
        </c:rich>
      </c:tx>
      <c:layout>
        <c:manualLayout>
          <c:xMode val="edge"/>
          <c:yMode val="edge"/>
          <c:x val="0.36451207423607573"/>
          <c:y val="2.3065097150370816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E0E6B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2.2000000000000002</c:v>
                </c:pt>
                <c:pt idx="1">
                  <c:v>2.1</c:v>
                </c:pt>
                <c:pt idx="2">
                  <c:v>2</c:v>
                </c:pt>
                <c:pt idx="3">
                  <c:v>2</c:v>
                </c:pt>
                <c:pt idx="4">
                  <c:v>1.9</c:v>
                </c:pt>
              </c:numCache>
            </c:numRef>
          </c:val>
          <c:shape val="cylinder"/>
          <c:extLst>
            <c:ext xmlns:c16="http://schemas.microsoft.com/office/drawing/2014/chart" uri="{C3380CC4-5D6E-409C-BE32-E72D297353CC}">
              <c16:uniqueId val="{00000000-B49B-4900-BD59-EE5F02B489F8}"/>
            </c:ext>
          </c:extLst>
        </c:ser>
        <c:dLbls>
          <c:showLegendKey val="0"/>
          <c:showVal val="1"/>
          <c:showCatName val="0"/>
          <c:showSerName val="0"/>
          <c:showPercent val="0"/>
          <c:showBubbleSize val="0"/>
        </c:dLbls>
        <c:gapWidth val="150"/>
        <c:shape val="box"/>
        <c:axId val="181214592"/>
        <c:axId val="181228672"/>
        <c:axId val="0"/>
      </c:bar3DChart>
      <c:catAx>
        <c:axId val="1812145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28672"/>
        <c:crosses val="autoZero"/>
        <c:auto val="1"/>
        <c:lblAlgn val="ctr"/>
        <c:lblOffset val="100"/>
        <c:noMultiLvlLbl val="0"/>
      </c:catAx>
      <c:valAx>
        <c:axId val="1812286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145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Объем</a:t>
            </a:r>
            <a:r>
              <a:rPr lang="ru-RU" sz="1100" baseline="0" dirty="0">
                <a:solidFill>
                  <a:schemeClr val="tx1">
                    <a:lumMod val="95000"/>
                    <a:lumOff val="5000"/>
                  </a:schemeClr>
                </a:solidFill>
              </a:rPr>
              <a:t> жилищного строительства</a:t>
            </a:r>
            <a:r>
              <a:rPr lang="ru-RU" sz="1100" dirty="0">
                <a:solidFill>
                  <a:schemeClr val="tx1">
                    <a:lumMod val="95000"/>
                    <a:lumOff val="5000"/>
                  </a:schemeClr>
                </a:solidFill>
              </a:rPr>
              <a:t>(кв.м.)</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A4FD39"/>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3484</c:v>
                </c:pt>
                <c:pt idx="1">
                  <c:v>4000</c:v>
                </c:pt>
                <c:pt idx="2">
                  <c:v>4100</c:v>
                </c:pt>
                <c:pt idx="3" formatCode="0">
                  <c:v>4200</c:v>
                </c:pt>
                <c:pt idx="4">
                  <c:v>4300</c:v>
                </c:pt>
              </c:numCache>
            </c:numRef>
          </c:val>
          <c:shape val="cylinder"/>
          <c:extLst>
            <c:ext xmlns:c16="http://schemas.microsoft.com/office/drawing/2014/chart" uri="{C3380CC4-5D6E-409C-BE32-E72D297353CC}">
              <c16:uniqueId val="{00000000-277D-45A2-BDC4-5E9BCD7A26A6}"/>
            </c:ext>
          </c:extLst>
        </c:ser>
        <c:dLbls>
          <c:showLegendKey val="0"/>
          <c:showVal val="1"/>
          <c:showCatName val="0"/>
          <c:showSerName val="0"/>
          <c:showPercent val="0"/>
          <c:showBubbleSize val="0"/>
        </c:dLbls>
        <c:gapWidth val="150"/>
        <c:shape val="box"/>
        <c:axId val="181265536"/>
        <c:axId val="181267072"/>
        <c:axId val="0"/>
      </c:bar3DChart>
      <c:catAx>
        <c:axId val="1812655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67072"/>
        <c:crosses val="autoZero"/>
        <c:auto val="1"/>
        <c:lblAlgn val="ctr"/>
        <c:lblOffset val="100"/>
        <c:noMultiLvlLbl val="0"/>
      </c:catAx>
      <c:valAx>
        <c:axId val="18126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655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Инвестиции в основной капитал (млн.руб.)</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CC66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86.2</c:v>
                </c:pt>
                <c:pt idx="1">
                  <c:v>67.5</c:v>
                </c:pt>
                <c:pt idx="2">
                  <c:v>76.400000000000006</c:v>
                </c:pt>
                <c:pt idx="3">
                  <c:v>83</c:v>
                </c:pt>
                <c:pt idx="4">
                  <c:v>90.8</c:v>
                </c:pt>
              </c:numCache>
            </c:numRef>
          </c:val>
          <c:shape val="cylinder"/>
          <c:extLst>
            <c:ext xmlns:c16="http://schemas.microsoft.com/office/drawing/2014/chart" uri="{C3380CC4-5D6E-409C-BE32-E72D297353CC}">
              <c16:uniqueId val="{00000000-4916-4689-8203-7E2BE75937BC}"/>
            </c:ext>
          </c:extLst>
        </c:ser>
        <c:dLbls>
          <c:showLegendKey val="0"/>
          <c:showVal val="1"/>
          <c:showCatName val="0"/>
          <c:showSerName val="0"/>
          <c:showPercent val="0"/>
          <c:showBubbleSize val="0"/>
        </c:dLbls>
        <c:gapWidth val="150"/>
        <c:shape val="box"/>
        <c:axId val="181603328"/>
        <c:axId val="181617408"/>
        <c:axId val="0"/>
      </c:bar3DChart>
      <c:catAx>
        <c:axId val="1816033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17408"/>
        <c:crosses val="autoZero"/>
        <c:auto val="1"/>
        <c:lblAlgn val="ctr"/>
        <c:lblOffset val="100"/>
        <c:noMultiLvlLbl val="0"/>
      </c:catAx>
      <c:valAx>
        <c:axId val="1816174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033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Прожиточный минимум(руб.)</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6600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17106</c:v>
                </c:pt>
                <c:pt idx="1">
                  <c:v>18389</c:v>
                </c:pt>
                <c:pt idx="2">
                  <c:v>21102</c:v>
                </c:pt>
                <c:pt idx="3" formatCode="0">
                  <c:v>23419</c:v>
                </c:pt>
                <c:pt idx="4">
                  <c:v>25107</c:v>
                </c:pt>
              </c:numCache>
            </c:numRef>
          </c:val>
          <c:shape val="cylinder"/>
          <c:extLst>
            <c:ext xmlns:c16="http://schemas.microsoft.com/office/drawing/2014/chart" uri="{C3380CC4-5D6E-409C-BE32-E72D297353CC}">
              <c16:uniqueId val="{00000000-42BE-4709-9607-B7E22C22BD11}"/>
            </c:ext>
          </c:extLst>
        </c:ser>
        <c:dLbls>
          <c:showLegendKey val="0"/>
          <c:showVal val="1"/>
          <c:showCatName val="0"/>
          <c:showSerName val="0"/>
          <c:showPercent val="0"/>
          <c:showBubbleSize val="0"/>
        </c:dLbls>
        <c:gapWidth val="150"/>
        <c:shape val="box"/>
        <c:axId val="181650560"/>
        <c:axId val="181652096"/>
        <c:axId val="0"/>
      </c:bar3DChart>
      <c:catAx>
        <c:axId val="1816505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52096"/>
        <c:crosses val="autoZero"/>
        <c:auto val="1"/>
        <c:lblAlgn val="ctr"/>
        <c:lblOffset val="100"/>
        <c:noMultiLvlLbl val="0"/>
      </c:catAx>
      <c:valAx>
        <c:axId val="18165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50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Лист1!$B$1</c:f>
              <c:strCache>
                <c:ptCount val="1"/>
                <c:pt idx="0">
                  <c:v>2023г</c:v>
                </c:pt>
              </c:strCache>
            </c:strRef>
          </c:tx>
          <c:spPr>
            <a:solidFill>
              <a:schemeClr val="accent1">
                <a:lumMod val="40000"/>
                <a:lumOff val="60000"/>
              </a:schemeClr>
            </a:solidFill>
            <a:ln>
              <a:noFill/>
            </a:ln>
            <a:effectLst>
              <a:outerShdw blurRad="57150" dist="19050" dir="5400000" algn="ctr" rotWithShape="0">
                <a:srgbClr val="000000">
                  <a:alpha val="63000"/>
                </a:srgbClr>
              </a:outerShdw>
            </a:effectLst>
            <a:sp3d/>
          </c:spPr>
          <c:invertIfNegative val="0"/>
          <c:dLbls>
            <c:dLbl>
              <c:idx val="0"/>
              <c:layout>
                <c:manualLayout>
                  <c:x val="-4.2750504710047994E-2"/>
                  <c:y val="0.105468743512011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038-4D65-BDCA-DA515EC5C84A}"/>
                </c:ext>
              </c:extLst>
            </c:dLbl>
            <c:dLbl>
              <c:idx val="2"/>
              <c:layout>
                <c:manualLayout>
                  <c:x val="-1.5169533929371858E-2"/>
                  <c:y val="0.2132812368798455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038-4D65-BDCA-DA515EC5C84A}"/>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3"/>
                <c:pt idx="0">
                  <c:v>доходы</c:v>
                </c:pt>
                <c:pt idx="2">
                  <c:v>расходы</c:v>
                </c:pt>
              </c:strCache>
            </c:strRef>
          </c:cat>
          <c:val>
            <c:numRef>
              <c:f>Лист1!$B$2:$B$6</c:f>
              <c:numCache>
                <c:formatCode>General</c:formatCode>
                <c:ptCount val="5"/>
                <c:pt idx="0">
                  <c:v>784067</c:v>
                </c:pt>
                <c:pt idx="2">
                  <c:v>770606</c:v>
                </c:pt>
              </c:numCache>
            </c:numRef>
          </c:val>
          <c:extLst>
            <c:ext xmlns:c16="http://schemas.microsoft.com/office/drawing/2014/chart" uri="{C3380CC4-5D6E-409C-BE32-E72D297353CC}">
              <c16:uniqueId val="{00000000-3EF5-42E9-8FF6-72015C968FCD}"/>
            </c:ext>
          </c:extLst>
        </c:ser>
        <c:ser>
          <c:idx val="1"/>
          <c:order val="1"/>
          <c:tx>
            <c:strRef>
              <c:f>Лист1!$C$1</c:f>
              <c:strCache>
                <c:ptCount val="1"/>
                <c:pt idx="0">
                  <c:v>2024г</c:v>
                </c:pt>
              </c:strCache>
            </c:strRef>
          </c:tx>
          <c:spPr>
            <a:solidFill>
              <a:schemeClr val="accent2">
                <a:lumMod val="60000"/>
                <a:lumOff val="40000"/>
              </a:schemeClr>
            </a:solidFill>
            <a:ln>
              <a:noFill/>
            </a:ln>
            <a:effectLst>
              <a:outerShdw blurRad="57150" dist="19050" dir="5400000" algn="ctr" rotWithShape="0">
                <a:srgbClr val="000000">
                  <a:alpha val="63000"/>
                </a:srgbClr>
              </a:outerShdw>
            </a:effectLst>
            <a:sp3d/>
          </c:spPr>
          <c:invertIfNegative val="0"/>
          <c:dLbls>
            <c:dLbl>
              <c:idx val="2"/>
              <c:layout>
                <c:manualLayout>
                  <c:x val="-1.9306679546473283E-2"/>
                  <c:y val="4.21874974048045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D65-4117-8018-7D464F453601}"/>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3"/>
                <c:pt idx="0">
                  <c:v>доходы</c:v>
                </c:pt>
                <c:pt idx="2">
                  <c:v>расходы</c:v>
                </c:pt>
              </c:strCache>
            </c:strRef>
          </c:cat>
          <c:val>
            <c:numRef>
              <c:f>Лист1!$C$2:$C$6</c:f>
              <c:numCache>
                <c:formatCode>General</c:formatCode>
                <c:ptCount val="5"/>
                <c:pt idx="0">
                  <c:v>970083</c:v>
                </c:pt>
                <c:pt idx="2">
                  <c:v>1040073</c:v>
                </c:pt>
              </c:numCache>
            </c:numRef>
          </c:val>
          <c:extLst>
            <c:ext xmlns:c16="http://schemas.microsoft.com/office/drawing/2014/chart" uri="{C3380CC4-5D6E-409C-BE32-E72D297353CC}">
              <c16:uniqueId val="{00000001-3EF5-42E9-8FF6-72015C968FCD}"/>
            </c:ext>
          </c:extLst>
        </c:ser>
        <c:ser>
          <c:idx val="2"/>
          <c:order val="2"/>
          <c:tx>
            <c:strRef>
              <c:f>Лист1!$D$1</c:f>
              <c:strCache>
                <c:ptCount val="1"/>
                <c:pt idx="0">
                  <c:v>2025г</c:v>
                </c:pt>
              </c:strCache>
            </c:strRef>
          </c:tx>
          <c:spPr>
            <a:solidFill>
              <a:schemeClr val="accent3">
                <a:lumMod val="20000"/>
                <a:lumOff val="80000"/>
              </a:schemeClr>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3"/>
                <c:pt idx="0">
                  <c:v>доходы</c:v>
                </c:pt>
                <c:pt idx="2">
                  <c:v>расходы</c:v>
                </c:pt>
              </c:strCache>
            </c:strRef>
          </c:cat>
          <c:val>
            <c:numRef>
              <c:f>Лист1!$D$2:$D$6</c:f>
              <c:numCache>
                <c:formatCode>General</c:formatCode>
                <c:ptCount val="5"/>
                <c:pt idx="0">
                  <c:v>928695</c:v>
                </c:pt>
                <c:pt idx="2">
                  <c:v>928695</c:v>
                </c:pt>
              </c:numCache>
            </c:numRef>
          </c:val>
          <c:extLst>
            <c:ext xmlns:c16="http://schemas.microsoft.com/office/drawing/2014/chart" uri="{C3380CC4-5D6E-409C-BE32-E72D297353CC}">
              <c16:uniqueId val="{00000003-3EF5-42E9-8FF6-72015C968FCD}"/>
            </c:ext>
          </c:extLst>
        </c:ser>
        <c:ser>
          <c:idx val="3"/>
          <c:order val="3"/>
          <c:tx>
            <c:strRef>
              <c:f>Лист1!$E$1</c:f>
              <c:strCache>
                <c:ptCount val="1"/>
                <c:pt idx="0">
                  <c:v>2026г</c:v>
                </c:pt>
              </c:strCache>
            </c:strRef>
          </c:tx>
          <c:spPr>
            <a:solidFill>
              <a:schemeClr val="accent4">
                <a:lumMod val="40000"/>
                <a:lumOff val="60000"/>
              </a:schemeClr>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3"/>
                <c:pt idx="0">
                  <c:v>доходы</c:v>
                </c:pt>
                <c:pt idx="2">
                  <c:v>расходы</c:v>
                </c:pt>
              </c:strCache>
            </c:strRef>
          </c:cat>
          <c:val>
            <c:numRef>
              <c:f>Лист1!$E$2:$E$6</c:f>
              <c:numCache>
                <c:formatCode>General</c:formatCode>
                <c:ptCount val="5"/>
                <c:pt idx="0">
                  <c:v>884093</c:v>
                </c:pt>
                <c:pt idx="2">
                  <c:v>884093</c:v>
                </c:pt>
              </c:numCache>
            </c:numRef>
          </c:val>
          <c:extLst>
            <c:ext xmlns:c16="http://schemas.microsoft.com/office/drawing/2014/chart" uri="{C3380CC4-5D6E-409C-BE32-E72D297353CC}">
              <c16:uniqueId val="{00000004-3EF5-42E9-8FF6-72015C968FCD}"/>
            </c:ext>
          </c:extLst>
        </c:ser>
        <c:ser>
          <c:idx val="4"/>
          <c:order val="4"/>
          <c:tx>
            <c:strRef>
              <c:f>Лист1!$F$1</c:f>
              <c:strCache>
                <c:ptCount val="1"/>
                <c:pt idx="0">
                  <c:v>2027г</c:v>
                </c:pt>
              </c:strCache>
            </c:strRef>
          </c:tx>
          <c:spPr>
            <a:solidFill>
              <a:schemeClr val="accent6">
                <a:lumMod val="40000"/>
                <a:lumOff val="60000"/>
              </a:schemeClr>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3"/>
                <c:pt idx="0">
                  <c:v>доходы</c:v>
                </c:pt>
                <c:pt idx="2">
                  <c:v>расходы</c:v>
                </c:pt>
              </c:strCache>
            </c:strRef>
          </c:cat>
          <c:val>
            <c:numRef>
              <c:f>Лист1!$F$2:$F$6</c:f>
              <c:numCache>
                <c:formatCode>General</c:formatCode>
                <c:ptCount val="5"/>
                <c:pt idx="0">
                  <c:v>937430</c:v>
                </c:pt>
                <c:pt idx="2">
                  <c:v>937430</c:v>
                </c:pt>
              </c:numCache>
            </c:numRef>
          </c:val>
          <c:extLst>
            <c:ext xmlns:c16="http://schemas.microsoft.com/office/drawing/2014/chart" uri="{C3380CC4-5D6E-409C-BE32-E72D297353CC}">
              <c16:uniqueId val="{00000005-3EF5-42E9-8FF6-72015C968FCD}"/>
            </c:ext>
          </c:extLst>
        </c:ser>
        <c:dLbls>
          <c:showLegendKey val="0"/>
          <c:showVal val="1"/>
          <c:showCatName val="0"/>
          <c:showSerName val="0"/>
          <c:showPercent val="0"/>
          <c:showBubbleSize val="0"/>
        </c:dLbls>
        <c:gapWidth val="150"/>
        <c:shape val="box"/>
        <c:axId val="182598272"/>
        <c:axId val="182604160"/>
        <c:axId val="182568704"/>
      </c:bar3DChart>
      <c:catAx>
        <c:axId val="18259827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2604160"/>
        <c:crosses val="autoZero"/>
        <c:auto val="1"/>
        <c:lblAlgn val="ctr"/>
        <c:lblOffset val="100"/>
        <c:noMultiLvlLbl val="0"/>
      </c:catAx>
      <c:valAx>
        <c:axId val="18260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2598272"/>
        <c:crosses val="autoZero"/>
        <c:crossBetween val="between"/>
      </c:valAx>
      <c:serAx>
        <c:axId val="182568704"/>
        <c:scaling>
          <c:orientation val="minMax"/>
        </c:scaling>
        <c:delete val="1"/>
        <c:axPos val="b"/>
        <c:majorTickMark val="none"/>
        <c:minorTickMark val="none"/>
        <c:tickLblPos val="none"/>
        <c:crossAx val="182604160"/>
        <c:crosses val="autoZero"/>
      </c:ser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2023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a:glow rad="139700">
                  <a:schemeClr val="accent1">
                    <a:satMod val="175000"/>
                    <a:alpha val="40000"/>
                  </a:schemeClr>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702D-4F6F-B9DD-5222B12B7079}"/>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01600" prst="riblet"/>
              </a:sp3d>
            </c:spPr>
            <c:extLst>
              <c:ext xmlns:c16="http://schemas.microsoft.com/office/drawing/2014/chart" uri="{C3380CC4-5D6E-409C-BE32-E72D297353CC}">
                <c16:uniqueId val="{00000003-702D-4F6F-B9DD-5222B12B7079}"/>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a:scene3d>
                <a:camera prst="orthographicFront"/>
                <a:lightRig rig="threePt" dir="t"/>
              </a:scene3d>
              <a:sp3d>
                <a:bevelT w="101600" prst="riblet"/>
              </a:sp3d>
            </c:spPr>
            <c:extLst>
              <c:ext xmlns:c16="http://schemas.microsoft.com/office/drawing/2014/chart" uri="{C3380CC4-5D6E-409C-BE32-E72D297353CC}">
                <c16:uniqueId val="{00000005-702D-4F6F-B9DD-5222B12B7079}"/>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01600" prst="riblet"/>
              </a:sp3d>
            </c:spPr>
            <c:extLst>
              <c:ext xmlns:c16="http://schemas.microsoft.com/office/drawing/2014/chart" uri="{C3380CC4-5D6E-409C-BE32-E72D297353CC}">
                <c16:uniqueId val="{00000007-702D-4F6F-B9DD-5222B12B7079}"/>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General</c:formatCode>
                <c:ptCount val="4"/>
                <c:pt idx="0" formatCode="0.00">
                  <c:v>84.77</c:v>
                </c:pt>
                <c:pt idx="1">
                  <c:v>10.86</c:v>
                </c:pt>
                <c:pt idx="2">
                  <c:v>3.26</c:v>
                </c:pt>
                <c:pt idx="3">
                  <c:v>1.1100000000000001</c:v>
                </c:pt>
              </c:numCache>
            </c:numRef>
          </c:val>
          <c:extLst>
            <c:ext xmlns:c16="http://schemas.microsoft.com/office/drawing/2014/chart" uri="{C3380CC4-5D6E-409C-BE32-E72D297353CC}">
              <c16:uniqueId val="{00000008-702D-4F6F-B9DD-5222B12B7079}"/>
            </c:ext>
          </c:extLst>
        </c:ser>
        <c:dLbls>
          <c:showLegendKey val="0"/>
          <c:showVal val="1"/>
          <c:showCatName val="0"/>
          <c:showSerName val="0"/>
          <c:showPercent val="0"/>
          <c:showBubbleSize val="0"/>
          <c:showLeaderLines val="1"/>
        </c:dLbls>
        <c:firstSliceAng val="0"/>
      </c:pieChart>
      <c:spPr>
        <a:noFill/>
        <a:ln>
          <a:noFill/>
        </a:ln>
        <a:effectLst/>
      </c:spPr>
    </c:plotArea>
    <c:legend>
      <c:legendPos val="r"/>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2024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spPr>
            <a:effectLst>
              <a:glow rad="127000">
                <a:srgbClr val="64D8FC"/>
              </a:glow>
            </a:effectLst>
          </c:spPr>
          <c:dPt>
            <c:idx val="0"/>
            <c:bubble3D val="0"/>
            <c:spPr>
              <a:solidFill>
                <a:srgbClr val="00FFFF"/>
              </a:solidFill>
              <a:ln w="19050">
                <a:solidFill>
                  <a:schemeClr val="lt1"/>
                </a:solidFill>
              </a:ln>
              <a:effectLst>
                <a:glow rad="127000">
                  <a:srgbClr val="64D8FC"/>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2C85-43AD-9598-019B54CBCC79}"/>
              </c:ext>
            </c:extLst>
          </c:dPt>
          <c:dPt>
            <c:idx val="1"/>
            <c:bubble3D val="0"/>
            <c:spPr>
              <a:solidFill>
                <a:srgbClr val="E7FE0A"/>
              </a:solidFill>
              <a:ln w="19050">
                <a:solidFill>
                  <a:schemeClr val="lt1"/>
                </a:solidFill>
              </a:ln>
              <a:effectLst>
                <a:glow rad="127000">
                  <a:srgbClr val="64D8FC"/>
                </a:glow>
              </a:effectLst>
              <a:scene3d>
                <a:camera prst="orthographicFront"/>
                <a:lightRig rig="threePt" dir="t"/>
              </a:scene3d>
              <a:sp3d>
                <a:bevelT w="101600" prst="riblet"/>
              </a:sp3d>
            </c:spPr>
            <c:extLst>
              <c:ext xmlns:c16="http://schemas.microsoft.com/office/drawing/2014/chart" uri="{C3380CC4-5D6E-409C-BE32-E72D297353CC}">
                <c16:uniqueId val="{00000003-2C85-43AD-9598-019B54CBCC79}"/>
              </c:ext>
            </c:extLst>
          </c:dPt>
          <c:dPt>
            <c:idx val="2"/>
            <c:bubble3D val="0"/>
            <c:spPr>
              <a:solidFill>
                <a:schemeClr val="accent6">
                  <a:lumMod val="60000"/>
                  <a:lumOff val="40000"/>
                </a:schemeClr>
              </a:solidFill>
              <a:ln w="19050">
                <a:solidFill>
                  <a:schemeClr val="lt1"/>
                </a:solidFill>
              </a:ln>
              <a:effectLst>
                <a:glow rad="127000">
                  <a:srgbClr val="64D8FC"/>
                </a:glow>
              </a:effectLst>
              <a:scene3d>
                <a:camera prst="orthographicFront"/>
                <a:lightRig rig="threePt" dir="t"/>
              </a:scene3d>
              <a:sp3d>
                <a:bevelT w="101600" prst="riblet"/>
              </a:sp3d>
            </c:spPr>
            <c:extLst>
              <c:ext xmlns:c16="http://schemas.microsoft.com/office/drawing/2014/chart" uri="{C3380CC4-5D6E-409C-BE32-E72D297353CC}">
                <c16:uniqueId val="{00000005-2C85-43AD-9598-019B54CBCC79}"/>
              </c:ext>
            </c:extLst>
          </c:dPt>
          <c:dPt>
            <c:idx val="3"/>
            <c:bubble3D val="0"/>
            <c:spPr>
              <a:solidFill>
                <a:srgbClr val="FF99FF"/>
              </a:solidFill>
              <a:ln w="19050">
                <a:solidFill>
                  <a:schemeClr val="lt1"/>
                </a:solidFill>
              </a:ln>
              <a:effectLst>
                <a:glow rad="127000">
                  <a:srgbClr val="64D8FC"/>
                </a:glow>
              </a:effectLst>
              <a:scene3d>
                <a:camera prst="orthographicFront"/>
                <a:lightRig rig="threePt" dir="t"/>
              </a:scene3d>
              <a:sp3d>
                <a:bevelT w="101600" prst="riblet"/>
              </a:sp3d>
            </c:spPr>
            <c:extLst>
              <c:ext xmlns:c16="http://schemas.microsoft.com/office/drawing/2014/chart" uri="{C3380CC4-5D6E-409C-BE32-E72D297353CC}">
                <c16:uniqueId val="{00000007-2C85-43AD-9598-019B54CBCC79}"/>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General</c:formatCode>
                <c:ptCount val="4"/>
                <c:pt idx="0" formatCode="0.00">
                  <c:v>84.96</c:v>
                </c:pt>
                <c:pt idx="1">
                  <c:v>11.03</c:v>
                </c:pt>
                <c:pt idx="2">
                  <c:v>2.2999999999999998</c:v>
                </c:pt>
                <c:pt idx="3">
                  <c:v>1.71</c:v>
                </c:pt>
              </c:numCache>
            </c:numRef>
          </c:val>
          <c:extLst>
            <c:ext xmlns:c16="http://schemas.microsoft.com/office/drawing/2014/chart" uri="{C3380CC4-5D6E-409C-BE32-E72D297353CC}">
              <c16:uniqueId val="{00000008-2C85-43AD-9598-019B54CBCC79}"/>
            </c:ext>
          </c:extLst>
        </c:ser>
        <c:dLbls>
          <c:showLegendKey val="0"/>
          <c:showVal val="1"/>
          <c:showCatName val="0"/>
          <c:showSerName val="0"/>
          <c:showPercent val="0"/>
          <c:showBubbleSize val="0"/>
          <c:showLeaderLines val="1"/>
        </c:dLbls>
        <c:firstSliceAng val="0"/>
      </c:pieChart>
      <c:spPr>
        <a:noFill/>
        <a:ln>
          <a:noFill/>
        </a:ln>
        <a:effectLst/>
      </c:spPr>
    </c:plotArea>
    <c:legend>
      <c:legendPos val="r"/>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2025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spPr>
            <a:effectLst>
              <a:glow rad="127000">
                <a:srgbClr val="0BFD11"/>
              </a:glow>
            </a:effectLst>
          </c:spPr>
          <c:dPt>
            <c:idx val="0"/>
            <c:bubble3D val="0"/>
            <c:spPr>
              <a:solidFill>
                <a:srgbClr val="0BFD11"/>
              </a:solidFill>
              <a:ln w="19050">
                <a:solidFill>
                  <a:schemeClr val="lt1"/>
                </a:solidFill>
              </a:ln>
              <a:effectLst>
                <a:glow rad="127000">
                  <a:srgbClr val="0BFD11"/>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31EC-4764-8C48-178BF942E356}"/>
              </c:ext>
            </c:extLst>
          </c:dPt>
          <c:dPt>
            <c:idx val="1"/>
            <c:bubble3D val="0"/>
            <c:spPr>
              <a:solidFill>
                <a:srgbClr val="F315D3"/>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3-31EC-4764-8C48-178BF942E356}"/>
              </c:ext>
            </c:extLst>
          </c:dPt>
          <c:dPt>
            <c:idx val="2"/>
            <c:bubble3D val="0"/>
            <c:spPr>
              <a:solidFill>
                <a:srgbClr val="64D8FC"/>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5-31EC-4764-8C48-178BF942E356}"/>
              </c:ext>
            </c:extLst>
          </c:dPt>
          <c:dPt>
            <c:idx val="3"/>
            <c:bubble3D val="0"/>
            <c:spPr>
              <a:solidFill>
                <a:srgbClr val="FF7C80"/>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7-31EC-4764-8C48-178BF942E356}"/>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General</c:formatCode>
                <c:ptCount val="4"/>
                <c:pt idx="0" formatCode="0.00">
                  <c:v>85.28</c:v>
                </c:pt>
                <c:pt idx="1">
                  <c:v>11.34</c:v>
                </c:pt>
                <c:pt idx="2">
                  <c:v>1.98</c:v>
                </c:pt>
                <c:pt idx="3">
                  <c:v>1.4</c:v>
                </c:pt>
              </c:numCache>
            </c:numRef>
          </c:val>
          <c:extLst>
            <c:ext xmlns:c16="http://schemas.microsoft.com/office/drawing/2014/chart" uri="{C3380CC4-5D6E-409C-BE32-E72D297353CC}">
              <c16:uniqueId val="{00000008-31EC-4764-8C48-178BF942E356}"/>
            </c:ext>
          </c:extLst>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5313126581248115"/>
          <c:y val="0.2655241215884534"/>
          <c:w val="0.29623557046199345"/>
          <c:h val="0.52803506835284353"/>
        </c:manualLayout>
      </c:layout>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2026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spPr>
            <a:effectLst>
              <a:glow rad="127000">
                <a:srgbClr val="0BFD11"/>
              </a:glow>
            </a:effectLst>
          </c:spPr>
          <c:dPt>
            <c:idx val="0"/>
            <c:bubble3D val="0"/>
            <c:spPr>
              <a:solidFill>
                <a:schemeClr val="tx2">
                  <a:lumMod val="40000"/>
                  <a:lumOff val="60000"/>
                </a:schemeClr>
              </a:solidFill>
              <a:ln w="19050">
                <a:solidFill>
                  <a:schemeClr val="lt1"/>
                </a:solidFill>
              </a:ln>
              <a:effectLst>
                <a:glow rad="127000">
                  <a:schemeClr val="accent3">
                    <a:lumMod val="20000"/>
                    <a:lumOff val="80000"/>
                  </a:schemeClr>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6FDE-4EBD-936A-FD76B9EA18FA}"/>
              </c:ext>
            </c:extLst>
          </c:dPt>
          <c:dPt>
            <c:idx val="1"/>
            <c:bubble3D val="0"/>
            <c:spPr>
              <a:solidFill>
                <a:srgbClr val="F987E9"/>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3-6FDE-4EBD-936A-FD76B9EA18FA}"/>
              </c:ext>
            </c:extLst>
          </c:dPt>
          <c:dPt>
            <c:idx val="2"/>
            <c:bubble3D val="0"/>
            <c:spPr>
              <a:solidFill>
                <a:srgbClr val="CEF3FE"/>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5-6FDE-4EBD-936A-FD76B9EA18FA}"/>
              </c:ext>
            </c:extLst>
          </c:dPt>
          <c:dPt>
            <c:idx val="3"/>
            <c:bubble3D val="0"/>
            <c:spPr>
              <a:solidFill>
                <a:srgbClr val="3399FF"/>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7-6FDE-4EBD-936A-FD76B9EA18FA}"/>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General</c:formatCode>
                <c:ptCount val="4"/>
                <c:pt idx="0" formatCode="0.00">
                  <c:v>85.5</c:v>
                </c:pt>
                <c:pt idx="1">
                  <c:v>11.23</c:v>
                </c:pt>
                <c:pt idx="2">
                  <c:v>1.87</c:v>
                </c:pt>
                <c:pt idx="3">
                  <c:v>1.4</c:v>
                </c:pt>
              </c:numCache>
            </c:numRef>
          </c:val>
          <c:extLst>
            <c:ext xmlns:c16="http://schemas.microsoft.com/office/drawing/2014/chart" uri="{C3380CC4-5D6E-409C-BE32-E72D297353CC}">
              <c16:uniqueId val="{00000008-6FDE-4EBD-936A-FD76B9EA18FA}"/>
            </c:ext>
          </c:extLst>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5313126581248115"/>
          <c:y val="0.2655241215884534"/>
          <c:w val="0.29623557046199345"/>
          <c:h val="0.52803506835284353"/>
        </c:manualLayout>
      </c:layout>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2027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spPr>
            <a:effectLst>
              <a:glow rad="127000">
                <a:srgbClr val="0BFD11"/>
              </a:glow>
            </a:effectLst>
          </c:spPr>
          <c:dPt>
            <c:idx val="0"/>
            <c:bubble3D val="0"/>
            <c:spPr>
              <a:solidFill>
                <a:schemeClr val="accent2">
                  <a:lumMod val="40000"/>
                  <a:lumOff val="60000"/>
                </a:schemeClr>
              </a:solidFill>
              <a:ln w="19050">
                <a:solidFill>
                  <a:schemeClr val="lt1"/>
                </a:solidFill>
              </a:ln>
              <a:effectLst>
                <a:glow rad="127000">
                  <a:schemeClr val="accent2">
                    <a:lumMod val="40000"/>
                    <a:lumOff val="60000"/>
                  </a:schemeClr>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35F6-4E09-857C-39F46CEB349F}"/>
              </c:ext>
            </c:extLst>
          </c:dPt>
          <c:dPt>
            <c:idx val="1"/>
            <c:bubble3D val="0"/>
            <c:spPr>
              <a:solidFill>
                <a:srgbClr val="FDD7F8"/>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3-35F6-4E09-857C-39F46CEB349F}"/>
              </c:ext>
            </c:extLst>
          </c:dPt>
          <c:dPt>
            <c:idx val="2"/>
            <c:bubble3D val="0"/>
            <c:spPr>
              <a:solidFill>
                <a:srgbClr val="049ECE"/>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5-35F6-4E09-857C-39F46CEB349F}"/>
              </c:ext>
            </c:extLst>
          </c:dPt>
          <c:dPt>
            <c:idx val="3"/>
            <c:bubble3D val="0"/>
            <c:spPr>
              <a:solidFill>
                <a:srgbClr val="FFFF99"/>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7-35F6-4E09-857C-39F46CEB349F}"/>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Налоги на имущество</c:v>
                </c:pt>
                <c:pt idx="3">
                  <c:v>Прочие поступления</c:v>
                </c:pt>
              </c:strCache>
            </c:strRef>
          </c:cat>
          <c:val>
            <c:numRef>
              <c:f>Лист1!$B$2:$B$5</c:f>
              <c:numCache>
                <c:formatCode>General</c:formatCode>
                <c:ptCount val="4"/>
                <c:pt idx="0" formatCode="0.00">
                  <c:v>83.07</c:v>
                </c:pt>
                <c:pt idx="1">
                  <c:v>13.9</c:v>
                </c:pt>
                <c:pt idx="2">
                  <c:v>1.72</c:v>
                </c:pt>
                <c:pt idx="3">
                  <c:v>1.31</c:v>
                </c:pt>
              </c:numCache>
            </c:numRef>
          </c:val>
          <c:extLst>
            <c:ext xmlns:c16="http://schemas.microsoft.com/office/drawing/2014/chart" uri="{C3380CC4-5D6E-409C-BE32-E72D297353CC}">
              <c16:uniqueId val="{00000008-35F6-4E09-857C-39F46CEB349F}"/>
            </c:ext>
          </c:extLst>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70376442953800744"/>
          <c:y val="0.26079742689161667"/>
          <c:w val="0.29623557046199345"/>
          <c:h val="0.52803506835284353"/>
        </c:manualLayout>
      </c:layout>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0324187992126252E-2"/>
          <c:y val="2.1093748702402292E-2"/>
          <c:w val="0.91248831200787461"/>
          <c:h val="0.87303759393223457"/>
        </c:manualLayout>
      </c:layout>
      <c:bar3DChart>
        <c:barDir val="col"/>
        <c:grouping val="clustered"/>
        <c:varyColors val="0"/>
        <c:ser>
          <c:idx val="0"/>
          <c:order val="0"/>
          <c:tx>
            <c:strRef>
              <c:f>Лист1!$B$1</c:f>
              <c:strCache>
                <c:ptCount val="1"/>
                <c:pt idx="0">
                  <c:v>НДФЛ</c:v>
                </c:pt>
              </c:strCache>
            </c:strRef>
          </c:tx>
          <c:spPr>
            <a:solidFill>
              <a:srgbClr val="00FFFF"/>
            </a:solidFill>
            <a:ln>
              <a:noFill/>
            </a:ln>
            <a:effectLst/>
            <a:scene3d>
              <a:camera prst="orthographicFront"/>
              <a:lightRig rig="threePt" dir="t"/>
            </a:scene3d>
            <a:sp3d>
              <a:bevelT prst="angle"/>
              <a:bevelB w="152400" h="50800" prst="softRound"/>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2023год</c:v>
                </c:pt>
                <c:pt idx="1">
                  <c:v>2024год</c:v>
                </c:pt>
                <c:pt idx="2">
                  <c:v>2025год</c:v>
                </c:pt>
                <c:pt idx="3">
                  <c:v>2026год</c:v>
                </c:pt>
                <c:pt idx="4">
                  <c:v>2027год</c:v>
                </c:pt>
              </c:strCache>
            </c:strRef>
          </c:cat>
          <c:val>
            <c:numRef>
              <c:f>Лист1!$B$2:$B$6</c:f>
              <c:numCache>
                <c:formatCode>General</c:formatCode>
                <c:ptCount val="5"/>
                <c:pt idx="0">
                  <c:v>243707</c:v>
                </c:pt>
                <c:pt idx="1">
                  <c:v>254620</c:v>
                </c:pt>
                <c:pt idx="2">
                  <c:v>286667</c:v>
                </c:pt>
                <c:pt idx="3">
                  <c:v>303644</c:v>
                </c:pt>
                <c:pt idx="4">
                  <c:v>320520</c:v>
                </c:pt>
              </c:numCache>
            </c:numRef>
          </c:val>
          <c:extLst>
            <c:ext xmlns:c16="http://schemas.microsoft.com/office/drawing/2014/chart" uri="{C3380CC4-5D6E-409C-BE32-E72D297353CC}">
              <c16:uniqueId val="{00000000-A388-43E7-A5EF-6ABC4DA15764}"/>
            </c:ext>
          </c:extLst>
        </c:ser>
        <c:ser>
          <c:idx val="1"/>
          <c:order val="1"/>
          <c:tx>
            <c:strRef>
              <c:f>Лист1!$C$1</c:f>
              <c:strCache>
                <c:ptCount val="1"/>
                <c:pt idx="0">
                  <c:v>Акцизы</c:v>
                </c:pt>
              </c:strCache>
            </c:strRef>
          </c:tx>
          <c:spPr>
            <a:solidFill>
              <a:srgbClr val="FFFF00"/>
            </a:solidFill>
            <a:ln>
              <a:noFill/>
            </a:ln>
            <a:effectLst/>
            <a:scene3d>
              <a:camera prst="orthographicFront"/>
              <a:lightRig rig="threePt" dir="t"/>
            </a:scene3d>
            <a:sp3d>
              <a:bevelT prst="angle"/>
            </a:sp3d>
          </c:spPr>
          <c:invertIfNegative val="0"/>
          <c:dLbls>
            <c:dLbl>
              <c:idx val="0"/>
              <c:layout>
                <c:manualLayout>
                  <c:x val="1.4062500000000021E-2"/>
                  <c:y val="-1.64062489907574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388-43E7-A5EF-6ABC4DA15764}"/>
                </c:ext>
              </c:extLst>
            </c:dLbl>
            <c:dLbl>
              <c:idx val="1"/>
              <c:layout>
                <c:manualLayout>
                  <c:x val="2.0312499999999963E-2"/>
                  <c:y val="-4.687499711644890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388-43E7-A5EF-6ABC4DA15764}"/>
                </c:ext>
              </c:extLst>
            </c:dLbl>
            <c:dLbl>
              <c:idx val="2"/>
              <c:layout>
                <c:manualLayout>
                  <c:x val="2.9687500000000082E-2"/>
                  <c:y val="-1.40624991349348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388-43E7-A5EF-6ABC4DA15764}"/>
                </c:ext>
              </c:extLst>
            </c:dLbl>
            <c:dLbl>
              <c:idx val="3"/>
              <c:layout>
                <c:manualLayout>
                  <c:x val="2.8124999999999987E-2"/>
                  <c:y val="-9.37499942328984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388-43E7-A5EF-6ABC4DA15764}"/>
                </c:ext>
              </c:extLst>
            </c:dLbl>
            <c:dLbl>
              <c:idx val="4"/>
              <c:layout>
                <c:manualLayout>
                  <c:x val="1.8749999999999999E-2"/>
                  <c:y val="-2.34374985582257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388-43E7-A5EF-6ABC4DA1576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2023год</c:v>
                </c:pt>
                <c:pt idx="1">
                  <c:v>2024год</c:v>
                </c:pt>
                <c:pt idx="2">
                  <c:v>2025год</c:v>
                </c:pt>
                <c:pt idx="3">
                  <c:v>2026год</c:v>
                </c:pt>
                <c:pt idx="4">
                  <c:v>2027год</c:v>
                </c:pt>
              </c:strCache>
            </c:strRef>
          </c:cat>
          <c:val>
            <c:numRef>
              <c:f>Лист1!$C$2:$C$6</c:f>
              <c:numCache>
                <c:formatCode>General</c:formatCode>
                <c:ptCount val="5"/>
                <c:pt idx="0">
                  <c:v>31218</c:v>
                </c:pt>
                <c:pt idx="1">
                  <c:v>33064</c:v>
                </c:pt>
                <c:pt idx="2">
                  <c:v>38113</c:v>
                </c:pt>
                <c:pt idx="3">
                  <c:v>39895</c:v>
                </c:pt>
                <c:pt idx="4">
                  <c:v>53641</c:v>
                </c:pt>
              </c:numCache>
            </c:numRef>
          </c:val>
          <c:extLst>
            <c:ext xmlns:c16="http://schemas.microsoft.com/office/drawing/2014/chart" uri="{C3380CC4-5D6E-409C-BE32-E72D297353CC}">
              <c16:uniqueId val="{00000006-A388-43E7-A5EF-6ABC4DA15764}"/>
            </c:ext>
          </c:extLst>
        </c:ser>
        <c:ser>
          <c:idx val="2"/>
          <c:order val="2"/>
          <c:tx>
            <c:strRef>
              <c:f>Лист1!$D$1</c:f>
              <c:strCache>
                <c:ptCount val="1"/>
                <c:pt idx="0">
                  <c:v>Налоги на имущество</c:v>
                </c:pt>
              </c:strCache>
            </c:strRef>
          </c:tx>
          <c:spPr>
            <a:solidFill>
              <a:srgbClr val="CC66FF"/>
            </a:solidFill>
            <a:ln>
              <a:noFill/>
            </a:ln>
            <a:effectLst/>
            <a:scene3d>
              <a:camera prst="orthographicFront"/>
              <a:lightRig rig="threePt" dir="t"/>
            </a:scene3d>
            <a:sp3d>
              <a:bevelT prst="angle"/>
            </a:sp3d>
          </c:spPr>
          <c:invertIfNegative val="0"/>
          <c:dLbls>
            <c:dLbl>
              <c:idx val="0"/>
              <c:layout>
                <c:manualLayout>
                  <c:x val="4.6874999999999712E-3"/>
                  <c:y val="5.859374639556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388-43E7-A5EF-6ABC4DA15764}"/>
                </c:ext>
              </c:extLst>
            </c:dLbl>
            <c:dLbl>
              <c:idx val="1"/>
              <c:layout>
                <c:manualLayout>
                  <c:x val="4.6874999999999998E-3"/>
                  <c:y val="6.32812461072068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388-43E7-A5EF-6ABC4DA15764}"/>
                </c:ext>
              </c:extLst>
            </c:dLbl>
            <c:dLbl>
              <c:idx val="2"/>
              <c:layout>
                <c:manualLayout>
                  <c:x val="1.0937499999999999E-2"/>
                  <c:y val="6.79687458188515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388-43E7-A5EF-6ABC4DA15764}"/>
                </c:ext>
              </c:extLst>
            </c:dLbl>
            <c:dLbl>
              <c:idx val="3"/>
              <c:layout>
                <c:manualLayout>
                  <c:x val="6.2499999999999119E-3"/>
                  <c:y val="5.8593746395561863E-2"/>
                </c:manualLayout>
              </c:layout>
              <c:showLegendKey val="0"/>
              <c:showVal val="1"/>
              <c:showCatName val="0"/>
              <c:showSerName val="0"/>
              <c:showPercent val="0"/>
              <c:showBubbleSize val="0"/>
              <c:extLst>
                <c:ext xmlns:c15="http://schemas.microsoft.com/office/drawing/2012/chart" uri="{CE6537A1-D6FC-4f65-9D91-7224C49458BB}">
                  <c15:layout>
                    <c:manualLayout>
                      <c:w val="4.0625000000000001E-2"/>
                      <c:h val="3.3984372909425881E-2"/>
                    </c:manualLayout>
                  </c15:layout>
                </c:ext>
                <c:ext xmlns:c16="http://schemas.microsoft.com/office/drawing/2014/chart" uri="{C3380CC4-5D6E-409C-BE32-E72D297353CC}">
                  <c16:uniqueId val="{0000000A-A388-43E7-A5EF-6ABC4DA15764}"/>
                </c:ext>
              </c:extLst>
            </c:dLbl>
            <c:dLbl>
              <c:idx val="4"/>
              <c:layout>
                <c:manualLayout>
                  <c:x val="1.8749999999999999E-2"/>
                  <c:y val="5.859374639556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388-43E7-A5EF-6ABC4DA1576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2023год</c:v>
                </c:pt>
                <c:pt idx="1">
                  <c:v>2024год</c:v>
                </c:pt>
                <c:pt idx="2">
                  <c:v>2025год</c:v>
                </c:pt>
                <c:pt idx="3">
                  <c:v>2026год</c:v>
                </c:pt>
                <c:pt idx="4">
                  <c:v>2027год</c:v>
                </c:pt>
              </c:strCache>
            </c:strRef>
          </c:cat>
          <c:val>
            <c:numRef>
              <c:f>Лист1!$D$2:$D$6</c:f>
              <c:numCache>
                <c:formatCode>General</c:formatCode>
                <c:ptCount val="5"/>
                <c:pt idx="0">
                  <c:v>9381</c:v>
                </c:pt>
                <c:pt idx="1">
                  <c:v>6889</c:v>
                </c:pt>
                <c:pt idx="2">
                  <c:v>6650</c:v>
                </c:pt>
                <c:pt idx="3">
                  <c:v>6650</c:v>
                </c:pt>
                <c:pt idx="4">
                  <c:v>6650</c:v>
                </c:pt>
              </c:numCache>
            </c:numRef>
          </c:val>
          <c:extLst>
            <c:ext xmlns:c16="http://schemas.microsoft.com/office/drawing/2014/chart" uri="{C3380CC4-5D6E-409C-BE32-E72D297353CC}">
              <c16:uniqueId val="{0000000C-A388-43E7-A5EF-6ABC4DA15764}"/>
            </c:ext>
          </c:extLst>
        </c:ser>
        <c:ser>
          <c:idx val="3"/>
          <c:order val="3"/>
          <c:tx>
            <c:strRef>
              <c:f>Лист1!$E$1</c:f>
              <c:strCache>
                <c:ptCount val="1"/>
                <c:pt idx="0">
                  <c:v>Прочие поступления</c:v>
                </c:pt>
              </c:strCache>
            </c:strRef>
          </c:tx>
          <c:spPr>
            <a:solidFill>
              <a:srgbClr val="FF0000"/>
            </a:solidFill>
            <a:ln>
              <a:noFill/>
            </a:ln>
            <a:effectLst/>
            <a:scene3d>
              <a:camera prst="orthographicFront"/>
              <a:lightRig rig="threePt" dir="t"/>
            </a:scene3d>
            <a:sp3d>
              <a:bevelT prst="angle"/>
            </a:sp3d>
          </c:spPr>
          <c:invertIfNegative val="0"/>
          <c:dLbls>
            <c:dLbl>
              <c:idx val="0"/>
              <c:layout>
                <c:manualLayout>
                  <c:x val="1.5625E-2"/>
                  <c:y val="-8.59365019676883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388-43E7-A5EF-6ABC4DA15764}"/>
                </c:ext>
              </c:extLst>
            </c:dLbl>
            <c:dLbl>
              <c:idx val="1"/>
              <c:layout>
                <c:manualLayout>
                  <c:x val="1.2500000000000001E-2"/>
                  <c:y val="-1.40624991349348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388-43E7-A5EF-6ABC4DA15764}"/>
                </c:ext>
              </c:extLst>
            </c:dLbl>
            <c:dLbl>
              <c:idx val="2"/>
              <c:layout>
                <c:manualLayout>
                  <c:x val="2.343750000000001E-2"/>
                  <c:y val="-7.031249567467445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388-43E7-A5EF-6ABC4DA15764}"/>
                </c:ext>
              </c:extLst>
            </c:dLbl>
            <c:dLbl>
              <c:idx val="3"/>
              <c:layout>
                <c:manualLayout>
                  <c:x val="9.3750000000000569E-3"/>
                  <c:y val="-7.031249567467445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388-43E7-A5EF-6ABC4DA15764}"/>
                </c:ext>
              </c:extLst>
            </c:dLbl>
            <c:dLbl>
              <c:idx val="4"/>
              <c:layout>
                <c:manualLayout>
                  <c:x val="2.343750000000001E-2"/>
                  <c:y val="-4.68749971164495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388-43E7-A5EF-6ABC4DA1576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2023год</c:v>
                </c:pt>
                <c:pt idx="1">
                  <c:v>2024год</c:v>
                </c:pt>
                <c:pt idx="2">
                  <c:v>2025год</c:v>
                </c:pt>
                <c:pt idx="3">
                  <c:v>2026год</c:v>
                </c:pt>
                <c:pt idx="4">
                  <c:v>2027год</c:v>
                </c:pt>
              </c:strCache>
            </c:strRef>
          </c:cat>
          <c:val>
            <c:numRef>
              <c:f>Лист1!$E$2:$E$6</c:f>
              <c:numCache>
                <c:formatCode>General</c:formatCode>
                <c:ptCount val="5"/>
                <c:pt idx="0">
                  <c:v>3187</c:v>
                </c:pt>
                <c:pt idx="1">
                  <c:v>5109</c:v>
                </c:pt>
                <c:pt idx="2">
                  <c:v>4715</c:v>
                </c:pt>
                <c:pt idx="3">
                  <c:v>4930</c:v>
                </c:pt>
                <c:pt idx="4">
                  <c:v>5030</c:v>
                </c:pt>
              </c:numCache>
            </c:numRef>
          </c:val>
          <c:extLst>
            <c:ext xmlns:c16="http://schemas.microsoft.com/office/drawing/2014/chart" uri="{C3380CC4-5D6E-409C-BE32-E72D297353CC}">
              <c16:uniqueId val="{00000012-A388-43E7-A5EF-6ABC4DA15764}"/>
            </c:ext>
          </c:extLst>
        </c:ser>
        <c:dLbls>
          <c:showLegendKey val="0"/>
          <c:showVal val="1"/>
          <c:showCatName val="0"/>
          <c:showSerName val="0"/>
          <c:showPercent val="0"/>
          <c:showBubbleSize val="0"/>
        </c:dLbls>
        <c:gapWidth val="150"/>
        <c:shape val="box"/>
        <c:axId val="189370368"/>
        <c:axId val="189371904"/>
        <c:axId val="0"/>
      </c:bar3DChart>
      <c:catAx>
        <c:axId val="1893703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9371904"/>
        <c:crosses val="autoZero"/>
        <c:auto val="1"/>
        <c:lblAlgn val="ctr"/>
        <c:lblOffset val="100"/>
        <c:noMultiLvlLbl val="0"/>
      </c:catAx>
      <c:valAx>
        <c:axId val="18937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9370368"/>
        <c:crosses val="autoZero"/>
        <c:crossBetween val="between"/>
      </c:valAx>
      <c:spPr>
        <a:noFill/>
        <a:ln>
          <a:noFill/>
        </a:ln>
        <a:effectLst/>
      </c:spPr>
    </c:plotArea>
    <c:legend>
      <c:legendPos val="b"/>
      <c:layout>
        <c:manualLayout>
          <c:xMode val="edge"/>
          <c:yMode val="edge"/>
          <c:x val="0.37674525365487238"/>
          <c:y val="4.5677148769646861E-2"/>
          <c:w val="0.5070439147206105"/>
          <c:h val="6.019128112760493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2023 год</a:t>
            </a:r>
          </a:p>
        </c:rich>
      </c:tx>
      <c:layout>
        <c:manualLayout>
          <c:xMode val="edge"/>
          <c:yMode val="edge"/>
          <c:x val="0.43488179561532958"/>
          <c:y val="5.6512764186887172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 год</c:v>
                </c:pt>
              </c:strCache>
            </c:strRef>
          </c:tx>
          <c:dPt>
            <c:idx val="0"/>
            <c:bubble3D val="0"/>
            <c:spPr>
              <a:solidFill>
                <a:schemeClr val="accent1">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E15D-4618-9D02-D60CDDCC2394}"/>
              </c:ext>
            </c:extLst>
          </c:dPt>
          <c:dPt>
            <c:idx val="1"/>
            <c:bubble3D val="0"/>
            <c:spPr>
              <a:solidFill>
                <a:schemeClr val="accent2">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E15D-4618-9D02-D60CDDCC2394}"/>
              </c:ext>
            </c:extLst>
          </c:dPt>
          <c:dPt>
            <c:idx val="2"/>
            <c:bubble3D val="0"/>
            <c:spPr>
              <a:solidFill>
                <a:schemeClr val="accent1">
                  <a:lumMod val="20000"/>
                  <a:lumOff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E15D-4618-9D02-D60CDDCC2394}"/>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52B9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аренда земли и имущества</c:v>
                </c:pt>
                <c:pt idx="1">
                  <c:v>продажа земли и имущества</c:v>
                </c:pt>
                <c:pt idx="2">
                  <c:v>Прочие поступления</c:v>
                </c:pt>
              </c:strCache>
            </c:strRef>
          </c:cat>
          <c:val>
            <c:numRef>
              <c:f>Лист1!$B$2:$B$4</c:f>
              <c:numCache>
                <c:formatCode>0.00%</c:formatCode>
                <c:ptCount val="3"/>
                <c:pt idx="0">
                  <c:v>0.51590000000000003</c:v>
                </c:pt>
                <c:pt idx="1">
                  <c:v>0.315</c:v>
                </c:pt>
                <c:pt idx="2">
                  <c:v>0.1691</c:v>
                </c:pt>
              </c:numCache>
            </c:numRef>
          </c:val>
          <c:extLst>
            <c:ext xmlns:c16="http://schemas.microsoft.com/office/drawing/2014/chart" uri="{C3380CC4-5D6E-409C-BE32-E72D297353CC}">
              <c16:uniqueId val="{00000006-E15D-4618-9D02-D60CDDCC2394}"/>
            </c:ext>
          </c:extLst>
        </c:ser>
        <c:dLbls>
          <c:showLegendKey val="0"/>
          <c:showVal val="1"/>
          <c:showCatName val="0"/>
          <c:showSerName val="0"/>
          <c:showPercent val="0"/>
          <c:showBubbleSize val="0"/>
          <c:showLeaderLines val="1"/>
        </c:dLbls>
      </c:pie3DChart>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1"/>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2"/>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Entry>
      <c:layout>
        <c:manualLayout>
          <c:xMode val="edge"/>
          <c:yMode val="edge"/>
          <c:x val="5.0793228567513504E-2"/>
          <c:y val="0.62693701516001465"/>
          <c:w val="0.45709932946650866"/>
          <c:h val="0.27773768952685834"/>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2024 год</a:t>
            </a:r>
          </a:p>
        </c:rich>
      </c:tx>
      <c:layout>
        <c:manualLayout>
          <c:xMode val="edge"/>
          <c:yMode val="edge"/>
          <c:x val="0.42635796530130077"/>
          <c:y val="4.8614056713963495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 год</c:v>
                </c:pt>
              </c:strCache>
            </c:strRef>
          </c:tx>
          <c:dPt>
            <c:idx val="0"/>
            <c:bubble3D val="0"/>
            <c:spPr>
              <a:solidFill>
                <a:srgbClr val="FF0066"/>
              </a:solidFill>
              <a:ln w="25400">
                <a:solidFill>
                  <a:schemeClr val="lt1"/>
                </a:solidFill>
              </a:ln>
              <a:effectLst/>
              <a:sp3d contourW="25400">
                <a:contourClr>
                  <a:schemeClr val="lt1"/>
                </a:contourClr>
              </a:sp3d>
            </c:spPr>
            <c:extLst>
              <c:ext xmlns:c16="http://schemas.microsoft.com/office/drawing/2014/chart" uri="{C3380CC4-5D6E-409C-BE32-E72D297353CC}">
                <c16:uniqueId val="{00000001-C969-48CB-8159-739B53EB7FAE}"/>
              </c:ext>
            </c:extLst>
          </c:dPt>
          <c:dPt>
            <c:idx val="1"/>
            <c:bubble3D val="0"/>
            <c:spPr>
              <a:solidFill>
                <a:schemeClr val="accent4">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C969-48CB-8159-739B53EB7FAE}"/>
              </c:ext>
            </c:extLst>
          </c:dPt>
          <c:dPt>
            <c:idx val="2"/>
            <c:bubble3D val="0"/>
            <c:spPr>
              <a:solidFill>
                <a:schemeClr val="accent6">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5-C969-48CB-8159-739B53EB7FAE}"/>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52B9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аренда земли и имущества</c:v>
                </c:pt>
                <c:pt idx="1">
                  <c:v>продажа земли и имущества</c:v>
                </c:pt>
                <c:pt idx="2">
                  <c:v>Прочие поступления</c:v>
                </c:pt>
              </c:strCache>
            </c:strRef>
          </c:cat>
          <c:val>
            <c:numRef>
              <c:f>Лист1!$B$2:$B$4</c:f>
              <c:numCache>
                <c:formatCode>0.00%</c:formatCode>
                <c:ptCount val="3"/>
                <c:pt idx="0">
                  <c:v>0.84550000000000003</c:v>
                </c:pt>
                <c:pt idx="1">
                  <c:v>3.9E-2</c:v>
                </c:pt>
                <c:pt idx="2">
                  <c:v>0.11550000000000001</c:v>
                </c:pt>
              </c:numCache>
            </c:numRef>
          </c:val>
          <c:extLst>
            <c:ext xmlns:c16="http://schemas.microsoft.com/office/drawing/2014/chart" uri="{C3380CC4-5D6E-409C-BE32-E72D297353CC}">
              <c16:uniqueId val="{00000006-C969-48CB-8159-739B53EB7FAE}"/>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5.5055218647992989E-2"/>
          <c:y val="0.67134928905643487"/>
          <c:w val="0.45709932946650866"/>
          <c:h val="0.2777376895268583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2025 год</a:t>
            </a:r>
          </a:p>
        </c:rich>
      </c:tx>
      <c:layout>
        <c:manualLayout>
          <c:xMode val="edge"/>
          <c:yMode val="edge"/>
          <c:x val="0.42635796530130077"/>
          <c:y val="4.8614056713963495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 год</c:v>
                </c:pt>
              </c:strCache>
            </c:strRef>
          </c:tx>
          <c:dPt>
            <c:idx val="0"/>
            <c:bubble3D val="0"/>
            <c:spPr>
              <a:solidFill>
                <a:srgbClr val="CCCCFF"/>
              </a:solidFill>
              <a:ln w="25400">
                <a:solidFill>
                  <a:schemeClr val="lt1"/>
                </a:solidFill>
              </a:ln>
              <a:effectLst/>
              <a:sp3d contourW="25400">
                <a:contourClr>
                  <a:schemeClr val="lt1"/>
                </a:contourClr>
              </a:sp3d>
            </c:spPr>
            <c:extLst>
              <c:ext xmlns:c16="http://schemas.microsoft.com/office/drawing/2014/chart" uri="{C3380CC4-5D6E-409C-BE32-E72D297353CC}">
                <c16:uniqueId val="{00000001-6272-499E-8C8E-0C3C9E0C235A}"/>
              </c:ext>
            </c:extLst>
          </c:dPt>
          <c:dPt>
            <c:idx val="1"/>
            <c:bubble3D val="0"/>
            <c:spPr>
              <a:solidFill>
                <a:srgbClr val="FFFF00"/>
              </a:solidFill>
              <a:ln w="25400">
                <a:solidFill>
                  <a:schemeClr val="lt1"/>
                </a:solidFill>
              </a:ln>
              <a:effectLst/>
              <a:sp3d contourW="25400">
                <a:contourClr>
                  <a:schemeClr val="lt1"/>
                </a:contourClr>
              </a:sp3d>
            </c:spPr>
            <c:extLst>
              <c:ext xmlns:c16="http://schemas.microsoft.com/office/drawing/2014/chart" uri="{C3380CC4-5D6E-409C-BE32-E72D297353CC}">
                <c16:uniqueId val="{00000003-6272-499E-8C8E-0C3C9E0C235A}"/>
              </c:ext>
            </c:extLst>
          </c:dPt>
          <c:dPt>
            <c:idx val="2"/>
            <c:bubble3D val="0"/>
            <c:spPr>
              <a:solidFill>
                <a:srgbClr val="66FE6A"/>
              </a:solidFill>
              <a:ln w="25400">
                <a:solidFill>
                  <a:schemeClr val="lt1"/>
                </a:solidFill>
              </a:ln>
              <a:effectLst/>
              <a:sp3d contourW="25400">
                <a:contourClr>
                  <a:schemeClr val="lt1"/>
                </a:contourClr>
              </a:sp3d>
            </c:spPr>
            <c:extLst>
              <c:ext xmlns:c16="http://schemas.microsoft.com/office/drawing/2014/chart" uri="{C3380CC4-5D6E-409C-BE32-E72D297353CC}">
                <c16:uniqueId val="{00000005-6272-499E-8C8E-0C3C9E0C235A}"/>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52B9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аренда земли и имущества</c:v>
                </c:pt>
                <c:pt idx="1">
                  <c:v>продажа земли и имущества</c:v>
                </c:pt>
                <c:pt idx="2">
                  <c:v>Прочие поступления</c:v>
                </c:pt>
              </c:strCache>
            </c:strRef>
          </c:cat>
          <c:val>
            <c:numRef>
              <c:f>Лист1!$B$2:$B$4</c:f>
              <c:numCache>
                <c:formatCode>0.00%</c:formatCode>
                <c:ptCount val="3"/>
                <c:pt idx="0">
                  <c:v>0.77410000000000001</c:v>
                </c:pt>
                <c:pt idx="1">
                  <c:v>8.7300000000000003E-2</c:v>
                </c:pt>
                <c:pt idx="2">
                  <c:v>0.1386</c:v>
                </c:pt>
              </c:numCache>
            </c:numRef>
          </c:val>
          <c:extLst>
            <c:ext xmlns:c16="http://schemas.microsoft.com/office/drawing/2014/chart" uri="{C3380CC4-5D6E-409C-BE32-E72D297353CC}">
              <c16:uniqueId val="{00000006-6272-499E-8C8E-0C3C9E0C235A}"/>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4.2269473176949013E-2"/>
          <c:y val="0.67575387486175242"/>
          <c:w val="0.45709932946650866"/>
          <c:h val="0.2777376895268583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2026  год</a:t>
            </a:r>
          </a:p>
        </c:rich>
      </c:tx>
      <c:layout>
        <c:manualLayout>
          <c:xMode val="edge"/>
          <c:yMode val="edge"/>
          <c:x val="0.42635796530130077"/>
          <c:y val="4.8614056713963495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 год</c:v>
                </c:pt>
              </c:strCache>
            </c:strRef>
          </c:tx>
          <c:dPt>
            <c:idx val="0"/>
            <c:bubble3D val="0"/>
            <c:spPr>
              <a:solidFill>
                <a:srgbClr val="00FFFF"/>
              </a:solidFill>
              <a:ln w="25400">
                <a:solidFill>
                  <a:schemeClr val="lt1"/>
                </a:solidFill>
              </a:ln>
              <a:effectLst/>
              <a:sp3d contourW="25400">
                <a:contourClr>
                  <a:schemeClr val="lt1"/>
                </a:contourClr>
              </a:sp3d>
            </c:spPr>
            <c:extLst>
              <c:ext xmlns:c16="http://schemas.microsoft.com/office/drawing/2014/chart" uri="{C3380CC4-5D6E-409C-BE32-E72D297353CC}">
                <c16:uniqueId val="{00000001-4C36-4B9E-BAEE-E108E8C86E86}"/>
              </c:ext>
            </c:extLst>
          </c:dPt>
          <c:dPt>
            <c:idx val="1"/>
            <c:bubble3D val="0"/>
            <c:spPr>
              <a:solidFill>
                <a:srgbClr val="3399FF"/>
              </a:solidFill>
              <a:ln w="25400">
                <a:solidFill>
                  <a:schemeClr val="lt1"/>
                </a:solidFill>
              </a:ln>
              <a:effectLst/>
              <a:sp3d contourW="25400">
                <a:contourClr>
                  <a:schemeClr val="lt1"/>
                </a:contourClr>
              </a:sp3d>
            </c:spPr>
            <c:extLst>
              <c:ext xmlns:c16="http://schemas.microsoft.com/office/drawing/2014/chart" uri="{C3380CC4-5D6E-409C-BE32-E72D297353CC}">
                <c16:uniqueId val="{00000003-4C36-4B9E-BAEE-E108E8C86E86}"/>
              </c:ext>
            </c:extLst>
          </c:dPt>
          <c:dPt>
            <c:idx val="2"/>
            <c:bubble3D val="0"/>
            <c:spPr>
              <a:solidFill>
                <a:srgbClr val="FAA0ED"/>
              </a:solidFill>
              <a:ln w="25400">
                <a:solidFill>
                  <a:schemeClr val="lt1"/>
                </a:solidFill>
              </a:ln>
              <a:effectLst/>
              <a:sp3d contourW="25400">
                <a:contourClr>
                  <a:schemeClr val="lt1"/>
                </a:contourClr>
              </a:sp3d>
            </c:spPr>
            <c:extLst>
              <c:ext xmlns:c16="http://schemas.microsoft.com/office/drawing/2014/chart" uri="{C3380CC4-5D6E-409C-BE32-E72D297353CC}">
                <c16:uniqueId val="{00000005-4C36-4B9E-BAEE-E108E8C86E86}"/>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52B9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аренда земли и имущества</c:v>
                </c:pt>
                <c:pt idx="1">
                  <c:v>продажа земли и имущества</c:v>
                </c:pt>
                <c:pt idx="2">
                  <c:v>Прочие поступления</c:v>
                </c:pt>
              </c:strCache>
            </c:strRef>
          </c:cat>
          <c:val>
            <c:numRef>
              <c:f>Лист1!$B$2:$B$4</c:f>
              <c:numCache>
                <c:formatCode>0.00%</c:formatCode>
                <c:ptCount val="3"/>
                <c:pt idx="0">
                  <c:v>0.78339999999999999</c:v>
                </c:pt>
                <c:pt idx="1">
                  <c:v>8.7300000000000003E-2</c:v>
                </c:pt>
                <c:pt idx="2">
                  <c:v>0.1293</c:v>
                </c:pt>
              </c:numCache>
            </c:numRef>
          </c:val>
          <c:extLst>
            <c:ext xmlns:c16="http://schemas.microsoft.com/office/drawing/2014/chart" uri="{C3380CC4-5D6E-409C-BE32-E72D297353CC}">
              <c16:uniqueId val="{00000006-4C36-4B9E-BAEE-E108E8C86E86}"/>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5.0793228567513504E-2"/>
          <c:y val="0.62693701516001465"/>
          <c:w val="0.45709932946650866"/>
          <c:h val="0.2777376895268583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2027  год</a:t>
            </a:r>
          </a:p>
        </c:rich>
      </c:tx>
      <c:layout>
        <c:manualLayout>
          <c:xMode val="edge"/>
          <c:yMode val="edge"/>
          <c:x val="0.42635796530130093"/>
          <c:y val="4.8614056713963495E-2"/>
        </c:manualLayout>
      </c:layout>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 год</c:v>
                </c:pt>
              </c:strCache>
            </c:strRef>
          </c:tx>
          <c:dPt>
            <c:idx val="0"/>
            <c:bubble3D val="0"/>
            <c:spPr>
              <a:solidFill>
                <a:schemeClr val="accent4">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1-B2DA-4E6E-8CCB-2C172A0CAF60}"/>
              </c:ext>
            </c:extLst>
          </c:dPt>
          <c:dPt>
            <c:idx val="1"/>
            <c:bubble3D val="0"/>
            <c:spPr>
              <a:solidFill>
                <a:srgbClr val="92D050"/>
              </a:solidFill>
              <a:ln w="25400">
                <a:solidFill>
                  <a:schemeClr val="lt1"/>
                </a:solidFill>
              </a:ln>
              <a:effectLst/>
              <a:sp3d contourW="25400">
                <a:contourClr>
                  <a:schemeClr val="lt1"/>
                </a:contourClr>
              </a:sp3d>
            </c:spPr>
            <c:extLst>
              <c:ext xmlns:c16="http://schemas.microsoft.com/office/drawing/2014/chart" uri="{C3380CC4-5D6E-409C-BE32-E72D297353CC}">
                <c16:uniqueId val="{00000003-B2DA-4E6E-8CCB-2C172A0CAF60}"/>
              </c:ext>
            </c:extLst>
          </c:dPt>
          <c:dPt>
            <c:idx val="2"/>
            <c:bubble3D val="0"/>
            <c:spPr>
              <a:solidFill>
                <a:srgbClr val="F64CDE"/>
              </a:solidFill>
              <a:ln w="25400">
                <a:solidFill>
                  <a:schemeClr val="lt1"/>
                </a:solidFill>
              </a:ln>
              <a:effectLst/>
              <a:sp3d contourW="25400">
                <a:contourClr>
                  <a:schemeClr val="lt1"/>
                </a:contourClr>
              </a:sp3d>
            </c:spPr>
            <c:extLst>
              <c:ext xmlns:c16="http://schemas.microsoft.com/office/drawing/2014/chart" uri="{C3380CC4-5D6E-409C-BE32-E72D297353CC}">
                <c16:uniqueId val="{00000005-B2DA-4E6E-8CCB-2C172A0CAF60}"/>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52B9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аренда земли и имущества</c:v>
                </c:pt>
                <c:pt idx="1">
                  <c:v>продажа земли и имущества</c:v>
                </c:pt>
                <c:pt idx="2">
                  <c:v>Прочие поступления</c:v>
                </c:pt>
              </c:strCache>
            </c:strRef>
          </c:cat>
          <c:val>
            <c:numRef>
              <c:f>Лист1!$B$2:$B$4</c:f>
              <c:numCache>
                <c:formatCode>0.00%</c:formatCode>
                <c:ptCount val="3"/>
                <c:pt idx="0">
                  <c:v>0.78339999999999999</c:v>
                </c:pt>
                <c:pt idx="1">
                  <c:v>7.6200000000000004E-2</c:v>
                </c:pt>
                <c:pt idx="2">
                  <c:v>0.1404</c:v>
                </c:pt>
              </c:numCache>
            </c:numRef>
          </c:val>
          <c:extLst>
            <c:ext xmlns:c16="http://schemas.microsoft.com/office/drawing/2014/chart" uri="{C3380CC4-5D6E-409C-BE32-E72D297353CC}">
              <c16:uniqueId val="{00000006-B2DA-4E6E-8CCB-2C172A0CAF60}"/>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5.0793228567513504E-2"/>
          <c:y val="0.62693701516001465"/>
          <c:w val="0.45709932946650855"/>
          <c:h val="0.2777376895268583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доходы от использования имущества</c:v>
                </c:pt>
              </c:strCache>
            </c:strRef>
          </c:tx>
          <c:spPr>
            <a:solidFill>
              <a:srgbClr val="FFFF0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2023год</c:v>
                </c:pt>
                <c:pt idx="1">
                  <c:v>2024год</c:v>
                </c:pt>
                <c:pt idx="2">
                  <c:v>2025год</c:v>
                </c:pt>
                <c:pt idx="3">
                  <c:v>2026год</c:v>
                </c:pt>
                <c:pt idx="4">
                  <c:v>2027год</c:v>
                </c:pt>
              </c:strCache>
            </c:strRef>
          </c:cat>
          <c:val>
            <c:numRef>
              <c:f>Лист1!$B$2:$B$6</c:f>
              <c:numCache>
                <c:formatCode>General</c:formatCode>
                <c:ptCount val="5"/>
                <c:pt idx="0">
                  <c:v>11898</c:v>
                </c:pt>
                <c:pt idx="1">
                  <c:v>15178</c:v>
                </c:pt>
                <c:pt idx="2">
                  <c:v>12414</c:v>
                </c:pt>
                <c:pt idx="3">
                  <c:v>12414</c:v>
                </c:pt>
                <c:pt idx="4">
                  <c:v>12414</c:v>
                </c:pt>
              </c:numCache>
            </c:numRef>
          </c:val>
          <c:extLst>
            <c:ext xmlns:c16="http://schemas.microsoft.com/office/drawing/2014/chart" uri="{C3380CC4-5D6E-409C-BE32-E72D297353CC}">
              <c16:uniqueId val="{00000000-C921-4925-AB59-7BB6B71E7190}"/>
            </c:ext>
          </c:extLst>
        </c:ser>
        <c:ser>
          <c:idx val="1"/>
          <c:order val="1"/>
          <c:tx>
            <c:strRef>
              <c:f>Лист1!$C$1</c:f>
              <c:strCache>
                <c:ptCount val="1"/>
                <c:pt idx="0">
                  <c:v>доходы от продажи имущества</c:v>
                </c:pt>
              </c:strCache>
            </c:strRef>
          </c:tx>
          <c:spPr>
            <a:solidFill>
              <a:srgbClr val="FFCCCC"/>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2023год</c:v>
                </c:pt>
                <c:pt idx="1">
                  <c:v>2024год</c:v>
                </c:pt>
                <c:pt idx="2">
                  <c:v>2025год</c:v>
                </c:pt>
                <c:pt idx="3">
                  <c:v>2026год</c:v>
                </c:pt>
                <c:pt idx="4">
                  <c:v>2027год</c:v>
                </c:pt>
              </c:strCache>
            </c:strRef>
          </c:cat>
          <c:val>
            <c:numRef>
              <c:f>Лист1!$C$2:$C$6</c:f>
              <c:numCache>
                <c:formatCode>General</c:formatCode>
                <c:ptCount val="5"/>
                <c:pt idx="0">
                  <c:v>7263</c:v>
                </c:pt>
                <c:pt idx="1">
                  <c:v>700</c:v>
                </c:pt>
                <c:pt idx="2">
                  <c:v>1400</c:v>
                </c:pt>
                <c:pt idx="3">
                  <c:v>1208</c:v>
                </c:pt>
                <c:pt idx="4">
                  <c:v>1208</c:v>
                </c:pt>
              </c:numCache>
            </c:numRef>
          </c:val>
          <c:extLst>
            <c:ext xmlns:c16="http://schemas.microsoft.com/office/drawing/2014/chart" uri="{C3380CC4-5D6E-409C-BE32-E72D297353CC}">
              <c16:uniqueId val="{00000001-C921-4925-AB59-7BB6B71E7190}"/>
            </c:ext>
          </c:extLst>
        </c:ser>
        <c:ser>
          <c:idx val="2"/>
          <c:order val="2"/>
          <c:tx>
            <c:strRef>
              <c:f>Лист1!$D$1</c:f>
              <c:strCache>
                <c:ptCount val="1"/>
                <c:pt idx="0">
                  <c:v>прочие доходы</c:v>
                </c:pt>
              </c:strCache>
            </c:strRef>
          </c:tx>
          <c:spPr>
            <a:solidFill>
              <a:srgbClr val="00B050"/>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2023год</c:v>
                </c:pt>
                <c:pt idx="1">
                  <c:v>2024год</c:v>
                </c:pt>
                <c:pt idx="2">
                  <c:v>2025год</c:v>
                </c:pt>
                <c:pt idx="3">
                  <c:v>2026год</c:v>
                </c:pt>
                <c:pt idx="4">
                  <c:v>2027год</c:v>
                </c:pt>
              </c:strCache>
            </c:strRef>
          </c:cat>
          <c:val>
            <c:numRef>
              <c:f>Лист1!$D$2:$D$6</c:f>
              <c:numCache>
                <c:formatCode>General</c:formatCode>
                <c:ptCount val="5"/>
                <c:pt idx="0">
                  <c:v>3900</c:v>
                </c:pt>
                <c:pt idx="1">
                  <c:v>2073</c:v>
                </c:pt>
                <c:pt idx="2">
                  <c:v>2223</c:v>
                </c:pt>
                <c:pt idx="3">
                  <c:v>2224</c:v>
                </c:pt>
                <c:pt idx="4">
                  <c:v>2225</c:v>
                </c:pt>
              </c:numCache>
            </c:numRef>
          </c:val>
          <c:extLst>
            <c:ext xmlns:c16="http://schemas.microsoft.com/office/drawing/2014/chart" uri="{C3380CC4-5D6E-409C-BE32-E72D297353CC}">
              <c16:uniqueId val="{00000002-C921-4925-AB59-7BB6B71E7190}"/>
            </c:ext>
          </c:extLst>
        </c:ser>
        <c:dLbls>
          <c:showLegendKey val="0"/>
          <c:showVal val="1"/>
          <c:showCatName val="0"/>
          <c:showSerName val="0"/>
          <c:showPercent val="0"/>
          <c:showBubbleSize val="0"/>
        </c:dLbls>
        <c:gapWidth val="150"/>
        <c:shape val="box"/>
        <c:axId val="189073280"/>
        <c:axId val="189074816"/>
        <c:axId val="0"/>
      </c:bar3DChart>
      <c:catAx>
        <c:axId val="18907328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9074816"/>
        <c:crosses val="autoZero"/>
        <c:auto val="1"/>
        <c:lblAlgn val="ctr"/>
        <c:lblOffset val="100"/>
        <c:noMultiLvlLbl val="0"/>
      </c:catAx>
      <c:valAx>
        <c:axId val="18907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9073280"/>
        <c:crosses val="autoZero"/>
        <c:crossBetween val="between"/>
      </c:valAx>
      <c:spPr>
        <a:noFill/>
        <a:ln>
          <a:noFill/>
        </a:ln>
        <a:effectLst/>
      </c:spPr>
    </c:plotArea>
    <c:legend>
      <c:legendPos val="b"/>
      <c:layout>
        <c:manualLayout>
          <c:xMode val="edge"/>
          <c:yMode val="edge"/>
          <c:x val="0.129970711179939"/>
          <c:y val="1.633926564548108E-2"/>
          <c:w val="0.86887420818959427"/>
          <c:h val="0.1145662483559477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7495180549365121E-2"/>
          <c:y val="2.8761648719364364E-2"/>
          <c:w val="0.93981045690163967"/>
          <c:h val="0.81495339002456468"/>
        </c:manualLayout>
      </c:layout>
      <c:line3DChart>
        <c:grouping val="standard"/>
        <c:varyColors val="0"/>
        <c:ser>
          <c:idx val="0"/>
          <c:order val="0"/>
          <c:tx>
            <c:strRef>
              <c:f>Лист1!$B$1</c:f>
              <c:strCache>
                <c:ptCount val="1"/>
                <c:pt idx="0">
                  <c:v>дотации</c:v>
                </c:pt>
              </c:strCache>
            </c:strRef>
          </c:tx>
          <c:spPr>
            <a:solidFill>
              <a:srgbClr val="FF99FF"/>
            </a:solidFill>
            <a:ln>
              <a:noFill/>
            </a:ln>
            <a:effectLst/>
            <a:sp3d/>
          </c:spPr>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126610</c:v>
                </c:pt>
                <c:pt idx="1">
                  <c:v>155852</c:v>
                </c:pt>
                <c:pt idx="2">
                  <c:v>153992</c:v>
                </c:pt>
                <c:pt idx="3">
                  <c:v>84040</c:v>
                </c:pt>
                <c:pt idx="4">
                  <c:v>84040</c:v>
                </c:pt>
              </c:numCache>
            </c:numRef>
          </c:val>
          <c:smooth val="0"/>
          <c:extLst>
            <c:ext xmlns:c16="http://schemas.microsoft.com/office/drawing/2014/chart" uri="{C3380CC4-5D6E-409C-BE32-E72D297353CC}">
              <c16:uniqueId val="{00000000-CE59-4E32-BFDD-86FB60912A57}"/>
            </c:ext>
          </c:extLst>
        </c:ser>
        <c:ser>
          <c:idx val="1"/>
          <c:order val="1"/>
          <c:tx>
            <c:strRef>
              <c:f>Лист1!$C$1</c:f>
              <c:strCache>
                <c:ptCount val="1"/>
                <c:pt idx="0">
                  <c:v>субсидии</c:v>
                </c:pt>
              </c:strCache>
            </c:strRef>
          </c:tx>
          <c:spPr>
            <a:solidFill>
              <a:srgbClr val="FF0000"/>
            </a:solidFill>
            <a:ln w="25400">
              <a:noFill/>
            </a:ln>
            <a:effectLst/>
            <a:sp3d/>
          </c:spPr>
          <c:cat>
            <c:strRef>
              <c:f>Лист1!$A$2:$A$6</c:f>
              <c:strCache>
                <c:ptCount val="5"/>
                <c:pt idx="0">
                  <c:v>2023г</c:v>
                </c:pt>
                <c:pt idx="1">
                  <c:v>2024г</c:v>
                </c:pt>
                <c:pt idx="2">
                  <c:v>2025г</c:v>
                </c:pt>
                <c:pt idx="3">
                  <c:v>2026г</c:v>
                </c:pt>
                <c:pt idx="4">
                  <c:v>2027г</c:v>
                </c:pt>
              </c:strCache>
            </c:strRef>
          </c:cat>
          <c:val>
            <c:numRef>
              <c:f>Лист1!$C$2:$C$6</c:f>
              <c:numCache>
                <c:formatCode>General</c:formatCode>
                <c:ptCount val="5"/>
                <c:pt idx="0">
                  <c:v>67676</c:v>
                </c:pt>
                <c:pt idx="1">
                  <c:v>166456</c:v>
                </c:pt>
                <c:pt idx="2">
                  <c:v>28736</c:v>
                </c:pt>
                <c:pt idx="3">
                  <c:v>17940</c:v>
                </c:pt>
                <c:pt idx="4">
                  <c:v>10804</c:v>
                </c:pt>
              </c:numCache>
            </c:numRef>
          </c:val>
          <c:smooth val="0"/>
          <c:extLst>
            <c:ext xmlns:c16="http://schemas.microsoft.com/office/drawing/2014/chart" uri="{C3380CC4-5D6E-409C-BE32-E72D297353CC}">
              <c16:uniqueId val="{00000003-CE59-4E32-BFDD-86FB60912A57}"/>
            </c:ext>
          </c:extLst>
        </c:ser>
        <c:ser>
          <c:idx val="2"/>
          <c:order val="2"/>
          <c:tx>
            <c:strRef>
              <c:f>Лист1!$D$1</c:f>
              <c:strCache>
                <c:ptCount val="1"/>
                <c:pt idx="0">
                  <c:v>субвенции</c:v>
                </c:pt>
              </c:strCache>
            </c:strRef>
          </c:tx>
          <c:spPr>
            <a:solidFill>
              <a:srgbClr val="00B0F0"/>
            </a:solidFill>
            <a:ln w="25400">
              <a:noFill/>
            </a:ln>
            <a:effectLst/>
            <a:sp3d/>
          </c:spPr>
          <c:cat>
            <c:strRef>
              <c:f>Лист1!$A$2:$A$6</c:f>
              <c:strCache>
                <c:ptCount val="5"/>
                <c:pt idx="0">
                  <c:v>2023г</c:v>
                </c:pt>
                <c:pt idx="1">
                  <c:v>2024г</c:v>
                </c:pt>
                <c:pt idx="2">
                  <c:v>2025г</c:v>
                </c:pt>
                <c:pt idx="3">
                  <c:v>2026г</c:v>
                </c:pt>
                <c:pt idx="4">
                  <c:v>2027г</c:v>
                </c:pt>
              </c:strCache>
            </c:strRef>
          </c:cat>
          <c:val>
            <c:numRef>
              <c:f>Лист1!$D$2:$D$6</c:f>
              <c:numCache>
                <c:formatCode>General</c:formatCode>
                <c:ptCount val="5"/>
                <c:pt idx="0">
                  <c:v>266968</c:v>
                </c:pt>
                <c:pt idx="1">
                  <c:v>303434</c:v>
                </c:pt>
                <c:pt idx="2">
                  <c:v>374027</c:v>
                </c:pt>
                <c:pt idx="3">
                  <c:v>389748</c:v>
                </c:pt>
                <c:pt idx="4">
                  <c:v>419498</c:v>
                </c:pt>
              </c:numCache>
            </c:numRef>
          </c:val>
          <c:smooth val="0"/>
          <c:extLst>
            <c:ext xmlns:c16="http://schemas.microsoft.com/office/drawing/2014/chart" uri="{C3380CC4-5D6E-409C-BE32-E72D297353CC}">
              <c16:uniqueId val="{00000004-CE59-4E32-BFDD-86FB60912A57}"/>
            </c:ext>
          </c:extLst>
        </c:ser>
        <c:ser>
          <c:idx val="3"/>
          <c:order val="3"/>
          <c:tx>
            <c:strRef>
              <c:f>Лист1!$E$1</c:f>
              <c:strCache>
                <c:ptCount val="1"/>
                <c:pt idx="0">
                  <c:v>иные трансферты</c:v>
                </c:pt>
              </c:strCache>
            </c:strRef>
          </c:tx>
          <c:spPr>
            <a:solidFill>
              <a:srgbClr val="00B050"/>
            </a:solidFill>
            <a:ln w="25400">
              <a:noFill/>
            </a:ln>
            <a:effectLst/>
            <a:sp3d/>
          </c:spPr>
          <c:cat>
            <c:strRef>
              <c:f>Лист1!$A$2:$A$6</c:f>
              <c:strCache>
                <c:ptCount val="5"/>
                <c:pt idx="0">
                  <c:v>2023г</c:v>
                </c:pt>
                <c:pt idx="1">
                  <c:v>2024г</c:v>
                </c:pt>
                <c:pt idx="2">
                  <c:v>2025г</c:v>
                </c:pt>
                <c:pt idx="3">
                  <c:v>2026г</c:v>
                </c:pt>
                <c:pt idx="4">
                  <c:v>2027г</c:v>
                </c:pt>
              </c:strCache>
            </c:strRef>
          </c:cat>
          <c:val>
            <c:numRef>
              <c:f>Лист1!$E$2:$E$6</c:f>
              <c:numCache>
                <c:formatCode>General</c:formatCode>
                <c:ptCount val="5"/>
                <c:pt idx="0">
                  <c:v>12684</c:v>
                </c:pt>
                <c:pt idx="1">
                  <c:v>26735</c:v>
                </c:pt>
                <c:pt idx="2">
                  <c:v>19757</c:v>
                </c:pt>
                <c:pt idx="3">
                  <c:v>21401</c:v>
                </c:pt>
                <c:pt idx="4">
                  <c:v>21401</c:v>
                </c:pt>
              </c:numCache>
            </c:numRef>
          </c:val>
          <c:smooth val="0"/>
          <c:extLst>
            <c:ext xmlns:c16="http://schemas.microsoft.com/office/drawing/2014/chart" uri="{C3380CC4-5D6E-409C-BE32-E72D297353CC}">
              <c16:uniqueId val="{00000005-CE59-4E32-BFDD-86FB60912A57}"/>
            </c:ext>
          </c:extLst>
        </c:ser>
        <c:dLbls>
          <c:showLegendKey val="0"/>
          <c:showVal val="0"/>
          <c:showCatName val="0"/>
          <c:showSerName val="0"/>
          <c:showPercent val="0"/>
          <c:showBubbleSize val="0"/>
        </c:dLbls>
        <c:axId val="189884672"/>
        <c:axId val="190337024"/>
        <c:axId val="189123200"/>
      </c:line3DChart>
      <c:catAx>
        <c:axId val="1898846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90337024"/>
        <c:crosses val="autoZero"/>
        <c:auto val="1"/>
        <c:lblAlgn val="ctr"/>
        <c:lblOffset val="100"/>
        <c:noMultiLvlLbl val="0"/>
      </c:catAx>
      <c:valAx>
        <c:axId val="19033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9884672"/>
        <c:crosses val="autoZero"/>
        <c:crossBetween val="between"/>
      </c:valAx>
      <c:serAx>
        <c:axId val="189123200"/>
        <c:scaling>
          <c:orientation val="minMax"/>
        </c:scaling>
        <c:delete val="1"/>
        <c:axPos val="b"/>
        <c:majorTickMark val="out"/>
        <c:minorTickMark val="none"/>
        <c:tickLblPos val="none"/>
        <c:crossAx val="190337024"/>
        <c:crosses val="autoZero"/>
      </c:ser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8045547760669831E-2"/>
          <c:y val="1.8475044304546315E-2"/>
          <c:w val="0.91921323056484661"/>
          <c:h val="0.92470748654699964"/>
        </c:manualLayout>
      </c:layout>
      <c:bar3DChart>
        <c:barDir val="col"/>
        <c:grouping val="standard"/>
        <c:varyColors val="0"/>
        <c:ser>
          <c:idx val="0"/>
          <c:order val="0"/>
          <c:tx>
            <c:strRef>
              <c:f>Лист1!$B$1</c:f>
              <c:strCache>
                <c:ptCount val="1"/>
                <c:pt idx="0">
                  <c:v>2022г</c:v>
                </c:pt>
              </c:strCache>
            </c:strRef>
          </c:tx>
          <c:spPr>
            <a:solidFill>
              <a:schemeClr val="accent1"/>
            </a:solidFill>
            <a:ln>
              <a:noFill/>
            </a:ln>
            <a:effectLst/>
            <a:sp3d/>
          </c:spPr>
          <c:invertIfNegative val="0"/>
          <c:dPt>
            <c:idx val="0"/>
            <c:invertIfNegative val="0"/>
            <c:bubble3D val="0"/>
            <c:spPr>
              <a:solidFill>
                <a:srgbClr val="FF0000"/>
              </a:solidFill>
              <a:ln>
                <a:noFill/>
              </a:ln>
              <a:effectLst/>
              <a:sp3d/>
            </c:spPr>
            <c:extLst>
              <c:ext xmlns:c16="http://schemas.microsoft.com/office/drawing/2014/chart" uri="{C3380CC4-5D6E-409C-BE32-E72D297353CC}">
                <c16:uniqueId val="{00000001-EFF6-4058-B378-27171C9D2C97}"/>
              </c:ext>
            </c:extLst>
          </c:dPt>
          <c:dPt>
            <c:idx val="1"/>
            <c:invertIfNegative val="0"/>
            <c:bubble3D val="0"/>
            <c:spPr>
              <a:solidFill>
                <a:srgbClr val="FFCCCC"/>
              </a:solidFill>
              <a:ln>
                <a:noFill/>
              </a:ln>
              <a:effectLst/>
              <a:sp3d/>
            </c:spPr>
            <c:extLst>
              <c:ext xmlns:c16="http://schemas.microsoft.com/office/drawing/2014/chart" uri="{C3380CC4-5D6E-409C-BE32-E72D297353CC}">
                <c16:uniqueId val="{00000003-EFF6-4058-B378-27171C9D2C97}"/>
              </c:ext>
            </c:extLst>
          </c:dPt>
          <c:dPt>
            <c:idx val="2"/>
            <c:invertIfNegative val="0"/>
            <c:bubble3D val="0"/>
            <c:spPr>
              <a:solidFill>
                <a:srgbClr val="66FF33"/>
              </a:solidFill>
              <a:ln>
                <a:noFill/>
              </a:ln>
              <a:effectLst/>
              <a:sp3d/>
            </c:spPr>
            <c:extLst>
              <c:ext xmlns:c16="http://schemas.microsoft.com/office/drawing/2014/chart" uri="{C3380CC4-5D6E-409C-BE32-E72D297353CC}">
                <c16:uniqueId val="{00000005-EFF6-4058-B378-27171C9D2C97}"/>
              </c:ext>
            </c:extLst>
          </c:dPt>
          <c:dPt>
            <c:idx val="3"/>
            <c:invertIfNegative val="0"/>
            <c:bubble3D val="0"/>
            <c:spPr>
              <a:solidFill>
                <a:srgbClr val="FF99FF"/>
              </a:solidFill>
              <a:ln>
                <a:noFill/>
              </a:ln>
              <a:effectLst/>
              <a:sp3d/>
            </c:spPr>
            <c:extLst>
              <c:ext xmlns:c16="http://schemas.microsoft.com/office/drawing/2014/chart" uri="{C3380CC4-5D6E-409C-BE32-E72D297353CC}">
                <c16:uniqueId val="{00000007-EFF6-4058-B378-27171C9D2C97}"/>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социальная сфера</c:v>
                </c:pt>
                <c:pt idx="1">
                  <c:v>экономика</c:v>
                </c:pt>
                <c:pt idx="2">
                  <c:v>общегосударственные</c:v>
                </c:pt>
                <c:pt idx="3">
                  <c:v>прочие</c:v>
                </c:pt>
              </c:strCache>
            </c:strRef>
          </c:cat>
          <c:val>
            <c:numRef>
              <c:f>Лист1!$B$2:$B$5</c:f>
              <c:numCache>
                <c:formatCode>0.00</c:formatCode>
                <c:ptCount val="4"/>
                <c:pt idx="0">
                  <c:v>532880</c:v>
                </c:pt>
                <c:pt idx="1">
                  <c:v>122107</c:v>
                </c:pt>
                <c:pt idx="2">
                  <c:v>106714</c:v>
                </c:pt>
                <c:pt idx="3">
                  <c:v>8904</c:v>
                </c:pt>
              </c:numCache>
            </c:numRef>
          </c:val>
          <c:extLst>
            <c:ext xmlns:c16="http://schemas.microsoft.com/office/drawing/2014/chart" uri="{C3380CC4-5D6E-409C-BE32-E72D297353CC}">
              <c16:uniqueId val="{00000008-EFF6-4058-B378-27171C9D2C97}"/>
            </c:ext>
          </c:extLst>
        </c:ser>
        <c:ser>
          <c:idx val="1"/>
          <c:order val="1"/>
          <c:tx>
            <c:strRef>
              <c:f>Лист1!$C$1</c:f>
              <c:strCache>
                <c:ptCount val="1"/>
                <c:pt idx="0">
                  <c:v>2023г</c:v>
                </c:pt>
              </c:strCache>
            </c:strRef>
          </c:tx>
          <c:spPr>
            <a:solidFill>
              <a:schemeClr val="accent6">
                <a:lumMod val="60000"/>
                <a:lumOff val="40000"/>
              </a:schemeClr>
            </a:solidFill>
            <a:ln>
              <a:noFill/>
            </a:ln>
            <a:effectLst/>
            <a:sp3d/>
          </c:spPr>
          <c:invertIfNegative val="0"/>
          <c:dPt>
            <c:idx val="0"/>
            <c:invertIfNegative val="0"/>
            <c:bubble3D val="0"/>
            <c:spPr>
              <a:solidFill>
                <a:srgbClr val="FF0000"/>
              </a:solidFill>
              <a:ln>
                <a:noFill/>
              </a:ln>
              <a:effectLst/>
              <a:sp3d/>
            </c:spPr>
            <c:extLst>
              <c:ext xmlns:c16="http://schemas.microsoft.com/office/drawing/2014/chart" uri="{C3380CC4-5D6E-409C-BE32-E72D297353CC}">
                <c16:uniqueId val="{00000029-EFF6-4058-B378-27171C9D2C97}"/>
              </c:ext>
            </c:extLst>
          </c:dPt>
          <c:dPt>
            <c:idx val="1"/>
            <c:invertIfNegative val="0"/>
            <c:bubble3D val="0"/>
            <c:spPr>
              <a:solidFill>
                <a:srgbClr val="FFCCCC"/>
              </a:solidFill>
              <a:ln>
                <a:noFill/>
              </a:ln>
              <a:effectLst/>
              <a:sp3d/>
            </c:spPr>
            <c:extLst>
              <c:ext xmlns:c16="http://schemas.microsoft.com/office/drawing/2014/chart" uri="{C3380CC4-5D6E-409C-BE32-E72D297353CC}">
                <c16:uniqueId val="{0000000A-EFF6-4058-B378-27171C9D2C97}"/>
              </c:ext>
            </c:extLst>
          </c:dPt>
          <c:dPt>
            <c:idx val="2"/>
            <c:invertIfNegative val="0"/>
            <c:bubble3D val="0"/>
            <c:spPr>
              <a:solidFill>
                <a:srgbClr val="66FF33"/>
              </a:solidFill>
              <a:ln>
                <a:noFill/>
              </a:ln>
              <a:effectLst/>
              <a:sp3d/>
            </c:spPr>
            <c:extLst>
              <c:ext xmlns:c16="http://schemas.microsoft.com/office/drawing/2014/chart" uri="{C3380CC4-5D6E-409C-BE32-E72D297353CC}">
                <c16:uniqueId val="{0000000C-EFF6-4058-B378-27171C9D2C97}"/>
              </c:ext>
            </c:extLst>
          </c:dPt>
          <c:dPt>
            <c:idx val="3"/>
            <c:invertIfNegative val="0"/>
            <c:bubble3D val="0"/>
            <c:spPr>
              <a:solidFill>
                <a:srgbClr val="FF99FF"/>
              </a:solidFill>
              <a:ln>
                <a:noFill/>
              </a:ln>
              <a:effectLst/>
              <a:sp3d/>
            </c:spPr>
            <c:extLst>
              <c:ext xmlns:c16="http://schemas.microsoft.com/office/drawing/2014/chart" uri="{C3380CC4-5D6E-409C-BE32-E72D297353CC}">
                <c16:uniqueId val="{0000000E-EFF6-4058-B378-27171C9D2C97}"/>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социальная сфера</c:v>
                </c:pt>
                <c:pt idx="1">
                  <c:v>экономика</c:v>
                </c:pt>
                <c:pt idx="2">
                  <c:v>общегосударственные</c:v>
                </c:pt>
                <c:pt idx="3">
                  <c:v>прочие</c:v>
                </c:pt>
              </c:strCache>
            </c:strRef>
          </c:cat>
          <c:val>
            <c:numRef>
              <c:f>Лист1!$C$2:$C$5</c:f>
              <c:numCache>
                <c:formatCode>0.00</c:formatCode>
                <c:ptCount val="4"/>
                <c:pt idx="0">
                  <c:v>652857</c:v>
                </c:pt>
                <c:pt idx="1">
                  <c:v>244805</c:v>
                </c:pt>
                <c:pt idx="2">
                  <c:v>127840</c:v>
                </c:pt>
                <c:pt idx="3">
                  <c:v>14572</c:v>
                </c:pt>
              </c:numCache>
            </c:numRef>
          </c:val>
          <c:extLst>
            <c:ext xmlns:c16="http://schemas.microsoft.com/office/drawing/2014/chart" uri="{C3380CC4-5D6E-409C-BE32-E72D297353CC}">
              <c16:uniqueId val="{0000000F-EFF6-4058-B378-27171C9D2C97}"/>
            </c:ext>
          </c:extLst>
        </c:ser>
        <c:ser>
          <c:idx val="2"/>
          <c:order val="2"/>
          <c:tx>
            <c:strRef>
              <c:f>Лист1!$D$1</c:f>
              <c:strCache>
                <c:ptCount val="1"/>
                <c:pt idx="0">
                  <c:v>2024г</c:v>
                </c:pt>
              </c:strCache>
            </c:strRef>
          </c:tx>
          <c:spPr>
            <a:solidFill>
              <a:schemeClr val="accent6">
                <a:lumMod val="60000"/>
                <a:lumOff val="40000"/>
              </a:schemeClr>
            </a:solidFill>
            <a:ln>
              <a:noFill/>
            </a:ln>
            <a:effectLst/>
            <a:sp3d/>
          </c:spPr>
          <c:invertIfNegative val="0"/>
          <c:dPt>
            <c:idx val="0"/>
            <c:invertIfNegative val="0"/>
            <c:bubble3D val="0"/>
            <c:spPr>
              <a:solidFill>
                <a:srgbClr val="FF0000"/>
              </a:solidFill>
              <a:ln>
                <a:noFill/>
              </a:ln>
              <a:effectLst/>
              <a:sp3d/>
            </c:spPr>
            <c:extLst>
              <c:ext xmlns:c16="http://schemas.microsoft.com/office/drawing/2014/chart" uri="{C3380CC4-5D6E-409C-BE32-E72D297353CC}">
                <c16:uniqueId val="{0000002A-EFF6-4058-B378-27171C9D2C97}"/>
              </c:ext>
            </c:extLst>
          </c:dPt>
          <c:dPt>
            <c:idx val="1"/>
            <c:invertIfNegative val="0"/>
            <c:bubble3D val="0"/>
            <c:spPr>
              <a:solidFill>
                <a:srgbClr val="FFCCCC"/>
              </a:solidFill>
              <a:ln>
                <a:noFill/>
              </a:ln>
              <a:effectLst/>
              <a:sp3d/>
            </c:spPr>
            <c:extLst>
              <c:ext xmlns:c16="http://schemas.microsoft.com/office/drawing/2014/chart" uri="{C3380CC4-5D6E-409C-BE32-E72D297353CC}">
                <c16:uniqueId val="{00000011-EFF6-4058-B378-27171C9D2C97}"/>
              </c:ext>
            </c:extLst>
          </c:dPt>
          <c:dPt>
            <c:idx val="2"/>
            <c:invertIfNegative val="0"/>
            <c:bubble3D val="0"/>
            <c:spPr>
              <a:solidFill>
                <a:srgbClr val="66FF33"/>
              </a:solidFill>
              <a:ln>
                <a:noFill/>
              </a:ln>
              <a:effectLst/>
              <a:sp3d/>
            </c:spPr>
            <c:extLst>
              <c:ext xmlns:c16="http://schemas.microsoft.com/office/drawing/2014/chart" uri="{C3380CC4-5D6E-409C-BE32-E72D297353CC}">
                <c16:uniqueId val="{00000013-EFF6-4058-B378-27171C9D2C97}"/>
              </c:ext>
            </c:extLst>
          </c:dPt>
          <c:dPt>
            <c:idx val="3"/>
            <c:invertIfNegative val="0"/>
            <c:bubble3D val="0"/>
            <c:spPr>
              <a:solidFill>
                <a:srgbClr val="FF99FF"/>
              </a:solidFill>
              <a:ln>
                <a:noFill/>
              </a:ln>
              <a:effectLst/>
              <a:sp3d/>
            </c:spPr>
            <c:extLst>
              <c:ext xmlns:c16="http://schemas.microsoft.com/office/drawing/2014/chart" uri="{C3380CC4-5D6E-409C-BE32-E72D297353CC}">
                <c16:uniqueId val="{00000015-EFF6-4058-B378-27171C9D2C97}"/>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социальная сфера</c:v>
                </c:pt>
                <c:pt idx="1">
                  <c:v>экономика</c:v>
                </c:pt>
                <c:pt idx="2">
                  <c:v>общегосударственные</c:v>
                </c:pt>
                <c:pt idx="3">
                  <c:v>прочие</c:v>
                </c:pt>
              </c:strCache>
            </c:strRef>
          </c:cat>
          <c:val>
            <c:numRef>
              <c:f>Лист1!$D$2:$D$5</c:f>
              <c:numCache>
                <c:formatCode>0.00</c:formatCode>
                <c:ptCount val="4"/>
                <c:pt idx="0">
                  <c:v>712351</c:v>
                </c:pt>
                <c:pt idx="1">
                  <c:v>91697</c:v>
                </c:pt>
                <c:pt idx="2">
                  <c:v>118707</c:v>
                </c:pt>
                <c:pt idx="3">
                  <c:v>6789</c:v>
                </c:pt>
              </c:numCache>
            </c:numRef>
          </c:val>
          <c:extLst>
            <c:ext xmlns:c16="http://schemas.microsoft.com/office/drawing/2014/chart" uri="{C3380CC4-5D6E-409C-BE32-E72D297353CC}">
              <c16:uniqueId val="{00000016-EFF6-4058-B378-27171C9D2C97}"/>
            </c:ext>
          </c:extLst>
        </c:ser>
        <c:ser>
          <c:idx val="3"/>
          <c:order val="3"/>
          <c:tx>
            <c:strRef>
              <c:f>Лист1!$E$1</c:f>
              <c:strCache>
                <c:ptCount val="1"/>
                <c:pt idx="0">
                  <c:v>2025г</c:v>
                </c:pt>
              </c:strCache>
            </c:strRef>
          </c:tx>
          <c:spPr>
            <a:solidFill>
              <a:schemeClr val="accent1">
                <a:lumMod val="75000"/>
              </a:schemeClr>
            </a:solidFill>
            <a:ln>
              <a:noFill/>
            </a:ln>
            <a:effectLst/>
            <a:sp3d/>
          </c:spPr>
          <c:invertIfNegative val="0"/>
          <c:dPt>
            <c:idx val="0"/>
            <c:invertIfNegative val="0"/>
            <c:bubble3D val="0"/>
            <c:spPr>
              <a:solidFill>
                <a:srgbClr val="FF0000"/>
              </a:solidFill>
              <a:ln>
                <a:noFill/>
              </a:ln>
              <a:effectLst/>
              <a:sp3d/>
            </c:spPr>
            <c:extLst>
              <c:ext xmlns:c16="http://schemas.microsoft.com/office/drawing/2014/chart" uri="{C3380CC4-5D6E-409C-BE32-E72D297353CC}">
                <c16:uniqueId val="{00000018-EFF6-4058-B378-27171C9D2C97}"/>
              </c:ext>
            </c:extLst>
          </c:dPt>
          <c:dPt>
            <c:idx val="1"/>
            <c:invertIfNegative val="0"/>
            <c:bubble3D val="0"/>
            <c:spPr>
              <a:solidFill>
                <a:srgbClr val="FFCCCC"/>
              </a:solidFill>
              <a:ln>
                <a:noFill/>
              </a:ln>
              <a:effectLst/>
              <a:sp3d/>
            </c:spPr>
            <c:extLst>
              <c:ext xmlns:c16="http://schemas.microsoft.com/office/drawing/2014/chart" uri="{C3380CC4-5D6E-409C-BE32-E72D297353CC}">
                <c16:uniqueId val="{0000001A-EFF6-4058-B378-27171C9D2C97}"/>
              </c:ext>
            </c:extLst>
          </c:dPt>
          <c:dPt>
            <c:idx val="2"/>
            <c:invertIfNegative val="0"/>
            <c:bubble3D val="0"/>
            <c:spPr>
              <a:solidFill>
                <a:srgbClr val="66FF33"/>
              </a:solidFill>
              <a:ln>
                <a:noFill/>
              </a:ln>
              <a:effectLst/>
              <a:sp3d/>
            </c:spPr>
            <c:extLst>
              <c:ext xmlns:c16="http://schemas.microsoft.com/office/drawing/2014/chart" uri="{C3380CC4-5D6E-409C-BE32-E72D297353CC}">
                <c16:uniqueId val="{0000001C-EFF6-4058-B378-27171C9D2C97}"/>
              </c:ext>
            </c:extLst>
          </c:dPt>
          <c:dPt>
            <c:idx val="3"/>
            <c:invertIfNegative val="0"/>
            <c:bubble3D val="0"/>
            <c:spPr>
              <a:solidFill>
                <a:srgbClr val="FF99FF"/>
              </a:solidFill>
              <a:ln>
                <a:noFill/>
              </a:ln>
              <a:effectLst/>
              <a:sp3d/>
            </c:spPr>
            <c:extLst>
              <c:ext xmlns:c16="http://schemas.microsoft.com/office/drawing/2014/chart" uri="{C3380CC4-5D6E-409C-BE32-E72D297353CC}">
                <c16:uniqueId val="{0000001E-EFF6-4058-B378-27171C9D2C97}"/>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социальная сфера</c:v>
                </c:pt>
                <c:pt idx="1">
                  <c:v>экономика</c:v>
                </c:pt>
                <c:pt idx="2">
                  <c:v>общегосударственные</c:v>
                </c:pt>
                <c:pt idx="3">
                  <c:v>прочие</c:v>
                </c:pt>
              </c:strCache>
            </c:strRef>
          </c:cat>
          <c:val>
            <c:numRef>
              <c:f>Лист1!$E$2:$E$5</c:f>
              <c:numCache>
                <c:formatCode>0.00</c:formatCode>
                <c:ptCount val="4"/>
                <c:pt idx="0">
                  <c:v>663715</c:v>
                </c:pt>
                <c:pt idx="1">
                  <c:v>77726</c:v>
                </c:pt>
                <c:pt idx="2">
                  <c:v>116388</c:v>
                </c:pt>
                <c:pt idx="3">
                  <c:v>14888</c:v>
                </c:pt>
              </c:numCache>
            </c:numRef>
          </c:val>
          <c:extLst>
            <c:ext xmlns:c16="http://schemas.microsoft.com/office/drawing/2014/chart" uri="{C3380CC4-5D6E-409C-BE32-E72D297353CC}">
              <c16:uniqueId val="{0000001F-EFF6-4058-B378-27171C9D2C97}"/>
            </c:ext>
          </c:extLst>
        </c:ser>
        <c:ser>
          <c:idx val="4"/>
          <c:order val="4"/>
          <c:tx>
            <c:strRef>
              <c:f>Лист1!$F$1</c:f>
              <c:strCache>
                <c:ptCount val="1"/>
                <c:pt idx="0">
                  <c:v>2026г</c:v>
                </c:pt>
              </c:strCache>
            </c:strRef>
          </c:tx>
          <c:spPr>
            <a:solidFill>
              <a:schemeClr val="accent1">
                <a:lumMod val="75000"/>
              </a:schemeClr>
            </a:solidFill>
            <a:ln>
              <a:noFill/>
            </a:ln>
            <a:effectLst/>
            <a:sp3d/>
          </c:spPr>
          <c:invertIfNegative val="0"/>
          <c:dPt>
            <c:idx val="0"/>
            <c:invertIfNegative val="0"/>
            <c:bubble3D val="0"/>
            <c:spPr>
              <a:solidFill>
                <a:srgbClr val="FF0000"/>
              </a:solidFill>
              <a:ln>
                <a:noFill/>
              </a:ln>
              <a:effectLst/>
              <a:sp3d/>
            </c:spPr>
            <c:extLst>
              <c:ext xmlns:c16="http://schemas.microsoft.com/office/drawing/2014/chart" uri="{C3380CC4-5D6E-409C-BE32-E72D297353CC}">
                <c16:uniqueId val="{00000021-EFF6-4058-B378-27171C9D2C97}"/>
              </c:ext>
            </c:extLst>
          </c:dPt>
          <c:dPt>
            <c:idx val="1"/>
            <c:invertIfNegative val="0"/>
            <c:bubble3D val="0"/>
            <c:spPr>
              <a:solidFill>
                <a:srgbClr val="FFCCCC"/>
              </a:solidFill>
              <a:ln>
                <a:noFill/>
              </a:ln>
              <a:effectLst/>
              <a:sp3d/>
            </c:spPr>
            <c:extLst>
              <c:ext xmlns:c16="http://schemas.microsoft.com/office/drawing/2014/chart" uri="{C3380CC4-5D6E-409C-BE32-E72D297353CC}">
                <c16:uniqueId val="{00000023-EFF6-4058-B378-27171C9D2C97}"/>
              </c:ext>
            </c:extLst>
          </c:dPt>
          <c:dPt>
            <c:idx val="2"/>
            <c:invertIfNegative val="0"/>
            <c:bubble3D val="0"/>
            <c:spPr>
              <a:solidFill>
                <a:srgbClr val="66FF33"/>
              </a:solidFill>
              <a:ln>
                <a:noFill/>
              </a:ln>
              <a:effectLst/>
              <a:sp3d/>
            </c:spPr>
            <c:extLst>
              <c:ext xmlns:c16="http://schemas.microsoft.com/office/drawing/2014/chart" uri="{C3380CC4-5D6E-409C-BE32-E72D297353CC}">
                <c16:uniqueId val="{00000025-EFF6-4058-B378-27171C9D2C97}"/>
              </c:ext>
            </c:extLst>
          </c:dPt>
          <c:dPt>
            <c:idx val="3"/>
            <c:invertIfNegative val="0"/>
            <c:bubble3D val="0"/>
            <c:spPr>
              <a:solidFill>
                <a:srgbClr val="FF99FF"/>
              </a:solidFill>
              <a:ln>
                <a:noFill/>
              </a:ln>
              <a:effectLst/>
              <a:sp3d/>
            </c:spPr>
            <c:extLst>
              <c:ext xmlns:c16="http://schemas.microsoft.com/office/drawing/2014/chart" uri="{C3380CC4-5D6E-409C-BE32-E72D297353CC}">
                <c16:uniqueId val="{00000027-EFF6-4058-B378-27171C9D2C97}"/>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социальная сфера</c:v>
                </c:pt>
                <c:pt idx="1">
                  <c:v>экономика</c:v>
                </c:pt>
                <c:pt idx="2">
                  <c:v>общегосударственные</c:v>
                </c:pt>
                <c:pt idx="3">
                  <c:v>прочие</c:v>
                </c:pt>
              </c:strCache>
            </c:strRef>
          </c:cat>
          <c:val>
            <c:numRef>
              <c:f>Лист1!$F$2:$F$5</c:f>
              <c:numCache>
                <c:formatCode>0.00</c:formatCode>
                <c:ptCount val="4"/>
                <c:pt idx="0">
                  <c:v>698548</c:v>
                </c:pt>
                <c:pt idx="1">
                  <c:v>90591</c:v>
                </c:pt>
                <c:pt idx="2">
                  <c:v>118991</c:v>
                </c:pt>
                <c:pt idx="3">
                  <c:v>5014</c:v>
                </c:pt>
              </c:numCache>
            </c:numRef>
          </c:val>
          <c:extLst>
            <c:ext xmlns:c16="http://schemas.microsoft.com/office/drawing/2014/chart" uri="{C3380CC4-5D6E-409C-BE32-E72D297353CC}">
              <c16:uniqueId val="{00000028-EFF6-4058-B378-27171C9D2C97}"/>
            </c:ext>
          </c:extLst>
        </c:ser>
        <c:dLbls>
          <c:showLegendKey val="0"/>
          <c:showVal val="1"/>
          <c:showCatName val="0"/>
          <c:showSerName val="0"/>
          <c:showPercent val="0"/>
          <c:showBubbleSize val="0"/>
        </c:dLbls>
        <c:gapWidth val="150"/>
        <c:shape val="box"/>
        <c:axId val="200730496"/>
        <c:axId val="200732032"/>
        <c:axId val="199345472"/>
      </c:bar3DChart>
      <c:catAx>
        <c:axId val="2007304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0732032"/>
        <c:crosses val="autoZero"/>
        <c:auto val="1"/>
        <c:lblAlgn val="ctr"/>
        <c:lblOffset val="100"/>
        <c:noMultiLvlLbl val="0"/>
      </c:catAx>
      <c:valAx>
        <c:axId val="20073203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0730496"/>
        <c:crosses val="autoZero"/>
        <c:crossBetween val="between"/>
      </c:valAx>
      <c:serAx>
        <c:axId val="199345472"/>
        <c:scaling>
          <c:orientation val="minMax"/>
        </c:scaling>
        <c:delete val="1"/>
        <c:axPos val="b"/>
        <c:majorTickMark val="none"/>
        <c:minorTickMark val="none"/>
        <c:tickLblPos val="none"/>
        <c:crossAx val="200732032"/>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2023г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625707640181672"/>
          <c:y val="0.19483417369222691"/>
          <c:w val="0.80094956301231024"/>
          <c:h val="0.70186828065301043"/>
        </c:manualLayout>
      </c:layout>
      <c:pie3DChart>
        <c:varyColors val="1"/>
        <c:ser>
          <c:idx val="0"/>
          <c:order val="0"/>
          <c:tx>
            <c:strRef>
              <c:f>Лист1!$B$1</c:f>
              <c:strCache>
                <c:ptCount val="1"/>
                <c:pt idx="0">
                  <c:v>Продажи</c:v>
                </c:pt>
              </c:strCache>
            </c:strRef>
          </c:tx>
          <c:explosion val="1"/>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4E4B-4364-969D-4DD56A5AF1FD}"/>
              </c:ext>
            </c:extLst>
          </c:dPt>
          <c:dPt>
            <c:idx val="1"/>
            <c:bubble3D val="0"/>
            <c:spPr>
              <a:solidFill>
                <a:srgbClr val="FFCCCC"/>
              </a:solidFill>
              <a:ln w="25400">
                <a:solidFill>
                  <a:schemeClr val="lt1"/>
                </a:solidFill>
              </a:ln>
              <a:effectLst/>
              <a:sp3d contourW="25400">
                <a:contourClr>
                  <a:schemeClr val="lt1"/>
                </a:contourClr>
              </a:sp3d>
            </c:spPr>
            <c:extLst>
              <c:ext xmlns:c16="http://schemas.microsoft.com/office/drawing/2014/chart" uri="{C3380CC4-5D6E-409C-BE32-E72D297353CC}">
                <c16:uniqueId val="{00000003-4E4B-4364-969D-4DD56A5AF1FD}"/>
              </c:ext>
            </c:extLst>
          </c:dPt>
          <c:dPt>
            <c:idx val="2"/>
            <c:bubble3D val="0"/>
            <c:spPr>
              <a:solidFill>
                <a:srgbClr val="66FF33"/>
              </a:solidFill>
              <a:ln w="25400">
                <a:solidFill>
                  <a:schemeClr val="lt1"/>
                </a:solidFill>
              </a:ln>
              <a:effectLst/>
              <a:sp3d contourW="25400">
                <a:contourClr>
                  <a:schemeClr val="lt1"/>
                </a:contourClr>
              </a:sp3d>
            </c:spPr>
            <c:extLst>
              <c:ext xmlns:c16="http://schemas.microsoft.com/office/drawing/2014/chart" uri="{C3380CC4-5D6E-409C-BE32-E72D297353CC}">
                <c16:uniqueId val="{00000005-4E4B-4364-969D-4DD56A5AF1FD}"/>
              </c:ext>
            </c:extLst>
          </c:dPt>
          <c:dPt>
            <c:idx val="3"/>
            <c:bubble3D val="0"/>
            <c:spPr>
              <a:solidFill>
                <a:srgbClr val="FF99FF"/>
              </a:solidFill>
              <a:ln w="25400">
                <a:solidFill>
                  <a:schemeClr val="lt1"/>
                </a:solidFill>
              </a:ln>
              <a:effectLst/>
              <a:sp3d contourW="25400">
                <a:contourClr>
                  <a:schemeClr val="lt1"/>
                </a:contourClr>
              </a:sp3d>
            </c:spPr>
            <c:extLst>
              <c:ext xmlns:c16="http://schemas.microsoft.com/office/drawing/2014/chart" uri="{C3380CC4-5D6E-409C-BE32-E72D297353CC}">
                <c16:uniqueId val="{00000007-4E4B-4364-969D-4DD56A5AF1FD}"/>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0.69199999999999995</c:v>
                </c:pt>
                <c:pt idx="1">
                  <c:v>0.15900000000000022</c:v>
                </c:pt>
                <c:pt idx="2">
                  <c:v>0.13900000000000001</c:v>
                </c:pt>
                <c:pt idx="3">
                  <c:v>1.2E-2</c:v>
                </c:pt>
              </c:numCache>
            </c:numRef>
          </c:val>
          <c:extLst>
            <c:ext xmlns:c16="http://schemas.microsoft.com/office/drawing/2014/chart" uri="{C3380CC4-5D6E-409C-BE32-E72D297353CC}">
              <c16:uniqueId val="{00000008-4E4B-4364-969D-4DD56A5AF1FD}"/>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2024г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625707640181672"/>
          <c:y val="0.19483417369222691"/>
          <c:w val="0.80094956301231024"/>
          <c:h val="0.70186828065301043"/>
        </c:manualLayout>
      </c:layout>
      <c:pie3DChart>
        <c:varyColors val="1"/>
        <c:ser>
          <c:idx val="0"/>
          <c:order val="0"/>
          <c:tx>
            <c:strRef>
              <c:f>Лист1!$B$1</c:f>
              <c:strCache>
                <c:ptCount val="1"/>
                <c:pt idx="0">
                  <c:v>Продажи</c:v>
                </c:pt>
              </c:strCache>
            </c:strRef>
          </c:tx>
          <c:explosion val="1"/>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7193-46E7-B48F-2D5008331619}"/>
              </c:ext>
            </c:extLst>
          </c:dPt>
          <c:dPt>
            <c:idx val="1"/>
            <c:bubble3D val="0"/>
            <c:spPr>
              <a:solidFill>
                <a:srgbClr val="FFCCCC"/>
              </a:solidFill>
              <a:ln w="25400">
                <a:solidFill>
                  <a:schemeClr val="lt1"/>
                </a:solidFill>
              </a:ln>
              <a:effectLst/>
              <a:sp3d contourW="25400">
                <a:contourClr>
                  <a:schemeClr val="lt1"/>
                </a:contourClr>
              </a:sp3d>
            </c:spPr>
            <c:extLst>
              <c:ext xmlns:c16="http://schemas.microsoft.com/office/drawing/2014/chart" uri="{C3380CC4-5D6E-409C-BE32-E72D297353CC}">
                <c16:uniqueId val="{00000003-7193-46E7-B48F-2D5008331619}"/>
              </c:ext>
            </c:extLst>
          </c:dPt>
          <c:dPt>
            <c:idx val="2"/>
            <c:bubble3D val="0"/>
            <c:spPr>
              <a:solidFill>
                <a:srgbClr val="66FF33"/>
              </a:solidFill>
              <a:ln w="25400">
                <a:solidFill>
                  <a:schemeClr val="lt1"/>
                </a:solidFill>
              </a:ln>
              <a:effectLst/>
              <a:sp3d contourW="25400">
                <a:contourClr>
                  <a:schemeClr val="lt1"/>
                </a:contourClr>
              </a:sp3d>
            </c:spPr>
            <c:extLst>
              <c:ext xmlns:c16="http://schemas.microsoft.com/office/drawing/2014/chart" uri="{C3380CC4-5D6E-409C-BE32-E72D297353CC}">
                <c16:uniqueId val="{00000005-7193-46E7-B48F-2D5008331619}"/>
              </c:ext>
            </c:extLst>
          </c:dPt>
          <c:dPt>
            <c:idx val="3"/>
            <c:bubble3D val="0"/>
            <c:spPr>
              <a:solidFill>
                <a:srgbClr val="FF99FF"/>
              </a:solidFill>
              <a:ln w="25400">
                <a:solidFill>
                  <a:schemeClr val="lt1"/>
                </a:solidFill>
              </a:ln>
              <a:effectLst/>
              <a:sp3d contourW="25400">
                <a:contourClr>
                  <a:schemeClr val="lt1"/>
                </a:contourClr>
              </a:sp3d>
            </c:spPr>
            <c:extLst>
              <c:ext xmlns:c16="http://schemas.microsoft.com/office/drawing/2014/chart" uri="{C3380CC4-5D6E-409C-BE32-E72D297353CC}">
                <c16:uniqueId val="{00000007-7193-46E7-B48F-2D5008331619}"/>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0.62770000000000004</c:v>
                </c:pt>
                <c:pt idx="1">
                  <c:v>0.2354</c:v>
                </c:pt>
                <c:pt idx="2">
                  <c:v>0.1229</c:v>
                </c:pt>
                <c:pt idx="3">
                  <c:v>1.4E-2</c:v>
                </c:pt>
              </c:numCache>
            </c:numRef>
          </c:val>
          <c:extLst>
            <c:ext xmlns:c16="http://schemas.microsoft.com/office/drawing/2014/chart" uri="{C3380CC4-5D6E-409C-BE32-E72D297353CC}">
              <c16:uniqueId val="{00000008-7193-46E7-B48F-2D5008331619}"/>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2025г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625707640181672"/>
          <c:y val="0.19483417369222691"/>
          <c:w val="0.80094956301231024"/>
          <c:h val="0.70186828065301043"/>
        </c:manualLayout>
      </c:layout>
      <c:pie3DChart>
        <c:varyColors val="1"/>
        <c:ser>
          <c:idx val="0"/>
          <c:order val="0"/>
          <c:tx>
            <c:strRef>
              <c:f>Лист1!$B$1</c:f>
              <c:strCache>
                <c:ptCount val="1"/>
                <c:pt idx="0">
                  <c:v>Продажи</c:v>
                </c:pt>
              </c:strCache>
            </c:strRef>
          </c:tx>
          <c:explosion val="1"/>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C569-4FA8-A0E7-B47C301D6088}"/>
              </c:ext>
            </c:extLst>
          </c:dPt>
          <c:dPt>
            <c:idx val="1"/>
            <c:bubble3D val="0"/>
            <c:spPr>
              <a:solidFill>
                <a:srgbClr val="FFCCCC"/>
              </a:solidFill>
              <a:ln w="25400">
                <a:solidFill>
                  <a:schemeClr val="lt1"/>
                </a:solidFill>
              </a:ln>
              <a:effectLst/>
              <a:sp3d contourW="25400">
                <a:contourClr>
                  <a:schemeClr val="lt1"/>
                </a:contourClr>
              </a:sp3d>
            </c:spPr>
            <c:extLst>
              <c:ext xmlns:c16="http://schemas.microsoft.com/office/drawing/2014/chart" uri="{C3380CC4-5D6E-409C-BE32-E72D297353CC}">
                <c16:uniqueId val="{00000003-C569-4FA8-A0E7-B47C301D6088}"/>
              </c:ext>
            </c:extLst>
          </c:dPt>
          <c:dPt>
            <c:idx val="2"/>
            <c:bubble3D val="0"/>
            <c:spPr>
              <a:solidFill>
                <a:srgbClr val="66FF33"/>
              </a:solidFill>
              <a:ln w="25400">
                <a:solidFill>
                  <a:schemeClr val="lt1"/>
                </a:solidFill>
              </a:ln>
              <a:effectLst/>
              <a:sp3d contourW="25400">
                <a:contourClr>
                  <a:schemeClr val="lt1"/>
                </a:contourClr>
              </a:sp3d>
            </c:spPr>
            <c:extLst>
              <c:ext xmlns:c16="http://schemas.microsoft.com/office/drawing/2014/chart" uri="{C3380CC4-5D6E-409C-BE32-E72D297353CC}">
                <c16:uniqueId val="{00000005-C569-4FA8-A0E7-B47C301D6088}"/>
              </c:ext>
            </c:extLst>
          </c:dPt>
          <c:dPt>
            <c:idx val="3"/>
            <c:bubble3D val="0"/>
            <c:spPr>
              <a:solidFill>
                <a:srgbClr val="FF99FF"/>
              </a:solidFill>
              <a:ln w="25400">
                <a:solidFill>
                  <a:schemeClr val="lt1"/>
                </a:solidFill>
              </a:ln>
              <a:effectLst/>
              <a:sp3d contourW="25400">
                <a:contourClr>
                  <a:schemeClr val="lt1"/>
                </a:contourClr>
              </a:sp3d>
            </c:spPr>
            <c:extLst>
              <c:ext xmlns:c16="http://schemas.microsoft.com/office/drawing/2014/chart" uri="{C3380CC4-5D6E-409C-BE32-E72D297353CC}">
                <c16:uniqueId val="{00000007-C569-4FA8-A0E7-B47C301D6088}"/>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0.76629999999999998</c:v>
                </c:pt>
                <c:pt idx="1">
                  <c:v>9.8599999999999993E-2</c:v>
                </c:pt>
                <c:pt idx="2">
                  <c:v>0.12770000000000001</c:v>
                </c:pt>
                <c:pt idx="3">
                  <c:v>7.4000000000000003E-3</c:v>
                </c:pt>
              </c:numCache>
            </c:numRef>
          </c:val>
          <c:extLst>
            <c:ext xmlns:c16="http://schemas.microsoft.com/office/drawing/2014/chart" uri="{C3380CC4-5D6E-409C-BE32-E72D297353CC}">
              <c16:uniqueId val="{00000008-C569-4FA8-A0E7-B47C301D6088}"/>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2026г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625707640181672"/>
          <c:y val="0.19483417369222691"/>
          <c:w val="0.80094956301231024"/>
          <c:h val="0.70186828065301043"/>
        </c:manualLayout>
      </c:layout>
      <c:pie3DChart>
        <c:varyColors val="1"/>
        <c:ser>
          <c:idx val="0"/>
          <c:order val="0"/>
          <c:tx>
            <c:strRef>
              <c:f>Лист1!$B$1</c:f>
              <c:strCache>
                <c:ptCount val="1"/>
                <c:pt idx="0">
                  <c:v>Продажи</c:v>
                </c:pt>
              </c:strCache>
            </c:strRef>
          </c:tx>
          <c:explosion val="1"/>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534C-457F-9514-316496422957}"/>
              </c:ext>
            </c:extLst>
          </c:dPt>
          <c:dPt>
            <c:idx val="1"/>
            <c:bubble3D val="0"/>
            <c:spPr>
              <a:solidFill>
                <a:srgbClr val="FFCCCC"/>
              </a:solidFill>
              <a:ln w="25400">
                <a:solidFill>
                  <a:schemeClr val="lt1"/>
                </a:solidFill>
              </a:ln>
              <a:effectLst/>
              <a:sp3d contourW="25400">
                <a:contourClr>
                  <a:schemeClr val="lt1"/>
                </a:contourClr>
              </a:sp3d>
            </c:spPr>
            <c:extLst>
              <c:ext xmlns:c16="http://schemas.microsoft.com/office/drawing/2014/chart" uri="{C3380CC4-5D6E-409C-BE32-E72D297353CC}">
                <c16:uniqueId val="{00000003-534C-457F-9514-316496422957}"/>
              </c:ext>
            </c:extLst>
          </c:dPt>
          <c:dPt>
            <c:idx val="2"/>
            <c:bubble3D val="0"/>
            <c:spPr>
              <a:solidFill>
                <a:srgbClr val="66FF33"/>
              </a:solidFill>
              <a:ln w="25400">
                <a:solidFill>
                  <a:schemeClr val="lt1"/>
                </a:solidFill>
              </a:ln>
              <a:effectLst/>
              <a:sp3d contourW="25400">
                <a:contourClr>
                  <a:schemeClr val="lt1"/>
                </a:contourClr>
              </a:sp3d>
            </c:spPr>
            <c:extLst>
              <c:ext xmlns:c16="http://schemas.microsoft.com/office/drawing/2014/chart" uri="{C3380CC4-5D6E-409C-BE32-E72D297353CC}">
                <c16:uniqueId val="{00000005-534C-457F-9514-316496422957}"/>
              </c:ext>
            </c:extLst>
          </c:dPt>
          <c:dPt>
            <c:idx val="3"/>
            <c:bubble3D val="0"/>
            <c:spPr>
              <a:solidFill>
                <a:srgbClr val="FF99FF"/>
              </a:solidFill>
              <a:ln w="25400">
                <a:solidFill>
                  <a:schemeClr val="lt1"/>
                </a:solidFill>
              </a:ln>
              <a:effectLst/>
              <a:sp3d contourW="25400">
                <a:contourClr>
                  <a:schemeClr val="lt1"/>
                </a:contourClr>
              </a:sp3d>
            </c:spPr>
            <c:extLst>
              <c:ext xmlns:c16="http://schemas.microsoft.com/office/drawing/2014/chart" uri="{C3380CC4-5D6E-409C-BE32-E72D297353CC}">
                <c16:uniqueId val="{00000007-534C-457F-9514-316496422957}"/>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0.76049999999999995</c:v>
                </c:pt>
                <c:pt idx="1">
                  <c:v>9.8599999999999993E-2</c:v>
                </c:pt>
                <c:pt idx="2">
                  <c:v>0.13339999999999999</c:v>
                </c:pt>
                <c:pt idx="3">
                  <c:v>7.4999999999999997E-3</c:v>
                </c:pt>
              </c:numCache>
            </c:numRef>
          </c:val>
          <c:extLst>
            <c:ext xmlns:c16="http://schemas.microsoft.com/office/drawing/2014/chart" uri="{C3380CC4-5D6E-409C-BE32-E72D297353CC}">
              <c16:uniqueId val="{00000008-534C-457F-9514-316496422957}"/>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2027г</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625707640181672"/>
          <c:y val="0.19483417369222691"/>
          <c:w val="0.80094956301231024"/>
          <c:h val="0.70186828065301043"/>
        </c:manualLayout>
      </c:layout>
      <c:pie3DChart>
        <c:varyColors val="1"/>
        <c:ser>
          <c:idx val="0"/>
          <c:order val="0"/>
          <c:tx>
            <c:strRef>
              <c:f>Лист1!$B$1</c:f>
              <c:strCache>
                <c:ptCount val="1"/>
                <c:pt idx="0">
                  <c:v>Продажи</c:v>
                </c:pt>
              </c:strCache>
            </c:strRef>
          </c:tx>
          <c:explosion val="1"/>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01-837E-431D-A1F0-2EAB7260C13D}"/>
              </c:ext>
            </c:extLst>
          </c:dPt>
          <c:dPt>
            <c:idx val="1"/>
            <c:bubble3D val="0"/>
            <c:spPr>
              <a:solidFill>
                <a:srgbClr val="FFCCCC"/>
              </a:solidFill>
              <a:ln w="25400">
                <a:solidFill>
                  <a:schemeClr val="lt1"/>
                </a:solidFill>
              </a:ln>
              <a:effectLst/>
              <a:sp3d contourW="25400">
                <a:contourClr>
                  <a:schemeClr val="lt1"/>
                </a:contourClr>
              </a:sp3d>
            </c:spPr>
            <c:extLst>
              <c:ext xmlns:c16="http://schemas.microsoft.com/office/drawing/2014/chart" uri="{C3380CC4-5D6E-409C-BE32-E72D297353CC}">
                <c16:uniqueId val="{00000003-837E-431D-A1F0-2EAB7260C13D}"/>
              </c:ext>
            </c:extLst>
          </c:dPt>
          <c:dPt>
            <c:idx val="2"/>
            <c:bubble3D val="0"/>
            <c:spPr>
              <a:solidFill>
                <a:srgbClr val="66FF33"/>
              </a:solidFill>
              <a:ln w="25400">
                <a:solidFill>
                  <a:schemeClr val="lt1"/>
                </a:solidFill>
              </a:ln>
              <a:effectLst/>
              <a:sp3d contourW="25400">
                <a:contourClr>
                  <a:schemeClr val="lt1"/>
                </a:contourClr>
              </a:sp3d>
            </c:spPr>
            <c:extLst>
              <c:ext xmlns:c16="http://schemas.microsoft.com/office/drawing/2014/chart" uri="{C3380CC4-5D6E-409C-BE32-E72D297353CC}">
                <c16:uniqueId val="{00000005-837E-431D-A1F0-2EAB7260C13D}"/>
              </c:ext>
            </c:extLst>
          </c:dPt>
          <c:dPt>
            <c:idx val="3"/>
            <c:bubble3D val="0"/>
            <c:spPr>
              <a:solidFill>
                <a:srgbClr val="FF99FF"/>
              </a:solidFill>
              <a:ln w="25400">
                <a:solidFill>
                  <a:schemeClr val="lt1"/>
                </a:solidFill>
              </a:ln>
              <a:effectLst/>
              <a:sp3d contourW="25400">
                <a:contourClr>
                  <a:schemeClr val="lt1"/>
                </a:contourClr>
              </a:sp3d>
            </c:spPr>
            <c:extLst>
              <c:ext xmlns:c16="http://schemas.microsoft.com/office/drawing/2014/chart" uri="{C3380CC4-5D6E-409C-BE32-E72D297353CC}">
                <c16:uniqueId val="{00000007-837E-431D-A1F0-2EAB7260C13D}"/>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0.76500000000000001</c:v>
                </c:pt>
                <c:pt idx="1">
                  <c:v>9.9199999999999997E-2</c:v>
                </c:pt>
                <c:pt idx="2">
                  <c:v>0.1303</c:v>
                </c:pt>
                <c:pt idx="3">
                  <c:v>5.4999999999999997E-3</c:v>
                </c:pt>
              </c:numCache>
            </c:numRef>
          </c:val>
          <c:extLst>
            <c:ext xmlns:c16="http://schemas.microsoft.com/office/drawing/2014/chart" uri="{C3380CC4-5D6E-409C-BE32-E72D297353CC}">
              <c16:uniqueId val="{00000008-837E-431D-A1F0-2EAB7260C13D}"/>
            </c:ext>
          </c:extLst>
        </c:ser>
        <c:dLbls>
          <c:showLegendKey val="0"/>
          <c:showVal val="1"/>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Лист1!$B$1</c:f>
              <c:strCache>
                <c:ptCount val="1"/>
                <c:pt idx="0">
                  <c:v>программные</c:v>
                </c:pt>
              </c:strCache>
            </c:strRef>
          </c:tx>
          <c:spPr>
            <a:solidFill>
              <a:srgbClr val="CC66FF"/>
            </a:solidFill>
            <a:ln>
              <a:noFill/>
            </a:ln>
            <a:effectLst>
              <a:outerShdw blurRad="57150" dist="19050" dir="5400000" algn="ctr" rotWithShape="0">
                <a:srgbClr val="000000">
                  <a:alpha val="63000"/>
                </a:srgbClr>
              </a:outerShdw>
            </a:effectLst>
            <a:sp3d/>
          </c:spPr>
          <c:invertIfNegative val="0"/>
          <c:dLbls>
            <c:dLbl>
              <c:idx val="0"/>
              <c:layout>
                <c:manualLayout>
                  <c:x val="-4.2187500000000024E-2"/>
                  <c:y val="-8.593650196768849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6E8-4A62-A547-29BF9C546CE0}"/>
                </c:ext>
              </c:extLst>
            </c:dLbl>
            <c:dLbl>
              <c:idx val="1"/>
              <c:layout>
                <c:manualLayout>
                  <c:x val="-5.4687500000000014E-2"/>
                  <c:y val="-2.34374985582257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6E8-4A62-A547-29BF9C546CE0}"/>
                </c:ext>
              </c:extLst>
            </c:dLbl>
            <c:spPr>
              <a:noFill/>
              <a:ln>
                <a:noFill/>
              </a:ln>
              <a:effectLst/>
            </c:spPr>
            <c:txPr>
              <a:bodyPr rot="0" spcFirstLastPara="1" vertOverflow="ellipsis" vert="horz" wrap="square" lIns="38100" tIns="19050" rIns="38100" bIns="19050" anchor="ctr" anchorCtr="1">
                <a:spAutoFit/>
              </a:bodyPr>
              <a:lstStyle/>
              <a:p>
                <a:pPr>
                  <a:defRPr sz="1000" b="1" i="1"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Лист1!$B$2:$B$6</c:f>
              <c:numCache>
                <c:formatCode>0.00</c:formatCode>
                <c:ptCount val="5"/>
                <c:pt idx="0">
                  <c:v>738780</c:v>
                </c:pt>
                <c:pt idx="1">
                  <c:v>993456</c:v>
                </c:pt>
                <c:pt idx="2">
                  <c:v>887989</c:v>
                </c:pt>
                <c:pt idx="3">
                  <c:v>833339</c:v>
                </c:pt>
                <c:pt idx="4">
                  <c:v>872698</c:v>
                </c:pt>
              </c:numCache>
            </c:numRef>
          </c:val>
          <c:extLst>
            <c:ext xmlns:c16="http://schemas.microsoft.com/office/drawing/2014/chart" uri="{C3380CC4-5D6E-409C-BE32-E72D297353CC}">
              <c16:uniqueId val="{00000002-36E8-4A62-A547-29BF9C546CE0}"/>
            </c:ext>
          </c:extLst>
        </c:ser>
        <c:ser>
          <c:idx val="1"/>
          <c:order val="1"/>
          <c:tx>
            <c:strRef>
              <c:f>Лист1!$C$1</c:f>
              <c:strCache>
                <c:ptCount val="1"/>
                <c:pt idx="0">
                  <c:v>непрограммные</c:v>
                </c:pt>
              </c:strCache>
            </c:strRef>
          </c:tx>
          <c:spPr>
            <a:solidFill>
              <a:srgbClr val="00FF00"/>
            </a:solidFill>
            <a:ln>
              <a:noFill/>
            </a:ln>
            <a:effectLst>
              <a:outerShdw blurRad="57150" dist="19050" dir="5400000" algn="ctr" rotWithShape="0">
                <a:srgbClr val="000000">
                  <a:alpha val="63000"/>
                </a:srgbClr>
              </a:outerShdw>
            </a:effectLst>
            <a:sp3d/>
          </c:spPr>
          <c:invertIfNegative val="0"/>
          <c:dLbls>
            <c:dLbl>
              <c:idx val="0"/>
              <c:layout>
                <c:manualLayout>
                  <c:x val="-2.3437500000000042E-2"/>
                  <c:y val="-3.5156247837337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6E8-4A62-A547-29BF9C546CE0}"/>
                </c:ext>
              </c:extLst>
            </c:dLbl>
            <c:spPr>
              <a:noFill/>
              <a:ln>
                <a:noFill/>
              </a:ln>
              <a:effectLst/>
            </c:spPr>
            <c:txPr>
              <a:bodyPr rot="0" spcFirstLastPara="1" vertOverflow="ellipsis" vert="horz" wrap="square" lIns="38100" tIns="19050" rIns="38100" bIns="19050" anchor="ctr" anchorCtr="1">
                <a:spAutoFit/>
              </a:bodyPr>
              <a:lstStyle/>
              <a:p>
                <a:pPr>
                  <a:defRPr sz="1000" b="1" i="1"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2023г</c:v>
                </c:pt>
                <c:pt idx="1">
                  <c:v>2024г</c:v>
                </c:pt>
                <c:pt idx="2">
                  <c:v>2025г</c:v>
                </c:pt>
                <c:pt idx="3">
                  <c:v>2026г</c:v>
                </c:pt>
                <c:pt idx="4">
                  <c:v>2027г</c:v>
                </c:pt>
              </c:strCache>
            </c:strRef>
          </c:cat>
          <c:val>
            <c:numRef>
              <c:f>Лист1!$C$2:$C$6</c:f>
              <c:numCache>
                <c:formatCode>0.00</c:formatCode>
                <c:ptCount val="5"/>
                <c:pt idx="0">
                  <c:v>31825</c:v>
                </c:pt>
                <c:pt idx="1">
                  <c:v>46617</c:v>
                </c:pt>
                <c:pt idx="2">
                  <c:v>40706</c:v>
                </c:pt>
                <c:pt idx="3">
                  <c:v>39379</c:v>
                </c:pt>
                <c:pt idx="4">
                  <c:v>40446</c:v>
                </c:pt>
              </c:numCache>
            </c:numRef>
          </c:val>
          <c:extLst>
            <c:ext xmlns:c16="http://schemas.microsoft.com/office/drawing/2014/chart" uri="{C3380CC4-5D6E-409C-BE32-E72D297353CC}">
              <c16:uniqueId val="{00000004-36E8-4A62-A547-29BF9C546CE0}"/>
            </c:ext>
          </c:extLst>
        </c:ser>
        <c:dLbls>
          <c:showLegendKey val="0"/>
          <c:showVal val="1"/>
          <c:showCatName val="0"/>
          <c:showSerName val="0"/>
          <c:showPercent val="0"/>
          <c:showBubbleSize val="0"/>
        </c:dLbls>
        <c:gapWidth val="150"/>
        <c:shape val="cylinder"/>
        <c:axId val="201627904"/>
        <c:axId val="201641984"/>
        <c:axId val="0"/>
      </c:bar3DChart>
      <c:catAx>
        <c:axId val="20162790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1641984"/>
        <c:crosses val="autoZero"/>
        <c:auto val="1"/>
        <c:lblAlgn val="ctr"/>
        <c:lblOffset val="100"/>
        <c:noMultiLvlLbl val="0"/>
      </c:catAx>
      <c:valAx>
        <c:axId val="2016419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162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Ряд 1</c:v>
                </c:pt>
              </c:strCache>
            </c:strRef>
          </c:tx>
          <c:spPr>
            <a:solidFill>
              <a:schemeClr val="accent6">
                <a:alpha val="85000"/>
              </a:schemeClr>
            </a:solidFill>
            <a:ln w="9525" cap="flat" cmpd="sng" algn="ctr">
              <a:solidFill>
                <a:schemeClr val="accent6">
                  <a:lumMod val="75000"/>
                </a:schemeClr>
              </a:solidFill>
              <a:round/>
            </a:ln>
            <a:effectLst/>
            <a:sp3d contourW="9525">
              <a:contourClr>
                <a:schemeClr val="accent6">
                  <a:lumMod val="75000"/>
                </a:schemeClr>
              </a:contourClr>
            </a:sp3d>
          </c:spPr>
          <c:invertIfNegative val="0"/>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501080</c:v>
                </c:pt>
                <c:pt idx="1">
                  <c:v>608578</c:v>
                </c:pt>
                <c:pt idx="2">
                  <c:v>640935</c:v>
                </c:pt>
                <c:pt idx="3">
                  <c:v>618487</c:v>
                </c:pt>
                <c:pt idx="4">
                  <c:v>652166</c:v>
                </c:pt>
              </c:numCache>
            </c:numRef>
          </c:val>
          <c:shape val="pyramid"/>
          <c:extLst>
            <c:ext xmlns:c16="http://schemas.microsoft.com/office/drawing/2014/chart" uri="{C3380CC4-5D6E-409C-BE32-E72D297353CC}">
              <c16:uniqueId val="{00000000-D1A5-40BC-9EC1-8EC816322A58}"/>
            </c:ext>
          </c:extLst>
        </c:ser>
        <c:dLbls>
          <c:showLegendKey val="0"/>
          <c:showVal val="0"/>
          <c:showCatName val="0"/>
          <c:showSerName val="0"/>
          <c:showPercent val="0"/>
          <c:showBubbleSize val="0"/>
        </c:dLbls>
        <c:gapWidth val="65"/>
        <c:shape val="box"/>
        <c:axId val="201967104"/>
        <c:axId val="201968640"/>
        <c:axId val="0"/>
      </c:bar3DChart>
      <c:catAx>
        <c:axId val="20196710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1968640"/>
        <c:crosses val="autoZero"/>
        <c:auto val="1"/>
        <c:lblAlgn val="ctr"/>
        <c:lblOffset val="100"/>
        <c:noMultiLvlLbl val="0"/>
      </c:catAx>
      <c:valAx>
        <c:axId val="20196864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196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39"/>
    </mc:Choice>
    <mc:Fallback>
      <c:style val="39"/>
    </mc:Fallback>
  </mc:AlternateContent>
  <c:chart>
    <c:autoTitleDeleted val="1"/>
    <c:view3D>
      <c:rotX val="0"/>
      <c:rotY val="0"/>
      <c:depthPercent val="60"/>
      <c:rAngAx val="0"/>
      <c:perspective val="100"/>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Ряд 1</c:v>
                </c:pt>
              </c:strCache>
            </c:strRef>
          </c:tx>
          <c:invertIfNegative val="0"/>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2479</c:v>
                </c:pt>
                <c:pt idx="1">
                  <c:v>5307</c:v>
                </c:pt>
                <c:pt idx="2">
                  <c:v>2991</c:v>
                </c:pt>
                <c:pt idx="3">
                  <c:v>10725</c:v>
                </c:pt>
                <c:pt idx="4">
                  <c:v>850</c:v>
                </c:pt>
              </c:numCache>
            </c:numRef>
          </c:val>
          <c:shape val="pyramid"/>
          <c:extLst>
            <c:ext xmlns:c16="http://schemas.microsoft.com/office/drawing/2014/chart" uri="{C3380CC4-5D6E-409C-BE32-E72D297353CC}">
              <c16:uniqueId val="{00000000-D457-4475-AC37-C9B191EC2F24}"/>
            </c:ext>
          </c:extLst>
        </c:ser>
        <c:dLbls>
          <c:showLegendKey val="0"/>
          <c:showVal val="0"/>
          <c:showCatName val="0"/>
          <c:showSerName val="0"/>
          <c:showPercent val="0"/>
          <c:showBubbleSize val="0"/>
        </c:dLbls>
        <c:gapWidth val="65"/>
        <c:shape val="box"/>
        <c:axId val="204051200"/>
        <c:axId val="204052736"/>
        <c:axId val="0"/>
      </c:bar3DChart>
      <c:catAx>
        <c:axId val="204051200"/>
        <c:scaling>
          <c:orientation val="minMax"/>
        </c:scaling>
        <c:delete val="0"/>
        <c:axPos val="b"/>
        <c:numFmt formatCode="General" sourceLinked="1"/>
        <c:majorTickMark val="none"/>
        <c:minorTickMark val="none"/>
        <c:tickLblPos val="nextTo"/>
        <c:txPr>
          <a:bodyPr rot="-60000000" vert="horz"/>
          <a:lstStyle/>
          <a:p>
            <a:pPr>
              <a:defRPr sz="1000">
                <a:solidFill>
                  <a:schemeClr val="tx1">
                    <a:lumMod val="95000"/>
                    <a:lumOff val="5000"/>
                  </a:schemeClr>
                </a:solidFill>
                <a:latin typeface="Times New Roman" pitchFamily="18" charset="0"/>
                <a:cs typeface="Times New Roman" pitchFamily="18" charset="0"/>
              </a:defRPr>
            </a:pPr>
            <a:endParaRPr lang="ru-RU"/>
          </a:p>
        </c:txPr>
        <c:crossAx val="204052736"/>
        <c:crosses val="autoZero"/>
        <c:auto val="1"/>
        <c:lblAlgn val="ctr"/>
        <c:lblOffset val="100"/>
        <c:noMultiLvlLbl val="0"/>
      </c:catAx>
      <c:valAx>
        <c:axId val="204052736"/>
        <c:scaling>
          <c:orientation val="minMax"/>
        </c:scaling>
        <c:delete val="0"/>
        <c:axPos val="l"/>
        <c:majorGridlines/>
        <c:numFmt formatCode="General" sourceLinked="1"/>
        <c:majorTickMark val="none"/>
        <c:minorTickMark val="none"/>
        <c:tickLblPos val="nextTo"/>
        <c:txPr>
          <a:bodyPr rot="-60000000" vert="horz"/>
          <a:lstStyle/>
          <a:p>
            <a:pPr>
              <a:defRPr sz="1000">
                <a:solidFill>
                  <a:schemeClr val="tx1">
                    <a:lumMod val="95000"/>
                    <a:lumOff val="5000"/>
                  </a:schemeClr>
                </a:solidFill>
                <a:latin typeface="Times New Roman" pitchFamily="18" charset="0"/>
                <a:cs typeface="Times New Roman" pitchFamily="18" charset="0"/>
              </a:defRPr>
            </a:pPr>
            <a:endParaRPr lang="ru-RU"/>
          </a:p>
        </c:txPr>
        <c:crossAx val="204051200"/>
        <c:crosses val="autoZero"/>
        <c:crossBetween val="between"/>
      </c:valAx>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2">
        <a:lumMod val="20000"/>
        <a:lumOff val="80000"/>
      </a:schemeClr>
    </a:solidFill>
  </c:spPr>
  <c:txPr>
    <a:bodyPr/>
    <a:lstStyle/>
    <a:p>
      <a:pPr>
        <a:defRPr sz="1800"/>
      </a:pPr>
      <a:endParaRPr lang="ru-RU"/>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Ряд 1</c:v>
                </c:pt>
              </c:strCache>
            </c:strRef>
          </c:tx>
          <c:spPr>
            <a:solidFill>
              <a:srgbClr val="FFFF00"/>
            </a:solidFill>
            <a:ln>
              <a:noFill/>
            </a:ln>
            <a:effectLst/>
            <a:sp3d/>
          </c:spPr>
          <c:invertIfNegative val="0"/>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120428</c:v>
                </c:pt>
                <c:pt idx="1">
                  <c:v>157401</c:v>
                </c:pt>
                <c:pt idx="2">
                  <c:v>169376</c:v>
                </c:pt>
                <c:pt idx="3">
                  <c:v>143174</c:v>
                </c:pt>
                <c:pt idx="4">
                  <c:v>146488</c:v>
                </c:pt>
              </c:numCache>
            </c:numRef>
          </c:val>
          <c:shape val="cylinder"/>
          <c:extLst>
            <c:ext xmlns:c16="http://schemas.microsoft.com/office/drawing/2014/chart" uri="{C3380CC4-5D6E-409C-BE32-E72D297353CC}">
              <c16:uniqueId val="{00000000-DFF0-4555-8DFD-CF0DE9889818}"/>
            </c:ext>
          </c:extLst>
        </c:ser>
        <c:dLbls>
          <c:showLegendKey val="0"/>
          <c:showVal val="0"/>
          <c:showCatName val="0"/>
          <c:showSerName val="0"/>
          <c:showPercent val="0"/>
          <c:showBubbleSize val="0"/>
        </c:dLbls>
        <c:gapWidth val="150"/>
        <c:shape val="box"/>
        <c:axId val="205057024"/>
        <c:axId val="205075200"/>
        <c:axId val="0"/>
      </c:bar3DChart>
      <c:catAx>
        <c:axId val="20505702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cap="none" spc="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5075200"/>
        <c:crosses val="autoZero"/>
        <c:auto val="1"/>
        <c:lblAlgn val="ctr"/>
        <c:lblOffset val="100"/>
        <c:noMultiLvlLbl val="0"/>
      </c:catAx>
      <c:valAx>
        <c:axId val="20507520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50570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Ряд 1</c:v>
                </c:pt>
              </c:strCache>
            </c:strRef>
          </c:tx>
          <c:spPr>
            <a:solidFill>
              <a:srgbClr val="66FF33"/>
            </a:solidFill>
            <a:ln>
              <a:noFill/>
            </a:ln>
            <a:effectLst>
              <a:outerShdw blurRad="57150" dist="19050" dir="5400000" algn="ctr" rotWithShape="0">
                <a:srgbClr val="000000">
                  <a:alpha val="63000"/>
                </a:srgbClr>
              </a:outerShdw>
            </a:effectLst>
            <a:sp3d/>
          </c:spPr>
          <c:invertIfNegative val="0"/>
          <c:cat>
            <c:strRef>
              <c:f>Лист1!$A$2:$A$6</c:f>
              <c:strCache>
                <c:ptCount val="5"/>
                <c:pt idx="0">
                  <c:v>2023г</c:v>
                </c:pt>
                <c:pt idx="1">
                  <c:v>2024г</c:v>
                </c:pt>
                <c:pt idx="2">
                  <c:v>2025г</c:v>
                </c:pt>
                <c:pt idx="3">
                  <c:v>2026г</c:v>
                </c:pt>
                <c:pt idx="4">
                  <c:v>2027г</c:v>
                </c:pt>
              </c:strCache>
            </c:strRef>
          </c:cat>
          <c:val>
            <c:numRef>
              <c:f>Лист1!$B$2:$B$6</c:f>
              <c:numCache>
                <c:formatCode>General</c:formatCode>
                <c:ptCount val="5"/>
                <c:pt idx="0">
                  <c:v>116351</c:v>
                </c:pt>
                <c:pt idx="1">
                  <c:v>222170</c:v>
                </c:pt>
                <c:pt idx="2">
                  <c:v>70859</c:v>
                </c:pt>
                <c:pt idx="3">
                  <c:v>60375</c:v>
                </c:pt>
                <c:pt idx="4">
                  <c:v>72500</c:v>
                </c:pt>
              </c:numCache>
            </c:numRef>
          </c:val>
          <c:shape val="pyramid"/>
          <c:extLst>
            <c:ext xmlns:c16="http://schemas.microsoft.com/office/drawing/2014/chart" uri="{C3380CC4-5D6E-409C-BE32-E72D297353CC}">
              <c16:uniqueId val="{00000000-2331-403E-AC86-D7795FA54B62}"/>
            </c:ext>
          </c:extLst>
        </c:ser>
        <c:dLbls>
          <c:showLegendKey val="0"/>
          <c:showVal val="0"/>
          <c:showCatName val="0"/>
          <c:showSerName val="0"/>
          <c:showPercent val="0"/>
          <c:showBubbleSize val="0"/>
        </c:dLbls>
        <c:gapWidth val="150"/>
        <c:shape val="box"/>
        <c:axId val="253043456"/>
        <c:axId val="253044992"/>
        <c:axId val="0"/>
      </c:bar3DChart>
      <c:catAx>
        <c:axId val="2530434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crossAx val="253044992"/>
        <c:crosses val="autoZero"/>
        <c:auto val="1"/>
        <c:lblAlgn val="ctr"/>
        <c:lblOffset val="100"/>
        <c:noMultiLvlLbl val="0"/>
      </c:catAx>
      <c:valAx>
        <c:axId val="25304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crossAx val="253043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5.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9.png"/></Relationships>
</file>

<file path=ppt/diagrams/_rels/data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diagrams/_rels/data8.xml.rels><?xml version="1.0" encoding="UTF-8" standalone="yes"?>
<Relationships xmlns="http://schemas.openxmlformats.org/package/2006/relationships"><Relationship Id="rId1" Type="http://schemas.openxmlformats.org/officeDocument/2006/relationships/image" Target="../media/image58.png"/></Relationships>
</file>

<file path=ppt/diagrams/_rels/data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image" Target="../media/image74.png"/></Relationships>
</file>

<file path=ppt/diagrams/_rels/data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image" Target="../media/image85.png"/></Relationships>
</file>

<file path=ppt/diagrams/_rels/data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image" Target="../media/image88.png"/></Relationships>
</file>

<file path=ppt/diagrams/_rels/data1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png"/><Relationship Id="rId4" Type="http://schemas.openxmlformats.org/officeDocument/2006/relationships/image" Target="../media/image94.png"/></Relationships>
</file>

<file path=ppt/diagrams/_rels/data1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image" Target="../media/image96.png"/></Relationships>
</file>

<file path=ppt/diagrams/_rels/data1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s>
</file>

<file path=ppt/diagrams/_rels/data1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image" Target="../media/image111.png"/></Relationships>
</file>

<file path=ppt/diagrams/_rels/data2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image" Target="../media/image114.png"/></Relationships>
</file>

<file path=ppt/diagrams/_rels/data21.xml.rels><?xml version="1.0" encoding="UTF-8" standalone="yes"?>
<Relationships xmlns="http://schemas.openxmlformats.org/package/2006/relationships"><Relationship Id="rId1" Type="http://schemas.openxmlformats.org/officeDocument/2006/relationships/image" Target="../media/image117.png"/></Relationships>
</file>

<file path=ppt/diagrams/_rels/data2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image" Target="../media/image171.png"/><Relationship Id="rId5" Type="http://schemas.openxmlformats.org/officeDocument/2006/relationships/image" Target="../media/image175.png"/><Relationship Id="rId4" Type="http://schemas.openxmlformats.org/officeDocument/2006/relationships/image" Target="../media/image174.png"/></Relationships>
</file>

<file path=ppt/diagrams/_rels/data27.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image" Target="../media/image176.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9.png"/></Relationships>
</file>

<file path=ppt/diagrams/_rels/drawing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diagrams/_rels/drawing8.xml.rels><?xml version="1.0" encoding="UTF-8" standalone="yes"?>
<Relationships xmlns="http://schemas.openxmlformats.org/package/2006/relationships"><Relationship Id="rId1" Type="http://schemas.openxmlformats.org/officeDocument/2006/relationships/image" Target="../media/image58.png"/></Relationships>
</file>

<file path=ppt/diagrams/_rels/drawing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image" Target="../media/image74.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image" Target="../media/image85.png"/></Relationships>
</file>

<file path=ppt/diagrams/_rels/drawing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image" Target="../media/image88.png"/></Relationships>
</file>

<file path=ppt/diagrams/_rels/drawing1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png"/><Relationship Id="rId4" Type="http://schemas.openxmlformats.org/officeDocument/2006/relationships/image" Target="../media/image94.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image" Target="../media/image96.png"/></Relationships>
</file>

<file path=ppt/diagrams/_rels/drawing1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s>
</file>

<file path=ppt/diagrams/_rels/drawing1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image" Target="../media/image111.png"/></Relationships>
</file>

<file path=ppt/diagrams/_rels/drawing2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image" Target="../media/image114.png"/></Relationships>
</file>

<file path=ppt/diagrams/_rels/drawing21.xml.rels><?xml version="1.0" encoding="UTF-8" standalone="yes"?>
<Relationships xmlns="http://schemas.openxmlformats.org/package/2006/relationships"><Relationship Id="rId1" Type="http://schemas.openxmlformats.org/officeDocument/2006/relationships/image" Target="../media/image117.png"/></Relationships>
</file>

<file path=ppt/diagrams/_rels/drawing2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image" Target="../media/image171.png"/><Relationship Id="rId5" Type="http://schemas.openxmlformats.org/officeDocument/2006/relationships/image" Target="../media/image175.png"/><Relationship Id="rId4" Type="http://schemas.openxmlformats.org/officeDocument/2006/relationships/image" Target="../media/image174.png"/></Relationships>
</file>

<file path=ppt/diagrams/_rels/drawing27.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image" Target="../media/image176.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0FBDCE-7ED5-44C1-8042-B3C5D5F4C3B6}" type="doc">
      <dgm:prSet loTypeId="urn:microsoft.com/office/officeart/2005/8/layout/hList3" loCatId="list" qsTypeId="urn:microsoft.com/office/officeart/2005/8/quickstyle/3d2#1" qsCatId="3D" csTypeId="urn:microsoft.com/office/officeart/2005/8/colors/colorful4" csCatId="colorful" phldr="1"/>
      <dgm:spPr/>
      <dgm:t>
        <a:bodyPr/>
        <a:lstStyle/>
        <a:p>
          <a:endParaRPr lang="ru-RU"/>
        </a:p>
      </dgm:t>
    </dgm:pt>
    <dgm:pt modelId="{6426EBF2-42C8-4CA0-BF51-29E5162E35BD}">
      <dgm:prSet phldrT="[Текст]" custT="1"/>
      <dgm:spPr>
        <a:solidFill>
          <a:srgbClr val="FFFF00"/>
        </a:solidFill>
      </dgm:spPr>
      <dgm:t>
        <a:bodyPr/>
        <a:lstStyle/>
        <a:p>
          <a:r>
            <a:rPr lang="ru-RU" sz="1100" b="1" dirty="0">
              <a:solidFill>
                <a:srgbClr val="652B91"/>
              </a:solidFill>
              <a:latin typeface="Times New Roman" panose="02020603050405020304" pitchFamily="18" charset="0"/>
              <a:cs typeface="Times New Roman" panose="02020603050405020304" pitchFamily="18" charset="0"/>
            </a:rPr>
            <a:t>Источники финансирования дефицита бюджета</a:t>
          </a:r>
        </a:p>
      </dgm:t>
    </dgm:pt>
    <dgm:pt modelId="{179EC476-F488-4165-AD78-C0A9199F95E8}" type="parTrans" cxnId="{4354ADA2-BC76-4A49-BCDF-967FA5EF4E78}">
      <dgm:prSet/>
      <dgm:spPr/>
      <dgm:t>
        <a:bodyPr/>
        <a:lstStyle/>
        <a:p>
          <a:endParaRPr lang="ru-RU"/>
        </a:p>
      </dgm:t>
    </dgm:pt>
    <dgm:pt modelId="{2F101535-A943-48D1-AFAB-76F631FEBE21}" type="sibTrans" cxnId="{4354ADA2-BC76-4A49-BCDF-967FA5EF4E78}">
      <dgm:prSet/>
      <dgm:spPr/>
      <dgm:t>
        <a:bodyPr/>
        <a:lstStyle/>
        <a:p>
          <a:endParaRPr lang="ru-RU"/>
        </a:p>
      </dgm:t>
    </dgm:pt>
    <dgm:pt modelId="{747424CC-9FAF-451B-A723-1FEEA92AE999}">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Муниципальные займы, </a:t>
          </a: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осуществляемые путем выпуска ценных бумаг от имени муниципального образования</a:t>
          </a: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4A90924C-636F-4425-AEBF-3832FDD6B623}" type="parTrans" cxnId="{449050FF-7AEC-4412-AA4C-B0FBADC3A34A}">
      <dgm:prSet/>
      <dgm:spPr/>
      <dgm:t>
        <a:bodyPr/>
        <a:lstStyle/>
        <a:p>
          <a:endParaRPr lang="ru-RU"/>
        </a:p>
      </dgm:t>
    </dgm:pt>
    <dgm:pt modelId="{B83C0884-CAA1-4D97-B19D-68C389737AE4}" type="sibTrans" cxnId="{449050FF-7AEC-4412-AA4C-B0FBADC3A34A}">
      <dgm:prSet/>
      <dgm:spPr/>
      <dgm:t>
        <a:bodyPr/>
        <a:lstStyle/>
        <a:p>
          <a:endParaRPr lang="ru-RU"/>
        </a:p>
      </dgm:t>
    </dgm:pt>
    <dgm:pt modelId="{BFE925A7-99FC-4E8F-8FDD-37E8349AB58F}">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Бюджетные кредиты,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полученные от бюджетов других уровней бюджетной системы</a:t>
          </a:r>
        </a:p>
      </dgm:t>
    </dgm:pt>
    <dgm:pt modelId="{F5E489D9-D197-46FA-AA54-3E52C7C6E389}" type="parTrans" cxnId="{B0C9BF0C-1C11-4F48-9DFC-3848178650D3}">
      <dgm:prSet/>
      <dgm:spPr/>
      <dgm:t>
        <a:bodyPr/>
        <a:lstStyle/>
        <a:p>
          <a:endParaRPr lang="ru-RU"/>
        </a:p>
      </dgm:t>
    </dgm:pt>
    <dgm:pt modelId="{990294C2-BA9C-457B-9C4D-52F8BFC30AD2}" type="sibTrans" cxnId="{B0C9BF0C-1C11-4F48-9DFC-3848178650D3}">
      <dgm:prSet/>
      <dgm:spPr/>
      <dgm:t>
        <a:bodyPr/>
        <a:lstStyle/>
        <a:p>
          <a:endParaRPr lang="ru-RU"/>
        </a:p>
      </dgm:t>
    </dgm:pt>
    <dgm:pt modelId="{66E377FE-919E-4593-BEC2-9FB0FCC34B76}">
      <dgm:prSet phldrT="[Текст]" custT="1"/>
      <dgm:spPr>
        <a:solidFill>
          <a:schemeClr val="accent1">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Изменение остатков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средств на счетах по учету средств местного бюджета</a:t>
          </a:r>
        </a:p>
      </dgm:t>
    </dgm:pt>
    <dgm:pt modelId="{E4CEEC80-5E7F-4448-B8B1-83C3B1C415C0}" type="parTrans" cxnId="{CD430E90-C96F-43D1-99C0-03FAD757394D}">
      <dgm:prSet/>
      <dgm:spPr/>
      <dgm:t>
        <a:bodyPr/>
        <a:lstStyle/>
        <a:p>
          <a:endParaRPr lang="ru-RU"/>
        </a:p>
      </dgm:t>
    </dgm:pt>
    <dgm:pt modelId="{E463D007-A834-4AD8-ADCE-403BED958847}" type="sibTrans" cxnId="{CD430E90-C96F-43D1-99C0-03FAD757394D}">
      <dgm:prSet/>
      <dgm:spPr/>
      <dgm:t>
        <a:bodyPr/>
        <a:lstStyle/>
        <a:p>
          <a:endParaRPr lang="ru-RU"/>
        </a:p>
      </dgm:t>
    </dgm:pt>
    <dgm:pt modelId="{7BBA6B21-3F3D-4527-A966-013DFC1405E5}">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Кредиты</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полученные от кредитных организаций</a:t>
          </a:r>
        </a:p>
      </dgm:t>
    </dgm:pt>
    <dgm:pt modelId="{1FC6C65C-9D3A-45EE-90D4-6EF2166C5E87}" type="parTrans" cxnId="{E2042C2F-B9DA-4060-8AC9-FBB8C63E5CC5}">
      <dgm:prSet/>
      <dgm:spPr/>
      <dgm:t>
        <a:bodyPr/>
        <a:lstStyle/>
        <a:p>
          <a:endParaRPr lang="ru-RU"/>
        </a:p>
      </dgm:t>
    </dgm:pt>
    <dgm:pt modelId="{9B4610BF-43B5-442C-B98B-6615952C0798}" type="sibTrans" cxnId="{E2042C2F-B9DA-4060-8AC9-FBB8C63E5CC5}">
      <dgm:prSet/>
      <dgm:spPr/>
      <dgm:t>
        <a:bodyPr/>
        <a:lstStyle/>
        <a:p>
          <a:endParaRPr lang="ru-RU"/>
        </a:p>
      </dgm:t>
    </dgm:pt>
    <dgm:pt modelId="{1EB12404-3D8D-4752-848A-4D7EE3B9AB74}">
      <dgm:prSet phldrT="[Текст]" custT="1"/>
      <dgm:spPr>
        <a:solidFill>
          <a:schemeClr val="accent2">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Поступления от продажи имущества, </a:t>
          </a: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находящегося в муниципальной собственности</a:t>
          </a:r>
        </a:p>
      </dgm:t>
    </dgm:pt>
    <dgm:pt modelId="{747BCDBC-7825-437A-A272-8C98F0E61D97}" type="parTrans" cxnId="{BA3006F4-4B96-4B55-BE5D-8F8B6EC76B22}">
      <dgm:prSet/>
      <dgm:spPr/>
      <dgm:t>
        <a:bodyPr/>
        <a:lstStyle/>
        <a:p>
          <a:endParaRPr lang="ru-RU"/>
        </a:p>
      </dgm:t>
    </dgm:pt>
    <dgm:pt modelId="{BE2302D3-9653-43B9-B4E7-50C78464ACA0}" type="sibTrans" cxnId="{BA3006F4-4B96-4B55-BE5D-8F8B6EC76B22}">
      <dgm:prSet/>
      <dgm:spPr/>
      <dgm:t>
        <a:bodyPr/>
        <a:lstStyle/>
        <a:p>
          <a:endParaRPr lang="ru-RU"/>
        </a:p>
      </dgm:t>
    </dgm:pt>
    <dgm:pt modelId="{9372ED3E-6CFF-4E3D-9251-3228CA82B22B}" type="pres">
      <dgm:prSet presAssocID="{8E0FBDCE-7ED5-44C1-8042-B3C5D5F4C3B6}" presName="composite" presStyleCnt="0">
        <dgm:presLayoutVars>
          <dgm:chMax val="1"/>
          <dgm:dir/>
          <dgm:resizeHandles val="exact"/>
        </dgm:presLayoutVars>
      </dgm:prSet>
      <dgm:spPr/>
    </dgm:pt>
    <dgm:pt modelId="{01769BF3-8BF9-4E0F-A5F3-DCB8842C89E7}" type="pres">
      <dgm:prSet presAssocID="{6426EBF2-42C8-4CA0-BF51-29E5162E35BD}" presName="roof" presStyleLbl="dkBgShp" presStyleIdx="0" presStyleCnt="2" custLinFactNeighborX="5013" custLinFactNeighborY="-10071"/>
      <dgm:spPr/>
    </dgm:pt>
    <dgm:pt modelId="{734F3D74-36BD-436E-BBE3-839182BFD858}" type="pres">
      <dgm:prSet presAssocID="{6426EBF2-42C8-4CA0-BF51-29E5162E35BD}" presName="pillars" presStyleCnt="0"/>
      <dgm:spPr/>
    </dgm:pt>
    <dgm:pt modelId="{2628675E-8983-4854-BC15-93B3F7B26161}" type="pres">
      <dgm:prSet presAssocID="{6426EBF2-42C8-4CA0-BF51-29E5162E35BD}" presName="pillar1" presStyleLbl="node1" presStyleIdx="0" presStyleCnt="5">
        <dgm:presLayoutVars>
          <dgm:bulletEnabled val="1"/>
        </dgm:presLayoutVars>
      </dgm:prSet>
      <dgm:spPr/>
    </dgm:pt>
    <dgm:pt modelId="{E0A2A43C-8ED3-42F6-8AA6-0093454C931E}" type="pres">
      <dgm:prSet presAssocID="{BFE925A7-99FC-4E8F-8FDD-37E8349AB58F}" presName="pillarX" presStyleLbl="node1" presStyleIdx="1" presStyleCnt="5" custScaleX="92010">
        <dgm:presLayoutVars>
          <dgm:bulletEnabled val="1"/>
        </dgm:presLayoutVars>
      </dgm:prSet>
      <dgm:spPr/>
    </dgm:pt>
    <dgm:pt modelId="{5460E968-68B4-4403-BCC4-EF1576BA26FA}" type="pres">
      <dgm:prSet presAssocID="{7BBA6B21-3F3D-4527-A966-013DFC1405E5}" presName="pillarX" presStyleLbl="node1" presStyleIdx="2" presStyleCnt="5" custScaleX="79527">
        <dgm:presLayoutVars>
          <dgm:bulletEnabled val="1"/>
        </dgm:presLayoutVars>
      </dgm:prSet>
      <dgm:spPr/>
    </dgm:pt>
    <dgm:pt modelId="{A5A1CEA9-D7FB-4FEB-B52C-1538AD6E5002}" type="pres">
      <dgm:prSet presAssocID="{66E377FE-919E-4593-BEC2-9FB0FCC34B76}" presName="pillarX" presStyleLbl="node1" presStyleIdx="3" presStyleCnt="5" custScaleX="81914">
        <dgm:presLayoutVars>
          <dgm:bulletEnabled val="1"/>
        </dgm:presLayoutVars>
      </dgm:prSet>
      <dgm:spPr/>
    </dgm:pt>
    <dgm:pt modelId="{E54317D1-2667-44D3-801D-D29E822C625E}" type="pres">
      <dgm:prSet presAssocID="{1EB12404-3D8D-4752-848A-4D7EE3B9AB74}" presName="pillarX" presStyleLbl="node1" presStyleIdx="4" presStyleCnt="5" custScaleX="79853">
        <dgm:presLayoutVars>
          <dgm:bulletEnabled val="1"/>
        </dgm:presLayoutVars>
      </dgm:prSet>
      <dgm:spPr/>
    </dgm:pt>
    <dgm:pt modelId="{A367FC07-F97D-4396-83E8-6447831681FC}" type="pres">
      <dgm:prSet presAssocID="{6426EBF2-42C8-4CA0-BF51-29E5162E35BD}" presName="base" presStyleLbl="dkBgShp" presStyleIdx="1" presStyleCnt="2"/>
      <dgm:spPr>
        <a:solidFill>
          <a:schemeClr val="accent5">
            <a:lumMod val="40000"/>
            <a:lumOff val="60000"/>
          </a:schemeClr>
        </a:solidFill>
      </dgm:spPr>
    </dgm:pt>
  </dgm:ptLst>
  <dgm:cxnLst>
    <dgm:cxn modelId="{B0C9BF0C-1C11-4F48-9DFC-3848178650D3}" srcId="{6426EBF2-42C8-4CA0-BF51-29E5162E35BD}" destId="{BFE925A7-99FC-4E8F-8FDD-37E8349AB58F}" srcOrd="1" destOrd="0" parTransId="{F5E489D9-D197-46FA-AA54-3E52C7C6E389}" sibTransId="{990294C2-BA9C-457B-9C4D-52F8BFC30AD2}"/>
    <dgm:cxn modelId="{B8B85618-A8AA-46DD-ADDF-087CA85EA377}" type="presOf" srcId="{8E0FBDCE-7ED5-44C1-8042-B3C5D5F4C3B6}" destId="{9372ED3E-6CFF-4E3D-9251-3228CA82B22B}" srcOrd="0" destOrd="0" presId="urn:microsoft.com/office/officeart/2005/8/layout/hList3"/>
    <dgm:cxn modelId="{DA328A23-7908-4AE0-AE24-8C558AD1E676}" type="presOf" srcId="{6426EBF2-42C8-4CA0-BF51-29E5162E35BD}" destId="{01769BF3-8BF9-4E0F-A5F3-DCB8842C89E7}" srcOrd="0" destOrd="0" presId="urn:microsoft.com/office/officeart/2005/8/layout/hList3"/>
    <dgm:cxn modelId="{E2042C2F-B9DA-4060-8AC9-FBB8C63E5CC5}" srcId="{6426EBF2-42C8-4CA0-BF51-29E5162E35BD}" destId="{7BBA6B21-3F3D-4527-A966-013DFC1405E5}" srcOrd="2" destOrd="0" parTransId="{1FC6C65C-9D3A-45EE-90D4-6EF2166C5E87}" sibTransId="{9B4610BF-43B5-442C-B98B-6615952C0798}"/>
    <dgm:cxn modelId="{8104F054-F941-435E-8C24-B2443D869C18}" type="presOf" srcId="{66E377FE-919E-4593-BEC2-9FB0FCC34B76}" destId="{A5A1CEA9-D7FB-4FEB-B52C-1538AD6E5002}" srcOrd="0" destOrd="0" presId="urn:microsoft.com/office/officeart/2005/8/layout/hList3"/>
    <dgm:cxn modelId="{CD430E90-C96F-43D1-99C0-03FAD757394D}" srcId="{6426EBF2-42C8-4CA0-BF51-29E5162E35BD}" destId="{66E377FE-919E-4593-BEC2-9FB0FCC34B76}" srcOrd="3" destOrd="0" parTransId="{E4CEEC80-5E7F-4448-B8B1-83C3B1C415C0}" sibTransId="{E463D007-A834-4AD8-ADCE-403BED958847}"/>
    <dgm:cxn modelId="{4354ADA2-BC76-4A49-BCDF-967FA5EF4E78}" srcId="{8E0FBDCE-7ED5-44C1-8042-B3C5D5F4C3B6}" destId="{6426EBF2-42C8-4CA0-BF51-29E5162E35BD}" srcOrd="0" destOrd="0" parTransId="{179EC476-F488-4165-AD78-C0A9199F95E8}" sibTransId="{2F101535-A943-48D1-AFAB-76F631FEBE21}"/>
    <dgm:cxn modelId="{A2E0F4D4-18CE-4139-A4EE-58229BBB1230}" type="presOf" srcId="{1EB12404-3D8D-4752-848A-4D7EE3B9AB74}" destId="{E54317D1-2667-44D3-801D-D29E822C625E}" srcOrd="0" destOrd="0" presId="urn:microsoft.com/office/officeart/2005/8/layout/hList3"/>
    <dgm:cxn modelId="{FEA11CD8-DA75-4AD2-89E4-C8C64487AE8B}" type="presOf" srcId="{7BBA6B21-3F3D-4527-A966-013DFC1405E5}" destId="{5460E968-68B4-4403-BCC4-EF1576BA26FA}" srcOrd="0" destOrd="0" presId="urn:microsoft.com/office/officeart/2005/8/layout/hList3"/>
    <dgm:cxn modelId="{8BF6A2E0-0D03-466D-B578-EC992A5DCA71}" type="presOf" srcId="{747424CC-9FAF-451B-A723-1FEEA92AE999}" destId="{2628675E-8983-4854-BC15-93B3F7B26161}" srcOrd="0" destOrd="0" presId="urn:microsoft.com/office/officeart/2005/8/layout/hList3"/>
    <dgm:cxn modelId="{2B9831EC-A71E-4E78-879A-DE2E8A65D7BF}" type="presOf" srcId="{BFE925A7-99FC-4E8F-8FDD-37E8349AB58F}" destId="{E0A2A43C-8ED3-42F6-8AA6-0093454C931E}" srcOrd="0" destOrd="0" presId="urn:microsoft.com/office/officeart/2005/8/layout/hList3"/>
    <dgm:cxn modelId="{BA3006F4-4B96-4B55-BE5D-8F8B6EC76B22}" srcId="{6426EBF2-42C8-4CA0-BF51-29E5162E35BD}" destId="{1EB12404-3D8D-4752-848A-4D7EE3B9AB74}" srcOrd="4" destOrd="0" parTransId="{747BCDBC-7825-437A-A272-8C98F0E61D97}" sibTransId="{BE2302D3-9653-43B9-B4E7-50C78464ACA0}"/>
    <dgm:cxn modelId="{449050FF-7AEC-4412-AA4C-B0FBADC3A34A}" srcId="{6426EBF2-42C8-4CA0-BF51-29E5162E35BD}" destId="{747424CC-9FAF-451B-A723-1FEEA92AE999}" srcOrd="0" destOrd="0" parTransId="{4A90924C-636F-4425-AEBF-3832FDD6B623}" sibTransId="{B83C0884-CAA1-4D97-B19D-68C389737AE4}"/>
    <dgm:cxn modelId="{64047472-2BDF-4ADC-BF7F-6C222EBE90BB}" type="presParOf" srcId="{9372ED3E-6CFF-4E3D-9251-3228CA82B22B}" destId="{01769BF3-8BF9-4E0F-A5F3-DCB8842C89E7}" srcOrd="0" destOrd="0" presId="urn:microsoft.com/office/officeart/2005/8/layout/hList3"/>
    <dgm:cxn modelId="{F73909D5-36DD-47B5-9622-99C6C19D1DAE}" type="presParOf" srcId="{9372ED3E-6CFF-4E3D-9251-3228CA82B22B}" destId="{734F3D74-36BD-436E-BBE3-839182BFD858}" srcOrd="1" destOrd="0" presId="urn:microsoft.com/office/officeart/2005/8/layout/hList3"/>
    <dgm:cxn modelId="{D460BDB1-DFF2-416C-A90A-7527A7F4A632}" type="presParOf" srcId="{734F3D74-36BD-436E-BBE3-839182BFD858}" destId="{2628675E-8983-4854-BC15-93B3F7B26161}" srcOrd="0" destOrd="0" presId="urn:microsoft.com/office/officeart/2005/8/layout/hList3"/>
    <dgm:cxn modelId="{AC497080-A4DD-4602-82EA-D0071D6A8F19}" type="presParOf" srcId="{734F3D74-36BD-436E-BBE3-839182BFD858}" destId="{E0A2A43C-8ED3-42F6-8AA6-0093454C931E}" srcOrd="1" destOrd="0" presId="urn:microsoft.com/office/officeart/2005/8/layout/hList3"/>
    <dgm:cxn modelId="{DE149AC3-615C-4561-BD99-4AF2CD894C79}" type="presParOf" srcId="{734F3D74-36BD-436E-BBE3-839182BFD858}" destId="{5460E968-68B4-4403-BCC4-EF1576BA26FA}" srcOrd="2" destOrd="0" presId="urn:microsoft.com/office/officeart/2005/8/layout/hList3"/>
    <dgm:cxn modelId="{4D86F27C-F4AB-4B7C-9AFE-AA4549BCE966}" type="presParOf" srcId="{734F3D74-36BD-436E-BBE3-839182BFD858}" destId="{A5A1CEA9-D7FB-4FEB-B52C-1538AD6E5002}" srcOrd="3" destOrd="0" presId="urn:microsoft.com/office/officeart/2005/8/layout/hList3"/>
    <dgm:cxn modelId="{003619E5-AE7F-4D7B-B6CD-7836E9AC688B}" type="presParOf" srcId="{734F3D74-36BD-436E-BBE3-839182BFD858}" destId="{E54317D1-2667-44D3-801D-D29E822C625E}" srcOrd="4" destOrd="0" presId="urn:microsoft.com/office/officeart/2005/8/layout/hList3"/>
    <dgm:cxn modelId="{6D28D368-82E0-443D-8D3C-153547DE4561}" type="presParOf" srcId="{9372ED3E-6CFF-4E3D-9251-3228CA82B22B}" destId="{A367FC07-F97D-4396-83E8-6447831681FC}"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5A50FA-3238-47D4-8916-9722068D0BE8}" type="doc">
      <dgm:prSet loTypeId="urn:microsoft.com/office/officeart/2005/8/layout/default#1" loCatId="list" qsTypeId="urn:microsoft.com/office/officeart/2005/8/quickstyle/3d4" qsCatId="3D" csTypeId="urn:microsoft.com/office/officeart/2005/8/colors/colorful1#1" csCatId="colorful" phldr="1"/>
      <dgm:spPr/>
      <dgm:t>
        <a:bodyPr/>
        <a:lstStyle/>
        <a:p>
          <a:endParaRPr lang="ru-RU"/>
        </a:p>
      </dgm:t>
    </dgm:pt>
    <dgm:pt modelId="{FFBB9B98-D870-40C9-BF92-CD8AA9EECD8E}">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Единство бюджетной системы РФ</a:t>
          </a:r>
        </a:p>
      </dgm:t>
    </dgm:pt>
    <dgm:pt modelId="{4B31010D-B2CC-4ED1-AD52-EBA217F17CFD}" type="parTrans" cxnId="{9DC4842F-68A9-42D0-BF0D-26EE86232694}">
      <dgm:prSet/>
      <dgm:spPr/>
      <dgm:t>
        <a:bodyPr/>
        <a:lstStyle/>
        <a:p>
          <a:endParaRPr lang="ru-RU"/>
        </a:p>
      </dgm:t>
    </dgm:pt>
    <dgm:pt modelId="{95CFCCFE-8509-4E41-89FE-5A531B235D3D}" type="sibTrans" cxnId="{9DC4842F-68A9-42D0-BF0D-26EE86232694}">
      <dgm:prSet/>
      <dgm:spPr/>
      <dgm:t>
        <a:bodyPr/>
        <a:lstStyle/>
        <a:p>
          <a:endParaRPr lang="ru-RU"/>
        </a:p>
      </dgm:t>
    </dgm:pt>
    <dgm:pt modelId="{9B2C98CC-BF87-4363-B6D3-FAFBD9A3911C}">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Разграничение доходов, расходов и источников финансирования дефицита бюджетов между бюджетами бюджетной системы</a:t>
          </a:r>
        </a:p>
      </dgm:t>
    </dgm:pt>
    <dgm:pt modelId="{E8CFB82A-63CD-4511-8878-921CA0B22F77}" type="parTrans" cxnId="{9934C0B0-70A7-4EFD-A853-312CB0D8D6BA}">
      <dgm:prSet/>
      <dgm:spPr/>
      <dgm:t>
        <a:bodyPr/>
        <a:lstStyle/>
        <a:p>
          <a:endParaRPr lang="ru-RU"/>
        </a:p>
      </dgm:t>
    </dgm:pt>
    <dgm:pt modelId="{ED466D58-7626-4B6C-B02B-E127F43A6E0F}" type="sibTrans" cxnId="{9934C0B0-70A7-4EFD-A853-312CB0D8D6BA}">
      <dgm:prSet/>
      <dgm:spPr/>
      <dgm:t>
        <a:bodyPr/>
        <a:lstStyle/>
        <a:p>
          <a:endParaRPr lang="ru-RU"/>
        </a:p>
      </dgm:t>
    </dgm:pt>
    <dgm:pt modelId="{222F14B3-D4E3-436C-984D-3F325416C167}">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Полноты отражения доходов, расходов и источников финансирования дефицитов бюджетов</a:t>
          </a:r>
        </a:p>
      </dgm:t>
    </dgm:pt>
    <dgm:pt modelId="{5CB418F5-626C-430C-B6A0-58372101560B}" type="parTrans" cxnId="{F8ACB199-4176-462D-AEB6-DC922EC5A312}">
      <dgm:prSet/>
      <dgm:spPr/>
      <dgm:t>
        <a:bodyPr/>
        <a:lstStyle/>
        <a:p>
          <a:endParaRPr lang="ru-RU"/>
        </a:p>
      </dgm:t>
    </dgm:pt>
    <dgm:pt modelId="{B7D44664-3019-45A8-8CB7-AF74C85B916E}" type="sibTrans" cxnId="{F8ACB199-4176-462D-AEB6-DC922EC5A312}">
      <dgm:prSet/>
      <dgm:spPr/>
      <dgm:t>
        <a:bodyPr/>
        <a:lstStyle/>
        <a:p>
          <a:endParaRPr lang="ru-RU"/>
        </a:p>
      </dgm:t>
    </dgm:pt>
    <dgm:pt modelId="{C5B70DF0-2909-4F0E-AD6A-9E1249330C6C}">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Общего (совокупного) покрытия расходов бюджетов</a:t>
          </a:r>
        </a:p>
      </dgm:t>
    </dgm:pt>
    <dgm:pt modelId="{EAB9DA06-B259-4345-83E5-83B6B47E32CA}" type="parTrans" cxnId="{C578E5BD-0CBD-4F55-9471-0E33FCBE7C15}">
      <dgm:prSet/>
      <dgm:spPr/>
      <dgm:t>
        <a:bodyPr/>
        <a:lstStyle/>
        <a:p>
          <a:endParaRPr lang="ru-RU"/>
        </a:p>
      </dgm:t>
    </dgm:pt>
    <dgm:pt modelId="{F9D8269D-2491-4397-9A51-0EB984BEEE19}" type="sibTrans" cxnId="{C578E5BD-0CBD-4F55-9471-0E33FCBE7C15}">
      <dgm:prSet/>
      <dgm:spPr/>
      <dgm:t>
        <a:bodyPr/>
        <a:lstStyle/>
        <a:p>
          <a:endParaRPr lang="ru-RU"/>
        </a:p>
      </dgm:t>
    </dgm:pt>
    <dgm:pt modelId="{802118FE-0EF4-4C0D-B790-3E837A5555CE}">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Подведомственности расходов бюджетов</a:t>
          </a:r>
        </a:p>
      </dgm:t>
    </dgm:pt>
    <dgm:pt modelId="{0E0C7409-F9F8-429D-8A43-96F95D95090E}" type="parTrans" cxnId="{D5AB9917-1F0C-482D-9C18-F5C9D28E4D27}">
      <dgm:prSet/>
      <dgm:spPr/>
      <dgm:t>
        <a:bodyPr/>
        <a:lstStyle/>
        <a:p>
          <a:endParaRPr lang="ru-RU"/>
        </a:p>
      </dgm:t>
    </dgm:pt>
    <dgm:pt modelId="{6104E281-CA52-4DF4-B4F0-66CFFC7E8DCD}" type="sibTrans" cxnId="{D5AB9917-1F0C-482D-9C18-F5C9D28E4D27}">
      <dgm:prSet/>
      <dgm:spPr/>
      <dgm:t>
        <a:bodyPr/>
        <a:lstStyle/>
        <a:p>
          <a:endParaRPr lang="ru-RU"/>
        </a:p>
      </dgm:t>
    </dgm:pt>
    <dgm:pt modelId="{05A2EABB-A37C-4CF9-8807-679512073DDA}">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Равенство бюджетных прав субъектов РФ, муниципальных образований</a:t>
          </a:r>
        </a:p>
      </dgm:t>
    </dgm:pt>
    <dgm:pt modelId="{5D2463E8-A2A3-4EC3-B885-3B278385AA4E}" type="parTrans" cxnId="{F0902B5A-293F-49CD-8BF1-51C0054BFE3F}">
      <dgm:prSet/>
      <dgm:spPr/>
      <dgm:t>
        <a:bodyPr/>
        <a:lstStyle/>
        <a:p>
          <a:endParaRPr lang="ru-RU"/>
        </a:p>
      </dgm:t>
    </dgm:pt>
    <dgm:pt modelId="{6AEC3E55-658C-4C8D-9773-67C45C75C72B}" type="sibTrans" cxnId="{F0902B5A-293F-49CD-8BF1-51C0054BFE3F}">
      <dgm:prSet/>
      <dgm:spPr/>
      <dgm:t>
        <a:bodyPr/>
        <a:lstStyle/>
        <a:p>
          <a:endParaRPr lang="ru-RU"/>
        </a:p>
      </dgm:t>
    </dgm:pt>
    <dgm:pt modelId="{2F254F7C-51A8-4F0D-B859-32936CA7FF10}">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Самостоятельность бюджетов</a:t>
          </a:r>
        </a:p>
      </dgm:t>
    </dgm:pt>
    <dgm:pt modelId="{56A9BD8E-1CBC-4FB2-A851-29716F0DB44C}" type="parTrans" cxnId="{A701E50F-F52C-4A30-9BD8-6C313B1F0591}">
      <dgm:prSet/>
      <dgm:spPr/>
      <dgm:t>
        <a:bodyPr/>
        <a:lstStyle/>
        <a:p>
          <a:endParaRPr lang="ru-RU"/>
        </a:p>
      </dgm:t>
    </dgm:pt>
    <dgm:pt modelId="{7FD41560-BF10-482F-B6E2-782709449B5C}" type="sibTrans" cxnId="{A701E50F-F52C-4A30-9BD8-6C313B1F0591}">
      <dgm:prSet/>
      <dgm:spPr/>
      <dgm:t>
        <a:bodyPr/>
        <a:lstStyle/>
        <a:p>
          <a:endParaRPr lang="ru-RU"/>
        </a:p>
      </dgm:t>
    </dgm:pt>
    <dgm:pt modelId="{B1063D8A-CD32-484A-9F61-4348EF4A1681}">
      <dgm:prSet custT="1"/>
      <dgm:spPr/>
      <dgm:t>
        <a:bodyPr/>
        <a:lstStyle/>
        <a:p>
          <a:r>
            <a:rPr lang="ru-RU" sz="1000" b="0" i="0" dirty="0">
              <a:solidFill>
                <a:srgbClr val="222222"/>
              </a:solidFill>
              <a:effectLst/>
              <a:latin typeface="Times New Roman" panose="02020603050405020304" pitchFamily="18" charset="0"/>
              <a:cs typeface="Times New Roman" panose="02020603050405020304" pitchFamily="18" charset="0"/>
            </a:rPr>
            <a:t>Адресности и целевого характера бюджетных средств</a:t>
          </a:r>
          <a:endParaRPr lang="ru-RU" sz="1000" dirty="0">
            <a:latin typeface="Times New Roman" panose="02020603050405020304" pitchFamily="18" charset="0"/>
            <a:cs typeface="Times New Roman" panose="02020603050405020304" pitchFamily="18" charset="0"/>
          </a:endParaRPr>
        </a:p>
      </dgm:t>
    </dgm:pt>
    <dgm:pt modelId="{905CD358-6590-4066-B317-4EB263053B81}" type="parTrans" cxnId="{3D4E9781-CC8B-4A45-97F2-D86D6260832C}">
      <dgm:prSet/>
      <dgm:spPr/>
      <dgm:t>
        <a:bodyPr/>
        <a:lstStyle/>
        <a:p>
          <a:endParaRPr lang="ru-RU"/>
        </a:p>
      </dgm:t>
    </dgm:pt>
    <dgm:pt modelId="{2C74A3D7-D896-4332-867D-0A6F40399A9D}" type="sibTrans" cxnId="{3D4E9781-CC8B-4A45-97F2-D86D6260832C}">
      <dgm:prSet/>
      <dgm:spPr/>
      <dgm:t>
        <a:bodyPr/>
        <a:lstStyle/>
        <a:p>
          <a:endParaRPr lang="ru-RU"/>
        </a:p>
      </dgm:t>
    </dgm:pt>
    <dgm:pt modelId="{7600D873-B277-4DD5-8E2F-B270F51F9430}">
      <dgm:prSet custT="1"/>
      <dgm:spPr/>
      <dgm:t>
        <a:bodyPr/>
        <a:lstStyle/>
        <a:p>
          <a:r>
            <a:rPr lang="ru-RU" sz="1000" b="0" i="0" dirty="0">
              <a:solidFill>
                <a:srgbClr val="222222"/>
              </a:solidFill>
              <a:effectLst/>
              <a:latin typeface="Times New Roman" panose="02020603050405020304" pitchFamily="18" charset="0"/>
              <a:cs typeface="Times New Roman" panose="02020603050405020304" pitchFamily="18" charset="0"/>
            </a:rPr>
            <a:t>Достоверности бюджета</a:t>
          </a:r>
          <a:endParaRPr lang="ru-RU" sz="1000" dirty="0">
            <a:latin typeface="Times New Roman" panose="02020603050405020304" pitchFamily="18" charset="0"/>
            <a:cs typeface="Times New Roman" panose="02020603050405020304" pitchFamily="18" charset="0"/>
          </a:endParaRPr>
        </a:p>
      </dgm:t>
    </dgm:pt>
    <dgm:pt modelId="{3713CDA4-71DA-4F3A-B506-4147D31CC663}" type="parTrans" cxnId="{E2C4D557-E7CD-47F8-8640-6441B212D807}">
      <dgm:prSet/>
      <dgm:spPr/>
      <dgm:t>
        <a:bodyPr/>
        <a:lstStyle/>
        <a:p>
          <a:endParaRPr lang="ru-RU"/>
        </a:p>
      </dgm:t>
    </dgm:pt>
    <dgm:pt modelId="{7C15B9C9-1DE3-404D-A38F-BA9A1696DCEB}" type="sibTrans" cxnId="{E2C4D557-E7CD-47F8-8640-6441B212D807}">
      <dgm:prSet/>
      <dgm:spPr/>
      <dgm:t>
        <a:bodyPr/>
        <a:lstStyle/>
        <a:p>
          <a:endParaRPr lang="ru-RU"/>
        </a:p>
      </dgm:t>
    </dgm:pt>
    <dgm:pt modelId="{B2E73885-EB6C-47A7-94F0-BF4CA44E0DD0}">
      <dgm:prSet custT="1"/>
      <dgm:spPr/>
      <dgm:t>
        <a:bodyPr/>
        <a:lstStyle/>
        <a:p>
          <a:r>
            <a:rPr lang="ru-RU" sz="1000" b="0" i="0" dirty="0">
              <a:solidFill>
                <a:srgbClr val="222222"/>
              </a:solidFill>
              <a:effectLst/>
              <a:latin typeface="Times New Roman" panose="02020603050405020304" pitchFamily="18" charset="0"/>
              <a:cs typeface="Times New Roman" panose="02020603050405020304" pitchFamily="18" charset="0"/>
            </a:rPr>
            <a:t>Прозрачности (открытости</a:t>
          </a:r>
          <a:r>
            <a:rPr lang="ru-RU" sz="1100" b="0" i="0" dirty="0">
              <a:solidFill>
                <a:srgbClr val="222222"/>
              </a:solidFill>
              <a:effectLst/>
              <a:latin typeface="Times New Roman" panose="02020603050405020304" pitchFamily="18" charset="0"/>
              <a:cs typeface="Times New Roman" panose="02020603050405020304" pitchFamily="18" charset="0"/>
            </a:rPr>
            <a:t>)</a:t>
          </a:r>
          <a:endParaRPr lang="ru-RU" sz="1100" dirty="0">
            <a:latin typeface="Times New Roman" panose="02020603050405020304" pitchFamily="18" charset="0"/>
            <a:cs typeface="Times New Roman" panose="02020603050405020304" pitchFamily="18" charset="0"/>
          </a:endParaRPr>
        </a:p>
      </dgm:t>
    </dgm:pt>
    <dgm:pt modelId="{480BAA1E-0A15-4113-AE10-7F5E31A6C97C}" type="parTrans" cxnId="{09E60167-5063-424E-B664-B07240FC483D}">
      <dgm:prSet/>
      <dgm:spPr/>
      <dgm:t>
        <a:bodyPr/>
        <a:lstStyle/>
        <a:p>
          <a:endParaRPr lang="ru-RU"/>
        </a:p>
      </dgm:t>
    </dgm:pt>
    <dgm:pt modelId="{4E0004D7-0E1A-4C03-9500-13F03F351009}" type="sibTrans" cxnId="{09E60167-5063-424E-B664-B07240FC483D}">
      <dgm:prSet/>
      <dgm:spPr/>
      <dgm:t>
        <a:bodyPr/>
        <a:lstStyle/>
        <a:p>
          <a:endParaRPr lang="ru-RU"/>
        </a:p>
      </dgm:t>
    </dgm:pt>
    <dgm:pt modelId="{A6B9E77D-904D-4D75-B599-E27F98AC0596}">
      <dgm:prSet custT="1"/>
      <dgm:spPr/>
      <dgm:t>
        <a:bodyPr/>
        <a:lstStyle/>
        <a:p>
          <a:r>
            <a:rPr lang="ru-RU" sz="1000" b="0" i="0" dirty="0">
              <a:solidFill>
                <a:srgbClr val="222222"/>
              </a:solidFill>
              <a:effectLst/>
              <a:latin typeface="Times New Roman" panose="02020603050405020304" pitchFamily="18" charset="0"/>
              <a:cs typeface="Times New Roman" panose="02020603050405020304" pitchFamily="18" charset="0"/>
            </a:rPr>
            <a:t>Единства кассы</a:t>
          </a:r>
          <a:endParaRPr lang="ru-RU" sz="1000" dirty="0">
            <a:latin typeface="Times New Roman" panose="02020603050405020304" pitchFamily="18" charset="0"/>
            <a:cs typeface="Times New Roman" panose="02020603050405020304" pitchFamily="18" charset="0"/>
          </a:endParaRPr>
        </a:p>
      </dgm:t>
    </dgm:pt>
    <dgm:pt modelId="{AE774C71-2814-49F4-9A80-9F0E760E0A04}" type="parTrans" cxnId="{7BAAD565-38B9-4B50-A66E-C4873805FCD1}">
      <dgm:prSet/>
      <dgm:spPr/>
      <dgm:t>
        <a:bodyPr/>
        <a:lstStyle/>
        <a:p>
          <a:endParaRPr lang="ru-RU"/>
        </a:p>
      </dgm:t>
    </dgm:pt>
    <dgm:pt modelId="{6B3265F6-0E9B-4B6F-B9F5-592F7567DDBA}" type="sibTrans" cxnId="{7BAAD565-38B9-4B50-A66E-C4873805FCD1}">
      <dgm:prSet/>
      <dgm:spPr/>
      <dgm:t>
        <a:bodyPr/>
        <a:lstStyle/>
        <a:p>
          <a:endParaRPr lang="ru-RU"/>
        </a:p>
      </dgm:t>
    </dgm:pt>
    <dgm:pt modelId="{8DAC4E62-5A79-4189-9CC0-37D936050C0C}">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Эффективности использования бюджетных средств</a:t>
          </a:r>
        </a:p>
      </dgm:t>
    </dgm:pt>
    <dgm:pt modelId="{01A2C90E-BDA3-40FD-BFC2-799995F2A0C2}" type="parTrans" cxnId="{4FE24A98-4D51-484B-BFEF-4AE8DF90EDD8}">
      <dgm:prSet/>
      <dgm:spPr/>
      <dgm:t>
        <a:bodyPr/>
        <a:lstStyle/>
        <a:p>
          <a:endParaRPr lang="ru-RU"/>
        </a:p>
      </dgm:t>
    </dgm:pt>
    <dgm:pt modelId="{0FF0941F-2197-4BFE-A7FE-87B482E4C39B}" type="sibTrans" cxnId="{4FE24A98-4D51-484B-BFEF-4AE8DF90EDD8}">
      <dgm:prSet/>
      <dgm:spPr/>
      <dgm:t>
        <a:bodyPr/>
        <a:lstStyle/>
        <a:p>
          <a:endParaRPr lang="ru-RU"/>
        </a:p>
      </dgm:t>
    </dgm:pt>
    <dgm:pt modelId="{64EE8284-4C54-4304-A13E-EAF4E2CCA4FE}">
      <dgm:prSet custT="1"/>
      <dgm:spPr/>
      <dgm:t>
        <a:bodyPr/>
        <a:lstStyle/>
        <a:p>
          <a:r>
            <a:rPr lang="ru-RU" sz="1000" b="0" i="0" dirty="0">
              <a:solidFill>
                <a:schemeClr val="tx1">
                  <a:lumMod val="95000"/>
                  <a:lumOff val="5000"/>
                </a:schemeClr>
              </a:solidFill>
              <a:effectLst/>
              <a:latin typeface="Times New Roman" panose="02020603050405020304" pitchFamily="18" charset="0"/>
              <a:cs typeface="Times New Roman" panose="02020603050405020304" pitchFamily="18" charset="0"/>
            </a:rPr>
            <a:t>Сбалансированности бюджетов</a:t>
          </a: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158B9401-70DC-41E8-8830-0EA9DE87470A}" type="parTrans" cxnId="{D4F5612B-CE76-4E17-A0A5-C8BA12C8C125}">
      <dgm:prSet/>
      <dgm:spPr/>
      <dgm:t>
        <a:bodyPr/>
        <a:lstStyle/>
        <a:p>
          <a:endParaRPr lang="ru-RU"/>
        </a:p>
      </dgm:t>
    </dgm:pt>
    <dgm:pt modelId="{BC13238C-BF19-439C-B6A7-A65826643DDA}" type="sibTrans" cxnId="{D4F5612B-CE76-4E17-A0A5-C8BA12C8C125}">
      <dgm:prSet/>
      <dgm:spPr/>
      <dgm:t>
        <a:bodyPr/>
        <a:lstStyle/>
        <a:p>
          <a:endParaRPr lang="ru-RU"/>
        </a:p>
      </dgm:t>
    </dgm:pt>
    <dgm:pt modelId="{8E7EEC30-E506-42C0-8E67-4C899438C0FD}" type="pres">
      <dgm:prSet presAssocID="{4F5A50FA-3238-47D4-8916-9722068D0BE8}" presName="diagram" presStyleCnt="0">
        <dgm:presLayoutVars>
          <dgm:dir/>
          <dgm:resizeHandles val="exact"/>
        </dgm:presLayoutVars>
      </dgm:prSet>
      <dgm:spPr/>
    </dgm:pt>
    <dgm:pt modelId="{504D12C7-D655-4384-B122-9251063308A8}" type="pres">
      <dgm:prSet presAssocID="{FFBB9B98-D870-40C9-BF92-CD8AA9EECD8E}" presName="node" presStyleLbl="node1" presStyleIdx="0" presStyleCnt="13">
        <dgm:presLayoutVars>
          <dgm:bulletEnabled val="1"/>
        </dgm:presLayoutVars>
      </dgm:prSet>
      <dgm:spPr/>
    </dgm:pt>
    <dgm:pt modelId="{D25FCAF8-465D-4460-B7AA-3065402B5F12}" type="pres">
      <dgm:prSet presAssocID="{95CFCCFE-8509-4E41-89FE-5A531B235D3D}" presName="sibTrans" presStyleCnt="0"/>
      <dgm:spPr/>
    </dgm:pt>
    <dgm:pt modelId="{A579CBFA-C79A-4FCE-856A-B4BF68C6A0DD}" type="pres">
      <dgm:prSet presAssocID="{9B2C98CC-BF87-4363-B6D3-FAFBD9A3911C}" presName="node" presStyleLbl="node1" presStyleIdx="1" presStyleCnt="13">
        <dgm:presLayoutVars>
          <dgm:bulletEnabled val="1"/>
        </dgm:presLayoutVars>
      </dgm:prSet>
      <dgm:spPr/>
    </dgm:pt>
    <dgm:pt modelId="{225059F9-B0DA-48BE-85C7-112A356014EB}" type="pres">
      <dgm:prSet presAssocID="{ED466D58-7626-4B6C-B02B-E127F43A6E0F}" presName="sibTrans" presStyleCnt="0"/>
      <dgm:spPr/>
    </dgm:pt>
    <dgm:pt modelId="{4F5EDF05-5F30-4B77-BABD-53AA60CCAF1E}" type="pres">
      <dgm:prSet presAssocID="{2F254F7C-51A8-4F0D-B859-32936CA7FF10}" presName="node" presStyleLbl="node1" presStyleIdx="2" presStyleCnt="13">
        <dgm:presLayoutVars>
          <dgm:bulletEnabled val="1"/>
        </dgm:presLayoutVars>
      </dgm:prSet>
      <dgm:spPr/>
    </dgm:pt>
    <dgm:pt modelId="{CA986064-DA21-46B0-9F76-6541950D8BB3}" type="pres">
      <dgm:prSet presAssocID="{7FD41560-BF10-482F-B6E2-782709449B5C}" presName="sibTrans" presStyleCnt="0"/>
      <dgm:spPr/>
    </dgm:pt>
    <dgm:pt modelId="{DE558E2F-51C5-4CF4-A4D3-3E5B2468D754}" type="pres">
      <dgm:prSet presAssocID="{05A2EABB-A37C-4CF9-8807-679512073DDA}" presName="node" presStyleLbl="node1" presStyleIdx="3" presStyleCnt="13">
        <dgm:presLayoutVars>
          <dgm:bulletEnabled val="1"/>
        </dgm:presLayoutVars>
      </dgm:prSet>
      <dgm:spPr/>
    </dgm:pt>
    <dgm:pt modelId="{9879FC88-D762-4359-A7E4-4B0707FC75CD}" type="pres">
      <dgm:prSet presAssocID="{6AEC3E55-658C-4C8D-9773-67C45C75C72B}" presName="sibTrans" presStyleCnt="0"/>
      <dgm:spPr/>
    </dgm:pt>
    <dgm:pt modelId="{963A941F-A31D-4FE0-82CE-8B0FC9A011A9}" type="pres">
      <dgm:prSet presAssocID="{222F14B3-D4E3-436C-984D-3F325416C167}" presName="node" presStyleLbl="node1" presStyleIdx="4" presStyleCnt="13">
        <dgm:presLayoutVars>
          <dgm:bulletEnabled val="1"/>
        </dgm:presLayoutVars>
      </dgm:prSet>
      <dgm:spPr/>
    </dgm:pt>
    <dgm:pt modelId="{36267AF1-423E-4F9C-BBF4-D90BC350F535}" type="pres">
      <dgm:prSet presAssocID="{B7D44664-3019-45A8-8CB7-AF74C85B916E}" presName="sibTrans" presStyleCnt="0"/>
      <dgm:spPr/>
    </dgm:pt>
    <dgm:pt modelId="{2D83AD43-63A3-42E6-8F95-15379A35C719}" type="pres">
      <dgm:prSet presAssocID="{64EE8284-4C54-4304-A13E-EAF4E2CCA4FE}" presName="node" presStyleLbl="node1" presStyleIdx="5" presStyleCnt="13">
        <dgm:presLayoutVars>
          <dgm:bulletEnabled val="1"/>
        </dgm:presLayoutVars>
      </dgm:prSet>
      <dgm:spPr/>
    </dgm:pt>
    <dgm:pt modelId="{3E56746E-D3E1-405D-A5BC-2A838A52A3D7}" type="pres">
      <dgm:prSet presAssocID="{BC13238C-BF19-439C-B6A7-A65826643DDA}" presName="sibTrans" presStyleCnt="0"/>
      <dgm:spPr/>
    </dgm:pt>
    <dgm:pt modelId="{41446033-A67D-4F0B-917C-99A5B31A6FF2}" type="pres">
      <dgm:prSet presAssocID="{8DAC4E62-5A79-4189-9CC0-37D936050C0C}" presName="node" presStyleLbl="node1" presStyleIdx="6" presStyleCnt="13">
        <dgm:presLayoutVars>
          <dgm:bulletEnabled val="1"/>
        </dgm:presLayoutVars>
      </dgm:prSet>
      <dgm:spPr/>
    </dgm:pt>
    <dgm:pt modelId="{BB0C9131-1DF5-4E6D-BED6-98DBED33C050}" type="pres">
      <dgm:prSet presAssocID="{0FF0941F-2197-4BFE-A7FE-87B482E4C39B}" presName="sibTrans" presStyleCnt="0"/>
      <dgm:spPr/>
    </dgm:pt>
    <dgm:pt modelId="{ED176257-4C3D-440B-AB82-729FE1BD6A4A}" type="pres">
      <dgm:prSet presAssocID="{C5B70DF0-2909-4F0E-AD6A-9E1249330C6C}" presName="node" presStyleLbl="node1" presStyleIdx="7" presStyleCnt="13">
        <dgm:presLayoutVars>
          <dgm:bulletEnabled val="1"/>
        </dgm:presLayoutVars>
      </dgm:prSet>
      <dgm:spPr/>
    </dgm:pt>
    <dgm:pt modelId="{AC2597E2-462B-49B5-BD50-5694D7C045AE}" type="pres">
      <dgm:prSet presAssocID="{F9D8269D-2491-4397-9A51-0EB984BEEE19}" presName="sibTrans" presStyleCnt="0"/>
      <dgm:spPr/>
    </dgm:pt>
    <dgm:pt modelId="{CA78B407-0985-4517-97F3-49DC7BAEA3B2}" type="pres">
      <dgm:prSet presAssocID="{B2E73885-EB6C-47A7-94F0-BF4CA44E0DD0}" presName="node" presStyleLbl="node1" presStyleIdx="8" presStyleCnt="13">
        <dgm:presLayoutVars>
          <dgm:bulletEnabled val="1"/>
        </dgm:presLayoutVars>
      </dgm:prSet>
      <dgm:spPr/>
    </dgm:pt>
    <dgm:pt modelId="{25513436-2FD1-4C64-84AF-D15F2A81FC97}" type="pres">
      <dgm:prSet presAssocID="{4E0004D7-0E1A-4C03-9500-13F03F351009}" presName="sibTrans" presStyleCnt="0"/>
      <dgm:spPr/>
    </dgm:pt>
    <dgm:pt modelId="{ED2D49C8-C84F-45A6-AF1D-955A74F3A264}" type="pres">
      <dgm:prSet presAssocID="{7600D873-B277-4DD5-8E2F-B270F51F9430}" presName="node" presStyleLbl="node1" presStyleIdx="9" presStyleCnt="13">
        <dgm:presLayoutVars>
          <dgm:bulletEnabled val="1"/>
        </dgm:presLayoutVars>
      </dgm:prSet>
      <dgm:spPr/>
    </dgm:pt>
    <dgm:pt modelId="{91963626-6196-4AF5-9EAC-F013650388AA}" type="pres">
      <dgm:prSet presAssocID="{7C15B9C9-1DE3-404D-A38F-BA9A1696DCEB}" presName="sibTrans" presStyleCnt="0"/>
      <dgm:spPr/>
    </dgm:pt>
    <dgm:pt modelId="{FE6193CE-6D34-4BA9-805F-8D115DF076DE}" type="pres">
      <dgm:prSet presAssocID="{B1063D8A-CD32-484A-9F61-4348EF4A1681}" presName="node" presStyleLbl="node1" presStyleIdx="10" presStyleCnt="13">
        <dgm:presLayoutVars>
          <dgm:bulletEnabled val="1"/>
        </dgm:presLayoutVars>
      </dgm:prSet>
      <dgm:spPr/>
    </dgm:pt>
    <dgm:pt modelId="{034B99C8-5E96-4E0A-AFE3-0B22196190A0}" type="pres">
      <dgm:prSet presAssocID="{2C74A3D7-D896-4332-867D-0A6F40399A9D}" presName="sibTrans" presStyleCnt="0"/>
      <dgm:spPr/>
    </dgm:pt>
    <dgm:pt modelId="{76D7203E-AD85-43AA-B3A9-282EDB83859B}" type="pres">
      <dgm:prSet presAssocID="{802118FE-0EF4-4C0D-B790-3E837A5555CE}" presName="node" presStyleLbl="node1" presStyleIdx="11" presStyleCnt="13">
        <dgm:presLayoutVars>
          <dgm:bulletEnabled val="1"/>
        </dgm:presLayoutVars>
      </dgm:prSet>
      <dgm:spPr/>
    </dgm:pt>
    <dgm:pt modelId="{3ECCDFCC-7E44-40E9-973F-12CE3DBFDAA2}" type="pres">
      <dgm:prSet presAssocID="{6104E281-CA52-4DF4-B4F0-66CFFC7E8DCD}" presName="sibTrans" presStyleCnt="0"/>
      <dgm:spPr/>
    </dgm:pt>
    <dgm:pt modelId="{A91920DD-F939-4975-A913-56A2A0F706E8}" type="pres">
      <dgm:prSet presAssocID="{A6B9E77D-904D-4D75-B599-E27F98AC0596}" presName="node" presStyleLbl="node1" presStyleIdx="12" presStyleCnt="13">
        <dgm:presLayoutVars>
          <dgm:bulletEnabled val="1"/>
        </dgm:presLayoutVars>
      </dgm:prSet>
      <dgm:spPr/>
    </dgm:pt>
  </dgm:ptLst>
  <dgm:cxnLst>
    <dgm:cxn modelId="{55F14005-0E6D-40E6-9E1F-65EA0EDCFD3B}" type="presOf" srcId="{8DAC4E62-5A79-4189-9CC0-37D936050C0C}" destId="{41446033-A67D-4F0B-917C-99A5B31A6FF2}" srcOrd="0" destOrd="0" presId="urn:microsoft.com/office/officeart/2005/8/layout/default#1"/>
    <dgm:cxn modelId="{A701E50F-F52C-4A30-9BD8-6C313B1F0591}" srcId="{4F5A50FA-3238-47D4-8916-9722068D0BE8}" destId="{2F254F7C-51A8-4F0D-B859-32936CA7FF10}" srcOrd="2" destOrd="0" parTransId="{56A9BD8E-1CBC-4FB2-A851-29716F0DB44C}" sibTransId="{7FD41560-BF10-482F-B6E2-782709449B5C}"/>
    <dgm:cxn modelId="{D5AB9917-1F0C-482D-9C18-F5C9D28E4D27}" srcId="{4F5A50FA-3238-47D4-8916-9722068D0BE8}" destId="{802118FE-0EF4-4C0D-B790-3E837A5555CE}" srcOrd="11" destOrd="0" parTransId="{0E0C7409-F9F8-429D-8A43-96F95D95090E}" sibTransId="{6104E281-CA52-4DF4-B4F0-66CFFC7E8DCD}"/>
    <dgm:cxn modelId="{93527E22-7F15-4867-B148-85757AF37993}" type="presOf" srcId="{C5B70DF0-2909-4F0E-AD6A-9E1249330C6C}" destId="{ED176257-4C3D-440B-AB82-729FE1BD6A4A}" srcOrd="0" destOrd="0" presId="urn:microsoft.com/office/officeart/2005/8/layout/default#1"/>
    <dgm:cxn modelId="{D4F5612B-CE76-4E17-A0A5-C8BA12C8C125}" srcId="{4F5A50FA-3238-47D4-8916-9722068D0BE8}" destId="{64EE8284-4C54-4304-A13E-EAF4E2CCA4FE}" srcOrd="5" destOrd="0" parTransId="{158B9401-70DC-41E8-8830-0EA9DE87470A}" sibTransId="{BC13238C-BF19-439C-B6A7-A65826643DDA}"/>
    <dgm:cxn modelId="{9DC4842F-68A9-42D0-BF0D-26EE86232694}" srcId="{4F5A50FA-3238-47D4-8916-9722068D0BE8}" destId="{FFBB9B98-D870-40C9-BF92-CD8AA9EECD8E}" srcOrd="0" destOrd="0" parTransId="{4B31010D-B2CC-4ED1-AD52-EBA217F17CFD}" sibTransId="{95CFCCFE-8509-4E41-89FE-5A531B235D3D}"/>
    <dgm:cxn modelId="{5A1C5B31-886C-4911-9CA5-FD4A36EBA554}" type="presOf" srcId="{7600D873-B277-4DD5-8E2F-B270F51F9430}" destId="{ED2D49C8-C84F-45A6-AF1D-955A74F3A264}" srcOrd="0" destOrd="0" presId="urn:microsoft.com/office/officeart/2005/8/layout/default#1"/>
    <dgm:cxn modelId="{CA7AE961-FF51-4B5B-8721-56DA07892424}" type="presOf" srcId="{4F5A50FA-3238-47D4-8916-9722068D0BE8}" destId="{8E7EEC30-E506-42C0-8E67-4C899438C0FD}" srcOrd="0" destOrd="0" presId="urn:microsoft.com/office/officeart/2005/8/layout/default#1"/>
    <dgm:cxn modelId="{7BAAD565-38B9-4B50-A66E-C4873805FCD1}" srcId="{4F5A50FA-3238-47D4-8916-9722068D0BE8}" destId="{A6B9E77D-904D-4D75-B599-E27F98AC0596}" srcOrd="12" destOrd="0" parTransId="{AE774C71-2814-49F4-9A80-9F0E760E0A04}" sibTransId="{6B3265F6-0E9B-4B6F-B9F5-592F7567DDBA}"/>
    <dgm:cxn modelId="{09E60167-5063-424E-B664-B07240FC483D}" srcId="{4F5A50FA-3238-47D4-8916-9722068D0BE8}" destId="{B2E73885-EB6C-47A7-94F0-BF4CA44E0DD0}" srcOrd="8" destOrd="0" parTransId="{480BAA1E-0A15-4113-AE10-7F5E31A6C97C}" sibTransId="{4E0004D7-0E1A-4C03-9500-13F03F351009}"/>
    <dgm:cxn modelId="{05F68D6E-2D13-4BDF-B733-BDAD0C5C278A}" type="presOf" srcId="{B1063D8A-CD32-484A-9F61-4348EF4A1681}" destId="{FE6193CE-6D34-4BA9-805F-8D115DF076DE}" srcOrd="0" destOrd="0" presId="urn:microsoft.com/office/officeart/2005/8/layout/default#1"/>
    <dgm:cxn modelId="{6D8A0473-0E6E-44E2-A538-2AC8B029E885}" type="presOf" srcId="{2F254F7C-51A8-4F0D-B859-32936CA7FF10}" destId="{4F5EDF05-5F30-4B77-BABD-53AA60CCAF1E}" srcOrd="0" destOrd="0" presId="urn:microsoft.com/office/officeart/2005/8/layout/default#1"/>
    <dgm:cxn modelId="{C6019873-9200-4C87-B891-6DF9EAC49462}" type="presOf" srcId="{A6B9E77D-904D-4D75-B599-E27F98AC0596}" destId="{A91920DD-F939-4975-A913-56A2A0F706E8}" srcOrd="0" destOrd="0" presId="urn:microsoft.com/office/officeart/2005/8/layout/default#1"/>
    <dgm:cxn modelId="{E2C4D557-E7CD-47F8-8640-6441B212D807}" srcId="{4F5A50FA-3238-47D4-8916-9722068D0BE8}" destId="{7600D873-B277-4DD5-8E2F-B270F51F9430}" srcOrd="9" destOrd="0" parTransId="{3713CDA4-71DA-4F3A-B506-4147D31CC663}" sibTransId="{7C15B9C9-1DE3-404D-A38F-BA9A1696DCEB}"/>
    <dgm:cxn modelId="{F0902B5A-293F-49CD-8BF1-51C0054BFE3F}" srcId="{4F5A50FA-3238-47D4-8916-9722068D0BE8}" destId="{05A2EABB-A37C-4CF9-8807-679512073DDA}" srcOrd="3" destOrd="0" parTransId="{5D2463E8-A2A3-4EC3-B885-3B278385AA4E}" sibTransId="{6AEC3E55-658C-4C8D-9773-67C45C75C72B}"/>
    <dgm:cxn modelId="{3D4E9781-CC8B-4A45-97F2-D86D6260832C}" srcId="{4F5A50FA-3238-47D4-8916-9722068D0BE8}" destId="{B1063D8A-CD32-484A-9F61-4348EF4A1681}" srcOrd="10" destOrd="0" parTransId="{905CD358-6590-4066-B317-4EB263053B81}" sibTransId="{2C74A3D7-D896-4332-867D-0A6F40399A9D}"/>
    <dgm:cxn modelId="{4FE24A98-4D51-484B-BFEF-4AE8DF90EDD8}" srcId="{4F5A50FA-3238-47D4-8916-9722068D0BE8}" destId="{8DAC4E62-5A79-4189-9CC0-37D936050C0C}" srcOrd="6" destOrd="0" parTransId="{01A2C90E-BDA3-40FD-BFC2-799995F2A0C2}" sibTransId="{0FF0941F-2197-4BFE-A7FE-87B482E4C39B}"/>
    <dgm:cxn modelId="{F8ACB199-4176-462D-AEB6-DC922EC5A312}" srcId="{4F5A50FA-3238-47D4-8916-9722068D0BE8}" destId="{222F14B3-D4E3-436C-984D-3F325416C167}" srcOrd="4" destOrd="0" parTransId="{5CB418F5-626C-430C-B6A0-58372101560B}" sibTransId="{B7D44664-3019-45A8-8CB7-AF74C85B916E}"/>
    <dgm:cxn modelId="{3986DF99-FFBC-42E1-9633-08C29BCCD2D6}" type="presOf" srcId="{222F14B3-D4E3-436C-984D-3F325416C167}" destId="{963A941F-A31D-4FE0-82CE-8B0FC9A011A9}" srcOrd="0" destOrd="0" presId="urn:microsoft.com/office/officeart/2005/8/layout/default#1"/>
    <dgm:cxn modelId="{9934C0B0-70A7-4EFD-A853-312CB0D8D6BA}" srcId="{4F5A50FA-3238-47D4-8916-9722068D0BE8}" destId="{9B2C98CC-BF87-4363-B6D3-FAFBD9A3911C}" srcOrd="1" destOrd="0" parTransId="{E8CFB82A-63CD-4511-8878-921CA0B22F77}" sibTransId="{ED466D58-7626-4B6C-B02B-E127F43A6E0F}"/>
    <dgm:cxn modelId="{C578E5BD-0CBD-4F55-9471-0E33FCBE7C15}" srcId="{4F5A50FA-3238-47D4-8916-9722068D0BE8}" destId="{C5B70DF0-2909-4F0E-AD6A-9E1249330C6C}" srcOrd="7" destOrd="0" parTransId="{EAB9DA06-B259-4345-83E5-83B6B47E32CA}" sibTransId="{F9D8269D-2491-4397-9A51-0EB984BEEE19}"/>
    <dgm:cxn modelId="{5275D4C1-5A8E-4B35-B221-540ADA9F24A0}" type="presOf" srcId="{FFBB9B98-D870-40C9-BF92-CD8AA9EECD8E}" destId="{504D12C7-D655-4384-B122-9251063308A8}" srcOrd="0" destOrd="0" presId="urn:microsoft.com/office/officeart/2005/8/layout/default#1"/>
    <dgm:cxn modelId="{2BD2F2C7-D816-4944-BFF8-1160BE4DCDD6}" type="presOf" srcId="{B2E73885-EB6C-47A7-94F0-BF4CA44E0DD0}" destId="{CA78B407-0985-4517-97F3-49DC7BAEA3B2}" srcOrd="0" destOrd="0" presId="urn:microsoft.com/office/officeart/2005/8/layout/default#1"/>
    <dgm:cxn modelId="{B57921D4-1A79-4B0C-8975-73BE22719A32}" type="presOf" srcId="{64EE8284-4C54-4304-A13E-EAF4E2CCA4FE}" destId="{2D83AD43-63A3-42E6-8F95-15379A35C719}" srcOrd="0" destOrd="0" presId="urn:microsoft.com/office/officeart/2005/8/layout/default#1"/>
    <dgm:cxn modelId="{2F0040E8-349B-4B02-8E2C-F7208F42158A}" type="presOf" srcId="{9B2C98CC-BF87-4363-B6D3-FAFBD9A3911C}" destId="{A579CBFA-C79A-4FCE-856A-B4BF68C6A0DD}" srcOrd="0" destOrd="0" presId="urn:microsoft.com/office/officeart/2005/8/layout/default#1"/>
    <dgm:cxn modelId="{474FE0F5-E0BE-4B2F-88AC-C4BF14EA0AAF}" type="presOf" srcId="{05A2EABB-A37C-4CF9-8807-679512073DDA}" destId="{DE558E2F-51C5-4CF4-A4D3-3E5B2468D754}" srcOrd="0" destOrd="0" presId="urn:microsoft.com/office/officeart/2005/8/layout/default#1"/>
    <dgm:cxn modelId="{44AB79F9-7DB6-4238-9EC5-ED76B2C3C5EE}" type="presOf" srcId="{802118FE-0EF4-4C0D-B790-3E837A5555CE}" destId="{76D7203E-AD85-43AA-B3A9-282EDB83859B}" srcOrd="0" destOrd="0" presId="urn:microsoft.com/office/officeart/2005/8/layout/default#1"/>
    <dgm:cxn modelId="{3308D38A-8527-4E6B-996B-D1FFB9D24194}" type="presParOf" srcId="{8E7EEC30-E506-42C0-8E67-4C899438C0FD}" destId="{504D12C7-D655-4384-B122-9251063308A8}" srcOrd="0" destOrd="0" presId="urn:microsoft.com/office/officeart/2005/8/layout/default#1"/>
    <dgm:cxn modelId="{1EB71972-8A11-4AE9-BC52-6AF57C62F0E1}" type="presParOf" srcId="{8E7EEC30-E506-42C0-8E67-4C899438C0FD}" destId="{D25FCAF8-465D-4460-B7AA-3065402B5F12}" srcOrd="1" destOrd="0" presId="urn:microsoft.com/office/officeart/2005/8/layout/default#1"/>
    <dgm:cxn modelId="{7BCC0884-93D6-4430-AE53-49D7D5C0FAE4}" type="presParOf" srcId="{8E7EEC30-E506-42C0-8E67-4C899438C0FD}" destId="{A579CBFA-C79A-4FCE-856A-B4BF68C6A0DD}" srcOrd="2" destOrd="0" presId="urn:microsoft.com/office/officeart/2005/8/layout/default#1"/>
    <dgm:cxn modelId="{20DA0565-DB36-4C37-8B19-6B1C015046DF}" type="presParOf" srcId="{8E7EEC30-E506-42C0-8E67-4C899438C0FD}" destId="{225059F9-B0DA-48BE-85C7-112A356014EB}" srcOrd="3" destOrd="0" presId="urn:microsoft.com/office/officeart/2005/8/layout/default#1"/>
    <dgm:cxn modelId="{42657B67-B864-4405-8A35-D10E935CC201}" type="presParOf" srcId="{8E7EEC30-E506-42C0-8E67-4C899438C0FD}" destId="{4F5EDF05-5F30-4B77-BABD-53AA60CCAF1E}" srcOrd="4" destOrd="0" presId="urn:microsoft.com/office/officeart/2005/8/layout/default#1"/>
    <dgm:cxn modelId="{842DB6ED-127C-462E-9B19-5DE0402A20AA}" type="presParOf" srcId="{8E7EEC30-E506-42C0-8E67-4C899438C0FD}" destId="{CA986064-DA21-46B0-9F76-6541950D8BB3}" srcOrd="5" destOrd="0" presId="urn:microsoft.com/office/officeart/2005/8/layout/default#1"/>
    <dgm:cxn modelId="{AD106AD8-9839-4FD2-9A62-9F9E5265A361}" type="presParOf" srcId="{8E7EEC30-E506-42C0-8E67-4C899438C0FD}" destId="{DE558E2F-51C5-4CF4-A4D3-3E5B2468D754}" srcOrd="6" destOrd="0" presId="urn:microsoft.com/office/officeart/2005/8/layout/default#1"/>
    <dgm:cxn modelId="{7E592373-25A0-45C2-8B1A-F6F548F076D3}" type="presParOf" srcId="{8E7EEC30-E506-42C0-8E67-4C899438C0FD}" destId="{9879FC88-D762-4359-A7E4-4B0707FC75CD}" srcOrd="7" destOrd="0" presId="urn:microsoft.com/office/officeart/2005/8/layout/default#1"/>
    <dgm:cxn modelId="{A5F18AD6-A9D9-4CEB-B0E4-03411DFCE8B1}" type="presParOf" srcId="{8E7EEC30-E506-42C0-8E67-4C899438C0FD}" destId="{963A941F-A31D-4FE0-82CE-8B0FC9A011A9}" srcOrd="8" destOrd="0" presId="urn:microsoft.com/office/officeart/2005/8/layout/default#1"/>
    <dgm:cxn modelId="{EEC1D450-A724-4E8D-B50E-179E80A8B078}" type="presParOf" srcId="{8E7EEC30-E506-42C0-8E67-4C899438C0FD}" destId="{36267AF1-423E-4F9C-BBF4-D90BC350F535}" srcOrd="9" destOrd="0" presId="urn:microsoft.com/office/officeart/2005/8/layout/default#1"/>
    <dgm:cxn modelId="{33FF7865-E21C-40CD-AB49-5DDC7CEBBCE6}" type="presParOf" srcId="{8E7EEC30-E506-42C0-8E67-4C899438C0FD}" destId="{2D83AD43-63A3-42E6-8F95-15379A35C719}" srcOrd="10" destOrd="0" presId="urn:microsoft.com/office/officeart/2005/8/layout/default#1"/>
    <dgm:cxn modelId="{C02B70AA-3809-4637-BE5F-46EA14923120}" type="presParOf" srcId="{8E7EEC30-E506-42C0-8E67-4C899438C0FD}" destId="{3E56746E-D3E1-405D-A5BC-2A838A52A3D7}" srcOrd="11" destOrd="0" presId="urn:microsoft.com/office/officeart/2005/8/layout/default#1"/>
    <dgm:cxn modelId="{4C0F311A-E946-4E65-9C55-C5539FEA1893}" type="presParOf" srcId="{8E7EEC30-E506-42C0-8E67-4C899438C0FD}" destId="{41446033-A67D-4F0B-917C-99A5B31A6FF2}" srcOrd="12" destOrd="0" presId="urn:microsoft.com/office/officeart/2005/8/layout/default#1"/>
    <dgm:cxn modelId="{FDE3D495-0B90-4352-8141-DD73015DCB80}" type="presParOf" srcId="{8E7EEC30-E506-42C0-8E67-4C899438C0FD}" destId="{BB0C9131-1DF5-4E6D-BED6-98DBED33C050}" srcOrd="13" destOrd="0" presId="urn:microsoft.com/office/officeart/2005/8/layout/default#1"/>
    <dgm:cxn modelId="{CA7993AC-0F1C-450E-8E05-25FF49632B11}" type="presParOf" srcId="{8E7EEC30-E506-42C0-8E67-4C899438C0FD}" destId="{ED176257-4C3D-440B-AB82-729FE1BD6A4A}" srcOrd="14" destOrd="0" presId="urn:microsoft.com/office/officeart/2005/8/layout/default#1"/>
    <dgm:cxn modelId="{1DF52FC5-6F36-4D81-BB50-04E0F0B648DF}" type="presParOf" srcId="{8E7EEC30-E506-42C0-8E67-4C899438C0FD}" destId="{AC2597E2-462B-49B5-BD50-5694D7C045AE}" srcOrd="15" destOrd="0" presId="urn:microsoft.com/office/officeart/2005/8/layout/default#1"/>
    <dgm:cxn modelId="{F265FA52-5F30-4546-A041-E41FC2FBC73A}" type="presParOf" srcId="{8E7EEC30-E506-42C0-8E67-4C899438C0FD}" destId="{CA78B407-0985-4517-97F3-49DC7BAEA3B2}" srcOrd="16" destOrd="0" presId="urn:microsoft.com/office/officeart/2005/8/layout/default#1"/>
    <dgm:cxn modelId="{6E86D3D7-D004-44A4-92EB-F0699E1E32DB}" type="presParOf" srcId="{8E7EEC30-E506-42C0-8E67-4C899438C0FD}" destId="{25513436-2FD1-4C64-84AF-D15F2A81FC97}" srcOrd="17" destOrd="0" presId="urn:microsoft.com/office/officeart/2005/8/layout/default#1"/>
    <dgm:cxn modelId="{5896D607-6953-4D4A-9CF5-10B0F850A268}" type="presParOf" srcId="{8E7EEC30-E506-42C0-8E67-4C899438C0FD}" destId="{ED2D49C8-C84F-45A6-AF1D-955A74F3A264}" srcOrd="18" destOrd="0" presId="urn:microsoft.com/office/officeart/2005/8/layout/default#1"/>
    <dgm:cxn modelId="{15F90F04-3A39-48BD-BB04-1DAE59E5710C}" type="presParOf" srcId="{8E7EEC30-E506-42C0-8E67-4C899438C0FD}" destId="{91963626-6196-4AF5-9EAC-F013650388AA}" srcOrd="19" destOrd="0" presId="urn:microsoft.com/office/officeart/2005/8/layout/default#1"/>
    <dgm:cxn modelId="{B3C133B0-B7A5-4784-A771-405696B33358}" type="presParOf" srcId="{8E7EEC30-E506-42C0-8E67-4C899438C0FD}" destId="{FE6193CE-6D34-4BA9-805F-8D115DF076DE}" srcOrd="20" destOrd="0" presId="urn:microsoft.com/office/officeart/2005/8/layout/default#1"/>
    <dgm:cxn modelId="{8C09AA41-EBC3-41E6-B0A9-9F514693AF23}" type="presParOf" srcId="{8E7EEC30-E506-42C0-8E67-4C899438C0FD}" destId="{034B99C8-5E96-4E0A-AFE3-0B22196190A0}" srcOrd="21" destOrd="0" presId="urn:microsoft.com/office/officeart/2005/8/layout/default#1"/>
    <dgm:cxn modelId="{C84AFABD-AE42-478E-8DCD-D3AB30989091}" type="presParOf" srcId="{8E7EEC30-E506-42C0-8E67-4C899438C0FD}" destId="{76D7203E-AD85-43AA-B3A9-282EDB83859B}" srcOrd="22" destOrd="0" presId="urn:microsoft.com/office/officeart/2005/8/layout/default#1"/>
    <dgm:cxn modelId="{A6E0DA9B-0E4D-46BE-8E64-4E228E8C40CC}" type="presParOf" srcId="{8E7EEC30-E506-42C0-8E67-4C899438C0FD}" destId="{3ECCDFCC-7E44-40E9-973F-12CE3DBFDAA2}" srcOrd="23" destOrd="0" presId="urn:microsoft.com/office/officeart/2005/8/layout/default#1"/>
    <dgm:cxn modelId="{5B180D45-79FF-45DC-8F2E-4D1EE552CC96}" type="presParOf" srcId="{8E7EEC30-E506-42C0-8E67-4C899438C0FD}" destId="{A91920DD-F939-4975-A913-56A2A0F706E8}" srcOrd="24" destOrd="0" presId="urn:microsoft.com/office/officeart/2005/8/layout/defaul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2F00F7-D36E-42BF-8F59-E08D92A87BE8}" type="doc">
      <dgm:prSet loTypeId="urn:microsoft.com/office/officeart/2005/8/layout/chevron1" loCatId="process" qsTypeId="urn:microsoft.com/office/officeart/2005/8/quickstyle/3d2#2" qsCatId="3D" csTypeId="urn:microsoft.com/office/officeart/2005/8/colors/colorful1#2" csCatId="colorful" phldr="1"/>
      <dgm:spPr/>
    </dgm:pt>
    <dgm:pt modelId="{0433BCD5-C146-42F7-9A3B-D926880E5A7D}">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муниципального округа</a:t>
          </a:r>
        </a:p>
      </dgm:t>
    </dgm:pt>
    <dgm:pt modelId="{F233368E-43C6-4B28-90AA-CFC79CB9F065}" type="parTrans" cxnId="{DC7D80E3-1C15-4965-BD74-14657DA2474E}">
      <dgm:prSet/>
      <dgm:spPr/>
      <dgm:t>
        <a:bodyPr/>
        <a:lstStyle/>
        <a:p>
          <a:endParaRPr lang="ru-RU"/>
        </a:p>
      </dgm:t>
    </dgm:pt>
    <dgm:pt modelId="{208BC6FF-6E36-41B2-ADFA-FC117E119AC9}" type="sibTrans" cxnId="{DC7D80E3-1C15-4965-BD74-14657DA2474E}">
      <dgm:prSet/>
      <dgm:spPr/>
      <dgm:t>
        <a:bodyPr/>
        <a:lstStyle/>
        <a:p>
          <a:endParaRPr lang="ru-RU"/>
        </a:p>
      </dgm:t>
    </dgm:pt>
    <dgm:pt modelId="{FDEE855B-C544-487E-93A9-4133057D22AD}">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gm:t>
    </dgm:pt>
    <dgm:pt modelId="{315EBD7E-838A-49D9-9B26-B0A664E37CF8}" type="parTrans" cxnId="{3F83DF27-18E6-4107-9AAD-9575F1D53B34}">
      <dgm:prSet/>
      <dgm:spPr/>
      <dgm:t>
        <a:bodyPr/>
        <a:lstStyle/>
        <a:p>
          <a:endParaRPr lang="ru-RU"/>
        </a:p>
      </dgm:t>
    </dgm:pt>
    <dgm:pt modelId="{F1137AC4-16AB-451B-8D8D-6E2000E1AF2A}" type="sibTrans" cxnId="{3F83DF27-18E6-4107-9AAD-9575F1D53B34}">
      <dgm:prSet/>
      <dgm:spPr/>
      <dgm:t>
        <a:bodyPr/>
        <a:lstStyle/>
        <a:p>
          <a:endParaRPr lang="ru-RU"/>
        </a:p>
      </dgm:t>
    </dgm:pt>
    <dgm:pt modelId="{7A4B3CA7-F2CC-4942-8186-EBC07C6028FD}">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gm:t>
    </dgm:pt>
    <dgm:pt modelId="{C287698A-FCDD-4BAA-BBC9-51E6CEC5474D}" type="parTrans" cxnId="{7E312CD8-0075-4547-9B4D-BCBFB57C18B7}">
      <dgm:prSet/>
      <dgm:spPr/>
      <dgm:t>
        <a:bodyPr/>
        <a:lstStyle/>
        <a:p>
          <a:endParaRPr lang="ru-RU"/>
        </a:p>
      </dgm:t>
    </dgm:pt>
    <dgm:pt modelId="{25102584-773B-46AA-97EA-6C6831A59086}" type="sibTrans" cxnId="{7E312CD8-0075-4547-9B4D-BCBFB57C18B7}">
      <dgm:prSet/>
      <dgm:spPr/>
      <dgm:t>
        <a:bodyPr/>
        <a:lstStyle/>
        <a:p>
          <a:endParaRPr lang="ru-RU"/>
        </a:p>
      </dgm:t>
    </dgm:pt>
    <dgm:pt modelId="{DC3E7E54-3AAD-4090-8B2F-B846713F87C4}" type="pres">
      <dgm:prSet presAssocID="{2C2F00F7-D36E-42BF-8F59-E08D92A87BE8}" presName="Name0" presStyleCnt="0">
        <dgm:presLayoutVars>
          <dgm:dir/>
          <dgm:animLvl val="lvl"/>
          <dgm:resizeHandles val="exact"/>
        </dgm:presLayoutVars>
      </dgm:prSet>
      <dgm:spPr/>
    </dgm:pt>
    <dgm:pt modelId="{2D40FF38-3587-47C9-A17F-98F016A152A1}" type="pres">
      <dgm:prSet presAssocID="{0433BCD5-C146-42F7-9A3B-D926880E5A7D}" presName="parTxOnly" presStyleLbl="node1" presStyleIdx="0" presStyleCnt="3">
        <dgm:presLayoutVars>
          <dgm:chMax val="0"/>
          <dgm:chPref val="0"/>
          <dgm:bulletEnabled val="1"/>
        </dgm:presLayoutVars>
      </dgm:prSet>
      <dgm:spPr/>
    </dgm:pt>
    <dgm:pt modelId="{C4419710-857C-4871-ADE8-CC2E2DBFCC34}" type="pres">
      <dgm:prSet presAssocID="{208BC6FF-6E36-41B2-ADFA-FC117E119AC9}" presName="parTxOnlySpace" presStyleCnt="0"/>
      <dgm:spPr/>
    </dgm:pt>
    <dgm:pt modelId="{51D5F445-D737-44E5-9818-D6C76444BCC3}" type="pres">
      <dgm:prSet presAssocID="{FDEE855B-C544-487E-93A9-4133057D22AD}" presName="parTxOnly" presStyleLbl="node1" presStyleIdx="1" presStyleCnt="3">
        <dgm:presLayoutVars>
          <dgm:chMax val="0"/>
          <dgm:chPref val="0"/>
          <dgm:bulletEnabled val="1"/>
        </dgm:presLayoutVars>
      </dgm:prSet>
      <dgm:spPr/>
    </dgm:pt>
    <dgm:pt modelId="{9BE345BB-28ED-4CAD-A3EE-27DC3A5AED7B}" type="pres">
      <dgm:prSet presAssocID="{F1137AC4-16AB-451B-8D8D-6E2000E1AF2A}" presName="parTxOnlySpace" presStyleCnt="0"/>
      <dgm:spPr/>
    </dgm:pt>
    <dgm:pt modelId="{22751570-B408-4888-8ED7-A432A4AD278A}" type="pres">
      <dgm:prSet presAssocID="{7A4B3CA7-F2CC-4942-8186-EBC07C6028FD}" presName="parTxOnly" presStyleLbl="node1" presStyleIdx="2" presStyleCnt="3">
        <dgm:presLayoutVars>
          <dgm:chMax val="0"/>
          <dgm:chPref val="0"/>
          <dgm:bulletEnabled val="1"/>
        </dgm:presLayoutVars>
      </dgm:prSet>
      <dgm:spPr/>
    </dgm:pt>
  </dgm:ptLst>
  <dgm:cxnLst>
    <dgm:cxn modelId="{79D41F0C-22D3-4FFA-8D10-AEFD31C1F857}" type="presOf" srcId="{FDEE855B-C544-487E-93A9-4133057D22AD}" destId="{51D5F445-D737-44E5-9818-D6C76444BCC3}" srcOrd="0" destOrd="0" presId="urn:microsoft.com/office/officeart/2005/8/layout/chevron1"/>
    <dgm:cxn modelId="{3F83DF27-18E6-4107-9AAD-9575F1D53B34}" srcId="{2C2F00F7-D36E-42BF-8F59-E08D92A87BE8}" destId="{FDEE855B-C544-487E-93A9-4133057D22AD}" srcOrd="1" destOrd="0" parTransId="{315EBD7E-838A-49D9-9B26-B0A664E37CF8}" sibTransId="{F1137AC4-16AB-451B-8D8D-6E2000E1AF2A}"/>
    <dgm:cxn modelId="{27611157-B528-43E6-B151-22F1EC282C16}" type="presOf" srcId="{0433BCD5-C146-42F7-9A3B-D926880E5A7D}" destId="{2D40FF38-3587-47C9-A17F-98F016A152A1}" srcOrd="0" destOrd="0" presId="urn:microsoft.com/office/officeart/2005/8/layout/chevron1"/>
    <dgm:cxn modelId="{80CD6878-6B2B-4BF4-92D9-10979A8E6A9A}" type="presOf" srcId="{7A4B3CA7-F2CC-4942-8186-EBC07C6028FD}" destId="{22751570-B408-4888-8ED7-A432A4AD278A}" srcOrd="0" destOrd="0" presId="urn:microsoft.com/office/officeart/2005/8/layout/chevron1"/>
    <dgm:cxn modelId="{7E312CD8-0075-4547-9B4D-BCBFB57C18B7}" srcId="{2C2F00F7-D36E-42BF-8F59-E08D92A87BE8}" destId="{7A4B3CA7-F2CC-4942-8186-EBC07C6028FD}" srcOrd="2" destOrd="0" parTransId="{C287698A-FCDD-4BAA-BBC9-51E6CEC5474D}" sibTransId="{25102584-773B-46AA-97EA-6C6831A59086}"/>
    <dgm:cxn modelId="{DC7D80E3-1C15-4965-BD74-14657DA2474E}" srcId="{2C2F00F7-D36E-42BF-8F59-E08D92A87BE8}" destId="{0433BCD5-C146-42F7-9A3B-D926880E5A7D}" srcOrd="0" destOrd="0" parTransId="{F233368E-43C6-4B28-90AA-CFC79CB9F065}" sibTransId="{208BC6FF-6E36-41B2-ADFA-FC117E119AC9}"/>
    <dgm:cxn modelId="{1802E8F3-64C2-40E8-A32D-972A2E5499E3}" type="presOf" srcId="{2C2F00F7-D36E-42BF-8F59-E08D92A87BE8}" destId="{DC3E7E54-3AAD-4090-8B2F-B846713F87C4}" srcOrd="0" destOrd="0" presId="urn:microsoft.com/office/officeart/2005/8/layout/chevron1"/>
    <dgm:cxn modelId="{2DF40218-0A62-40F1-8546-9E7C481FB03D}" type="presParOf" srcId="{DC3E7E54-3AAD-4090-8B2F-B846713F87C4}" destId="{2D40FF38-3587-47C9-A17F-98F016A152A1}" srcOrd="0" destOrd="0" presId="urn:microsoft.com/office/officeart/2005/8/layout/chevron1"/>
    <dgm:cxn modelId="{869A4798-38D6-49E3-97C1-D1C9D6BFDDB3}" type="presParOf" srcId="{DC3E7E54-3AAD-4090-8B2F-B846713F87C4}" destId="{C4419710-857C-4871-ADE8-CC2E2DBFCC34}" srcOrd="1" destOrd="0" presId="urn:microsoft.com/office/officeart/2005/8/layout/chevron1"/>
    <dgm:cxn modelId="{929DBDDB-9DBD-49B8-B570-6408DF1B261C}" type="presParOf" srcId="{DC3E7E54-3AAD-4090-8B2F-B846713F87C4}" destId="{51D5F445-D737-44E5-9818-D6C76444BCC3}" srcOrd="2" destOrd="0" presId="urn:microsoft.com/office/officeart/2005/8/layout/chevron1"/>
    <dgm:cxn modelId="{7E0D5FC4-3CB0-47A1-B4F7-E1731A5313AD}" type="presParOf" srcId="{DC3E7E54-3AAD-4090-8B2F-B846713F87C4}" destId="{9BE345BB-28ED-4CAD-A3EE-27DC3A5AED7B}" srcOrd="3" destOrd="0" presId="urn:microsoft.com/office/officeart/2005/8/layout/chevron1"/>
    <dgm:cxn modelId="{15A362F4-6ECE-46DA-9805-8DB7776FA4ED}" type="presParOf" srcId="{DC3E7E54-3AAD-4090-8B2F-B846713F87C4}" destId="{22751570-B408-4888-8ED7-A432A4AD278A}"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2F00F7-D36E-42BF-8F59-E08D92A87BE8}" type="doc">
      <dgm:prSet loTypeId="urn:microsoft.com/office/officeart/2005/8/layout/chevron1" loCatId="process" qsTypeId="urn:microsoft.com/office/officeart/2005/8/quickstyle/3d2#3" qsCatId="3D" csTypeId="urn:microsoft.com/office/officeart/2005/8/colors/colorful4" csCatId="colorful" phldr="1"/>
      <dgm:spPr/>
    </dgm:pt>
    <dgm:pt modelId="{0433BCD5-C146-42F7-9A3B-D926880E5A7D}">
      <dgm:prSet phldrT="[Текст]" custT="1"/>
      <dgm:spPr>
        <a:solidFill>
          <a:srgbClr val="FF99FF"/>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финансовый орган администрации Анучинского муниципального округа</a:t>
          </a:r>
        </a:p>
      </dgm:t>
    </dgm:pt>
    <dgm:pt modelId="{F233368E-43C6-4B28-90AA-CFC79CB9F065}" type="parTrans" cxnId="{DC7D80E3-1C15-4965-BD74-14657DA2474E}">
      <dgm:prSet/>
      <dgm:spPr/>
      <dgm:t>
        <a:bodyPr/>
        <a:lstStyle/>
        <a:p>
          <a:endParaRPr lang="ru-RU"/>
        </a:p>
      </dgm:t>
    </dgm:pt>
    <dgm:pt modelId="{208BC6FF-6E36-41B2-ADFA-FC117E119AC9}" type="sibTrans" cxnId="{DC7D80E3-1C15-4965-BD74-14657DA2474E}">
      <dgm:prSet/>
      <dgm:spPr/>
      <dgm:t>
        <a:bodyPr/>
        <a:lstStyle/>
        <a:p>
          <a:endParaRPr lang="ru-RU"/>
        </a:p>
      </dgm:t>
    </dgm:pt>
    <dgm:pt modelId="{FDEE855B-C544-487E-93A9-4133057D22AD}">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органы муниципального финансового контроля </a:t>
          </a:r>
        </a:p>
      </dgm:t>
    </dgm:pt>
    <dgm:pt modelId="{315EBD7E-838A-49D9-9B26-B0A664E37CF8}" type="parTrans" cxnId="{3F83DF27-18E6-4107-9AAD-9575F1D53B34}">
      <dgm:prSet/>
      <dgm:spPr/>
      <dgm:t>
        <a:bodyPr/>
        <a:lstStyle/>
        <a:p>
          <a:endParaRPr lang="ru-RU"/>
        </a:p>
      </dgm:t>
    </dgm:pt>
    <dgm:pt modelId="{F1137AC4-16AB-451B-8D8D-6E2000E1AF2A}" type="sibTrans" cxnId="{3F83DF27-18E6-4107-9AAD-9575F1D53B34}">
      <dgm:prSet/>
      <dgm:spPr/>
      <dgm:t>
        <a:bodyPr/>
        <a:lstStyle/>
        <a:p>
          <a:endParaRPr lang="ru-RU"/>
        </a:p>
      </dgm:t>
    </dgm:pt>
    <dgm:pt modelId="{7A4B3CA7-F2CC-4942-8186-EBC07C6028FD}">
      <dgm:prSet phldrT="[Текст]" custT="1"/>
      <dgm:spPr>
        <a:solidFill>
          <a:schemeClr val="accent1">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главные распорядители (распорядители) бюджетных средств</a:t>
          </a:r>
        </a:p>
      </dgm:t>
    </dgm:pt>
    <dgm:pt modelId="{C287698A-FCDD-4BAA-BBC9-51E6CEC5474D}" type="parTrans" cxnId="{7E312CD8-0075-4547-9B4D-BCBFB57C18B7}">
      <dgm:prSet/>
      <dgm:spPr/>
      <dgm:t>
        <a:bodyPr/>
        <a:lstStyle/>
        <a:p>
          <a:endParaRPr lang="ru-RU"/>
        </a:p>
      </dgm:t>
    </dgm:pt>
    <dgm:pt modelId="{25102584-773B-46AA-97EA-6C6831A59086}" type="sibTrans" cxnId="{7E312CD8-0075-4547-9B4D-BCBFB57C18B7}">
      <dgm:prSet/>
      <dgm:spPr/>
      <dgm:t>
        <a:bodyPr/>
        <a:lstStyle/>
        <a:p>
          <a:endParaRPr lang="ru-RU"/>
        </a:p>
      </dgm:t>
    </dgm:pt>
    <dgm:pt modelId="{DC3E7E54-3AAD-4090-8B2F-B846713F87C4}" type="pres">
      <dgm:prSet presAssocID="{2C2F00F7-D36E-42BF-8F59-E08D92A87BE8}" presName="Name0" presStyleCnt="0">
        <dgm:presLayoutVars>
          <dgm:dir/>
          <dgm:animLvl val="lvl"/>
          <dgm:resizeHandles val="exact"/>
        </dgm:presLayoutVars>
      </dgm:prSet>
      <dgm:spPr/>
    </dgm:pt>
    <dgm:pt modelId="{2D40FF38-3587-47C9-A17F-98F016A152A1}" type="pres">
      <dgm:prSet presAssocID="{0433BCD5-C146-42F7-9A3B-D926880E5A7D}" presName="parTxOnly" presStyleLbl="node1" presStyleIdx="0" presStyleCnt="3">
        <dgm:presLayoutVars>
          <dgm:chMax val="0"/>
          <dgm:chPref val="0"/>
          <dgm:bulletEnabled val="1"/>
        </dgm:presLayoutVars>
      </dgm:prSet>
      <dgm:spPr/>
    </dgm:pt>
    <dgm:pt modelId="{C4419710-857C-4871-ADE8-CC2E2DBFCC34}" type="pres">
      <dgm:prSet presAssocID="{208BC6FF-6E36-41B2-ADFA-FC117E119AC9}" presName="parTxOnlySpace" presStyleCnt="0"/>
      <dgm:spPr/>
    </dgm:pt>
    <dgm:pt modelId="{51D5F445-D737-44E5-9818-D6C76444BCC3}" type="pres">
      <dgm:prSet presAssocID="{FDEE855B-C544-487E-93A9-4133057D22AD}" presName="parTxOnly" presStyleLbl="node1" presStyleIdx="1" presStyleCnt="3">
        <dgm:presLayoutVars>
          <dgm:chMax val="0"/>
          <dgm:chPref val="0"/>
          <dgm:bulletEnabled val="1"/>
        </dgm:presLayoutVars>
      </dgm:prSet>
      <dgm:spPr/>
    </dgm:pt>
    <dgm:pt modelId="{9BE345BB-28ED-4CAD-A3EE-27DC3A5AED7B}" type="pres">
      <dgm:prSet presAssocID="{F1137AC4-16AB-451B-8D8D-6E2000E1AF2A}" presName="parTxOnlySpace" presStyleCnt="0"/>
      <dgm:spPr/>
    </dgm:pt>
    <dgm:pt modelId="{22751570-B408-4888-8ED7-A432A4AD278A}" type="pres">
      <dgm:prSet presAssocID="{7A4B3CA7-F2CC-4942-8186-EBC07C6028FD}" presName="parTxOnly" presStyleLbl="node1" presStyleIdx="2" presStyleCnt="3">
        <dgm:presLayoutVars>
          <dgm:chMax val="0"/>
          <dgm:chPref val="0"/>
          <dgm:bulletEnabled val="1"/>
        </dgm:presLayoutVars>
      </dgm:prSet>
      <dgm:spPr/>
    </dgm:pt>
  </dgm:ptLst>
  <dgm:cxnLst>
    <dgm:cxn modelId="{79D41F0C-22D3-4FFA-8D10-AEFD31C1F857}" type="presOf" srcId="{FDEE855B-C544-487E-93A9-4133057D22AD}" destId="{51D5F445-D737-44E5-9818-D6C76444BCC3}" srcOrd="0" destOrd="0" presId="urn:microsoft.com/office/officeart/2005/8/layout/chevron1"/>
    <dgm:cxn modelId="{3F83DF27-18E6-4107-9AAD-9575F1D53B34}" srcId="{2C2F00F7-D36E-42BF-8F59-E08D92A87BE8}" destId="{FDEE855B-C544-487E-93A9-4133057D22AD}" srcOrd="1" destOrd="0" parTransId="{315EBD7E-838A-49D9-9B26-B0A664E37CF8}" sibTransId="{F1137AC4-16AB-451B-8D8D-6E2000E1AF2A}"/>
    <dgm:cxn modelId="{27611157-B528-43E6-B151-22F1EC282C16}" type="presOf" srcId="{0433BCD5-C146-42F7-9A3B-D926880E5A7D}" destId="{2D40FF38-3587-47C9-A17F-98F016A152A1}" srcOrd="0" destOrd="0" presId="urn:microsoft.com/office/officeart/2005/8/layout/chevron1"/>
    <dgm:cxn modelId="{80CD6878-6B2B-4BF4-92D9-10979A8E6A9A}" type="presOf" srcId="{7A4B3CA7-F2CC-4942-8186-EBC07C6028FD}" destId="{22751570-B408-4888-8ED7-A432A4AD278A}" srcOrd="0" destOrd="0" presId="urn:microsoft.com/office/officeart/2005/8/layout/chevron1"/>
    <dgm:cxn modelId="{7E312CD8-0075-4547-9B4D-BCBFB57C18B7}" srcId="{2C2F00F7-D36E-42BF-8F59-E08D92A87BE8}" destId="{7A4B3CA7-F2CC-4942-8186-EBC07C6028FD}" srcOrd="2" destOrd="0" parTransId="{C287698A-FCDD-4BAA-BBC9-51E6CEC5474D}" sibTransId="{25102584-773B-46AA-97EA-6C6831A59086}"/>
    <dgm:cxn modelId="{DC7D80E3-1C15-4965-BD74-14657DA2474E}" srcId="{2C2F00F7-D36E-42BF-8F59-E08D92A87BE8}" destId="{0433BCD5-C146-42F7-9A3B-D926880E5A7D}" srcOrd="0" destOrd="0" parTransId="{F233368E-43C6-4B28-90AA-CFC79CB9F065}" sibTransId="{208BC6FF-6E36-41B2-ADFA-FC117E119AC9}"/>
    <dgm:cxn modelId="{1802E8F3-64C2-40E8-A32D-972A2E5499E3}" type="presOf" srcId="{2C2F00F7-D36E-42BF-8F59-E08D92A87BE8}" destId="{DC3E7E54-3AAD-4090-8B2F-B846713F87C4}" srcOrd="0" destOrd="0" presId="urn:microsoft.com/office/officeart/2005/8/layout/chevron1"/>
    <dgm:cxn modelId="{2DF40218-0A62-40F1-8546-9E7C481FB03D}" type="presParOf" srcId="{DC3E7E54-3AAD-4090-8B2F-B846713F87C4}" destId="{2D40FF38-3587-47C9-A17F-98F016A152A1}" srcOrd="0" destOrd="0" presId="urn:microsoft.com/office/officeart/2005/8/layout/chevron1"/>
    <dgm:cxn modelId="{869A4798-38D6-49E3-97C1-D1C9D6BFDDB3}" type="presParOf" srcId="{DC3E7E54-3AAD-4090-8B2F-B846713F87C4}" destId="{C4419710-857C-4871-ADE8-CC2E2DBFCC34}" srcOrd="1" destOrd="0" presId="urn:microsoft.com/office/officeart/2005/8/layout/chevron1"/>
    <dgm:cxn modelId="{929DBDDB-9DBD-49B8-B570-6408DF1B261C}" type="presParOf" srcId="{DC3E7E54-3AAD-4090-8B2F-B846713F87C4}" destId="{51D5F445-D737-44E5-9818-D6C76444BCC3}" srcOrd="2" destOrd="0" presId="urn:microsoft.com/office/officeart/2005/8/layout/chevron1"/>
    <dgm:cxn modelId="{7E0D5FC4-3CB0-47A1-B4F7-E1731A5313AD}" type="presParOf" srcId="{DC3E7E54-3AAD-4090-8B2F-B846713F87C4}" destId="{9BE345BB-28ED-4CAD-A3EE-27DC3A5AED7B}" srcOrd="3" destOrd="0" presId="urn:microsoft.com/office/officeart/2005/8/layout/chevron1"/>
    <dgm:cxn modelId="{15A362F4-6ECE-46DA-9805-8DB7776FA4ED}" type="presParOf" srcId="{DC3E7E54-3AAD-4090-8B2F-B846713F87C4}" destId="{22751570-B408-4888-8ED7-A432A4AD278A}"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C2F00F7-D36E-42BF-8F59-E08D92A87BE8}" type="doc">
      <dgm:prSet loTypeId="urn:microsoft.com/office/officeart/2005/8/layout/chevron1" loCatId="process" qsTypeId="urn:microsoft.com/office/officeart/2005/8/quickstyle/3d2#4" qsCatId="3D" csTypeId="urn:microsoft.com/office/officeart/2005/8/colors/colorful4" csCatId="colorful" phldr="1"/>
      <dgm:spPr/>
      <dgm:t>
        <a:bodyPr/>
        <a:lstStyle/>
        <a:p>
          <a:endParaRPr lang="ru-RU"/>
        </a:p>
      </dgm:t>
    </dgm:pt>
    <dgm:pt modelId="{0433BCD5-C146-42F7-9A3B-D926880E5A7D}">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доходов бюджета</a:t>
          </a:r>
        </a:p>
      </dgm:t>
    </dgm:pt>
    <dgm:pt modelId="{F233368E-43C6-4B28-90AA-CFC79CB9F065}" type="parTrans" cxnId="{DC7D80E3-1C15-4965-BD74-14657DA2474E}">
      <dgm:prSet/>
      <dgm:spPr/>
      <dgm:t>
        <a:bodyPr/>
        <a:lstStyle/>
        <a:p>
          <a:endParaRPr lang="ru-RU"/>
        </a:p>
      </dgm:t>
    </dgm:pt>
    <dgm:pt modelId="{208BC6FF-6E36-41B2-ADFA-FC117E119AC9}" type="sibTrans" cxnId="{DC7D80E3-1C15-4965-BD74-14657DA2474E}">
      <dgm:prSet/>
      <dgm:spPr/>
      <dgm:t>
        <a:bodyPr/>
        <a:lstStyle/>
        <a:p>
          <a:endParaRPr lang="ru-RU"/>
        </a:p>
      </dgm:t>
    </dgm:pt>
    <dgm:pt modelId="{FDEE855B-C544-487E-93A9-4133057D22AD}">
      <dgm:prSet phldrT="[Текст]" custT="1"/>
      <dgm:spPr>
        <a:solidFill>
          <a:srgbClr val="0BDAFD"/>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источников финансирования дефицита бюджета</a:t>
          </a:r>
        </a:p>
      </dgm:t>
    </dgm:pt>
    <dgm:pt modelId="{315EBD7E-838A-49D9-9B26-B0A664E37CF8}" type="parTrans" cxnId="{3F83DF27-18E6-4107-9AAD-9575F1D53B34}">
      <dgm:prSet/>
      <dgm:spPr/>
      <dgm:t>
        <a:bodyPr/>
        <a:lstStyle/>
        <a:p>
          <a:endParaRPr lang="ru-RU"/>
        </a:p>
      </dgm:t>
    </dgm:pt>
    <dgm:pt modelId="{F1137AC4-16AB-451B-8D8D-6E2000E1AF2A}" type="sibTrans" cxnId="{3F83DF27-18E6-4107-9AAD-9575F1D53B34}">
      <dgm:prSet/>
      <dgm:spPr/>
      <dgm:t>
        <a:bodyPr/>
        <a:lstStyle/>
        <a:p>
          <a:endParaRPr lang="ru-RU"/>
        </a:p>
      </dgm:t>
    </dgm:pt>
    <dgm:pt modelId="{7A4B3CA7-F2CC-4942-8186-EBC07C6028FD}">
      <dgm:prSet phldrT="[Текст]" custT="1"/>
      <dgm:spPr>
        <a:solidFill>
          <a:schemeClr val="accent6">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получатели бюджетных средств</a:t>
          </a:r>
        </a:p>
      </dgm:t>
    </dgm:pt>
    <dgm:pt modelId="{C287698A-FCDD-4BAA-BBC9-51E6CEC5474D}" type="parTrans" cxnId="{7E312CD8-0075-4547-9B4D-BCBFB57C18B7}">
      <dgm:prSet/>
      <dgm:spPr/>
      <dgm:t>
        <a:bodyPr/>
        <a:lstStyle/>
        <a:p>
          <a:endParaRPr lang="ru-RU"/>
        </a:p>
      </dgm:t>
    </dgm:pt>
    <dgm:pt modelId="{25102584-773B-46AA-97EA-6C6831A59086}" type="sibTrans" cxnId="{7E312CD8-0075-4547-9B4D-BCBFB57C18B7}">
      <dgm:prSet/>
      <dgm:spPr/>
      <dgm:t>
        <a:bodyPr/>
        <a:lstStyle/>
        <a:p>
          <a:endParaRPr lang="ru-RU"/>
        </a:p>
      </dgm:t>
    </dgm:pt>
    <dgm:pt modelId="{DC3E7E54-3AAD-4090-8B2F-B846713F87C4}" type="pres">
      <dgm:prSet presAssocID="{2C2F00F7-D36E-42BF-8F59-E08D92A87BE8}" presName="Name0" presStyleCnt="0">
        <dgm:presLayoutVars>
          <dgm:dir/>
          <dgm:animLvl val="lvl"/>
          <dgm:resizeHandles val="exact"/>
        </dgm:presLayoutVars>
      </dgm:prSet>
      <dgm:spPr/>
    </dgm:pt>
    <dgm:pt modelId="{2D40FF38-3587-47C9-A17F-98F016A152A1}" type="pres">
      <dgm:prSet presAssocID="{0433BCD5-C146-42F7-9A3B-D926880E5A7D}" presName="parTxOnly" presStyleLbl="node1" presStyleIdx="0" presStyleCnt="3">
        <dgm:presLayoutVars>
          <dgm:chMax val="0"/>
          <dgm:chPref val="0"/>
          <dgm:bulletEnabled val="1"/>
        </dgm:presLayoutVars>
      </dgm:prSet>
      <dgm:spPr/>
    </dgm:pt>
    <dgm:pt modelId="{C4419710-857C-4871-ADE8-CC2E2DBFCC34}" type="pres">
      <dgm:prSet presAssocID="{208BC6FF-6E36-41B2-ADFA-FC117E119AC9}" presName="parTxOnlySpace" presStyleCnt="0"/>
      <dgm:spPr/>
    </dgm:pt>
    <dgm:pt modelId="{51D5F445-D737-44E5-9818-D6C76444BCC3}" type="pres">
      <dgm:prSet presAssocID="{FDEE855B-C544-487E-93A9-4133057D22AD}" presName="parTxOnly" presStyleLbl="node1" presStyleIdx="1" presStyleCnt="3">
        <dgm:presLayoutVars>
          <dgm:chMax val="0"/>
          <dgm:chPref val="0"/>
          <dgm:bulletEnabled val="1"/>
        </dgm:presLayoutVars>
      </dgm:prSet>
      <dgm:spPr/>
    </dgm:pt>
    <dgm:pt modelId="{9BE345BB-28ED-4CAD-A3EE-27DC3A5AED7B}" type="pres">
      <dgm:prSet presAssocID="{F1137AC4-16AB-451B-8D8D-6E2000E1AF2A}" presName="parTxOnlySpace" presStyleCnt="0"/>
      <dgm:spPr/>
    </dgm:pt>
    <dgm:pt modelId="{22751570-B408-4888-8ED7-A432A4AD278A}" type="pres">
      <dgm:prSet presAssocID="{7A4B3CA7-F2CC-4942-8186-EBC07C6028FD}" presName="parTxOnly" presStyleLbl="node1" presStyleIdx="2" presStyleCnt="3">
        <dgm:presLayoutVars>
          <dgm:chMax val="0"/>
          <dgm:chPref val="0"/>
          <dgm:bulletEnabled val="1"/>
        </dgm:presLayoutVars>
      </dgm:prSet>
      <dgm:spPr/>
    </dgm:pt>
  </dgm:ptLst>
  <dgm:cxnLst>
    <dgm:cxn modelId="{79D41F0C-22D3-4FFA-8D10-AEFD31C1F857}" type="presOf" srcId="{FDEE855B-C544-487E-93A9-4133057D22AD}" destId="{51D5F445-D737-44E5-9818-D6C76444BCC3}" srcOrd="0" destOrd="0" presId="urn:microsoft.com/office/officeart/2005/8/layout/chevron1"/>
    <dgm:cxn modelId="{3F83DF27-18E6-4107-9AAD-9575F1D53B34}" srcId="{2C2F00F7-D36E-42BF-8F59-E08D92A87BE8}" destId="{FDEE855B-C544-487E-93A9-4133057D22AD}" srcOrd="1" destOrd="0" parTransId="{315EBD7E-838A-49D9-9B26-B0A664E37CF8}" sibTransId="{F1137AC4-16AB-451B-8D8D-6E2000E1AF2A}"/>
    <dgm:cxn modelId="{27611157-B528-43E6-B151-22F1EC282C16}" type="presOf" srcId="{0433BCD5-C146-42F7-9A3B-D926880E5A7D}" destId="{2D40FF38-3587-47C9-A17F-98F016A152A1}" srcOrd="0" destOrd="0" presId="urn:microsoft.com/office/officeart/2005/8/layout/chevron1"/>
    <dgm:cxn modelId="{80CD6878-6B2B-4BF4-92D9-10979A8E6A9A}" type="presOf" srcId="{7A4B3CA7-F2CC-4942-8186-EBC07C6028FD}" destId="{22751570-B408-4888-8ED7-A432A4AD278A}" srcOrd="0" destOrd="0" presId="urn:microsoft.com/office/officeart/2005/8/layout/chevron1"/>
    <dgm:cxn modelId="{7E312CD8-0075-4547-9B4D-BCBFB57C18B7}" srcId="{2C2F00F7-D36E-42BF-8F59-E08D92A87BE8}" destId="{7A4B3CA7-F2CC-4942-8186-EBC07C6028FD}" srcOrd="2" destOrd="0" parTransId="{C287698A-FCDD-4BAA-BBC9-51E6CEC5474D}" sibTransId="{25102584-773B-46AA-97EA-6C6831A59086}"/>
    <dgm:cxn modelId="{DC7D80E3-1C15-4965-BD74-14657DA2474E}" srcId="{2C2F00F7-D36E-42BF-8F59-E08D92A87BE8}" destId="{0433BCD5-C146-42F7-9A3B-D926880E5A7D}" srcOrd="0" destOrd="0" parTransId="{F233368E-43C6-4B28-90AA-CFC79CB9F065}" sibTransId="{208BC6FF-6E36-41B2-ADFA-FC117E119AC9}"/>
    <dgm:cxn modelId="{1802E8F3-64C2-40E8-A32D-972A2E5499E3}" type="presOf" srcId="{2C2F00F7-D36E-42BF-8F59-E08D92A87BE8}" destId="{DC3E7E54-3AAD-4090-8B2F-B846713F87C4}" srcOrd="0" destOrd="0" presId="urn:microsoft.com/office/officeart/2005/8/layout/chevron1"/>
    <dgm:cxn modelId="{2DF40218-0A62-40F1-8546-9E7C481FB03D}" type="presParOf" srcId="{DC3E7E54-3AAD-4090-8B2F-B846713F87C4}" destId="{2D40FF38-3587-47C9-A17F-98F016A152A1}" srcOrd="0" destOrd="0" presId="urn:microsoft.com/office/officeart/2005/8/layout/chevron1"/>
    <dgm:cxn modelId="{869A4798-38D6-49E3-97C1-D1C9D6BFDDB3}" type="presParOf" srcId="{DC3E7E54-3AAD-4090-8B2F-B846713F87C4}" destId="{C4419710-857C-4871-ADE8-CC2E2DBFCC34}" srcOrd="1" destOrd="0" presId="urn:microsoft.com/office/officeart/2005/8/layout/chevron1"/>
    <dgm:cxn modelId="{929DBDDB-9DBD-49B8-B570-6408DF1B261C}" type="presParOf" srcId="{DC3E7E54-3AAD-4090-8B2F-B846713F87C4}" destId="{51D5F445-D737-44E5-9818-D6C76444BCC3}" srcOrd="2" destOrd="0" presId="urn:microsoft.com/office/officeart/2005/8/layout/chevron1"/>
    <dgm:cxn modelId="{7E0D5FC4-3CB0-47A1-B4F7-E1731A5313AD}" type="presParOf" srcId="{DC3E7E54-3AAD-4090-8B2F-B846713F87C4}" destId="{9BE345BB-28ED-4CAD-A3EE-27DC3A5AED7B}" srcOrd="3" destOrd="0" presId="urn:microsoft.com/office/officeart/2005/8/layout/chevron1"/>
    <dgm:cxn modelId="{15A362F4-6ECE-46DA-9805-8DB7776FA4ED}" type="presParOf" srcId="{DC3E7E54-3AAD-4090-8B2F-B846713F87C4}" destId="{22751570-B408-4888-8ED7-A432A4AD278A}" srcOrd="4" destOrd="0" presId="urn:microsoft.com/office/officeart/2005/8/layout/chevro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A240CF1-E42A-4FC9-87FA-660FEC9022D4}" type="doc">
      <dgm:prSet loTypeId="urn:microsoft.com/office/officeart/2005/8/layout/pList2#1" loCatId="list" qsTypeId="urn:microsoft.com/office/officeart/2005/8/quickstyle/3d1" qsCatId="3D" csTypeId="urn:microsoft.com/office/officeart/2005/8/colors/accent1_2" csCatId="accent1" phldr="1"/>
      <dgm:spPr/>
    </dgm:pt>
    <dgm:pt modelId="{692793C9-32AD-42EC-B640-968F2E02595E}">
      <dgm:prSet phldrT="[Текст]" custT="1"/>
      <dgm:spPr>
        <a:solidFill>
          <a:srgbClr val="FF99FF"/>
        </a:solidFill>
      </dgm:spPr>
      <dgm:t>
        <a:bodyPr/>
        <a:lstStyle/>
        <a:p>
          <a:endParaRPr lang="ru-RU" sz="1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Основных параметрах прогноза социально – экономического развития</a:t>
          </a:r>
        </a:p>
      </dgm:t>
    </dgm:pt>
    <dgm:pt modelId="{14606671-D810-47BE-9228-70974F041A68}" type="parTrans" cxnId="{1A7DBC6B-A430-40E5-A80C-655AB4444A38}">
      <dgm:prSet/>
      <dgm:spPr/>
      <dgm:t>
        <a:bodyPr/>
        <a:lstStyle/>
        <a:p>
          <a:endParaRPr lang="ru-RU"/>
        </a:p>
      </dgm:t>
    </dgm:pt>
    <dgm:pt modelId="{03E9696B-FA50-4D50-A5CC-2A507F0D3727}" type="sibTrans" cxnId="{1A7DBC6B-A430-40E5-A80C-655AB4444A38}">
      <dgm:prSet/>
      <dgm:spPr/>
      <dgm:t>
        <a:bodyPr/>
        <a:lstStyle/>
        <a:p>
          <a:endParaRPr lang="ru-RU"/>
        </a:p>
      </dgm:t>
    </dgm:pt>
    <dgm:pt modelId="{25784FCB-0549-4874-8E52-A202A5D759BB}">
      <dgm:prSet phldrT="[Текст]" custT="1"/>
      <dgm:spPr>
        <a:solidFill>
          <a:srgbClr val="FF99FF"/>
        </a:solidFill>
      </dgm:spPr>
      <dgm:t>
        <a:bodyPr/>
        <a:lstStyle/>
        <a:p>
          <a:endParaRPr lang="ru-RU" sz="1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Основных направлениях бюджетной и налоговой политики</a:t>
          </a:r>
        </a:p>
      </dgm:t>
    </dgm:pt>
    <dgm:pt modelId="{E69B6ABA-BD4E-4B54-BBCE-07103F28BE9A}" type="parTrans" cxnId="{1379851A-8D42-4B9D-9438-C38CF0FEB99B}">
      <dgm:prSet/>
      <dgm:spPr/>
      <dgm:t>
        <a:bodyPr/>
        <a:lstStyle/>
        <a:p>
          <a:endParaRPr lang="ru-RU"/>
        </a:p>
      </dgm:t>
    </dgm:pt>
    <dgm:pt modelId="{35F19C82-5A13-4B25-9BFF-100AD242A874}" type="sibTrans" cxnId="{1379851A-8D42-4B9D-9438-C38CF0FEB99B}">
      <dgm:prSet/>
      <dgm:spPr/>
      <dgm:t>
        <a:bodyPr/>
        <a:lstStyle/>
        <a:p>
          <a:endParaRPr lang="ru-RU"/>
        </a:p>
      </dgm:t>
    </dgm:pt>
    <dgm:pt modelId="{770ECD20-003D-4CCA-A271-E3137261D820}">
      <dgm:prSet custT="1"/>
      <dgm:spPr>
        <a:solidFill>
          <a:srgbClr val="FF99FF"/>
        </a:solidFill>
      </dgm:spPr>
      <dgm:t>
        <a:bodyPr/>
        <a:lstStyle/>
        <a:p>
          <a:endParaRPr lang="ru-RU" sz="12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Муниципальных программах</a:t>
          </a:r>
        </a:p>
      </dgm:t>
    </dgm:pt>
    <dgm:pt modelId="{3900BE47-9039-4D5E-A8F8-A87803440897}" type="parTrans" cxnId="{93D384BB-7289-4287-B53B-0D88A2364304}">
      <dgm:prSet/>
      <dgm:spPr/>
      <dgm:t>
        <a:bodyPr/>
        <a:lstStyle/>
        <a:p>
          <a:endParaRPr lang="ru-RU"/>
        </a:p>
      </dgm:t>
    </dgm:pt>
    <dgm:pt modelId="{C4FA2172-0532-4B5D-8AF9-E6459D6BC5E2}" type="sibTrans" cxnId="{93D384BB-7289-4287-B53B-0D88A2364304}">
      <dgm:prSet/>
      <dgm:spPr/>
      <dgm:t>
        <a:bodyPr/>
        <a:lstStyle/>
        <a:p>
          <a:endParaRPr lang="ru-RU"/>
        </a:p>
      </dgm:t>
    </dgm:pt>
    <dgm:pt modelId="{A7335696-5F41-49D6-8A88-EDF1E80DBDD7}">
      <dgm:prSet custT="1"/>
      <dgm:spPr>
        <a:solidFill>
          <a:srgbClr val="FF99FF"/>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Бюджетном прогнозе (проекте бюджетного прогноза, проекте изменений бюджетного прогноза) на долгосрочный период</a:t>
          </a:r>
        </a:p>
      </dgm:t>
    </dgm:pt>
    <dgm:pt modelId="{351A5834-4F74-4A6C-885D-BD784D40AEAF}" type="parTrans" cxnId="{0DD04CA7-ECD8-4C16-AE17-5F9148477FBE}">
      <dgm:prSet/>
      <dgm:spPr/>
      <dgm:t>
        <a:bodyPr/>
        <a:lstStyle/>
        <a:p>
          <a:endParaRPr lang="ru-RU"/>
        </a:p>
      </dgm:t>
    </dgm:pt>
    <dgm:pt modelId="{891A83E6-AD3A-4C3B-9C63-525662EE5F4F}" type="sibTrans" cxnId="{0DD04CA7-ECD8-4C16-AE17-5F9148477FBE}">
      <dgm:prSet/>
      <dgm:spPr/>
      <dgm:t>
        <a:bodyPr/>
        <a:lstStyle/>
        <a:p>
          <a:endParaRPr lang="ru-RU"/>
        </a:p>
      </dgm:t>
    </dgm:pt>
    <dgm:pt modelId="{98715708-74AF-41D3-8566-CA5E460F0088}">
      <dgm:prSet custT="1"/>
      <dgm:spPr>
        <a:solidFill>
          <a:srgbClr val="FF99FF"/>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Положениях послания Президента Российской Федерации Федеральному собранию Российской Федерации</a:t>
          </a:r>
        </a:p>
      </dgm:t>
    </dgm:pt>
    <dgm:pt modelId="{7B930654-869F-4FE8-B22A-AB75084E758B}" type="parTrans" cxnId="{9889C433-E096-4FB2-ADF6-859FA9D92560}">
      <dgm:prSet/>
      <dgm:spPr/>
      <dgm:t>
        <a:bodyPr/>
        <a:lstStyle/>
        <a:p>
          <a:endParaRPr lang="ru-RU"/>
        </a:p>
      </dgm:t>
    </dgm:pt>
    <dgm:pt modelId="{4A0F03E0-0C75-44C8-80FF-ED644FF81A38}" type="sibTrans" cxnId="{9889C433-E096-4FB2-ADF6-859FA9D92560}">
      <dgm:prSet/>
      <dgm:spPr/>
      <dgm:t>
        <a:bodyPr/>
        <a:lstStyle/>
        <a:p>
          <a:endParaRPr lang="ru-RU"/>
        </a:p>
      </dgm:t>
    </dgm:pt>
    <dgm:pt modelId="{180B37AE-8744-42DF-B9D6-49409DF1AB39}" type="pres">
      <dgm:prSet presAssocID="{EA240CF1-E42A-4FC9-87FA-660FEC9022D4}" presName="Name0" presStyleCnt="0">
        <dgm:presLayoutVars>
          <dgm:dir/>
          <dgm:resizeHandles val="exact"/>
        </dgm:presLayoutVars>
      </dgm:prSet>
      <dgm:spPr/>
    </dgm:pt>
    <dgm:pt modelId="{EB581C2A-11B1-49B4-8074-328B260FFC64}" type="pres">
      <dgm:prSet presAssocID="{EA240CF1-E42A-4FC9-87FA-660FEC9022D4}" presName="bkgdShp" presStyleLbl="alignAccFollowNode1" presStyleIdx="0" presStyleCnt="1" custLinFactNeighborX="-4923" custLinFactNeighborY="-2560"/>
      <dgm:spPr>
        <a:solidFill>
          <a:srgbClr val="FFCCFF">
            <a:alpha val="90000"/>
          </a:srgbClr>
        </a:solidFill>
      </dgm:spPr>
    </dgm:pt>
    <dgm:pt modelId="{2F3B67AB-339C-4797-BB8A-AA3E09AB97DC}" type="pres">
      <dgm:prSet presAssocID="{EA240CF1-E42A-4FC9-87FA-660FEC9022D4}" presName="linComp" presStyleCnt="0"/>
      <dgm:spPr/>
    </dgm:pt>
    <dgm:pt modelId="{8B9204DF-2A81-4842-A958-F60719BEFD5C}" type="pres">
      <dgm:prSet presAssocID="{98715708-74AF-41D3-8566-CA5E460F0088}" presName="compNode" presStyleCnt="0"/>
      <dgm:spPr/>
    </dgm:pt>
    <dgm:pt modelId="{BC149BC9-41A6-4CD2-9443-FBD54B3F0D9C}" type="pres">
      <dgm:prSet presAssocID="{98715708-74AF-41D3-8566-CA5E460F0088}" presName="node" presStyleLbl="node1" presStyleIdx="0" presStyleCnt="5">
        <dgm:presLayoutVars>
          <dgm:bulletEnabled val="1"/>
        </dgm:presLayoutVars>
      </dgm:prSet>
      <dgm:spPr/>
    </dgm:pt>
    <dgm:pt modelId="{5EF23E8D-4796-4036-B006-D502789E18EE}" type="pres">
      <dgm:prSet presAssocID="{98715708-74AF-41D3-8566-CA5E460F0088}" presName="invisiNode" presStyleLbl="node1" presStyleIdx="0" presStyleCnt="5"/>
      <dgm:spPr/>
    </dgm:pt>
    <dgm:pt modelId="{5C0C617A-DE1C-4D3E-903A-88A2EA5E270C}" type="pres">
      <dgm:prSet presAssocID="{98715708-74AF-41D3-8566-CA5E460F0088}" presName="imagNode" presStyleLbl="fgImgPlace1" presStyleIdx="0" presStyleCnt="5"/>
      <dgm:spPr>
        <a:blipFill rotWithShape="1">
          <a:blip xmlns:r="http://schemas.openxmlformats.org/officeDocument/2006/relationships" r:embed="rId1"/>
          <a:srcRect/>
          <a:stretch>
            <a:fillRect t="-3000" b="-3000"/>
          </a:stretch>
        </a:blipFill>
      </dgm:spPr>
    </dgm:pt>
    <dgm:pt modelId="{C761C419-A9CB-4F82-8F80-752BCEA03725}" type="pres">
      <dgm:prSet presAssocID="{4A0F03E0-0C75-44C8-80FF-ED644FF81A38}" presName="sibTrans" presStyleLbl="sibTrans2D1" presStyleIdx="0" presStyleCnt="0"/>
      <dgm:spPr/>
    </dgm:pt>
    <dgm:pt modelId="{FC1BA342-DD4C-4E48-B466-2422BD8B3093}" type="pres">
      <dgm:prSet presAssocID="{692793C9-32AD-42EC-B640-968F2E02595E}" presName="compNode" presStyleCnt="0"/>
      <dgm:spPr/>
    </dgm:pt>
    <dgm:pt modelId="{016FD0AF-9478-4745-977E-2DE84B04BBED}" type="pres">
      <dgm:prSet presAssocID="{692793C9-32AD-42EC-B640-968F2E02595E}" presName="node" presStyleLbl="node1" presStyleIdx="1" presStyleCnt="5">
        <dgm:presLayoutVars>
          <dgm:bulletEnabled val="1"/>
        </dgm:presLayoutVars>
      </dgm:prSet>
      <dgm:spPr/>
    </dgm:pt>
    <dgm:pt modelId="{FC31B364-9F6E-417B-A86A-7279F7C53C15}" type="pres">
      <dgm:prSet presAssocID="{692793C9-32AD-42EC-B640-968F2E02595E}" presName="invisiNode" presStyleLbl="node1" presStyleIdx="1" presStyleCnt="5"/>
      <dgm:spPr/>
    </dgm:pt>
    <dgm:pt modelId="{B27405E3-3E10-41D5-82A7-213B53B1444F}" type="pres">
      <dgm:prSet presAssocID="{692793C9-32AD-42EC-B640-968F2E02595E}" presName="imagNode" presStyleLbl="fgImgPlace1" presStyleIdx="1" presStyleCnt="5"/>
      <dgm:spPr>
        <a:blipFill rotWithShape="1">
          <a:blip xmlns:r="http://schemas.openxmlformats.org/officeDocument/2006/relationships" r:embed="rId2"/>
          <a:srcRect/>
          <a:stretch>
            <a:fillRect l="-13000" r="-13000"/>
          </a:stretch>
        </a:blipFill>
      </dgm:spPr>
    </dgm:pt>
    <dgm:pt modelId="{F9012F24-83E8-40C4-A55F-994CE8363235}" type="pres">
      <dgm:prSet presAssocID="{03E9696B-FA50-4D50-A5CC-2A507F0D3727}" presName="sibTrans" presStyleLbl="sibTrans2D1" presStyleIdx="0" presStyleCnt="0"/>
      <dgm:spPr/>
    </dgm:pt>
    <dgm:pt modelId="{1AA67A15-B1E6-4512-9FE4-459422E4D639}" type="pres">
      <dgm:prSet presAssocID="{25784FCB-0549-4874-8E52-A202A5D759BB}" presName="compNode" presStyleCnt="0"/>
      <dgm:spPr/>
    </dgm:pt>
    <dgm:pt modelId="{943FFDCF-2E00-4536-8B84-9073E7A97D56}" type="pres">
      <dgm:prSet presAssocID="{25784FCB-0549-4874-8E52-A202A5D759BB}" presName="node" presStyleLbl="node1" presStyleIdx="2" presStyleCnt="5">
        <dgm:presLayoutVars>
          <dgm:bulletEnabled val="1"/>
        </dgm:presLayoutVars>
      </dgm:prSet>
      <dgm:spPr/>
    </dgm:pt>
    <dgm:pt modelId="{73DCF388-4F69-435C-BC79-EEDB71C5BC2E}" type="pres">
      <dgm:prSet presAssocID="{25784FCB-0549-4874-8E52-A202A5D759BB}" presName="invisiNode" presStyleLbl="node1" presStyleIdx="2" presStyleCnt="5"/>
      <dgm:spPr/>
    </dgm:pt>
    <dgm:pt modelId="{3C69BBC5-8D6B-4386-9B6D-205E1A33ECEE}" type="pres">
      <dgm:prSet presAssocID="{25784FCB-0549-4874-8E52-A202A5D759BB}" presName="imagNode" presStyleLbl="fgImgPlace1" presStyleIdx="2" presStyleCnt="5"/>
      <dgm:spPr>
        <a:blipFill rotWithShape="1">
          <a:blip xmlns:r="http://schemas.openxmlformats.org/officeDocument/2006/relationships" r:embed="rId3"/>
          <a:srcRect/>
          <a:stretch>
            <a:fillRect t="-3000" b="-3000"/>
          </a:stretch>
        </a:blipFill>
      </dgm:spPr>
    </dgm:pt>
    <dgm:pt modelId="{493921F2-0E11-4D8E-B7CA-6E03D44AD50A}" type="pres">
      <dgm:prSet presAssocID="{35F19C82-5A13-4B25-9BFF-100AD242A874}" presName="sibTrans" presStyleLbl="sibTrans2D1" presStyleIdx="0" presStyleCnt="0"/>
      <dgm:spPr/>
    </dgm:pt>
    <dgm:pt modelId="{4E1CD223-5DFF-4CE5-B3FA-2C0CCD5253EC}" type="pres">
      <dgm:prSet presAssocID="{770ECD20-003D-4CCA-A271-E3137261D820}" presName="compNode" presStyleCnt="0"/>
      <dgm:spPr/>
    </dgm:pt>
    <dgm:pt modelId="{71E24FB6-9286-49A4-B7E4-8A600A01C374}" type="pres">
      <dgm:prSet presAssocID="{770ECD20-003D-4CCA-A271-E3137261D820}" presName="node" presStyleLbl="node1" presStyleIdx="3" presStyleCnt="5">
        <dgm:presLayoutVars>
          <dgm:bulletEnabled val="1"/>
        </dgm:presLayoutVars>
      </dgm:prSet>
      <dgm:spPr/>
    </dgm:pt>
    <dgm:pt modelId="{2732B75C-4411-4609-AEBB-112FD57E1B99}" type="pres">
      <dgm:prSet presAssocID="{770ECD20-003D-4CCA-A271-E3137261D820}" presName="invisiNode" presStyleLbl="node1" presStyleIdx="3" presStyleCnt="5"/>
      <dgm:spPr/>
    </dgm:pt>
    <dgm:pt modelId="{664CBB6D-CEAA-4475-A4EE-9757C47AD230}" type="pres">
      <dgm:prSet presAssocID="{770ECD20-003D-4CCA-A271-E3137261D820}" presName="imagNode" presStyleLbl="fgImgPlace1" presStyleIdx="3" presStyleCnt="5"/>
      <dgm:spPr>
        <a:blipFill rotWithShape="1">
          <a:blip xmlns:r="http://schemas.openxmlformats.org/officeDocument/2006/relationships" r:embed="rId4"/>
          <a:srcRect/>
          <a:stretch>
            <a:fillRect l="-5000" r="-5000"/>
          </a:stretch>
        </a:blipFill>
      </dgm:spPr>
    </dgm:pt>
    <dgm:pt modelId="{F234D300-8C07-4B08-BF12-26B4A1FEF450}" type="pres">
      <dgm:prSet presAssocID="{C4FA2172-0532-4B5D-8AF9-E6459D6BC5E2}" presName="sibTrans" presStyleLbl="sibTrans2D1" presStyleIdx="0" presStyleCnt="0"/>
      <dgm:spPr/>
    </dgm:pt>
    <dgm:pt modelId="{4E07DD8F-BE79-415A-89EA-2FA1B48F5387}" type="pres">
      <dgm:prSet presAssocID="{A7335696-5F41-49D6-8A88-EDF1E80DBDD7}" presName="compNode" presStyleCnt="0"/>
      <dgm:spPr/>
    </dgm:pt>
    <dgm:pt modelId="{3A788E36-8ABB-45F5-A1F1-54AE229269D3}" type="pres">
      <dgm:prSet presAssocID="{A7335696-5F41-49D6-8A88-EDF1E80DBDD7}" presName="node" presStyleLbl="node1" presStyleIdx="4" presStyleCnt="5">
        <dgm:presLayoutVars>
          <dgm:bulletEnabled val="1"/>
        </dgm:presLayoutVars>
      </dgm:prSet>
      <dgm:spPr/>
    </dgm:pt>
    <dgm:pt modelId="{57A8A27D-3C44-4CD1-AC4D-A21C0E49B317}" type="pres">
      <dgm:prSet presAssocID="{A7335696-5F41-49D6-8A88-EDF1E80DBDD7}" presName="invisiNode" presStyleLbl="node1" presStyleIdx="4" presStyleCnt="5"/>
      <dgm:spPr/>
    </dgm:pt>
    <dgm:pt modelId="{D30DF627-0D08-449F-B8AE-23A492BAC220}" type="pres">
      <dgm:prSet presAssocID="{A7335696-5F41-49D6-8A88-EDF1E80DBDD7}" presName="imagNode" presStyleLbl="fgImgPlace1" presStyleIdx="4" presStyleCnt="5"/>
      <dgm:spPr>
        <a:blipFill rotWithShape="1">
          <a:blip xmlns:r="http://schemas.openxmlformats.org/officeDocument/2006/relationships" r:embed="rId5"/>
          <a:srcRect/>
          <a:stretch>
            <a:fillRect l="-39000" r="-39000"/>
          </a:stretch>
        </a:blipFill>
      </dgm:spPr>
    </dgm:pt>
  </dgm:ptLst>
  <dgm:cxnLst>
    <dgm:cxn modelId="{1379851A-8D42-4B9D-9438-C38CF0FEB99B}" srcId="{EA240CF1-E42A-4FC9-87FA-660FEC9022D4}" destId="{25784FCB-0549-4874-8E52-A202A5D759BB}" srcOrd="2" destOrd="0" parTransId="{E69B6ABA-BD4E-4B54-BBCE-07103F28BE9A}" sibTransId="{35F19C82-5A13-4B25-9BFF-100AD242A874}"/>
    <dgm:cxn modelId="{43487F2D-D352-40EA-9872-1ACE1A468A90}" type="presOf" srcId="{A7335696-5F41-49D6-8A88-EDF1E80DBDD7}" destId="{3A788E36-8ABB-45F5-A1F1-54AE229269D3}" srcOrd="0" destOrd="0" presId="urn:microsoft.com/office/officeart/2005/8/layout/pList2#1"/>
    <dgm:cxn modelId="{6CD86F2E-775C-4F8D-96F6-9221A0D3933B}" type="presOf" srcId="{4A0F03E0-0C75-44C8-80FF-ED644FF81A38}" destId="{C761C419-A9CB-4F82-8F80-752BCEA03725}" srcOrd="0" destOrd="0" presId="urn:microsoft.com/office/officeart/2005/8/layout/pList2#1"/>
    <dgm:cxn modelId="{9889C433-E096-4FB2-ADF6-859FA9D92560}" srcId="{EA240CF1-E42A-4FC9-87FA-660FEC9022D4}" destId="{98715708-74AF-41D3-8566-CA5E460F0088}" srcOrd="0" destOrd="0" parTransId="{7B930654-869F-4FE8-B22A-AB75084E758B}" sibTransId="{4A0F03E0-0C75-44C8-80FF-ED644FF81A38}"/>
    <dgm:cxn modelId="{1A7DBC6B-A430-40E5-A80C-655AB4444A38}" srcId="{EA240CF1-E42A-4FC9-87FA-660FEC9022D4}" destId="{692793C9-32AD-42EC-B640-968F2E02595E}" srcOrd="1" destOrd="0" parTransId="{14606671-D810-47BE-9228-70974F041A68}" sibTransId="{03E9696B-FA50-4D50-A5CC-2A507F0D3727}"/>
    <dgm:cxn modelId="{10A87F87-016B-4B1D-91CF-03806E769920}" type="presOf" srcId="{25784FCB-0549-4874-8E52-A202A5D759BB}" destId="{943FFDCF-2E00-4536-8B84-9073E7A97D56}" srcOrd="0" destOrd="0" presId="urn:microsoft.com/office/officeart/2005/8/layout/pList2#1"/>
    <dgm:cxn modelId="{0DD04CA7-ECD8-4C16-AE17-5F9148477FBE}" srcId="{EA240CF1-E42A-4FC9-87FA-660FEC9022D4}" destId="{A7335696-5F41-49D6-8A88-EDF1E80DBDD7}" srcOrd="4" destOrd="0" parTransId="{351A5834-4F74-4A6C-885D-BD784D40AEAF}" sibTransId="{891A83E6-AD3A-4C3B-9C63-525662EE5F4F}"/>
    <dgm:cxn modelId="{966E04AE-085F-4613-BF81-009F632A4E6C}" type="presOf" srcId="{98715708-74AF-41D3-8566-CA5E460F0088}" destId="{BC149BC9-41A6-4CD2-9443-FBD54B3F0D9C}" srcOrd="0" destOrd="0" presId="urn:microsoft.com/office/officeart/2005/8/layout/pList2#1"/>
    <dgm:cxn modelId="{963CA0B1-46FB-4E30-8E2C-222EF4576348}" type="presOf" srcId="{EA240CF1-E42A-4FC9-87FA-660FEC9022D4}" destId="{180B37AE-8744-42DF-B9D6-49409DF1AB39}" srcOrd="0" destOrd="0" presId="urn:microsoft.com/office/officeart/2005/8/layout/pList2#1"/>
    <dgm:cxn modelId="{93D384BB-7289-4287-B53B-0D88A2364304}" srcId="{EA240CF1-E42A-4FC9-87FA-660FEC9022D4}" destId="{770ECD20-003D-4CCA-A271-E3137261D820}" srcOrd="3" destOrd="0" parTransId="{3900BE47-9039-4D5E-A8F8-A87803440897}" sibTransId="{C4FA2172-0532-4B5D-8AF9-E6459D6BC5E2}"/>
    <dgm:cxn modelId="{8298B4C8-F12C-4F8C-9D6F-19670CD7750D}" type="presOf" srcId="{770ECD20-003D-4CCA-A271-E3137261D820}" destId="{71E24FB6-9286-49A4-B7E4-8A600A01C374}" srcOrd="0" destOrd="0" presId="urn:microsoft.com/office/officeart/2005/8/layout/pList2#1"/>
    <dgm:cxn modelId="{E28DB3DA-6A75-43F0-A2DA-90C7E0F52CA1}" type="presOf" srcId="{C4FA2172-0532-4B5D-8AF9-E6459D6BC5E2}" destId="{F234D300-8C07-4B08-BF12-26B4A1FEF450}" srcOrd="0" destOrd="0" presId="urn:microsoft.com/office/officeart/2005/8/layout/pList2#1"/>
    <dgm:cxn modelId="{DF4CD6F4-029F-414D-9147-30958936B9E5}" type="presOf" srcId="{692793C9-32AD-42EC-B640-968F2E02595E}" destId="{016FD0AF-9478-4745-977E-2DE84B04BBED}" srcOrd="0" destOrd="0" presId="urn:microsoft.com/office/officeart/2005/8/layout/pList2#1"/>
    <dgm:cxn modelId="{D359DBF4-CAF3-4B1D-B0E5-5A2B3E307191}" type="presOf" srcId="{03E9696B-FA50-4D50-A5CC-2A507F0D3727}" destId="{F9012F24-83E8-40C4-A55F-994CE8363235}" srcOrd="0" destOrd="0" presId="urn:microsoft.com/office/officeart/2005/8/layout/pList2#1"/>
    <dgm:cxn modelId="{E76E7EFB-70D6-466A-B92F-25EA2FF9FD2B}" type="presOf" srcId="{35F19C82-5A13-4B25-9BFF-100AD242A874}" destId="{493921F2-0E11-4D8E-B7CA-6E03D44AD50A}" srcOrd="0" destOrd="0" presId="urn:microsoft.com/office/officeart/2005/8/layout/pList2#1"/>
    <dgm:cxn modelId="{40F36A73-9E33-46F7-8F2A-DE747FF990E5}" type="presParOf" srcId="{180B37AE-8744-42DF-B9D6-49409DF1AB39}" destId="{EB581C2A-11B1-49B4-8074-328B260FFC64}" srcOrd="0" destOrd="0" presId="urn:microsoft.com/office/officeart/2005/8/layout/pList2#1"/>
    <dgm:cxn modelId="{2E3B25A8-E220-4210-935A-DBD7ED30A267}" type="presParOf" srcId="{180B37AE-8744-42DF-B9D6-49409DF1AB39}" destId="{2F3B67AB-339C-4797-BB8A-AA3E09AB97DC}" srcOrd="1" destOrd="0" presId="urn:microsoft.com/office/officeart/2005/8/layout/pList2#1"/>
    <dgm:cxn modelId="{68DF1C0A-190E-4999-806B-54E646C93203}" type="presParOf" srcId="{2F3B67AB-339C-4797-BB8A-AA3E09AB97DC}" destId="{8B9204DF-2A81-4842-A958-F60719BEFD5C}" srcOrd="0" destOrd="0" presId="urn:microsoft.com/office/officeart/2005/8/layout/pList2#1"/>
    <dgm:cxn modelId="{65ED68F7-73BB-4115-8754-DA64F38ED5A2}" type="presParOf" srcId="{8B9204DF-2A81-4842-A958-F60719BEFD5C}" destId="{BC149BC9-41A6-4CD2-9443-FBD54B3F0D9C}" srcOrd="0" destOrd="0" presId="urn:microsoft.com/office/officeart/2005/8/layout/pList2#1"/>
    <dgm:cxn modelId="{FFCBEF1E-A31A-4A81-887D-916944C6DF41}" type="presParOf" srcId="{8B9204DF-2A81-4842-A958-F60719BEFD5C}" destId="{5EF23E8D-4796-4036-B006-D502789E18EE}" srcOrd="1" destOrd="0" presId="urn:microsoft.com/office/officeart/2005/8/layout/pList2#1"/>
    <dgm:cxn modelId="{342E85F4-7877-4F00-9358-8C83A57AD144}" type="presParOf" srcId="{8B9204DF-2A81-4842-A958-F60719BEFD5C}" destId="{5C0C617A-DE1C-4D3E-903A-88A2EA5E270C}" srcOrd="2" destOrd="0" presId="urn:microsoft.com/office/officeart/2005/8/layout/pList2#1"/>
    <dgm:cxn modelId="{210583D9-C9A9-4CA6-A892-8116A877ECAF}" type="presParOf" srcId="{2F3B67AB-339C-4797-BB8A-AA3E09AB97DC}" destId="{C761C419-A9CB-4F82-8F80-752BCEA03725}" srcOrd="1" destOrd="0" presId="urn:microsoft.com/office/officeart/2005/8/layout/pList2#1"/>
    <dgm:cxn modelId="{8E086065-1140-4DC5-979B-84CFE82B1752}" type="presParOf" srcId="{2F3B67AB-339C-4797-BB8A-AA3E09AB97DC}" destId="{FC1BA342-DD4C-4E48-B466-2422BD8B3093}" srcOrd="2" destOrd="0" presId="urn:microsoft.com/office/officeart/2005/8/layout/pList2#1"/>
    <dgm:cxn modelId="{83EED8B6-CFE0-44DF-983C-F81C052C3A5B}" type="presParOf" srcId="{FC1BA342-DD4C-4E48-B466-2422BD8B3093}" destId="{016FD0AF-9478-4745-977E-2DE84B04BBED}" srcOrd="0" destOrd="0" presId="urn:microsoft.com/office/officeart/2005/8/layout/pList2#1"/>
    <dgm:cxn modelId="{DADE992B-E599-4A5E-A818-369A21768E2A}" type="presParOf" srcId="{FC1BA342-DD4C-4E48-B466-2422BD8B3093}" destId="{FC31B364-9F6E-417B-A86A-7279F7C53C15}" srcOrd="1" destOrd="0" presId="urn:microsoft.com/office/officeart/2005/8/layout/pList2#1"/>
    <dgm:cxn modelId="{FAFE4950-7483-44BB-9AE5-6CF3E5672164}" type="presParOf" srcId="{FC1BA342-DD4C-4E48-B466-2422BD8B3093}" destId="{B27405E3-3E10-41D5-82A7-213B53B1444F}" srcOrd="2" destOrd="0" presId="urn:microsoft.com/office/officeart/2005/8/layout/pList2#1"/>
    <dgm:cxn modelId="{F39F8259-9B3B-4020-9CAD-FA4992028B4A}" type="presParOf" srcId="{2F3B67AB-339C-4797-BB8A-AA3E09AB97DC}" destId="{F9012F24-83E8-40C4-A55F-994CE8363235}" srcOrd="3" destOrd="0" presId="urn:microsoft.com/office/officeart/2005/8/layout/pList2#1"/>
    <dgm:cxn modelId="{7BFD53F2-90F0-4EC5-A132-1D0153A67B03}" type="presParOf" srcId="{2F3B67AB-339C-4797-BB8A-AA3E09AB97DC}" destId="{1AA67A15-B1E6-4512-9FE4-459422E4D639}" srcOrd="4" destOrd="0" presId="urn:microsoft.com/office/officeart/2005/8/layout/pList2#1"/>
    <dgm:cxn modelId="{C5B77DB9-DB8B-4846-8E09-07FC61C5114B}" type="presParOf" srcId="{1AA67A15-B1E6-4512-9FE4-459422E4D639}" destId="{943FFDCF-2E00-4536-8B84-9073E7A97D56}" srcOrd="0" destOrd="0" presId="urn:microsoft.com/office/officeart/2005/8/layout/pList2#1"/>
    <dgm:cxn modelId="{AFD2BD58-829B-4B52-81D2-DBF9DD6218FF}" type="presParOf" srcId="{1AA67A15-B1E6-4512-9FE4-459422E4D639}" destId="{73DCF388-4F69-435C-BC79-EEDB71C5BC2E}" srcOrd="1" destOrd="0" presId="urn:microsoft.com/office/officeart/2005/8/layout/pList2#1"/>
    <dgm:cxn modelId="{14304312-01D3-42CC-A2A0-7AF73AB7FB36}" type="presParOf" srcId="{1AA67A15-B1E6-4512-9FE4-459422E4D639}" destId="{3C69BBC5-8D6B-4386-9B6D-205E1A33ECEE}" srcOrd="2" destOrd="0" presId="urn:microsoft.com/office/officeart/2005/8/layout/pList2#1"/>
    <dgm:cxn modelId="{EEA6C409-28B2-45BB-A81B-04AF1E2961D5}" type="presParOf" srcId="{2F3B67AB-339C-4797-BB8A-AA3E09AB97DC}" destId="{493921F2-0E11-4D8E-B7CA-6E03D44AD50A}" srcOrd="5" destOrd="0" presId="urn:microsoft.com/office/officeart/2005/8/layout/pList2#1"/>
    <dgm:cxn modelId="{673A098E-9E74-42C3-B3AE-35B897710B26}" type="presParOf" srcId="{2F3B67AB-339C-4797-BB8A-AA3E09AB97DC}" destId="{4E1CD223-5DFF-4CE5-B3FA-2C0CCD5253EC}" srcOrd="6" destOrd="0" presId="urn:microsoft.com/office/officeart/2005/8/layout/pList2#1"/>
    <dgm:cxn modelId="{A9E08492-4FE8-401B-8952-C1F1F7EABADB}" type="presParOf" srcId="{4E1CD223-5DFF-4CE5-B3FA-2C0CCD5253EC}" destId="{71E24FB6-9286-49A4-B7E4-8A600A01C374}" srcOrd="0" destOrd="0" presId="urn:microsoft.com/office/officeart/2005/8/layout/pList2#1"/>
    <dgm:cxn modelId="{2EA5102F-060D-4582-8D39-7BA52AF3A2B9}" type="presParOf" srcId="{4E1CD223-5DFF-4CE5-B3FA-2C0CCD5253EC}" destId="{2732B75C-4411-4609-AEBB-112FD57E1B99}" srcOrd="1" destOrd="0" presId="urn:microsoft.com/office/officeart/2005/8/layout/pList2#1"/>
    <dgm:cxn modelId="{05866D50-7778-41A1-A541-7DB4F96C3443}" type="presParOf" srcId="{4E1CD223-5DFF-4CE5-B3FA-2C0CCD5253EC}" destId="{664CBB6D-CEAA-4475-A4EE-9757C47AD230}" srcOrd="2" destOrd="0" presId="urn:microsoft.com/office/officeart/2005/8/layout/pList2#1"/>
    <dgm:cxn modelId="{9E696125-B4F3-4687-8410-0BBB016F785A}" type="presParOf" srcId="{2F3B67AB-339C-4797-BB8A-AA3E09AB97DC}" destId="{F234D300-8C07-4B08-BF12-26B4A1FEF450}" srcOrd="7" destOrd="0" presId="urn:microsoft.com/office/officeart/2005/8/layout/pList2#1"/>
    <dgm:cxn modelId="{B055C67B-B18A-40FA-AACC-C3B892F0968C}" type="presParOf" srcId="{2F3B67AB-339C-4797-BB8A-AA3E09AB97DC}" destId="{4E07DD8F-BE79-415A-89EA-2FA1B48F5387}" srcOrd="8" destOrd="0" presId="urn:microsoft.com/office/officeart/2005/8/layout/pList2#1"/>
    <dgm:cxn modelId="{8F1AC737-9552-4024-B32C-D8F5BE5830FE}" type="presParOf" srcId="{4E07DD8F-BE79-415A-89EA-2FA1B48F5387}" destId="{3A788E36-8ABB-45F5-A1F1-54AE229269D3}" srcOrd="0" destOrd="0" presId="urn:microsoft.com/office/officeart/2005/8/layout/pList2#1"/>
    <dgm:cxn modelId="{B7A74534-3B12-4F0A-8415-A54B88BE1DE4}" type="presParOf" srcId="{4E07DD8F-BE79-415A-89EA-2FA1B48F5387}" destId="{57A8A27D-3C44-4CD1-AC4D-A21C0E49B317}" srcOrd="1" destOrd="0" presId="urn:microsoft.com/office/officeart/2005/8/layout/pList2#1"/>
    <dgm:cxn modelId="{9668F164-95C6-490F-9FAB-0F226DB334BD}" type="presParOf" srcId="{4E07DD8F-BE79-415A-89EA-2FA1B48F5387}" destId="{D30DF627-0D08-449F-B8AE-23A492BAC220}" srcOrd="2" destOrd="0" presId="urn:microsoft.com/office/officeart/2005/8/layout/pList2#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FD80E9-01FF-4BE8-BE92-6A5F8B3F14C5}" type="doc">
      <dgm:prSet loTypeId="urn:microsoft.com/office/officeart/2008/layout/AlternatingPictureBlocks" loCatId="list" qsTypeId="urn:microsoft.com/office/officeart/2005/8/quickstyle/3d2#5" qsCatId="3D" csTypeId="urn:microsoft.com/office/officeart/2005/8/colors/colorful2" csCatId="colorful" phldr="1"/>
      <dgm:spPr/>
    </dgm:pt>
    <dgm:pt modelId="{DBE27FF5-48C9-4438-AC55-04A2C1B3B573}">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Промышленное производство</a:t>
          </a:r>
        </a:p>
      </dgm:t>
    </dgm:pt>
    <dgm:pt modelId="{B912D8BF-BAC8-4E80-8453-DFEAEF46CF00}" type="parTrans" cxnId="{53FEF49E-B8CA-411A-BF0F-D4D06ED3780D}">
      <dgm:prSet/>
      <dgm:spPr/>
      <dgm:t>
        <a:bodyPr/>
        <a:lstStyle/>
        <a:p>
          <a:endParaRPr lang="ru-RU"/>
        </a:p>
      </dgm:t>
    </dgm:pt>
    <dgm:pt modelId="{7F5F6476-64DB-4960-B63B-1F06D50DA2E9}" type="sibTrans" cxnId="{53FEF49E-B8CA-411A-BF0F-D4D06ED3780D}">
      <dgm:prSet/>
      <dgm:spPr/>
      <dgm:t>
        <a:bodyPr/>
        <a:lstStyle/>
        <a:p>
          <a:endParaRPr lang="ru-RU"/>
        </a:p>
      </dgm:t>
    </dgm:pt>
    <dgm:pt modelId="{6059B294-D6B9-4336-A0D8-92CDE477D51F}">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Сельское хозяйство</a:t>
          </a:r>
        </a:p>
      </dgm:t>
    </dgm:pt>
    <dgm:pt modelId="{9B89B72C-BB30-49A7-879F-433EDD249FD7}" type="parTrans" cxnId="{F238B6FD-D61E-49EF-8B8A-C9888CF54680}">
      <dgm:prSet/>
      <dgm:spPr/>
      <dgm:t>
        <a:bodyPr/>
        <a:lstStyle/>
        <a:p>
          <a:endParaRPr lang="ru-RU"/>
        </a:p>
      </dgm:t>
    </dgm:pt>
    <dgm:pt modelId="{AC76F98A-E3B2-4AB1-A962-66C230E0DC8A}" type="sibTrans" cxnId="{F238B6FD-D61E-49EF-8B8A-C9888CF54680}">
      <dgm:prSet/>
      <dgm:spPr/>
      <dgm:t>
        <a:bodyPr/>
        <a:lstStyle/>
        <a:p>
          <a:endParaRPr lang="ru-RU"/>
        </a:p>
      </dgm:t>
    </dgm:pt>
    <dgm:pt modelId="{81E510DC-3D6B-4B3E-B403-4EB289FE002F}">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Строительство</a:t>
          </a:r>
        </a:p>
      </dgm:t>
    </dgm:pt>
    <dgm:pt modelId="{E29D8386-8071-47B6-B8A5-E7D91F9889FC}" type="parTrans" cxnId="{E2444A7B-92B2-4E38-9851-809565AEF7C7}">
      <dgm:prSet/>
      <dgm:spPr/>
      <dgm:t>
        <a:bodyPr/>
        <a:lstStyle/>
        <a:p>
          <a:endParaRPr lang="ru-RU"/>
        </a:p>
      </dgm:t>
    </dgm:pt>
    <dgm:pt modelId="{F91F7186-D216-411C-B481-02AA3CE2497A}" type="sibTrans" cxnId="{E2444A7B-92B2-4E38-9851-809565AEF7C7}">
      <dgm:prSet/>
      <dgm:spPr/>
      <dgm:t>
        <a:bodyPr/>
        <a:lstStyle/>
        <a:p>
          <a:endParaRPr lang="ru-RU"/>
        </a:p>
      </dgm:t>
    </dgm:pt>
    <dgm:pt modelId="{D7CEA7B7-D09F-42DD-8811-09C617496A61}" type="pres">
      <dgm:prSet presAssocID="{8AFD80E9-01FF-4BE8-BE92-6A5F8B3F14C5}" presName="linearFlow" presStyleCnt="0">
        <dgm:presLayoutVars>
          <dgm:dir/>
          <dgm:resizeHandles val="exact"/>
        </dgm:presLayoutVars>
      </dgm:prSet>
      <dgm:spPr/>
    </dgm:pt>
    <dgm:pt modelId="{873AE74F-4D69-4878-BA2F-62CB4B3D203F}" type="pres">
      <dgm:prSet presAssocID="{DBE27FF5-48C9-4438-AC55-04A2C1B3B573}" presName="comp" presStyleCnt="0"/>
      <dgm:spPr/>
    </dgm:pt>
    <dgm:pt modelId="{FC64DB4A-63D8-4D2A-A045-C6222573E709}" type="pres">
      <dgm:prSet presAssocID="{DBE27FF5-48C9-4438-AC55-04A2C1B3B573}" presName="rect2" presStyleLbl="node1" presStyleIdx="0" presStyleCnt="3">
        <dgm:presLayoutVars>
          <dgm:bulletEnabled val="1"/>
        </dgm:presLayoutVars>
      </dgm:prSet>
      <dgm:spPr/>
    </dgm:pt>
    <dgm:pt modelId="{069FD5CA-7B11-428A-972C-4D72B925A0D1}" type="pres">
      <dgm:prSet presAssocID="{DBE27FF5-48C9-4438-AC55-04A2C1B3B573}" presName="rect1" presStyleLbl="lnNode1" presStyleIdx="0" presStyleCnt="3"/>
      <dgm:spPr>
        <a:blipFill rotWithShape="1">
          <a:blip xmlns:r="http://schemas.openxmlformats.org/officeDocument/2006/relationships" r:embed="rId1"/>
          <a:srcRect/>
          <a:stretch>
            <a:fillRect l="-17000" r="-17000"/>
          </a:stretch>
        </a:blipFill>
      </dgm:spPr>
    </dgm:pt>
    <dgm:pt modelId="{14C81553-9653-402F-BDD5-80C367E04948}" type="pres">
      <dgm:prSet presAssocID="{7F5F6476-64DB-4960-B63B-1F06D50DA2E9}" presName="sibTrans" presStyleCnt="0"/>
      <dgm:spPr/>
    </dgm:pt>
    <dgm:pt modelId="{EBEC7C40-FC63-4504-AC5F-3B39048B212D}" type="pres">
      <dgm:prSet presAssocID="{6059B294-D6B9-4336-A0D8-92CDE477D51F}" presName="comp" presStyleCnt="0"/>
      <dgm:spPr/>
    </dgm:pt>
    <dgm:pt modelId="{CD76E547-2693-409F-8810-339FF0327603}" type="pres">
      <dgm:prSet presAssocID="{6059B294-D6B9-4336-A0D8-92CDE477D51F}" presName="rect2" presStyleLbl="node1" presStyleIdx="1" presStyleCnt="3">
        <dgm:presLayoutVars>
          <dgm:bulletEnabled val="1"/>
        </dgm:presLayoutVars>
      </dgm:prSet>
      <dgm:spPr/>
    </dgm:pt>
    <dgm:pt modelId="{3E513E95-63F3-41D8-A161-AB0AB01B15DC}" type="pres">
      <dgm:prSet presAssocID="{6059B294-D6B9-4336-A0D8-92CDE477D51F}" presName="rect1" presStyleLbl="lnNode1" presStyleIdx="1" presStyleCnt="3"/>
      <dgm:spPr>
        <a:blipFill rotWithShape="1">
          <a:blip xmlns:r="http://schemas.openxmlformats.org/officeDocument/2006/relationships" r:embed="rId2"/>
          <a:srcRect/>
          <a:stretch>
            <a:fillRect l="-23000" r="-23000"/>
          </a:stretch>
        </a:blipFill>
      </dgm:spPr>
    </dgm:pt>
    <dgm:pt modelId="{F6678AA3-1E6E-4C91-8D4F-62E93E09D930}" type="pres">
      <dgm:prSet presAssocID="{AC76F98A-E3B2-4AB1-A962-66C230E0DC8A}" presName="sibTrans" presStyleCnt="0"/>
      <dgm:spPr/>
    </dgm:pt>
    <dgm:pt modelId="{6A4CAB12-7ABB-4DAB-A016-FD24D00785CD}" type="pres">
      <dgm:prSet presAssocID="{81E510DC-3D6B-4B3E-B403-4EB289FE002F}" presName="comp" presStyleCnt="0"/>
      <dgm:spPr/>
    </dgm:pt>
    <dgm:pt modelId="{C8B85A56-0C73-406B-B311-7B7042B2FA46}" type="pres">
      <dgm:prSet presAssocID="{81E510DC-3D6B-4B3E-B403-4EB289FE002F}" presName="rect2" presStyleLbl="node1" presStyleIdx="2" presStyleCnt="3">
        <dgm:presLayoutVars>
          <dgm:bulletEnabled val="1"/>
        </dgm:presLayoutVars>
      </dgm:prSet>
      <dgm:spPr/>
    </dgm:pt>
    <dgm:pt modelId="{D52BC700-866C-4E37-BE6E-E48285106304}" type="pres">
      <dgm:prSet presAssocID="{81E510DC-3D6B-4B3E-B403-4EB289FE002F}" presName="rect1" presStyleLbl="lnNode1" presStyleIdx="2" presStyleCnt="3"/>
      <dgm:spPr>
        <a:blipFill rotWithShape="1">
          <a:blip xmlns:r="http://schemas.openxmlformats.org/officeDocument/2006/relationships" r:embed="rId3"/>
          <a:srcRect/>
          <a:stretch>
            <a:fillRect l="-17000" r="-17000"/>
          </a:stretch>
        </a:blipFill>
      </dgm:spPr>
    </dgm:pt>
  </dgm:ptLst>
  <dgm:cxnLst>
    <dgm:cxn modelId="{85128742-869F-40EC-9E4B-7D971EB378BD}" type="presOf" srcId="{8AFD80E9-01FF-4BE8-BE92-6A5F8B3F14C5}" destId="{D7CEA7B7-D09F-42DD-8811-09C617496A61}" srcOrd="0" destOrd="0" presId="urn:microsoft.com/office/officeart/2008/layout/AlternatingPictureBlocks"/>
    <dgm:cxn modelId="{69D4E551-8D7D-4064-8376-FD89006055FE}" type="presOf" srcId="{81E510DC-3D6B-4B3E-B403-4EB289FE002F}" destId="{C8B85A56-0C73-406B-B311-7B7042B2FA46}" srcOrd="0" destOrd="0" presId="urn:microsoft.com/office/officeart/2008/layout/AlternatingPictureBlocks"/>
    <dgm:cxn modelId="{E2444A7B-92B2-4E38-9851-809565AEF7C7}" srcId="{8AFD80E9-01FF-4BE8-BE92-6A5F8B3F14C5}" destId="{81E510DC-3D6B-4B3E-B403-4EB289FE002F}" srcOrd="2" destOrd="0" parTransId="{E29D8386-8071-47B6-B8A5-E7D91F9889FC}" sibTransId="{F91F7186-D216-411C-B481-02AA3CE2497A}"/>
    <dgm:cxn modelId="{F134D589-2264-4B3C-95BB-26F4A7A40F22}" type="presOf" srcId="{DBE27FF5-48C9-4438-AC55-04A2C1B3B573}" destId="{FC64DB4A-63D8-4D2A-A045-C6222573E709}" srcOrd="0" destOrd="0" presId="urn:microsoft.com/office/officeart/2008/layout/AlternatingPictureBlocks"/>
    <dgm:cxn modelId="{53FEF49E-B8CA-411A-BF0F-D4D06ED3780D}" srcId="{8AFD80E9-01FF-4BE8-BE92-6A5F8B3F14C5}" destId="{DBE27FF5-48C9-4438-AC55-04A2C1B3B573}" srcOrd="0" destOrd="0" parTransId="{B912D8BF-BAC8-4E80-8453-DFEAEF46CF00}" sibTransId="{7F5F6476-64DB-4960-B63B-1F06D50DA2E9}"/>
    <dgm:cxn modelId="{7EBF35B7-1633-41C4-AE59-AEDDB116A344}" type="presOf" srcId="{6059B294-D6B9-4336-A0D8-92CDE477D51F}" destId="{CD76E547-2693-409F-8810-339FF0327603}" srcOrd="0" destOrd="0" presId="urn:microsoft.com/office/officeart/2008/layout/AlternatingPictureBlocks"/>
    <dgm:cxn modelId="{F238B6FD-D61E-49EF-8B8A-C9888CF54680}" srcId="{8AFD80E9-01FF-4BE8-BE92-6A5F8B3F14C5}" destId="{6059B294-D6B9-4336-A0D8-92CDE477D51F}" srcOrd="1" destOrd="0" parTransId="{9B89B72C-BB30-49A7-879F-433EDD249FD7}" sibTransId="{AC76F98A-E3B2-4AB1-A962-66C230E0DC8A}"/>
    <dgm:cxn modelId="{C3699E89-F64F-4975-A474-52985AB9681A}" type="presParOf" srcId="{D7CEA7B7-D09F-42DD-8811-09C617496A61}" destId="{873AE74F-4D69-4878-BA2F-62CB4B3D203F}" srcOrd="0" destOrd="0" presId="urn:microsoft.com/office/officeart/2008/layout/AlternatingPictureBlocks"/>
    <dgm:cxn modelId="{7BA37183-533A-4BA1-81C0-8CDAE463507A}" type="presParOf" srcId="{873AE74F-4D69-4878-BA2F-62CB4B3D203F}" destId="{FC64DB4A-63D8-4D2A-A045-C6222573E709}" srcOrd="0" destOrd="0" presId="urn:microsoft.com/office/officeart/2008/layout/AlternatingPictureBlocks"/>
    <dgm:cxn modelId="{291509B4-F063-42BB-92F6-6284F15C8C8D}" type="presParOf" srcId="{873AE74F-4D69-4878-BA2F-62CB4B3D203F}" destId="{069FD5CA-7B11-428A-972C-4D72B925A0D1}" srcOrd="1" destOrd="0" presId="urn:microsoft.com/office/officeart/2008/layout/AlternatingPictureBlocks"/>
    <dgm:cxn modelId="{2346798F-8AE9-465C-AAF0-3925B9863911}" type="presParOf" srcId="{D7CEA7B7-D09F-42DD-8811-09C617496A61}" destId="{14C81553-9653-402F-BDD5-80C367E04948}" srcOrd="1" destOrd="0" presId="urn:microsoft.com/office/officeart/2008/layout/AlternatingPictureBlocks"/>
    <dgm:cxn modelId="{E5A8AE24-8539-4D8B-A3B2-AB9077085F60}" type="presParOf" srcId="{D7CEA7B7-D09F-42DD-8811-09C617496A61}" destId="{EBEC7C40-FC63-4504-AC5F-3B39048B212D}" srcOrd="2" destOrd="0" presId="urn:microsoft.com/office/officeart/2008/layout/AlternatingPictureBlocks"/>
    <dgm:cxn modelId="{703CFCF9-6E4A-4C63-AE7B-8E8044F6F4A2}" type="presParOf" srcId="{EBEC7C40-FC63-4504-AC5F-3B39048B212D}" destId="{CD76E547-2693-409F-8810-339FF0327603}" srcOrd="0" destOrd="0" presId="urn:microsoft.com/office/officeart/2008/layout/AlternatingPictureBlocks"/>
    <dgm:cxn modelId="{1EBAAA57-BB7E-4413-9BE9-80EB5518ECCB}" type="presParOf" srcId="{EBEC7C40-FC63-4504-AC5F-3B39048B212D}" destId="{3E513E95-63F3-41D8-A161-AB0AB01B15DC}" srcOrd="1" destOrd="0" presId="urn:microsoft.com/office/officeart/2008/layout/AlternatingPictureBlocks"/>
    <dgm:cxn modelId="{8331B4B8-CFC6-4EFA-A207-569F4426816D}" type="presParOf" srcId="{D7CEA7B7-D09F-42DD-8811-09C617496A61}" destId="{F6678AA3-1E6E-4C91-8D4F-62E93E09D930}" srcOrd="3" destOrd="0" presId="urn:microsoft.com/office/officeart/2008/layout/AlternatingPictureBlocks"/>
    <dgm:cxn modelId="{B83EBCAD-5A41-4728-99E6-622CECF15004}" type="presParOf" srcId="{D7CEA7B7-D09F-42DD-8811-09C617496A61}" destId="{6A4CAB12-7ABB-4DAB-A016-FD24D00785CD}" srcOrd="4" destOrd="0" presId="urn:microsoft.com/office/officeart/2008/layout/AlternatingPictureBlocks"/>
    <dgm:cxn modelId="{7B276F2F-4D86-42B6-B5D6-0E6BAC575705}" type="presParOf" srcId="{6A4CAB12-7ABB-4DAB-A016-FD24D00785CD}" destId="{C8B85A56-0C73-406B-B311-7B7042B2FA46}" srcOrd="0" destOrd="0" presId="urn:microsoft.com/office/officeart/2008/layout/AlternatingPictureBlocks"/>
    <dgm:cxn modelId="{A1DEB0CE-DF0D-49AB-8D30-29995BE0EBE9}" type="presParOf" srcId="{6A4CAB12-7ABB-4DAB-A016-FD24D00785CD}" destId="{D52BC700-866C-4E37-BE6E-E48285106304}" srcOrd="1" destOrd="0" presId="urn:microsoft.com/office/officeart/2008/layout/AlternatingPictureBlock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634E39A-2539-4011-9D30-F892769BB13E}" type="doc">
      <dgm:prSet loTypeId="urn:microsoft.com/office/officeart/2008/layout/PictureAccentList" loCatId="list" qsTypeId="urn:microsoft.com/office/officeart/2005/8/quickstyle/simple1" qsCatId="simple" csTypeId="urn:microsoft.com/office/officeart/2005/8/colors/accent2_5" csCatId="accent2" phldr="1"/>
      <dgm:spPr/>
      <dgm:t>
        <a:bodyPr/>
        <a:lstStyle/>
        <a:p>
          <a:endParaRPr lang="ru-RU"/>
        </a:p>
      </dgm:t>
    </dgm:pt>
    <dgm:pt modelId="{3B37B81A-96CD-4D4B-A917-D3D840CCEB66}">
      <dgm:prSet phldrT="[Текст]" custT="1"/>
      <dgm:spPr>
        <a:solidFill>
          <a:schemeClr val="accent5">
            <a:lumMod val="40000"/>
            <a:lumOff val="60000"/>
            <a:alpha val="80000"/>
          </a:schemeClr>
        </a:solidFill>
      </dgm:spPr>
      <dgm: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ВАЖНО</a:t>
          </a:r>
        </a:p>
      </dgm:t>
    </dgm:pt>
    <dgm:pt modelId="{F91846BA-D945-45A3-8AA0-99DA8D18FC7D}" type="parTrans" cxnId="{AC9D5F88-175A-4A1D-8045-2B5398992361}">
      <dgm:prSet/>
      <dgm:spPr/>
      <dgm:t>
        <a:bodyPr/>
        <a:lstStyle/>
        <a:p>
          <a:endParaRPr lang="ru-RU"/>
        </a:p>
      </dgm:t>
    </dgm:pt>
    <dgm:pt modelId="{3E8C882A-3E2B-4D01-A0BB-E929E2E65A61}" type="sibTrans" cxnId="{AC9D5F88-175A-4A1D-8045-2B5398992361}">
      <dgm:prSet/>
      <dgm:spPr/>
      <dgm:t>
        <a:bodyPr/>
        <a:lstStyle/>
        <a:p>
          <a:endParaRPr lang="ru-RU"/>
        </a:p>
      </dgm:t>
    </dgm:pt>
    <dgm:pt modelId="{4B15C0EF-C9E8-47AF-B18C-0F034A6AC82E}">
      <dgm:prSet phldrT="[Текст]" custT="1"/>
      <dgm:spPr>
        <a:solidFill>
          <a:schemeClr val="accent5">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Муниципальный долг не должен превышать 50% объема собственных доходов бюджета муниципального округа (ст.107)</a:t>
          </a:r>
        </a:p>
      </dgm:t>
    </dgm:pt>
    <dgm:pt modelId="{62806940-3EA8-44C5-9C2B-C91F1157B8AB}" type="parTrans" cxnId="{A3BBD770-E1CC-444F-9DDE-4A0F4025B0BA}">
      <dgm:prSet/>
      <dgm:spPr/>
      <dgm:t>
        <a:bodyPr/>
        <a:lstStyle/>
        <a:p>
          <a:endParaRPr lang="ru-RU"/>
        </a:p>
      </dgm:t>
    </dgm:pt>
    <dgm:pt modelId="{B4A507FC-0C14-46AF-917C-79C1E4B1A2F3}" type="sibTrans" cxnId="{A3BBD770-E1CC-444F-9DDE-4A0F4025B0BA}">
      <dgm:prSet/>
      <dgm:spPr/>
      <dgm:t>
        <a:bodyPr/>
        <a:lstStyle/>
        <a:p>
          <a:endParaRPr lang="ru-RU"/>
        </a:p>
      </dgm:t>
    </dgm:pt>
    <dgm:pt modelId="{A0D79AE4-1851-46DE-A784-2D501012D013}">
      <dgm:prSet phldrT="[Текст]" custT="1"/>
      <dgm:spPr>
        <a:solidFill>
          <a:schemeClr val="accent5">
            <a:lumMod val="40000"/>
            <a:lumOff val="60000"/>
            <a:alpha val="5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Расходы на обслуживание долга не должны превышать 15% расходов бюджета муниципального округа за исключением субвенций (ст.111)</a:t>
          </a:r>
        </a:p>
      </dgm:t>
    </dgm:pt>
    <dgm:pt modelId="{D7A0C574-595C-4E91-8910-70D02AD4D23F}" type="parTrans" cxnId="{D9F31BDD-04A8-4DB2-95BC-3EC76D7010C0}">
      <dgm:prSet/>
      <dgm:spPr/>
      <dgm:t>
        <a:bodyPr/>
        <a:lstStyle/>
        <a:p>
          <a:endParaRPr lang="ru-RU"/>
        </a:p>
      </dgm:t>
    </dgm:pt>
    <dgm:pt modelId="{07EA94B3-A7F8-4033-8955-9D71091C376E}" type="sibTrans" cxnId="{D9F31BDD-04A8-4DB2-95BC-3EC76D7010C0}">
      <dgm:prSet/>
      <dgm:spPr/>
      <dgm:t>
        <a:bodyPr/>
        <a:lstStyle/>
        <a:p>
          <a:endParaRPr lang="ru-RU"/>
        </a:p>
      </dgm:t>
    </dgm:pt>
    <dgm:pt modelId="{2D5AEE42-249E-4F75-B6AD-1FD7A29BF539}" type="pres">
      <dgm:prSet presAssocID="{3634E39A-2539-4011-9D30-F892769BB13E}" presName="layout" presStyleCnt="0">
        <dgm:presLayoutVars>
          <dgm:chMax/>
          <dgm:chPref/>
          <dgm:dir/>
          <dgm:animOne val="branch"/>
          <dgm:animLvl val="lvl"/>
          <dgm:resizeHandles/>
        </dgm:presLayoutVars>
      </dgm:prSet>
      <dgm:spPr/>
    </dgm:pt>
    <dgm:pt modelId="{2A76DBAC-A6D3-4743-88E7-5A6BE9F03E3D}" type="pres">
      <dgm:prSet presAssocID="{3B37B81A-96CD-4D4B-A917-D3D840CCEB66}" presName="root" presStyleCnt="0">
        <dgm:presLayoutVars>
          <dgm:chMax/>
          <dgm:chPref val="4"/>
        </dgm:presLayoutVars>
      </dgm:prSet>
      <dgm:spPr/>
    </dgm:pt>
    <dgm:pt modelId="{EAC5E8A3-77B4-470E-BF43-9B8415D60805}" type="pres">
      <dgm:prSet presAssocID="{3B37B81A-96CD-4D4B-A917-D3D840CCEB66}" presName="rootComposite" presStyleCnt="0">
        <dgm:presLayoutVars/>
      </dgm:prSet>
      <dgm:spPr/>
    </dgm:pt>
    <dgm:pt modelId="{AB77940E-4A24-423A-BB4D-B3C79DDEDB0F}" type="pres">
      <dgm:prSet presAssocID="{3B37B81A-96CD-4D4B-A917-D3D840CCEB66}" presName="rootText" presStyleLbl="node0" presStyleIdx="0" presStyleCnt="1">
        <dgm:presLayoutVars>
          <dgm:chMax/>
          <dgm:chPref val="4"/>
        </dgm:presLayoutVars>
      </dgm:prSet>
      <dgm:spPr/>
    </dgm:pt>
    <dgm:pt modelId="{4666ABA0-46F2-4935-B510-0533E9D29D66}" type="pres">
      <dgm:prSet presAssocID="{3B37B81A-96CD-4D4B-A917-D3D840CCEB66}" presName="childShape" presStyleCnt="0">
        <dgm:presLayoutVars>
          <dgm:chMax val="0"/>
          <dgm:chPref val="0"/>
        </dgm:presLayoutVars>
      </dgm:prSet>
      <dgm:spPr/>
    </dgm:pt>
    <dgm:pt modelId="{807DC620-78BD-441E-80CC-777FD26668EA}" type="pres">
      <dgm:prSet presAssocID="{4B15C0EF-C9E8-47AF-B18C-0F034A6AC82E}" presName="childComposite" presStyleCnt="0">
        <dgm:presLayoutVars>
          <dgm:chMax val="0"/>
          <dgm:chPref val="0"/>
        </dgm:presLayoutVars>
      </dgm:prSet>
      <dgm:spPr/>
    </dgm:pt>
    <dgm:pt modelId="{88D65630-CE7B-4F5D-99A8-0514A2095165}" type="pres">
      <dgm:prSet presAssocID="{4B15C0EF-C9E8-47AF-B18C-0F034A6AC82E}" presName="Image" presStyleLbl="node1" presStyleIdx="0" presStyleCnt="2"/>
      <dgm:spPr>
        <a:blipFill rotWithShape="1">
          <a:blip xmlns:r="http://schemas.openxmlformats.org/officeDocument/2006/relationships" r:embed="rId1"/>
          <a:srcRect/>
          <a:stretch>
            <a:fillRect t="-24000" b="-24000"/>
          </a:stretch>
        </a:blipFill>
      </dgm:spPr>
    </dgm:pt>
    <dgm:pt modelId="{B801BE1F-C335-466D-8C17-140D3C604FAA}" type="pres">
      <dgm:prSet presAssocID="{4B15C0EF-C9E8-47AF-B18C-0F034A6AC82E}" presName="childText" presStyleLbl="lnNode1" presStyleIdx="0" presStyleCnt="2">
        <dgm:presLayoutVars>
          <dgm:chMax val="0"/>
          <dgm:chPref val="0"/>
          <dgm:bulletEnabled val="1"/>
        </dgm:presLayoutVars>
      </dgm:prSet>
      <dgm:spPr/>
    </dgm:pt>
    <dgm:pt modelId="{F0E98167-CCB5-4AA2-8397-0B6FD4F9BE7A}" type="pres">
      <dgm:prSet presAssocID="{A0D79AE4-1851-46DE-A784-2D501012D013}" presName="childComposite" presStyleCnt="0">
        <dgm:presLayoutVars>
          <dgm:chMax val="0"/>
          <dgm:chPref val="0"/>
        </dgm:presLayoutVars>
      </dgm:prSet>
      <dgm:spPr/>
    </dgm:pt>
    <dgm:pt modelId="{85FAA7A4-B8BE-44E3-B9D3-88FE4EC7B881}" type="pres">
      <dgm:prSet presAssocID="{A0D79AE4-1851-46DE-A784-2D501012D013}" presName="Image" presStyleLbl="node1" presStyleIdx="1" presStyleCnt="2"/>
      <dgm:spPr>
        <a:blipFill rotWithShape="1">
          <a:blip xmlns:r="http://schemas.openxmlformats.org/officeDocument/2006/relationships" r:embed="rId1"/>
          <a:srcRect/>
          <a:stretch>
            <a:fillRect t="-24000" b="-24000"/>
          </a:stretch>
        </a:blipFill>
      </dgm:spPr>
    </dgm:pt>
    <dgm:pt modelId="{FED76F88-1C18-478E-89B9-4F0342BC4719}" type="pres">
      <dgm:prSet presAssocID="{A0D79AE4-1851-46DE-A784-2D501012D013}" presName="childText" presStyleLbl="lnNode1" presStyleIdx="1" presStyleCnt="2">
        <dgm:presLayoutVars>
          <dgm:chMax val="0"/>
          <dgm:chPref val="0"/>
          <dgm:bulletEnabled val="1"/>
        </dgm:presLayoutVars>
      </dgm:prSet>
      <dgm:spPr/>
    </dgm:pt>
  </dgm:ptLst>
  <dgm:cxnLst>
    <dgm:cxn modelId="{0CB7561B-528D-436A-92B3-16FE33E61EDE}" type="presOf" srcId="{3B37B81A-96CD-4D4B-A917-D3D840CCEB66}" destId="{AB77940E-4A24-423A-BB4D-B3C79DDEDB0F}" srcOrd="0" destOrd="0" presId="urn:microsoft.com/office/officeart/2008/layout/PictureAccentList"/>
    <dgm:cxn modelId="{A3BBD770-E1CC-444F-9DDE-4A0F4025B0BA}" srcId="{3B37B81A-96CD-4D4B-A917-D3D840CCEB66}" destId="{4B15C0EF-C9E8-47AF-B18C-0F034A6AC82E}" srcOrd="0" destOrd="0" parTransId="{62806940-3EA8-44C5-9C2B-C91F1157B8AB}" sibTransId="{B4A507FC-0C14-46AF-917C-79C1E4B1A2F3}"/>
    <dgm:cxn modelId="{31B25B55-66A9-4B72-8A72-2F4FB4A39248}" type="presOf" srcId="{3634E39A-2539-4011-9D30-F892769BB13E}" destId="{2D5AEE42-249E-4F75-B6AD-1FD7A29BF539}" srcOrd="0" destOrd="0" presId="urn:microsoft.com/office/officeart/2008/layout/PictureAccentList"/>
    <dgm:cxn modelId="{AC9D5F88-175A-4A1D-8045-2B5398992361}" srcId="{3634E39A-2539-4011-9D30-F892769BB13E}" destId="{3B37B81A-96CD-4D4B-A917-D3D840CCEB66}" srcOrd="0" destOrd="0" parTransId="{F91846BA-D945-45A3-8AA0-99DA8D18FC7D}" sibTransId="{3E8C882A-3E2B-4D01-A0BB-E929E2E65A61}"/>
    <dgm:cxn modelId="{A3B442C3-82BD-4C80-9DC4-1E7901624273}" type="presOf" srcId="{A0D79AE4-1851-46DE-A784-2D501012D013}" destId="{FED76F88-1C18-478E-89B9-4F0342BC4719}" srcOrd="0" destOrd="0" presId="urn:microsoft.com/office/officeart/2008/layout/PictureAccentList"/>
    <dgm:cxn modelId="{D9F31BDD-04A8-4DB2-95BC-3EC76D7010C0}" srcId="{3B37B81A-96CD-4D4B-A917-D3D840CCEB66}" destId="{A0D79AE4-1851-46DE-A784-2D501012D013}" srcOrd="1" destOrd="0" parTransId="{D7A0C574-595C-4E91-8910-70D02AD4D23F}" sibTransId="{07EA94B3-A7F8-4033-8955-9D71091C376E}"/>
    <dgm:cxn modelId="{3E2732EC-AD0A-4F6F-8C43-007E244BECDB}" type="presOf" srcId="{4B15C0EF-C9E8-47AF-B18C-0F034A6AC82E}" destId="{B801BE1F-C335-466D-8C17-140D3C604FAA}" srcOrd="0" destOrd="0" presId="urn:microsoft.com/office/officeart/2008/layout/PictureAccentList"/>
    <dgm:cxn modelId="{170876E4-20DB-42EB-A8F4-80D8559EC9C6}" type="presParOf" srcId="{2D5AEE42-249E-4F75-B6AD-1FD7A29BF539}" destId="{2A76DBAC-A6D3-4743-88E7-5A6BE9F03E3D}" srcOrd="0" destOrd="0" presId="urn:microsoft.com/office/officeart/2008/layout/PictureAccentList"/>
    <dgm:cxn modelId="{075DE533-B449-4D9D-B568-11FB88ED2271}" type="presParOf" srcId="{2A76DBAC-A6D3-4743-88E7-5A6BE9F03E3D}" destId="{EAC5E8A3-77B4-470E-BF43-9B8415D60805}" srcOrd="0" destOrd="0" presId="urn:microsoft.com/office/officeart/2008/layout/PictureAccentList"/>
    <dgm:cxn modelId="{E2883704-03D4-4B3B-B412-47271F874139}" type="presParOf" srcId="{EAC5E8A3-77B4-470E-BF43-9B8415D60805}" destId="{AB77940E-4A24-423A-BB4D-B3C79DDEDB0F}" srcOrd="0" destOrd="0" presId="urn:microsoft.com/office/officeart/2008/layout/PictureAccentList"/>
    <dgm:cxn modelId="{D55F6C47-5496-47D7-BB9C-FF96A4D31C24}" type="presParOf" srcId="{2A76DBAC-A6D3-4743-88E7-5A6BE9F03E3D}" destId="{4666ABA0-46F2-4935-B510-0533E9D29D66}" srcOrd="1" destOrd="0" presId="urn:microsoft.com/office/officeart/2008/layout/PictureAccentList"/>
    <dgm:cxn modelId="{D3B82162-8FBF-470C-ACD3-0C682F3D8673}" type="presParOf" srcId="{4666ABA0-46F2-4935-B510-0533E9D29D66}" destId="{807DC620-78BD-441E-80CC-777FD26668EA}" srcOrd="0" destOrd="0" presId="urn:microsoft.com/office/officeart/2008/layout/PictureAccentList"/>
    <dgm:cxn modelId="{AD0353DE-3A74-4583-BD6E-2777107E3B9D}" type="presParOf" srcId="{807DC620-78BD-441E-80CC-777FD26668EA}" destId="{88D65630-CE7B-4F5D-99A8-0514A2095165}" srcOrd="0" destOrd="0" presId="urn:microsoft.com/office/officeart/2008/layout/PictureAccentList"/>
    <dgm:cxn modelId="{6FE33AAB-4F65-44C9-83E9-E77081478771}" type="presParOf" srcId="{807DC620-78BD-441E-80CC-777FD26668EA}" destId="{B801BE1F-C335-466D-8C17-140D3C604FAA}" srcOrd="1" destOrd="0" presId="urn:microsoft.com/office/officeart/2008/layout/PictureAccentList"/>
    <dgm:cxn modelId="{5FDE0B3B-B3C8-428A-98F9-0E33CDB3FCA7}" type="presParOf" srcId="{4666ABA0-46F2-4935-B510-0533E9D29D66}" destId="{F0E98167-CCB5-4AA2-8397-0B6FD4F9BE7A}" srcOrd="1" destOrd="0" presId="urn:microsoft.com/office/officeart/2008/layout/PictureAccentList"/>
    <dgm:cxn modelId="{E4143C7B-CE77-4403-A01E-6F71ADB06E91}" type="presParOf" srcId="{F0E98167-CCB5-4AA2-8397-0B6FD4F9BE7A}" destId="{85FAA7A4-B8BE-44E3-B9D3-88FE4EC7B881}" srcOrd="0" destOrd="0" presId="urn:microsoft.com/office/officeart/2008/layout/PictureAccentList"/>
    <dgm:cxn modelId="{0E10F254-E17A-41D6-828C-A1B695307B24}" type="presParOf" srcId="{F0E98167-CCB5-4AA2-8397-0B6FD4F9BE7A}" destId="{FED76F88-1C18-478E-89B9-4F0342BC4719}" srcOrd="1" destOrd="0" presId="urn:microsoft.com/office/officeart/2008/layout/PictureAccent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968A4EE-4516-44B4-8DDF-66574846077C}" type="doc">
      <dgm:prSet loTypeId="urn:microsoft.com/office/officeart/2005/8/layout/pList2#2" loCatId="list" qsTypeId="urn:microsoft.com/office/officeart/2005/8/quickstyle/3d2#6" qsCatId="3D" csTypeId="urn:microsoft.com/office/officeart/2005/8/colors/accent1_2" csCatId="accent1" phldr="1"/>
      <dgm:spPr/>
    </dgm:pt>
    <dgm:pt modelId="{2F121A80-4DD4-4A25-8913-E8608D494BC2}">
      <dgm:prSet phldrT="[Текст]" custT="1"/>
      <dgm:spPr>
        <a:solidFill>
          <a:schemeClr val="accent1">
            <a:lumMod val="20000"/>
            <a:lumOff val="80000"/>
          </a:schemeClr>
        </a:solidFill>
      </dgm:spPr>
      <dgm:t>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Акциз на автомобильный бензин</a:t>
          </a:r>
        </a:p>
      </dgm:t>
    </dgm:pt>
    <dgm:pt modelId="{DFA1A109-579B-4B17-927F-044D5B1CA6EB}" type="parTrans" cxnId="{D7F54821-552E-418F-9BE2-86F5C889A3D9}">
      <dgm:prSet/>
      <dgm:spPr/>
      <dgm:t>
        <a:bodyPr/>
        <a:lstStyle/>
        <a:p>
          <a:endParaRPr lang="ru-RU"/>
        </a:p>
      </dgm:t>
    </dgm:pt>
    <dgm:pt modelId="{07ED8BB4-A5E4-468F-B19A-0F6B8A5A6C17}" type="sibTrans" cxnId="{D7F54821-552E-418F-9BE2-86F5C889A3D9}">
      <dgm:prSet/>
      <dgm:spPr/>
      <dgm:t>
        <a:bodyPr/>
        <a:lstStyle/>
        <a:p>
          <a:endParaRPr lang="ru-RU"/>
        </a:p>
      </dgm:t>
    </dgm:pt>
    <dgm:pt modelId="{46B6277D-EE61-4214-9126-5C83A3408877}">
      <dgm:prSet phldrT="[Текст]" custT="1"/>
      <dgm:spPr>
        <a:solidFill>
          <a:schemeClr val="accent1">
            <a:lumMod val="20000"/>
            <a:lumOff val="80000"/>
          </a:schemeClr>
        </a:solidFill>
      </dgm:spPr>
      <dgm:t>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Акцизы на дизельное топливо</a:t>
          </a:r>
        </a:p>
      </dgm:t>
    </dgm:pt>
    <dgm:pt modelId="{C727A548-E543-4DF4-B631-66AF08F925C9}" type="parTrans" cxnId="{C37F2EF8-AEBD-44AC-A7E8-16F8A7F081CD}">
      <dgm:prSet/>
      <dgm:spPr/>
      <dgm:t>
        <a:bodyPr/>
        <a:lstStyle/>
        <a:p>
          <a:endParaRPr lang="ru-RU"/>
        </a:p>
      </dgm:t>
    </dgm:pt>
    <dgm:pt modelId="{F675A1AC-A467-4855-BEB2-95AECADE904C}" type="sibTrans" cxnId="{C37F2EF8-AEBD-44AC-A7E8-16F8A7F081CD}">
      <dgm:prSet/>
      <dgm:spPr/>
      <dgm:t>
        <a:bodyPr/>
        <a:lstStyle/>
        <a:p>
          <a:endParaRPr lang="ru-RU"/>
        </a:p>
      </dgm:t>
    </dgm:pt>
    <dgm:pt modelId="{8CD02634-E195-4D8C-B5B4-ACC26C8A4EA4}">
      <dgm:prSet phldrT="[Текст]" custT="1"/>
      <dgm:spPr>
        <a:solidFill>
          <a:schemeClr val="accent1">
            <a:lumMod val="20000"/>
            <a:lumOff val="80000"/>
          </a:schemeClr>
        </a:solidFill>
      </dgm:spPr>
      <dgm:t>
        <a:bodyPr/>
        <a:lstStyle/>
        <a:p>
          <a:endParaRPr lang="ru-RU" sz="1000">
            <a:solidFill>
              <a:schemeClr val="tx1">
                <a:lumMod val="95000"/>
                <a:lumOff val="5000"/>
              </a:schemeClr>
            </a:solidFill>
            <a:latin typeface="Times New Roman" panose="02020603050405020304" pitchFamily="18" charset="0"/>
            <a:cs typeface="Times New Roman" panose="02020603050405020304" pitchFamily="18" charset="0"/>
          </a:endParaRPr>
        </a:p>
        <a:p>
          <a:r>
            <a:rPr lang="ru-RU" sz="1000">
              <a:solidFill>
                <a:schemeClr val="tx1">
                  <a:lumMod val="95000"/>
                  <a:lumOff val="5000"/>
                </a:schemeClr>
              </a:solidFill>
              <a:latin typeface="Times New Roman" panose="02020603050405020304" pitchFamily="18" charset="0"/>
              <a:cs typeface="Times New Roman" panose="02020603050405020304" pitchFamily="18" charset="0"/>
            </a:rPr>
            <a:t>Акцизы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 моторные масла</a:t>
          </a:r>
        </a:p>
      </dgm:t>
    </dgm:pt>
    <dgm:pt modelId="{485990E7-52FD-4F15-BE39-39479DF419C9}" type="parTrans" cxnId="{FF9854ED-B519-4D81-81E5-979377F68ECF}">
      <dgm:prSet/>
      <dgm:spPr/>
      <dgm:t>
        <a:bodyPr/>
        <a:lstStyle/>
        <a:p>
          <a:endParaRPr lang="ru-RU"/>
        </a:p>
      </dgm:t>
    </dgm:pt>
    <dgm:pt modelId="{3E5FB344-7016-4D7F-81E6-8CD5912C0C98}" type="sibTrans" cxnId="{FF9854ED-B519-4D81-81E5-979377F68ECF}">
      <dgm:prSet/>
      <dgm:spPr/>
      <dgm:t>
        <a:bodyPr/>
        <a:lstStyle/>
        <a:p>
          <a:endParaRPr lang="ru-RU"/>
        </a:p>
      </dgm:t>
    </dgm:pt>
    <dgm:pt modelId="{B8E21BBF-3D12-4AF3-9DD2-4DBFCDE7210C}" type="pres">
      <dgm:prSet presAssocID="{C968A4EE-4516-44B4-8DDF-66574846077C}" presName="Name0" presStyleCnt="0">
        <dgm:presLayoutVars>
          <dgm:dir/>
          <dgm:resizeHandles val="exact"/>
        </dgm:presLayoutVars>
      </dgm:prSet>
      <dgm:spPr/>
    </dgm:pt>
    <dgm:pt modelId="{3C93C4FD-BC26-4AAB-B364-F0719B28559D}" type="pres">
      <dgm:prSet presAssocID="{C968A4EE-4516-44B4-8DDF-66574846077C}" presName="bkgdShp" presStyleLbl="alignAccFollowNode1" presStyleIdx="0" presStyleCnt="1"/>
      <dgm:spPr>
        <a:solidFill>
          <a:schemeClr val="accent1">
            <a:lumMod val="20000"/>
            <a:lumOff val="80000"/>
            <a:alpha val="90000"/>
          </a:schemeClr>
        </a:solidFill>
      </dgm:spPr>
    </dgm:pt>
    <dgm:pt modelId="{B07B70CA-9D7C-4D09-841C-0F7CEECB12A2}" type="pres">
      <dgm:prSet presAssocID="{C968A4EE-4516-44B4-8DDF-66574846077C}" presName="linComp" presStyleCnt="0"/>
      <dgm:spPr/>
    </dgm:pt>
    <dgm:pt modelId="{6271414E-15C7-4AD6-A496-2B6A7EB8BA5E}" type="pres">
      <dgm:prSet presAssocID="{2F121A80-4DD4-4A25-8913-E8608D494BC2}" presName="compNode" presStyleCnt="0"/>
      <dgm:spPr/>
    </dgm:pt>
    <dgm:pt modelId="{ABCB4637-A039-4DFA-8E92-DD57E1FE6C06}" type="pres">
      <dgm:prSet presAssocID="{2F121A80-4DD4-4A25-8913-E8608D494BC2}" presName="node" presStyleLbl="node1" presStyleIdx="0" presStyleCnt="3">
        <dgm:presLayoutVars>
          <dgm:bulletEnabled val="1"/>
        </dgm:presLayoutVars>
      </dgm:prSet>
      <dgm:spPr/>
    </dgm:pt>
    <dgm:pt modelId="{8821753C-9DE9-4D49-94D7-B6966B9AFDB6}" type="pres">
      <dgm:prSet presAssocID="{2F121A80-4DD4-4A25-8913-E8608D494BC2}" presName="invisiNode" presStyleLbl="node1" presStyleIdx="0" presStyleCnt="3"/>
      <dgm:spPr/>
    </dgm:pt>
    <dgm:pt modelId="{14F859DC-5C3F-44E1-9DB3-6398739569FE}" type="pres">
      <dgm:prSet presAssocID="{2F121A80-4DD4-4A25-8913-E8608D494BC2}" presName="imagNode" presStyleLbl="fgImgPlace1" presStyleIdx="0" presStyleCnt="3"/>
      <dgm:spPr>
        <a:blipFill rotWithShape="1">
          <a:blip xmlns:r="http://schemas.openxmlformats.org/officeDocument/2006/relationships" r:embed="rId1"/>
          <a:srcRect/>
          <a:stretch>
            <a:fillRect t="-8000" b="-8000"/>
          </a:stretch>
        </a:blipFill>
      </dgm:spPr>
    </dgm:pt>
    <dgm:pt modelId="{8E877942-9B23-4D06-B427-86B44A1B68C6}" type="pres">
      <dgm:prSet presAssocID="{07ED8BB4-A5E4-468F-B19A-0F6B8A5A6C17}" presName="sibTrans" presStyleLbl="sibTrans2D1" presStyleIdx="0" presStyleCnt="0"/>
      <dgm:spPr/>
    </dgm:pt>
    <dgm:pt modelId="{20B43C5C-EB58-489C-96BF-4B3CFF5AE055}" type="pres">
      <dgm:prSet presAssocID="{46B6277D-EE61-4214-9126-5C83A3408877}" presName="compNode" presStyleCnt="0"/>
      <dgm:spPr/>
    </dgm:pt>
    <dgm:pt modelId="{F68F39E2-F6DE-4C87-8D63-22E088DCA430}" type="pres">
      <dgm:prSet presAssocID="{46B6277D-EE61-4214-9126-5C83A3408877}" presName="node" presStyleLbl="node1" presStyleIdx="1" presStyleCnt="3">
        <dgm:presLayoutVars>
          <dgm:bulletEnabled val="1"/>
        </dgm:presLayoutVars>
      </dgm:prSet>
      <dgm:spPr/>
    </dgm:pt>
    <dgm:pt modelId="{0EBB2350-EFF5-418D-BAFD-5D0011F2B512}" type="pres">
      <dgm:prSet presAssocID="{46B6277D-EE61-4214-9126-5C83A3408877}" presName="invisiNode" presStyleLbl="node1" presStyleIdx="1" presStyleCnt="3"/>
      <dgm:spPr/>
    </dgm:pt>
    <dgm:pt modelId="{AEE3ED66-1697-4AF2-8C1C-D2ACD48AB4A4}" type="pres">
      <dgm:prSet presAssocID="{46B6277D-EE61-4214-9126-5C83A3408877}" presName="imagNode" presStyleLbl="fgImgPlace1" presStyleIdx="1" presStyleCnt="3"/>
      <dgm:spPr>
        <a:blipFill rotWithShape="1">
          <a:blip xmlns:r="http://schemas.openxmlformats.org/officeDocument/2006/relationships" r:embed="rId2"/>
          <a:srcRect/>
          <a:stretch>
            <a:fillRect t="-1000" b="-1000"/>
          </a:stretch>
        </a:blipFill>
      </dgm:spPr>
    </dgm:pt>
    <dgm:pt modelId="{17F45952-5FAF-46EF-B85F-793A8DF23DCA}" type="pres">
      <dgm:prSet presAssocID="{F675A1AC-A467-4855-BEB2-95AECADE904C}" presName="sibTrans" presStyleLbl="sibTrans2D1" presStyleIdx="0" presStyleCnt="0"/>
      <dgm:spPr/>
    </dgm:pt>
    <dgm:pt modelId="{866A5F16-B7AC-450D-AFBB-0474408C8763}" type="pres">
      <dgm:prSet presAssocID="{8CD02634-E195-4D8C-B5B4-ACC26C8A4EA4}" presName="compNode" presStyleCnt="0"/>
      <dgm:spPr/>
    </dgm:pt>
    <dgm:pt modelId="{3EAE581E-A2F4-4716-A4C9-0C5C86C302DA}" type="pres">
      <dgm:prSet presAssocID="{8CD02634-E195-4D8C-B5B4-ACC26C8A4EA4}" presName="node" presStyleLbl="node1" presStyleIdx="2" presStyleCnt="3">
        <dgm:presLayoutVars>
          <dgm:bulletEnabled val="1"/>
        </dgm:presLayoutVars>
      </dgm:prSet>
      <dgm:spPr/>
    </dgm:pt>
    <dgm:pt modelId="{5A8CEA44-6F37-4F65-9987-EF81093B454C}" type="pres">
      <dgm:prSet presAssocID="{8CD02634-E195-4D8C-B5B4-ACC26C8A4EA4}" presName="invisiNode" presStyleLbl="node1" presStyleIdx="2" presStyleCnt="3"/>
      <dgm:spPr/>
    </dgm:pt>
    <dgm:pt modelId="{A0FED14C-E728-4DB4-8812-2F5ADA3147BF}" type="pres">
      <dgm:prSet presAssocID="{8CD02634-E195-4D8C-B5B4-ACC26C8A4EA4}" presName="imagNode" presStyleLbl="fgImgPlace1" presStyleIdx="2" presStyleCnt="3"/>
      <dgm:spPr>
        <a:blipFill rotWithShape="1">
          <a:blip xmlns:r="http://schemas.openxmlformats.org/officeDocument/2006/relationships" r:embed="rId3"/>
          <a:srcRect/>
          <a:stretch>
            <a:fillRect/>
          </a:stretch>
        </a:blipFill>
      </dgm:spPr>
    </dgm:pt>
  </dgm:ptLst>
  <dgm:cxnLst>
    <dgm:cxn modelId="{D7F54821-552E-418F-9BE2-86F5C889A3D9}" srcId="{C968A4EE-4516-44B4-8DDF-66574846077C}" destId="{2F121A80-4DD4-4A25-8913-E8608D494BC2}" srcOrd="0" destOrd="0" parTransId="{DFA1A109-579B-4B17-927F-044D5B1CA6EB}" sibTransId="{07ED8BB4-A5E4-468F-B19A-0F6B8A5A6C17}"/>
    <dgm:cxn modelId="{5F8C8B2B-ED30-4FCC-95C1-D7FBC070725D}" type="presOf" srcId="{46B6277D-EE61-4214-9126-5C83A3408877}" destId="{F68F39E2-F6DE-4C87-8D63-22E088DCA430}" srcOrd="0" destOrd="0" presId="urn:microsoft.com/office/officeart/2005/8/layout/pList2#2"/>
    <dgm:cxn modelId="{8A272C34-7BAD-4C4F-A984-A5FCB8F422DA}" type="presOf" srcId="{2F121A80-4DD4-4A25-8913-E8608D494BC2}" destId="{ABCB4637-A039-4DFA-8E92-DD57E1FE6C06}" srcOrd="0" destOrd="0" presId="urn:microsoft.com/office/officeart/2005/8/layout/pList2#2"/>
    <dgm:cxn modelId="{AB41CE3D-1493-4A50-86A7-1CA29BD12110}" type="presOf" srcId="{C968A4EE-4516-44B4-8DDF-66574846077C}" destId="{B8E21BBF-3D12-4AF3-9DD2-4DBFCDE7210C}" srcOrd="0" destOrd="0" presId="urn:microsoft.com/office/officeart/2005/8/layout/pList2#2"/>
    <dgm:cxn modelId="{871A424B-5033-440E-8DB5-D8EF61DCF556}" type="presOf" srcId="{07ED8BB4-A5E4-468F-B19A-0F6B8A5A6C17}" destId="{8E877942-9B23-4D06-B427-86B44A1B68C6}" srcOrd="0" destOrd="0" presId="urn:microsoft.com/office/officeart/2005/8/layout/pList2#2"/>
    <dgm:cxn modelId="{398B7581-A6A6-4316-870C-3C02CF61AF46}" type="presOf" srcId="{8CD02634-E195-4D8C-B5B4-ACC26C8A4EA4}" destId="{3EAE581E-A2F4-4716-A4C9-0C5C86C302DA}" srcOrd="0" destOrd="0" presId="urn:microsoft.com/office/officeart/2005/8/layout/pList2#2"/>
    <dgm:cxn modelId="{B9A393E2-8E4B-44A3-B09C-845D1F6AA964}" type="presOf" srcId="{F675A1AC-A467-4855-BEB2-95AECADE904C}" destId="{17F45952-5FAF-46EF-B85F-793A8DF23DCA}" srcOrd="0" destOrd="0" presId="urn:microsoft.com/office/officeart/2005/8/layout/pList2#2"/>
    <dgm:cxn modelId="{FF9854ED-B519-4D81-81E5-979377F68ECF}" srcId="{C968A4EE-4516-44B4-8DDF-66574846077C}" destId="{8CD02634-E195-4D8C-B5B4-ACC26C8A4EA4}" srcOrd="2" destOrd="0" parTransId="{485990E7-52FD-4F15-BE39-39479DF419C9}" sibTransId="{3E5FB344-7016-4D7F-81E6-8CD5912C0C98}"/>
    <dgm:cxn modelId="{C37F2EF8-AEBD-44AC-A7E8-16F8A7F081CD}" srcId="{C968A4EE-4516-44B4-8DDF-66574846077C}" destId="{46B6277D-EE61-4214-9126-5C83A3408877}" srcOrd="1" destOrd="0" parTransId="{C727A548-E543-4DF4-B631-66AF08F925C9}" sibTransId="{F675A1AC-A467-4855-BEB2-95AECADE904C}"/>
    <dgm:cxn modelId="{AB4F8986-7DB1-4C14-8BDF-9B406AFC6620}" type="presParOf" srcId="{B8E21BBF-3D12-4AF3-9DD2-4DBFCDE7210C}" destId="{3C93C4FD-BC26-4AAB-B364-F0719B28559D}" srcOrd="0" destOrd="0" presId="urn:microsoft.com/office/officeart/2005/8/layout/pList2#2"/>
    <dgm:cxn modelId="{BB4352DF-B987-4264-A31D-4F09A3EC9BD3}" type="presParOf" srcId="{B8E21BBF-3D12-4AF3-9DD2-4DBFCDE7210C}" destId="{B07B70CA-9D7C-4D09-841C-0F7CEECB12A2}" srcOrd="1" destOrd="0" presId="urn:microsoft.com/office/officeart/2005/8/layout/pList2#2"/>
    <dgm:cxn modelId="{CF826C18-F2CA-4D58-A577-0AADD3ED6BB3}" type="presParOf" srcId="{B07B70CA-9D7C-4D09-841C-0F7CEECB12A2}" destId="{6271414E-15C7-4AD6-A496-2B6A7EB8BA5E}" srcOrd="0" destOrd="0" presId="urn:microsoft.com/office/officeart/2005/8/layout/pList2#2"/>
    <dgm:cxn modelId="{1AD08ACC-91BD-4E27-8F6D-9A7B6D484740}" type="presParOf" srcId="{6271414E-15C7-4AD6-A496-2B6A7EB8BA5E}" destId="{ABCB4637-A039-4DFA-8E92-DD57E1FE6C06}" srcOrd="0" destOrd="0" presId="urn:microsoft.com/office/officeart/2005/8/layout/pList2#2"/>
    <dgm:cxn modelId="{60C12C60-F7E3-4574-B829-5C88A64038BA}" type="presParOf" srcId="{6271414E-15C7-4AD6-A496-2B6A7EB8BA5E}" destId="{8821753C-9DE9-4D49-94D7-B6966B9AFDB6}" srcOrd="1" destOrd="0" presId="urn:microsoft.com/office/officeart/2005/8/layout/pList2#2"/>
    <dgm:cxn modelId="{8A109427-97D5-462A-B782-01B034AEDA32}" type="presParOf" srcId="{6271414E-15C7-4AD6-A496-2B6A7EB8BA5E}" destId="{14F859DC-5C3F-44E1-9DB3-6398739569FE}" srcOrd="2" destOrd="0" presId="urn:microsoft.com/office/officeart/2005/8/layout/pList2#2"/>
    <dgm:cxn modelId="{B17D1D1F-6598-4C2A-9202-D08EBE861527}" type="presParOf" srcId="{B07B70CA-9D7C-4D09-841C-0F7CEECB12A2}" destId="{8E877942-9B23-4D06-B427-86B44A1B68C6}" srcOrd="1" destOrd="0" presId="urn:microsoft.com/office/officeart/2005/8/layout/pList2#2"/>
    <dgm:cxn modelId="{9F83EAA4-56A2-4B56-BAB4-E66B1B53901B}" type="presParOf" srcId="{B07B70CA-9D7C-4D09-841C-0F7CEECB12A2}" destId="{20B43C5C-EB58-489C-96BF-4B3CFF5AE055}" srcOrd="2" destOrd="0" presId="urn:microsoft.com/office/officeart/2005/8/layout/pList2#2"/>
    <dgm:cxn modelId="{56264611-1A0D-433E-B9E2-C05FB9CB535B}" type="presParOf" srcId="{20B43C5C-EB58-489C-96BF-4B3CFF5AE055}" destId="{F68F39E2-F6DE-4C87-8D63-22E088DCA430}" srcOrd="0" destOrd="0" presId="urn:microsoft.com/office/officeart/2005/8/layout/pList2#2"/>
    <dgm:cxn modelId="{7A400F51-CEE5-4456-9497-365C4015A475}" type="presParOf" srcId="{20B43C5C-EB58-489C-96BF-4B3CFF5AE055}" destId="{0EBB2350-EFF5-418D-BAFD-5D0011F2B512}" srcOrd="1" destOrd="0" presId="urn:microsoft.com/office/officeart/2005/8/layout/pList2#2"/>
    <dgm:cxn modelId="{F6B2CBE6-A277-4901-836D-B638E8ED0A89}" type="presParOf" srcId="{20B43C5C-EB58-489C-96BF-4B3CFF5AE055}" destId="{AEE3ED66-1697-4AF2-8C1C-D2ACD48AB4A4}" srcOrd="2" destOrd="0" presId="urn:microsoft.com/office/officeart/2005/8/layout/pList2#2"/>
    <dgm:cxn modelId="{92C15E9A-CDAE-47E0-A142-1ADEDE3869C6}" type="presParOf" srcId="{B07B70CA-9D7C-4D09-841C-0F7CEECB12A2}" destId="{17F45952-5FAF-46EF-B85F-793A8DF23DCA}" srcOrd="3" destOrd="0" presId="urn:microsoft.com/office/officeart/2005/8/layout/pList2#2"/>
    <dgm:cxn modelId="{D0F18BF5-4E69-4AFC-B0DC-9DD2E8DA7A24}" type="presParOf" srcId="{B07B70CA-9D7C-4D09-841C-0F7CEECB12A2}" destId="{866A5F16-B7AC-450D-AFBB-0474408C8763}" srcOrd="4" destOrd="0" presId="urn:microsoft.com/office/officeart/2005/8/layout/pList2#2"/>
    <dgm:cxn modelId="{F8AE13F6-51FB-4C23-9B59-E31FCD5A586D}" type="presParOf" srcId="{866A5F16-B7AC-450D-AFBB-0474408C8763}" destId="{3EAE581E-A2F4-4716-A4C9-0C5C86C302DA}" srcOrd="0" destOrd="0" presId="urn:microsoft.com/office/officeart/2005/8/layout/pList2#2"/>
    <dgm:cxn modelId="{2C9DAFE2-9B18-463A-9038-BAA33BBC3C97}" type="presParOf" srcId="{866A5F16-B7AC-450D-AFBB-0474408C8763}" destId="{5A8CEA44-6F37-4F65-9987-EF81093B454C}" srcOrd="1" destOrd="0" presId="urn:microsoft.com/office/officeart/2005/8/layout/pList2#2"/>
    <dgm:cxn modelId="{FB9329EE-F62D-42FD-ACC0-21A1C10C9CAC}" type="presParOf" srcId="{866A5F16-B7AC-450D-AFBB-0474408C8763}" destId="{A0FED14C-E728-4DB4-8812-2F5ADA3147BF}" srcOrd="2" destOrd="0" presId="urn:microsoft.com/office/officeart/2005/8/layout/pList2#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6096470-7872-43BE-AEDB-7D26688B31DD}" type="doc">
      <dgm:prSet loTypeId="urn:microsoft.com/office/officeart/2005/8/layout/hList3" loCatId="list" qsTypeId="urn:microsoft.com/office/officeart/2005/8/quickstyle/3d2#7" qsCatId="3D" csTypeId="urn:microsoft.com/office/officeart/2005/8/colors/colorful4" csCatId="colorful" phldr="1"/>
      <dgm:spPr/>
      <dgm:t>
        <a:bodyPr/>
        <a:lstStyle/>
        <a:p>
          <a:endParaRPr lang="ru-RU"/>
        </a:p>
      </dgm:t>
    </dgm:pt>
    <dgm:pt modelId="{18898299-4910-4EFE-805B-0C55DD2307FB}">
      <dgm:prSet phldrT="[Текст]" custT="1"/>
      <dgm:spPr>
        <a:solidFill>
          <a:srgbClr val="FFFF00"/>
        </a:solidFill>
      </dgm:spPr>
      <dgm:t>
        <a:bodyPr/>
        <a:lstStyle/>
        <a:p>
          <a:r>
            <a:rPr lang="ru-RU" sz="1100" b="1" dirty="0">
              <a:solidFill>
                <a:srgbClr val="9900FF"/>
              </a:solidFill>
              <a:latin typeface="Times New Roman" panose="02020603050405020304" pitchFamily="18" charset="0"/>
              <a:cs typeface="Times New Roman" panose="02020603050405020304" pitchFamily="18" charset="0"/>
            </a:rPr>
            <a:t>Доля межбюджетных трансфертов в общем объеме безвозмездных поступлений</a:t>
          </a:r>
        </a:p>
      </dgm:t>
    </dgm:pt>
    <dgm:pt modelId="{98971E95-BC15-48D2-921D-DDB628CF107E}" type="parTrans" cxnId="{343EC0DC-1A9E-43EA-A065-B63C8EF488B9}">
      <dgm:prSet/>
      <dgm:spPr/>
      <dgm:t>
        <a:bodyPr/>
        <a:lstStyle/>
        <a:p>
          <a:endParaRPr lang="ru-RU"/>
        </a:p>
      </dgm:t>
    </dgm:pt>
    <dgm:pt modelId="{000A1AAD-E7E6-4D00-8DF2-7D3FB758A571}" type="sibTrans" cxnId="{343EC0DC-1A9E-43EA-A065-B63C8EF488B9}">
      <dgm:prSet/>
      <dgm:spPr/>
      <dgm:t>
        <a:bodyPr/>
        <a:lstStyle/>
        <a:p>
          <a:endParaRPr lang="ru-RU"/>
        </a:p>
      </dgm:t>
    </dgm:pt>
    <dgm:pt modelId="{193395EA-4B4F-4C8B-BA20-215F621F5AB4}">
      <dgm:prSet phldrT="[Текст]" custT="1"/>
      <dgm:spPr>
        <a:solidFill>
          <a:srgbClr val="FF99FF"/>
        </a:solidFill>
      </dgm:spPr>
      <dgm:t>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Дотации</a:t>
          </a:r>
        </a:p>
        <a:p>
          <a:pPr algn="l"/>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1" i="0" u="none" dirty="0">
              <a:solidFill>
                <a:schemeClr val="tx1">
                  <a:lumMod val="95000"/>
                  <a:lumOff val="5000"/>
                </a:schemeClr>
              </a:solidFill>
              <a:latin typeface="Times New Roman" pitchFamily="18" charset="0"/>
              <a:cs typeface="Times New Roman" pitchFamily="18" charset="0"/>
            </a:rPr>
            <a:t>126610432,88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2024г – 155825061,58 </a:t>
          </a:r>
          <a:r>
            <a:rPr lang="ru-RU" sz="1000" b="1" i="0" u="none" dirty="0">
              <a:solidFill>
                <a:schemeClr val="tx1">
                  <a:lumMod val="95000"/>
                  <a:lumOff val="5000"/>
                </a:schemeClr>
              </a:solidFill>
              <a:latin typeface="Times New Roman" pitchFamily="18" charset="0"/>
              <a:cs typeface="Times New Roman" pitchFamily="18" charset="0"/>
            </a:rPr>
            <a:t>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2025г – 153992301 </a:t>
          </a:r>
          <a:r>
            <a:rPr lang="ru-RU" sz="1000" b="1" i="0" u="none" dirty="0">
              <a:solidFill>
                <a:schemeClr val="tx1">
                  <a:lumMod val="95000"/>
                  <a:lumOff val="5000"/>
                </a:schemeClr>
              </a:solidFill>
              <a:latin typeface="Times New Roman" pitchFamily="18" charset="0"/>
              <a:cs typeface="Times New Roman" pitchFamily="18" charset="0"/>
            </a:rPr>
            <a:t>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2026г – </a:t>
          </a:r>
          <a:r>
            <a:rPr lang="ru-RU" sz="1000" b="1" i="0" u="none" dirty="0">
              <a:solidFill>
                <a:schemeClr val="tx1">
                  <a:lumMod val="95000"/>
                  <a:lumOff val="5000"/>
                </a:schemeClr>
              </a:solidFill>
              <a:latin typeface="Times New Roman" pitchFamily="18" charset="0"/>
              <a:cs typeface="Times New Roman" pitchFamily="18" charset="0"/>
            </a:rPr>
            <a:t> 84039568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2027г - </a:t>
          </a:r>
          <a:r>
            <a:rPr lang="ru-RU" sz="1000" b="1" i="0" u="none" dirty="0">
              <a:solidFill>
                <a:schemeClr val="tx1">
                  <a:lumMod val="95000"/>
                  <a:lumOff val="5000"/>
                </a:schemeClr>
              </a:solidFill>
              <a:latin typeface="Times New Roman" pitchFamily="18" charset="0"/>
              <a:cs typeface="Times New Roman" pitchFamily="18" charset="0"/>
            </a:rPr>
            <a:t> 84039568 руб.</a:t>
          </a:r>
          <a:endParaRPr lang="ru-RU" sz="1000" b="1" dirty="0">
            <a:solidFill>
              <a:schemeClr val="tx1">
                <a:lumMod val="95000"/>
                <a:lumOff val="5000"/>
              </a:schemeClr>
            </a:solidFill>
            <a:latin typeface="Times New Roman" pitchFamily="18" charset="0"/>
            <a:cs typeface="Times New Roman" pitchFamily="18" charset="0"/>
          </a:endParaRPr>
        </a:p>
      </dgm:t>
    </dgm:pt>
    <dgm:pt modelId="{7F127B23-FD7E-4BA7-8996-3A603C4694BB}" type="parTrans" cxnId="{7318327F-3F53-4E5E-852F-243DE74B0E4E}">
      <dgm:prSet/>
      <dgm:spPr/>
      <dgm:t>
        <a:bodyPr/>
        <a:lstStyle/>
        <a:p>
          <a:endParaRPr lang="ru-RU"/>
        </a:p>
      </dgm:t>
    </dgm:pt>
    <dgm:pt modelId="{EFB266AF-EA21-4994-8C8C-7B8BA44E31AF}" type="sibTrans" cxnId="{7318327F-3F53-4E5E-852F-243DE74B0E4E}">
      <dgm:prSet/>
      <dgm:spPr/>
      <dgm:t>
        <a:bodyPr/>
        <a:lstStyle/>
        <a:p>
          <a:endParaRPr lang="ru-RU"/>
        </a:p>
      </dgm:t>
    </dgm:pt>
    <dgm:pt modelId="{2E436B71-EA3D-401F-AEEB-2F228AF1D3E4}">
      <dgm:prSet phldrT="[Текст]" custT="1"/>
      <dgm:spPr>
        <a:solidFill>
          <a:schemeClr val="accent1">
            <a:lumMod val="40000"/>
            <a:lumOff val="60000"/>
          </a:schemeClr>
        </a:solidFill>
      </dgm:spPr>
      <dgm:t>
        <a:bodyPr/>
        <a:lstStyle/>
        <a:p>
          <a:pPr algn="ctr"/>
          <a:endParaRPr lang="ru-RU" sz="10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Субсидии</a:t>
          </a:r>
        </a:p>
        <a:p>
          <a:pPr algn="l"/>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1" i="0" u="none" dirty="0">
              <a:solidFill>
                <a:schemeClr val="tx1">
                  <a:lumMod val="95000"/>
                  <a:lumOff val="5000"/>
                </a:schemeClr>
              </a:solidFill>
              <a:latin typeface="Times New Roman" pitchFamily="18" charset="0"/>
              <a:cs typeface="Times New Roman" pitchFamily="18" charset="0"/>
            </a:rPr>
            <a:t>67676466,61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2024г –</a:t>
          </a:r>
          <a:r>
            <a:rPr lang="ru-RU" sz="1000" b="1" i="0" u="none" dirty="0">
              <a:solidFill>
                <a:schemeClr val="tx1">
                  <a:lumMod val="95000"/>
                  <a:lumOff val="5000"/>
                </a:schemeClr>
              </a:solidFill>
              <a:latin typeface="Times New Roman" pitchFamily="18" charset="0"/>
              <a:cs typeface="Times New Roman" pitchFamily="18" charset="0"/>
            </a:rPr>
            <a:t>166456341,02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2025г – 28736140,16</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2026г – 17939673,65</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2027г – 10803663,06</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a:p>
          <a:pPr algn="l"/>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6F2AE59A-8A40-40D9-96B6-3D3FA51DF370}" type="parTrans" cxnId="{BCEF12B7-A678-4B89-9F64-DC23C8EA0820}">
      <dgm:prSet/>
      <dgm:spPr/>
      <dgm:t>
        <a:bodyPr/>
        <a:lstStyle/>
        <a:p>
          <a:endParaRPr lang="ru-RU"/>
        </a:p>
      </dgm:t>
    </dgm:pt>
    <dgm:pt modelId="{267620AF-2DA2-4E95-9275-32B7718947E7}" type="sibTrans" cxnId="{BCEF12B7-A678-4B89-9F64-DC23C8EA0820}">
      <dgm:prSet/>
      <dgm:spPr/>
      <dgm:t>
        <a:bodyPr/>
        <a:lstStyle/>
        <a:p>
          <a:endParaRPr lang="ru-RU"/>
        </a:p>
      </dgm:t>
    </dgm:pt>
    <dgm:pt modelId="{4C072823-59E1-4364-BB8A-56C985F43CE6}">
      <dgm:prSet phldrT="[Текст]" custT="1"/>
      <dgm:spPr>
        <a:solidFill>
          <a:srgbClr val="00FFFF"/>
        </a:solidFill>
      </dgm:spPr>
      <dgm:t>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Субвенции</a:t>
          </a:r>
        </a:p>
        <a:p>
          <a:pPr algn="l"/>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1" i="0" u="none" dirty="0">
              <a:solidFill>
                <a:schemeClr val="tx1">
                  <a:lumMod val="95000"/>
                  <a:lumOff val="5000"/>
                </a:schemeClr>
              </a:solidFill>
              <a:latin typeface="Times New Roman" pitchFamily="18" charset="0"/>
              <a:cs typeface="Times New Roman" pitchFamily="18" charset="0"/>
            </a:rPr>
            <a:t>266967762,67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2024г –303433910,95 </a:t>
          </a:r>
          <a:r>
            <a:rPr lang="ru-RU" sz="1000" b="1" i="0" u="none" dirty="0">
              <a:solidFill>
                <a:schemeClr val="tx1">
                  <a:lumMod val="95000"/>
                  <a:lumOff val="5000"/>
                </a:schemeClr>
              </a:solidFill>
              <a:latin typeface="Times New Roman" pitchFamily="18" charset="0"/>
              <a:cs typeface="Times New Roman" pitchFamily="18" charset="0"/>
            </a:rPr>
            <a:t>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2025г – 374027414,40</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2026г – 389747542,97</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2027г – 419498275,08</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dgm:t>
    </dgm:pt>
    <dgm:pt modelId="{F8D107A9-C5E6-410E-82D7-48AF73764796}" type="parTrans" cxnId="{7B120A20-8B4F-4629-97BB-9A225631B723}">
      <dgm:prSet/>
      <dgm:spPr/>
      <dgm:t>
        <a:bodyPr/>
        <a:lstStyle/>
        <a:p>
          <a:endParaRPr lang="ru-RU"/>
        </a:p>
      </dgm:t>
    </dgm:pt>
    <dgm:pt modelId="{329EACCD-BE31-4D28-A3FF-56B8D3BB819C}" type="sibTrans" cxnId="{7B120A20-8B4F-4629-97BB-9A225631B723}">
      <dgm:prSet/>
      <dgm:spPr/>
      <dgm:t>
        <a:bodyPr/>
        <a:lstStyle/>
        <a:p>
          <a:endParaRPr lang="ru-RU"/>
        </a:p>
      </dgm:t>
    </dgm:pt>
    <dgm:pt modelId="{581E3166-4DD3-4827-B733-FBE49D30B60B}">
      <dgm:prSet custT="1"/>
      <dgm:spPr>
        <a:solidFill>
          <a:srgbClr val="FFCCCC"/>
        </a:solidFill>
      </dgm:spPr>
      <dgm:t>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Иные трансферты</a:t>
          </a:r>
        </a:p>
        <a:p>
          <a:pPr algn="l"/>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1" i="0" u="none" dirty="0">
              <a:solidFill>
                <a:schemeClr val="tx1">
                  <a:lumMod val="95000"/>
                  <a:lumOff val="5000"/>
                </a:schemeClr>
              </a:solidFill>
              <a:latin typeface="Times New Roman" pitchFamily="18" charset="0"/>
              <a:cs typeface="Times New Roman" pitchFamily="18" charset="0"/>
            </a:rPr>
            <a:t>12684272,70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2024г –26734899,46</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2025г – 19757474,80</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2026г –389747542,97</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a:p>
          <a:pPr algn="l"/>
          <a:r>
            <a:rPr lang="ru-RU" sz="1000" b="1" dirty="0">
              <a:solidFill>
                <a:schemeClr val="tx1">
                  <a:lumMod val="95000"/>
                  <a:lumOff val="5000"/>
                </a:schemeClr>
              </a:solidFill>
              <a:latin typeface="Times New Roman" pitchFamily="18" charset="0"/>
              <a:cs typeface="Times New Roman" pitchFamily="18" charset="0"/>
            </a:rPr>
            <a:t>2027г – 21400856,64</a:t>
          </a:r>
          <a:r>
            <a:rPr lang="ru-RU" sz="1000" b="1" i="0" u="none" dirty="0">
              <a:solidFill>
                <a:schemeClr val="tx1">
                  <a:lumMod val="95000"/>
                  <a:lumOff val="5000"/>
                </a:schemeClr>
              </a:solidFill>
              <a:latin typeface="Times New Roman" pitchFamily="18" charset="0"/>
              <a:cs typeface="Times New Roman" pitchFamily="18" charset="0"/>
            </a:rPr>
            <a:t> руб.</a:t>
          </a:r>
          <a:endParaRPr lang="ru-RU" sz="1000" b="1" dirty="0">
            <a:solidFill>
              <a:schemeClr val="tx1">
                <a:lumMod val="95000"/>
                <a:lumOff val="5000"/>
              </a:schemeClr>
            </a:solidFill>
            <a:latin typeface="Times New Roman" pitchFamily="18" charset="0"/>
            <a:cs typeface="Times New Roman" pitchFamily="18" charset="0"/>
          </a:endParaRPr>
        </a:p>
      </dgm:t>
    </dgm:pt>
    <dgm:pt modelId="{5B4BB54F-E01C-4930-870A-08D741D39C15}" type="parTrans" cxnId="{619B9BD0-0230-4BB6-9678-12B2AF2D3960}">
      <dgm:prSet/>
      <dgm:spPr/>
      <dgm:t>
        <a:bodyPr/>
        <a:lstStyle/>
        <a:p>
          <a:endParaRPr lang="ru-RU"/>
        </a:p>
      </dgm:t>
    </dgm:pt>
    <dgm:pt modelId="{1FFC0D32-1061-4CE7-BC04-953C60000E15}" type="sibTrans" cxnId="{619B9BD0-0230-4BB6-9678-12B2AF2D3960}">
      <dgm:prSet/>
      <dgm:spPr/>
      <dgm:t>
        <a:bodyPr/>
        <a:lstStyle/>
        <a:p>
          <a:endParaRPr lang="ru-RU"/>
        </a:p>
      </dgm:t>
    </dgm:pt>
    <dgm:pt modelId="{A87187A8-2813-40EF-B41B-983450A80324}">
      <dgm:prSet/>
      <dgm:spPr/>
      <dgm:t>
        <a:bodyPr/>
        <a:lstStyle/>
        <a:p>
          <a:endParaRPr lang="ru-RU"/>
        </a:p>
      </dgm:t>
    </dgm:pt>
    <dgm:pt modelId="{47F86EE7-01CC-4D1E-97F8-B3BD654A6DBF}" type="parTrans" cxnId="{A48B8327-DDA5-412D-AC75-95CF6064096B}">
      <dgm:prSet/>
      <dgm:spPr/>
      <dgm:t>
        <a:bodyPr/>
        <a:lstStyle/>
        <a:p>
          <a:endParaRPr lang="ru-RU"/>
        </a:p>
      </dgm:t>
    </dgm:pt>
    <dgm:pt modelId="{E386BB05-C722-49F2-AE0E-F69847C1FAB7}" type="sibTrans" cxnId="{A48B8327-DDA5-412D-AC75-95CF6064096B}">
      <dgm:prSet/>
      <dgm:spPr/>
      <dgm:t>
        <a:bodyPr/>
        <a:lstStyle/>
        <a:p>
          <a:endParaRPr lang="ru-RU"/>
        </a:p>
      </dgm:t>
    </dgm:pt>
    <dgm:pt modelId="{8E448272-F599-4981-938E-98DBACCA4A45}" type="pres">
      <dgm:prSet presAssocID="{D6096470-7872-43BE-AEDB-7D26688B31DD}" presName="composite" presStyleCnt="0">
        <dgm:presLayoutVars>
          <dgm:chMax val="1"/>
          <dgm:dir/>
          <dgm:resizeHandles val="exact"/>
        </dgm:presLayoutVars>
      </dgm:prSet>
      <dgm:spPr/>
    </dgm:pt>
    <dgm:pt modelId="{5EAC6920-1429-4B36-818E-CFACB56BB4C0}" type="pres">
      <dgm:prSet presAssocID="{18898299-4910-4EFE-805B-0C55DD2307FB}" presName="roof" presStyleLbl="dkBgShp" presStyleIdx="0" presStyleCnt="2" custScaleY="48327" custLinFactNeighborX="-1651"/>
      <dgm:spPr/>
    </dgm:pt>
    <dgm:pt modelId="{2535C206-1233-493D-889A-8D49B1FB60C3}" type="pres">
      <dgm:prSet presAssocID="{18898299-4910-4EFE-805B-0C55DD2307FB}" presName="pillars" presStyleCnt="0"/>
      <dgm:spPr/>
    </dgm:pt>
    <dgm:pt modelId="{F44D3659-D7F6-4A44-8326-A96869245446}" type="pres">
      <dgm:prSet presAssocID="{18898299-4910-4EFE-805B-0C55DD2307FB}" presName="pillar1" presStyleLbl="node1" presStyleIdx="0" presStyleCnt="4">
        <dgm:presLayoutVars>
          <dgm:bulletEnabled val="1"/>
        </dgm:presLayoutVars>
      </dgm:prSet>
      <dgm:spPr/>
    </dgm:pt>
    <dgm:pt modelId="{9BD88203-FB20-49FD-8908-6DAFF2699087}" type="pres">
      <dgm:prSet presAssocID="{2E436B71-EA3D-401F-AEEB-2F228AF1D3E4}" presName="pillarX" presStyleLbl="node1" presStyleIdx="1" presStyleCnt="4">
        <dgm:presLayoutVars>
          <dgm:bulletEnabled val="1"/>
        </dgm:presLayoutVars>
      </dgm:prSet>
      <dgm:spPr/>
    </dgm:pt>
    <dgm:pt modelId="{EF6645F3-A42B-4680-8874-CFD648D2FA77}" type="pres">
      <dgm:prSet presAssocID="{4C072823-59E1-4364-BB8A-56C985F43CE6}" presName="pillarX" presStyleLbl="node1" presStyleIdx="2" presStyleCnt="4">
        <dgm:presLayoutVars>
          <dgm:bulletEnabled val="1"/>
        </dgm:presLayoutVars>
      </dgm:prSet>
      <dgm:spPr/>
    </dgm:pt>
    <dgm:pt modelId="{8FDEEBB7-E37C-4C07-AE56-9D5E1F026C94}" type="pres">
      <dgm:prSet presAssocID="{581E3166-4DD3-4827-B733-FBE49D30B60B}" presName="pillarX" presStyleLbl="node1" presStyleIdx="3" presStyleCnt="4">
        <dgm:presLayoutVars>
          <dgm:bulletEnabled val="1"/>
        </dgm:presLayoutVars>
      </dgm:prSet>
      <dgm:spPr/>
    </dgm:pt>
    <dgm:pt modelId="{580EE2B4-8CB3-40E4-A991-7B426FECAF6B}" type="pres">
      <dgm:prSet presAssocID="{18898299-4910-4EFE-805B-0C55DD2307FB}" presName="base" presStyleLbl="dkBgShp" presStyleIdx="1" presStyleCnt="2"/>
      <dgm:spPr/>
    </dgm:pt>
  </dgm:ptLst>
  <dgm:cxnLst>
    <dgm:cxn modelId="{ED0B0303-7623-4D94-95F7-4F5894B5FE77}" type="presOf" srcId="{4C072823-59E1-4364-BB8A-56C985F43CE6}" destId="{EF6645F3-A42B-4680-8874-CFD648D2FA77}" srcOrd="0" destOrd="0" presId="urn:microsoft.com/office/officeart/2005/8/layout/hList3"/>
    <dgm:cxn modelId="{7B120A20-8B4F-4629-97BB-9A225631B723}" srcId="{18898299-4910-4EFE-805B-0C55DD2307FB}" destId="{4C072823-59E1-4364-BB8A-56C985F43CE6}" srcOrd="2" destOrd="0" parTransId="{F8D107A9-C5E6-410E-82D7-48AF73764796}" sibTransId="{329EACCD-BE31-4D28-A3FF-56B8D3BB819C}"/>
    <dgm:cxn modelId="{21E01321-65C7-424E-A248-BF84DAF410B7}" type="presOf" srcId="{581E3166-4DD3-4827-B733-FBE49D30B60B}" destId="{8FDEEBB7-E37C-4C07-AE56-9D5E1F026C94}" srcOrd="0" destOrd="0" presId="urn:microsoft.com/office/officeart/2005/8/layout/hList3"/>
    <dgm:cxn modelId="{A48B8327-DDA5-412D-AC75-95CF6064096B}" srcId="{D6096470-7872-43BE-AEDB-7D26688B31DD}" destId="{A87187A8-2813-40EF-B41B-983450A80324}" srcOrd="1" destOrd="0" parTransId="{47F86EE7-01CC-4D1E-97F8-B3BD654A6DBF}" sibTransId="{E386BB05-C722-49F2-AE0E-F69847C1FAB7}"/>
    <dgm:cxn modelId="{6D8A0130-0FF4-4487-BE34-B5AACC1775EA}" type="presOf" srcId="{193395EA-4B4F-4C8B-BA20-215F621F5AB4}" destId="{F44D3659-D7F6-4A44-8326-A96869245446}" srcOrd="0" destOrd="0" presId="urn:microsoft.com/office/officeart/2005/8/layout/hList3"/>
    <dgm:cxn modelId="{A793F233-12B3-456B-8F56-9463E900151C}" type="presOf" srcId="{D6096470-7872-43BE-AEDB-7D26688B31DD}" destId="{8E448272-F599-4981-938E-98DBACCA4A45}" srcOrd="0" destOrd="0" presId="urn:microsoft.com/office/officeart/2005/8/layout/hList3"/>
    <dgm:cxn modelId="{28695872-DDC8-4AB7-8AA4-0DBFB3A60C09}" type="presOf" srcId="{2E436B71-EA3D-401F-AEEB-2F228AF1D3E4}" destId="{9BD88203-FB20-49FD-8908-6DAFF2699087}" srcOrd="0" destOrd="0" presId="urn:microsoft.com/office/officeart/2005/8/layout/hList3"/>
    <dgm:cxn modelId="{7318327F-3F53-4E5E-852F-243DE74B0E4E}" srcId="{18898299-4910-4EFE-805B-0C55DD2307FB}" destId="{193395EA-4B4F-4C8B-BA20-215F621F5AB4}" srcOrd="0" destOrd="0" parTransId="{7F127B23-FD7E-4BA7-8996-3A603C4694BB}" sibTransId="{EFB266AF-EA21-4994-8C8C-7B8BA44E31AF}"/>
    <dgm:cxn modelId="{BCEF12B7-A678-4B89-9F64-DC23C8EA0820}" srcId="{18898299-4910-4EFE-805B-0C55DD2307FB}" destId="{2E436B71-EA3D-401F-AEEB-2F228AF1D3E4}" srcOrd="1" destOrd="0" parTransId="{6F2AE59A-8A40-40D9-96B6-3D3FA51DF370}" sibTransId="{267620AF-2DA2-4E95-9275-32B7718947E7}"/>
    <dgm:cxn modelId="{3DE480CB-C241-48F0-B66A-64DAE869DD0B}" type="presOf" srcId="{18898299-4910-4EFE-805B-0C55DD2307FB}" destId="{5EAC6920-1429-4B36-818E-CFACB56BB4C0}" srcOrd="0" destOrd="0" presId="urn:microsoft.com/office/officeart/2005/8/layout/hList3"/>
    <dgm:cxn modelId="{619B9BD0-0230-4BB6-9678-12B2AF2D3960}" srcId="{18898299-4910-4EFE-805B-0C55DD2307FB}" destId="{581E3166-4DD3-4827-B733-FBE49D30B60B}" srcOrd="3" destOrd="0" parTransId="{5B4BB54F-E01C-4930-870A-08D741D39C15}" sibTransId="{1FFC0D32-1061-4CE7-BC04-953C60000E15}"/>
    <dgm:cxn modelId="{343EC0DC-1A9E-43EA-A065-B63C8EF488B9}" srcId="{D6096470-7872-43BE-AEDB-7D26688B31DD}" destId="{18898299-4910-4EFE-805B-0C55DD2307FB}" srcOrd="0" destOrd="0" parTransId="{98971E95-BC15-48D2-921D-DDB628CF107E}" sibTransId="{000A1AAD-E7E6-4D00-8DF2-7D3FB758A571}"/>
    <dgm:cxn modelId="{8DC674C6-31A6-4210-9B50-CC8F8B68AF3E}" type="presParOf" srcId="{8E448272-F599-4981-938E-98DBACCA4A45}" destId="{5EAC6920-1429-4B36-818E-CFACB56BB4C0}" srcOrd="0" destOrd="0" presId="urn:microsoft.com/office/officeart/2005/8/layout/hList3"/>
    <dgm:cxn modelId="{453D88D0-D258-4EB9-A5C8-77CF311AC6F5}" type="presParOf" srcId="{8E448272-F599-4981-938E-98DBACCA4A45}" destId="{2535C206-1233-493D-889A-8D49B1FB60C3}" srcOrd="1" destOrd="0" presId="urn:microsoft.com/office/officeart/2005/8/layout/hList3"/>
    <dgm:cxn modelId="{A5BC9934-75E4-4A3C-935D-E9B2FDA6A832}" type="presParOf" srcId="{2535C206-1233-493D-889A-8D49B1FB60C3}" destId="{F44D3659-D7F6-4A44-8326-A96869245446}" srcOrd="0" destOrd="0" presId="urn:microsoft.com/office/officeart/2005/8/layout/hList3"/>
    <dgm:cxn modelId="{198AF513-9D4A-4AFE-99F1-AB00745C6187}" type="presParOf" srcId="{2535C206-1233-493D-889A-8D49B1FB60C3}" destId="{9BD88203-FB20-49FD-8908-6DAFF2699087}" srcOrd="1" destOrd="0" presId="urn:microsoft.com/office/officeart/2005/8/layout/hList3"/>
    <dgm:cxn modelId="{BF6A7B77-6DE6-4D74-B781-338CE524C2D7}" type="presParOf" srcId="{2535C206-1233-493D-889A-8D49B1FB60C3}" destId="{EF6645F3-A42B-4680-8874-CFD648D2FA77}" srcOrd="2" destOrd="0" presId="urn:microsoft.com/office/officeart/2005/8/layout/hList3"/>
    <dgm:cxn modelId="{19E5625E-1BCE-41A8-BA37-E9C35E46DAC9}" type="presParOf" srcId="{2535C206-1233-493D-889A-8D49B1FB60C3}" destId="{8FDEEBB7-E37C-4C07-AE56-9D5E1F026C94}" srcOrd="3" destOrd="0" presId="urn:microsoft.com/office/officeart/2005/8/layout/hList3"/>
    <dgm:cxn modelId="{944875DB-6E39-464A-9AC4-015A289FBD81}" type="presParOf" srcId="{8E448272-F599-4981-938E-98DBACCA4A45}" destId="{580EE2B4-8CB3-40E4-A991-7B426FECAF6B}"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6EB676C-B958-401B-9CB8-1349B71454EF}" type="doc">
      <dgm:prSet loTypeId="urn:microsoft.com/office/officeart/2008/layout/PictureAccentList" loCatId="list" qsTypeId="urn:microsoft.com/office/officeart/2005/8/quickstyle/3d3" qsCatId="3D" csTypeId="urn:microsoft.com/office/officeart/2005/8/colors/accent4_5" csCatId="accent4" phldr="1"/>
      <dgm:spPr/>
      <dgm:t>
        <a:bodyPr/>
        <a:lstStyle/>
        <a:p>
          <a:endParaRPr lang="ru-RU"/>
        </a:p>
      </dgm:t>
    </dgm:pt>
    <dgm:pt modelId="{3C1B00FF-0061-4864-8789-61AE93422597}">
      <dgm:prSet phldrT="[Текст]" custT="1"/>
      <dgm:spPr/>
      <dgm: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Дотации (руб.)</a:t>
          </a:r>
        </a:p>
      </dgm:t>
    </dgm:pt>
    <dgm:pt modelId="{636A748B-4100-4DB1-8C6B-26E65C6CD5DF}" type="parTrans" cxnId="{2A580EA5-4B96-41A3-9D0F-ADDB97DE831D}">
      <dgm:prSet/>
      <dgm:spPr/>
      <dgm:t>
        <a:bodyPr/>
        <a:lstStyle/>
        <a:p>
          <a:endParaRPr lang="ru-RU"/>
        </a:p>
      </dgm:t>
    </dgm:pt>
    <dgm:pt modelId="{9CFE8C54-0A91-44FC-8A15-E1AA8A82AF22}" type="sibTrans" cxnId="{2A580EA5-4B96-41A3-9D0F-ADDB97DE831D}">
      <dgm:prSet/>
      <dgm:spPr/>
      <dgm:t>
        <a:bodyPr/>
        <a:lstStyle/>
        <a:p>
          <a:endParaRPr lang="ru-RU"/>
        </a:p>
      </dgm:t>
    </dgm:pt>
    <dgm:pt modelId="{21759DAF-1964-480A-BC7B-AFB8BA54DB1D}">
      <dgm:prSet phldrT="[Текст]" custT="1"/>
      <dgm:spPr/>
      <dgm:t>
        <a:bodyPr/>
        <a:lstStyle/>
        <a:p>
          <a:pPr algn="just">
            <a:lnSpc>
              <a:spcPts val="1000"/>
            </a:lnSpc>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Выравнивание бюджетной обеспеченности</a:t>
          </a:r>
        </a:p>
        <a:p>
          <a:pPr algn="just">
            <a:lnSpc>
              <a:spcPts val="1000"/>
            </a:lnSpc>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dirty="0">
              <a:solidFill>
                <a:schemeClr val="tx1">
                  <a:lumMod val="95000"/>
                  <a:lumOff val="5000"/>
                </a:schemeClr>
              </a:solidFill>
              <a:latin typeface="Times New Roman" pitchFamily="18" charset="0"/>
              <a:cs typeface="Times New Roman" pitchFamily="18" charset="0"/>
            </a:rPr>
            <a:t>102731032,00 руб.</a:t>
          </a:r>
          <a:endParaRPr lang="ru-RU" sz="1000" dirty="0">
            <a:solidFill>
              <a:schemeClr val="tx1">
                <a:lumMod val="95000"/>
                <a:lumOff val="5000"/>
              </a:schemeClr>
            </a:solidFill>
            <a:latin typeface="Times New Roman" pitchFamily="18" charset="0"/>
            <a:cs typeface="Times New Roman" pitchFamily="18" charset="0"/>
          </a:endParaRPr>
        </a:p>
        <a:p>
          <a:pPr algn="just">
            <a:lnSpc>
              <a:spcPts val="1000"/>
            </a:lnSpc>
          </a:pPr>
          <a:r>
            <a:rPr lang="ru-RU" sz="1000" dirty="0">
              <a:solidFill>
                <a:schemeClr val="tx1">
                  <a:lumMod val="95000"/>
                  <a:lumOff val="5000"/>
                </a:schemeClr>
              </a:solidFill>
              <a:latin typeface="Times New Roman" pitchFamily="18" charset="0"/>
              <a:cs typeface="Times New Roman" pitchFamily="18" charset="0"/>
            </a:rPr>
            <a:t>2024г –137029667,00</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pPr algn="just">
            <a:lnSpc>
              <a:spcPts val="1000"/>
            </a:lnSpc>
          </a:pPr>
          <a:r>
            <a:rPr lang="ru-RU" sz="1000" dirty="0">
              <a:solidFill>
                <a:schemeClr val="tx1">
                  <a:lumMod val="95000"/>
                  <a:lumOff val="5000"/>
                </a:schemeClr>
              </a:solidFill>
              <a:latin typeface="Times New Roman" pitchFamily="18" charset="0"/>
              <a:cs typeface="Times New Roman" pitchFamily="18" charset="0"/>
            </a:rPr>
            <a:t>2025г –153992301</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b="0" dirty="0">
            <a:solidFill>
              <a:schemeClr val="tx1">
                <a:lumMod val="95000"/>
                <a:lumOff val="5000"/>
              </a:schemeClr>
            </a:solidFill>
            <a:latin typeface="Times New Roman" pitchFamily="18" charset="0"/>
            <a:cs typeface="Times New Roman" pitchFamily="18" charset="0"/>
          </a:endParaRPr>
        </a:p>
        <a:p>
          <a:pPr algn="just">
            <a:lnSpc>
              <a:spcPts val="1000"/>
            </a:lnSpc>
          </a:pPr>
          <a:r>
            <a:rPr lang="ru-RU" sz="1000" b="0" dirty="0">
              <a:solidFill>
                <a:schemeClr val="tx1">
                  <a:lumMod val="95000"/>
                  <a:lumOff val="5000"/>
                </a:schemeClr>
              </a:solidFill>
              <a:latin typeface="Times New Roman" pitchFamily="18" charset="0"/>
              <a:cs typeface="Times New Roman" pitchFamily="18" charset="0"/>
            </a:rPr>
            <a:t>2026г –84039568</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b="0" dirty="0">
            <a:solidFill>
              <a:schemeClr val="tx1">
                <a:lumMod val="95000"/>
                <a:lumOff val="5000"/>
              </a:schemeClr>
            </a:solidFill>
            <a:latin typeface="Times New Roman" pitchFamily="18" charset="0"/>
            <a:cs typeface="Times New Roman" pitchFamily="18" charset="0"/>
          </a:endParaRPr>
        </a:p>
        <a:p>
          <a:pPr algn="just">
            <a:lnSpc>
              <a:spcPts val="1000"/>
            </a:lnSpc>
          </a:pPr>
          <a:r>
            <a:rPr lang="ru-RU" sz="1000" b="0" dirty="0">
              <a:solidFill>
                <a:schemeClr val="tx1">
                  <a:lumMod val="95000"/>
                  <a:lumOff val="5000"/>
                </a:schemeClr>
              </a:solidFill>
              <a:latin typeface="Times New Roman" pitchFamily="18" charset="0"/>
              <a:cs typeface="Times New Roman" pitchFamily="18" charset="0"/>
            </a:rPr>
            <a:t>2027г -  84039568</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b="0" dirty="0">
            <a:solidFill>
              <a:schemeClr val="tx1">
                <a:lumMod val="95000"/>
                <a:lumOff val="5000"/>
              </a:schemeClr>
            </a:solidFill>
            <a:latin typeface="Times New Roman" pitchFamily="18" charset="0"/>
            <a:cs typeface="Times New Roman" pitchFamily="18" charset="0"/>
          </a:endParaRPr>
        </a:p>
      </dgm:t>
    </dgm:pt>
    <dgm:pt modelId="{77F510DA-6B9B-4D26-9BEF-2045B4CC2735}" type="parTrans" cxnId="{FDB29E90-3B81-4842-BDCD-EC4E8A3FF1E2}">
      <dgm:prSet/>
      <dgm:spPr/>
      <dgm:t>
        <a:bodyPr/>
        <a:lstStyle/>
        <a:p>
          <a:endParaRPr lang="ru-RU"/>
        </a:p>
      </dgm:t>
    </dgm:pt>
    <dgm:pt modelId="{CAA4E0FE-223E-415C-AA2E-31EA5A159787}" type="sibTrans" cxnId="{FDB29E90-3B81-4842-BDCD-EC4E8A3FF1E2}">
      <dgm:prSet/>
      <dgm:spPr/>
      <dgm:t>
        <a:bodyPr/>
        <a:lstStyle/>
        <a:p>
          <a:endParaRPr lang="ru-RU"/>
        </a:p>
      </dgm:t>
    </dgm:pt>
    <dgm:pt modelId="{5CEE38C5-DCCB-4BBA-88CC-6B71D8FF175E}">
      <dgm:prSet custT="1"/>
      <dgm:spPr/>
      <dgm: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сбалансированности бюджетов</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dirty="0">
              <a:solidFill>
                <a:schemeClr val="tx1">
                  <a:lumMod val="95000"/>
                  <a:lumOff val="5000"/>
                </a:schemeClr>
              </a:solidFill>
              <a:latin typeface="Times New Roman" pitchFamily="18" charset="0"/>
              <a:cs typeface="Times New Roman" pitchFamily="18" charset="0"/>
            </a:rPr>
            <a:t>22040400,88 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2024г –18795394,58</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2025г – </a:t>
          </a:r>
        </a:p>
        <a:p>
          <a:pPr algn="just"/>
          <a:r>
            <a:rPr lang="ru-RU" sz="1000" dirty="0">
              <a:solidFill>
                <a:schemeClr val="tx1">
                  <a:lumMod val="95000"/>
                  <a:lumOff val="5000"/>
                </a:schemeClr>
              </a:solidFill>
              <a:latin typeface="Times New Roman" pitchFamily="18" charset="0"/>
              <a:cs typeface="Times New Roman" pitchFamily="18" charset="0"/>
            </a:rPr>
            <a:t>2026г – </a:t>
          </a:r>
        </a:p>
        <a:p>
          <a:pPr algn="just"/>
          <a:r>
            <a:rPr lang="ru-RU" sz="1000" dirty="0">
              <a:solidFill>
                <a:schemeClr val="tx1">
                  <a:lumMod val="95000"/>
                  <a:lumOff val="5000"/>
                </a:schemeClr>
              </a:solidFill>
              <a:latin typeface="Times New Roman" pitchFamily="18" charset="0"/>
              <a:cs typeface="Times New Roman" pitchFamily="18" charset="0"/>
            </a:rPr>
            <a:t>2027г - </a:t>
          </a:r>
        </a:p>
      </dgm:t>
    </dgm:pt>
    <dgm:pt modelId="{C71A89EE-580C-43A0-B457-265547266967}" type="parTrans" cxnId="{125CFD14-F0CD-4143-900A-9B46CF41A93B}">
      <dgm:prSet/>
      <dgm:spPr/>
      <dgm:t>
        <a:bodyPr/>
        <a:lstStyle/>
        <a:p>
          <a:endParaRPr lang="ru-RU"/>
        </a:p>
      </dgm:t>
    </dgm:pt>
    <dgm:pt modelId="{4962CF3B-411E-4767-AE6B-6BE508F625CC}" type="sibTrans" cxnId="{125CFD14-F0CD-4143-900A-9B46CF41A93B}">
      <dgm:prSet/>
      <dgm:spPr/>
      <dgm:t>
        <a:bodyPr/>
        <a:lstStyle/>
        <a:p>
          <a:endParaRPr lang="ru-RU"/>
        </a:p>
      </dgm:t>
    </dgm:pt>
    <dgm:pt modelId="{203C5F13-31AD-42E2-A758-CC8CA1CFC797}">
      <dgm:prSet custT="1"/>
      <dgm:spPr/>
      <dgm:t>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дотации</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dirty="0">
              <a:solidFill>
                <a:schemeClr val="tx1">
                  <a:lumMod val="95000"/>
                  <a:lumOff val="5000"/>
                </a:schemeClr>
              </a:solidFill>
              <a:latin typeface="Times New Roman" pitchFamily="18" charset="0"/>
              <a:cs typeface="Times New Roman" pitchFamily="18" charset="0"/>
            </a:rPr>
            <a:t>1839000,00 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2024г – </a:t>
          </a:r>
        </a:p>
        <a:p>
          <a:pPr algn="just"/>
          <a:r>
            <a:rPr lang="ru-RU" sz="1000" dirty="0">
              <a:solidFill>
                <a:schemeClr val="tx1">
                  <a:lumMod val="95000"/>
                  <a:lumOff val="5000"/>
                </a:schemeClr>
              </a:solidFill>
              <a:latin typeface="Times New Roman" pitchFamily="18" charset="0"/>
              <a:cs typeface="Times New Roman" pitchFamily="18" charset="0"/>
            </a:rPr>
            <a:t>2025г – </a:t>
          </a:r>
        </a:p>
        <a:p>
          <a:pPr algn="just"/>
          <a:r>
            <a:rPr lang="ru-RU" sz="1000" dirty="0">
              <a:solidFill>
                <a:schemeClr val="tx1">
                  <a:lumMod val="95000"/>
                  <a:lumOff val="5000"/>
                </a:schemeClr>
              </a:solidFill>
              <a:latin typeface="Times New Roman" pitchFamily="18" charset="0"/>
              <a:cs typeface="Times New Roman" pitchFamily="18" charset="0"/>
            </a:rPr>
            <a:t>2026г – </a:t>
          </a:r>
        </a:p>
        <a:p>
          <a:pPr algn="just"/>
          <a:r>
            <a:rPr lang="ru-RU" sz="1000" dirty="0">
              <a:solidFill>
                <a:schemeClr val="tx1">
                  <a:lumMod val="95000"/>
                  <a:lumOff val="5000"/>
                </a:schemeClr>
              </a:solidFill>
              <a:latin typeface="Times New Roman" pitchFamily="18" charset="0"/>
              <a:cs typeface="Times New Roman" pitchFamily="18" charset="0"/>
            </a:rPr>
            <a:t>2027г - </a:t>
          </a:r>
        </a:p>
      </dgm:t>
    </dgm:pt>
    <dgm:pt modelId="{7DC5630E-897D-46B1-8FA1-BF8E6DA07874}" type="parTrans" cxnId="{4D10D77E-64FC-476B-B7A0-282ECB9DF68F}">
      <dgm:prSet/>
      <dgm:spPr/>
      <dgm:t>
        <a:bodyPr/>
        <a:lstStyle/>
        <a:p>
          <a:endParaRPr lang="ru-RU"/>
        </a:p>
      </dgm:t>
    </dgm:pt>
    <dgm:pt modelId="{7A91CC2F-C026-4D20-B83C-662A5AFBD2D0}" type="sibTrans" cxnId="{4D10D77E-64FC-476B-B7A0-282ECB9DF68F}">
      <dgm:prSet/>
      <dgm:spPr/>
      <dgm:t>
        <a:bodyPr/>
        <a:lstStyle/>
        <a:p>
          <a:endParaRPr lang="ru-RU"/>
        </a:p>
      </dgm:t>
    </dgm:pt>
    <dgm:pt modelId="{A5051B44-370F-4034-9F02-4A35EB07CD8B}" type="pres">
      <dgm:prSet presAssocID="{26EB676C-B958-401B-9CB8-1349B71454EF}" presName="layout" presStyleCnt="0">
        <dgm:presLayoutVars>
          <dgm:chMax/>
          <dgm:chPref/>
          <dgm:dir/>
          <dgm:animOne val="branch"/>
          <dgm:animLvl val="lvl"/>
          <dgm:resizeHandles/>
        </dgm:presLayoutVars>
      </dgm:prSet>
      <dgm:spPr/>
    </dgm:pt>
    <dgm:pt modelId="{559283F2-D378-436E-BA4A-7699232860F5}" type="pres">
      <dgm:prSet presAssocID="{3C1B00FF-0061-4864-8789-61AE93422597}" presName="root" presStyleCnt="0">
        <dgm:presLayoutVars>
          <dgm:chMax/>
          <dgm:chPref val="4"/>
        </dgm:presLayoutVars>
      </dgm:prSet>
      <dgm:spPr/>
    </dgm:pt>
    <dgm:pt modelId="{E3EB6B83-9B58-401A-AA79-60B90F438AF4}" type="pres">
      <dgm:prSet presAssocID="{3C1B00FF-0061-4864-8789-61AE93422597}" presName="rootComposite" presStyleCnt="0">
        <dgm:presLayoutVars/>
      </dgm:prSet>
      <dgm:spPr/>
    </dgm:pt>
    <dgm:pt modelId="{42A6E380-DF24-44CA-9E35-E7DE05FD06EF}" type="pres">
      <dgm:prSet presAssocID="{3C1B00FF-0061-4864-8789-61AE93422597}" presName="rootText" presStyleLbl="node0" presStyleIdx="0" presStyleCnt="1" custScaleY="72041" custLinFactNeighborX="146" custLinFactNeighborY="-8506">
        <dgm:presLayoutVars>
          <dgm:chMax/>
          <dgm:chPref val="4"/>
        </dgm:presLayoutVars>
      </dgm:prSet>
      <dgm:spPr/>
    </dgm:pt>
    <dgm:pt modelId="{F30B7BD7-C8BD-4FDE-9594-1A0476EF082D}" type="pres">
      <dgm:prSet presAssocID="{3C1B00FF-0061-4864-8789-61AE93422597}" presName="childShape" presStyleCnt="0">
        <dgm:presLayoutVars>
          <dgm:chMax val="0"/>
          <dgm:chPref val="0"/>
        </dgm:presLayoutVars>
      </dgm:prSet>
      <dgm:spPr/>
    </dgm:pt>
    <dgm:pt modelId="{FE248DC0-C354-4E22-BD70-2DC93BC88583}" type="pres">
      <dgm:prSet presAssocID="{21759DAF-1964-480A-BC7B-AFB8BA54DB1D}" presName="childComposite" presStyleCnt="0">
        <dgm:presLayoutVars>
          <dgm:chMax val="0"/>
          <dgm:chPref val="0"/>
        </dgm:presLayoutVars>
      </dgm:prSet>
      <dgm:spPr/>
    </dgm:pt>
    <dgm:pt modelId="{03441B72-EBB3-4DBB-9299-868AB0F6F883}" type="pres">
      <dgm:prSet presAssocID="{21759DAF-1964-480A-BC7B-AFB8BA54DB1D}" presName="Image" presStyleLbl="node1" presStyleIdx="0" presStyleCnt="3"/>
      <dgm:spPr>
        <a:blipFill rotWithShape="1">
          <a:blip xmlns:r="http://schemas.openxmlformats.org/officeDocument/2006/relationships" r:embed="rId1"/>
          <a:srcRect/>
          <a:stretch>
            <a:fillRect/>
          </a:stretch>
        </a:blipFill>
      </dgm:spPr>
    </dgm:pt>
    <dgm:pt modelId="{996D6E91-ECC4-47E2-BA53-E6C5DCAF7B27}" type="pres">
      <dgm:prSet presAssocID="{21759DAF-1964-480A-BC7B-AFB8BA54DB1D}" presName="childText" presStyleLbl="lnNode1" presStyleIdx="0" presStyleCnt="3">
        <dgm:presLayoutVars>
          <dgm:chMax val="0"/>
          <dgm:chPref val="0"/>
          <dgm:bulletEnabled val="1"/>
        </dgm:presLayoutVars>
      </dgm:prSet>
      <dgm:spPr/>
    </dgm:pt>
    <dgm:pt modelId="{D102A120-0214-4203-ACDA-E05DF8C2BA27}" type="pres">
      <dgm:prSet presAssocID="{5CEE38C5-DCCB-4BBA-88CC-6B71D8FF175E}" presName="childComposite" presStyleCnt="0">
        <dgm:presLayoutVars>
          <dgm:chMax val="0"/>
          <dgm:chPref val="0"/>
        </dgm:presLayoutVars>
      </dgm:prSet>
      <dgm:spPr/>
    </dgm:pt>
    <dgm:pt modelId="{1DD99BAB-687F-4B89-93AA-A8323FDB5ADB}" type="pres">
      <dgm:prSet presAssocID="{5CEE38C5-DCCB-4BBA-88CC-6B71D8FF175E}" presName="Image" presStyleLbl="node1" presStyleIdx="1" presStyleCnt="3"/>
      <dgm:spPr>
        <a:blipFill rotWithShape="1">
          <a:blip xmlns:r="http://schemas.openxmlformats.org/officeDocument/2006/relationships" r:embed="rId2"/>
          <a:srcRect/>
          <a:stretch>
            <a:fillRect l="-25000" r="-25000"/>
          </a:stretch>
        </a:blipFill>
      </dgm:spPr>
    </dgm:pt>
    <dgm:pt modelId="{FDD59A09-A748-431F-AD1F-7CD49ADC9A08}" type="pres">
      <dgm:prSet presAssocID="{5CEE38C5-DCCB-4BBA-88CC-6B71D8FF175E}" presName="childText" presStyleLbl="lnNode1" presStyleIdx="1" presStyleCnt="3">
        <dgm:presLayoutVars>
          <dgm:chMax val="0"/>
          <dgm:chPref val="0"/>
          <dgm:bulletEnabled val="1"/>
        </dgm:presLayoutVars>
      </dgm:prSet>
      <dgm:spPr/>
    </dgm:pt>
    <dgm:pt modelId="{40B7B75C-6242-45E6-ABA1-213566AC4692}" type="pres">
      <dgm:prSet presAssocID="{203C5F13-31AD-42E2-A758-CC8CA1CFC797}" presName="childComposite" presStyleCnt="0">
        <dgm:presLayoutVars>
          <dgm:chMax val="0"/>
          <dgm:chPref val="0"/>
        </dgm:presLayoutVars>
      </dgm:prSet>
      <dgm:spPr/>
    </dgm:pt>
    <dgm:pt modelId="{1FF42C8E-9FD4-407C-94BA-6928813951C3}" type="pres">
      <dgm:prSet presAssocID="{203C5F13-31AD-42E2-A758-CC8CA1CFC797}" presName="Image" presStyleLbl="node1" presStyleIdx="2" presStyleCnt="3"/>
      <dgm:spPr>
        <a:blipFill rotWithShape="1">
          <a:blip xmlns:r="http://schemas.openxmlformats.org/officeDocument/2006/relationships" r:embed="rId3"/>
          <a:srcRect/>
          <a:stretch>
            <a:fillRect l="-25000" r="-25000"/>
          </a:stretch>
        </a:blipFill>
      </dgm:spPr>
    </dgm:pt>
    <dgm:pt modelId="{20DA0365-DFC5-413D-8DD7-2B40C5640CD7}" type="pres">
      <dgm:prSet presAssocID="{203C5F13-31AD-42E2-A758-CC8CA1CFC797}" presName="childText" presStyleLbl="lnNode1" presStyleIdx="2" presStyleCnt="3">
        <dgm:presLayoutVars>
          <dgm:chMax val="0"/>
          <dgm:chPref val="0"/>
          <dgm:bulletEnabled val="1"/>
        </dgm:presLayoutVars>
      </dgm:prSet>
      <dgm:spPr/>
    </dgm:pt>
  </dgm:ptLst>
  <dgm:cxnLst>
    <dgm:cxn modelId="{125CFD14-F0CD-4143-900A-9B46CF41A93B}" srcId="{3C1B00FF-0061-4864-8789-61AE93422597}" destId="{5CEE38C5-DCCB-4BBA-88CC-6B71D8FF175E}" srcOrd="1" destOrd="0" parTransId="{C71A89EE-580C-43A0-B457-265547266967}" sibTransId="{4962CF3B-411E-4767-AE6B-6BE508F625CC}"/>
    <dgm:cxn modelId="{4D10D77E-64FC-476B-B7A0-282ECB9DF68F}" srcId="{3C1B00FF-0061-4864-8789-61AE93422597}" destId="{203C5F13-31AD-42E2-A758-CC8CA1CFC797}" srcOrd="2" destOrd="0" parTransId="{7DC5630E-897D-46B1-8FA1-BF8E6DA07874}" sibTransId="{7A91CC2F-C026-4D20-B83C-662A5AFBD2D0}"/>
    <dgm:cxn modelId="{4CF7FA7E-9B41-436E-BF1D-2292CA508C82}" type="presOf" srcId="{203C5F13-31AD-42E2-A758-CC8CA1CFC797}" destId="{20DA0365-DFC5-413D-8DD7-2B40C5640CD7}" srcOrd="0" destOrd="0" presId="urn:microsoft.com/office/officeart/2008/layout/PictureAccentList"/>
    <dgm:cxn modelId="{FDB29E90-3B81-4842-BDCD-EC4E8A3FF1E2}" srcId="{3C1B00FF-0061-4864-8789-61AE93422597}" destId="{21759DAF-1964-480A-BC7B-AFB8BA54DB1D}" srcOrd="0" destOrd="0" parTransId="{77F510DA-6B9B-4D26-9BEF-2045B4CC2735}" sibTransId="{CAA4E0FE-223E-415C-AA2E-31EA5A159787}"/>
    <dgm:cxn modelId="{AB9A4AA3-1249-4CAE-9461-923E8FD210EF}" type="presOf" srcId="{5CEE38C5-DCCB-4BBA-88CC-6B71D8FF175E}" destId="{FDD59A09-A748-431F-AD1F-7CD49ADC9A08}" srcOrd="0" destOrd="0" presId="urn:microsoft.com/office/officeart/2008/layout/PictureAccentList"/>
    <dgm:cxn modelId="{2A580EA5-4B96-41A3-9D0F-ADDB97DE831D}" srcId="{26EB676C-B958-401B-9CB8-1349B71454EF}" destId="{3C1B00FF-0061-4864-8789-61AE93422597}" srcOrd="0" destOrd="0" parTransId="{636A748B-4100-4DB1-8C6B-26E65C6CD5DF}" sibTransId="{9CFE8C54-0A91-44FC-8A15-E1AA8A82AF22}"/>
    <dgm:cxn modelId="{F7CCD0DA-4C0F-4EC6-B4A5-34623E7533D2}" type="presOf" srcId="{21759DAF-1964-480A-BC7B-AFB8BA54DB1D}" destId="{996D6E91-ECC4-47E2-BA53-E6C5DCAF7B27}" srcOrd="0" destOrd="0" presId="urn:microsoft.com/office/officeart/2008/layout/PictureAccentList"/>
    <dgm:cxn modelId="{B17791DD-1397-43E1-A9AD-762698F51C26}" type="presOf" srcId="{3C1B00FF-0061-4864-8789-61AE93422597}" destId="{42A6E380-DF24-44CA-9E35-E7DE05FD06EF}" srcOrd="0" destOrd="0" presId="urn:microsoft.com/office/officeart/2008/layout/PictureAccentList"/>
    <dgm:cxn modelId="{07B33FF3-81D7-47F7-A56B-148B7D2B330E}" type="presOf" srcId="{26EB676C-B958-401B-9CB8-1349B71454EF}" destId="{A5051B44-370F-4034-9F02-4A35EB07CD8B}" srcOrd="0" destOrd="0" presId="urn:microsoft.com/office/officeart/2008/layout/PictureAccentList"/>
    <dgm:cxn modelId="{6F3D2619-18C3-40B8-AB71-FC587E0BB37F}" type="presParOf" srcId="{A5051B44-370F-4034-9F02-4A35EB07CD8B}" destId="{559283F2-D378-436E-BA4A-7699232860F5}" srcOrd="0" destOrd="0" presId="urn:microsoft.com/office/officeart/2008/layout/PictureAccentList"/>
    <dgm:cxn modelId="{67EBF549-CFA2-4044-8375-7692D8EF93BF}" type="presParOf" srcId="{559283F2-D378-436E-BA4A-7699232860F5}" destId="{E3EB6B83-9B58-401A-AA79-60B90F438AF4}" srcOrd="0" destOrd="0" presId="urn:microsoft.com/office/officeart/2008/layout/PictureAccentList"/>
    <dgm:cxn modelId="{0BD97B1B-2CE4-47E2-B713-054E509D9C32}" type="presParOf" srcId="{E3EB6B83-9B58-401A-AA79-60B90F438AF4}" destId="{42A6E380-DF24-44CA-9E35-E7DE05FD06EF}" srcOrd="0" destOrd="0" presId="urn:microsoft.com/office/officeart/2008/layout/PictureAccentList"/>
    <dgm:cxn modelId="{73CB07F3-45BE-4674-8B6A-5F949B0606CE}" type="presParOf" srcId="{559283F2-D378-436E-BA4A-7699232860F5}" destId="{F30B7BD7-C8BD-4FDE-9594-1A0476EF082D}" srcOrd="1" destOrd="0" presId="urn:microsoft.com/office/officeart/2008/layout/PictureAccentList"/>
    <dgm:cxn modelId="{41C952B4-3408-4F2E-A8FD-94E14AAA8772}" type="presParOf" srcId="{F30B7BD7-C8BD-4FDE-9594-1A0476EF082D}" destId="{FE248DC0-C354-4E22-BD70-2DC93BC88583}" srcOrd="0" destOrd="0" presId="urn:microsoft.com/office/officeart/2008/layout/PictureAccentList"/>
    <dgm:cxn modelId="{1966F881-78A6-4A74-938F-7CC1F3221FDB}" type="presParOf" srcId="{FE248DC0-C354-4E22-BD70-2DC93BC88583}" destId="{03441B72-EBB3-4DBB-9299-868AB0F6F883}" srcOrd="0" destOrd="0" presId="urn:microsoft.com/office/officeart/2008/layout/PictureAccentList"/>
    <dgm:cxn modelId="{E81F68B8-BA10-4FC0-8506-66C6D191AC0F}" type="presParOf" srcId="{FE248DC0-C354-4E22-BD70-2DC93BC88583}" destId="{996D6E91-ECC4-47E2-BA53-E6C5DCAF7B27}" srcOrd="1" destOrd="0" presId="urn:microsoft.com/office/officeart/2008/layout/PictureAccentList"/>
    <dgm:cxn modelId="{EAA6C7B6-6F9B-47A6-81D4-A81390751AB5}" type="presParOf" srcId="{F30B7BD7-C8BD-4FDE-9594-1A0476EF082D}" destId="{D102A120-0214-4203-ACDA-E05DF8C2BA27}" srcOrd="1" destOrd="0" presId="urn:microsoft.com/office/officeart/2008/layout/PictureAccentList"/>
    <dgm:cxn modelId="{B5C292AC-7649-4B8C-A7F7-726480F11B45}" type="presParOf" srcId="{D102A120-0214-4203-ACDA-E05DF8C2BA27}" destId="{1DD99BAB-687F-4B89-93AA-A8323FDB5ADB}" srcOrd="0" destOrd="0" presId="urn:microsoft.com/office/officeart/2008/layout/PictureAccentList"/>
    <dgm:cxn modelId="{A79E2581-96E7-4766-91A7-0AD555EB9BC9}" type="presParOf" srcId="{D102A120-0214-4203-ACDA-E05DF8C2BA27}" destId="{FDD59A09-A748-431F-AD1F-7CD49ADC9A08}" srcOrd="1" destOrd="0" presId="urn:microsoft.com/office/officeart/2008/layout/PictureAccentList"/>
    <dgm:cxn modelId="{9BF283D9-0B72-403C-BA41-02D2E7242BD1}" type="presParOf" srcId="{F30B7BD7-C8BD-4FDE-9594-1A0476EF082D}" destId="{40B7B75C-6242-45E6-ABA1-213566AC4692}" srcOrd="2" destOrd="0" presId="urn:microsoft.com/office/officeart/2008/layout/PictureAccentList"/>
    <dgm:cxn modelId="{A356483B-6257-46D7-8B98-1F1566417962}" type="presParOf" srcId="{40B7B75C-6242-45E6-ABA1-213566AC4692}" destId="{1FF42C8E-9FD4-407C-94BA-6928813951C3}" srcOrd="0" destOrd="0" presId="urn:microsoft.com/office/officeart/2008/layout/PictureAccentList"/>
    <dgm:cxn modelId="{9BC1187B-1A89-4D40-929C-940EA881BCAC}" type="presParOf" srcId="{40B7B75C-6242-45E6-ABA1-213566AC4692}" destId="{20DA0365-DFC5-413D-8DD7-2B40C5640CD7}" srcOrd="1" destOrd="0" presId="urn:microsoft.com/office/officeart/2008/layout/PictureAccent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607255F-B78E-443E-86CA-2A41A035A21C}" type="doc">
      <dgm:prSet loTypeId="urn:microsoft.com/office/officeart/2005/8/layout/hList7#1" loCatId="list" qsTypeId="urn:microsoft.com/office/officeart/2005/8/quickstyle/3d2#8" qsCatId="3D" csTypeId="urn:microsoft.com/office/officeart/2005/8/colors/accent1_2" csCatId="accent1" phldr="1"/>
      <dgm:spPr/>
    </dgm:pt>
    <dgm:pt modelId="{00F86CB7-DD8C-480A-B539-1F08926D3F52}">
      <dgm:prSet phldrT="[Текст]" custT="1"/>
      <dgm:spPr>
        <a:solidFill>
          <a:srgbClr val="FFCCFF"/>
        </a:solidFill>
      </dgm:spPr>
      <dgm: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жильем молодых семей</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dirty="0">
              <a:solidFill>
                <a:schemeClr val="tx1">
                  <a:lumMod val="95000"/>
                  <a:lumOff val="5000"/>
                </a:schemeClr>
              </a:solidFill>
              <a:latin typeface="Times New Roman" pitchFamily="18" charset="0"/>
              <a:cs typeface="Times New Roman" pitchFamily="18" charset="0"/>
            </a:rPr>
            <a:t>2538000,00 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2024г –2549340</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2025г –4137001,32</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2026г –2551607,70</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2027г - 2489374,63</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dgm:t>
    </dgm:pt>
    <dgm:pt modelId="{86C57C76-3DA8-4BA7-A2C4-42D61465F243}" type="parTrans" cxnId="{B255EEF4-8472-47E5-B117-13A529A5A7EE}">
      <dgm:prSet/>
      <dgm:spPr/>
      <dgm:t>
        <a:bodyPr/>
        <a:lstStyle/>
        <a:p>
          <a:endParaRPr lang="ru-RU"/>
        </a:p>
      </dgm:t>
    </dgm:pt>
    <dgm:pt modelId="{A91C671A-8DC0-4CE2-AA09-0BCB2198FA3A}" type="sibTrans" cxnId="{B255EEF4-8472-47E5-B117-13A529A5A7EE}">
      <dgm:prSet/>
      <dgm:spPr/>
      <dgm:t>
        <a:bodyPr/>
        <a:lstStyle/>
        <a:p>
          <a:endParaRPr lang="ru-RU"/>
        </a:p>
      </dgm:t>
    </dgm:pt>
    <dgm:pt modelId="{B76F5753-FB44-47CD-A635-8651F7EA674B}">
      <dgm:prSet phldrT="[Текст]" custT="1"/>
      <dgm:spPr>
        <a:solidFill>
          <a:srgbClr val="FFCCFF"/>
        </a:solidFill>
      </dgm:spPr>
      <dgm: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Подготовка проектов межевания земельных участков и на проведение кадастровых работ</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dirty="0">
              <a:solidFill>
                <a:schemeClr val="tx1">
                  <a:lumMod val="95000"/>
                  <a:lumOff val="5000"/>
                </a:schemeClr>
              </a:solidFill>
              <a:latin typeface="Times New Roman" pitchFamily="18" charset="0"/>
              <a:cs typeface="Times New Roman" pitchFamily="18" charset="0"/>
            </a:rPr>
            <a:t>338723,00 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2024г –725552,38</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2025г – </a:t>
          </a:r>
        </a:p>
        <a:p>
          <a:pPr algn="just"/>
          <a:r>
            <a:rPr lang="ru-RU" sz="1000" dirty="0">
              <a:solidFill>
                <a:schemeClr val="tx1">
                  <a:lumMod val="95000"/>
                  <a:lumOff val="5000"/>
                </a:schemeClr>
              </a:solidFill>
              <a:latin typeface="Times New Roman" pitchFamily="18" charset="0"/>
              <a:cs typeface="Times New Roman" pitchFamily="18" charset="0"/>
            </a:rPr>
            <a:t>2026г – </a:t>
          </a:r>
        </a:p>
        <a:p>
          <a:pPr algn="just"/>
          <a:r>
            <a:rPr lang="ru-RU" sz="1000" dirty="0">
              <a:solidFill>
                <a:schemeClr val="tx1">
                  <a:lumMod val="95000"/>
                  <a:lumOff val="5000"/>
                </a:schemeClr>
              </a:solidFill>
              <a:latin typeface="Times New Roman" pitchFamily="18" charset="0"/>
              <a:cs typeface="Times New Roman" pitchFamily="18" charset="0"/>
            </a:rPr>
            <a:t>2027г - </a:t>
          </a:r>
        </a:p>
      </dgm:t>
    </dgm:pt>
    <dgm:pt modelId="{1E486516-1FD2-4332-AAD2-EF91D7DA1752}" type="parTrans" cxnId="{8C3DA51A-472B-4B81-9CAC-537BBFE379A2}">
      <dgm:prSet/>
      <dgm:spPr/>
      <dgm:t>
        <a:bodyPr/>
        <a:lstStyle/>
        <a:p>
          <a:endParaRPr lang="ru-RU"/>
        </a:p>
      </dgm:t>
    </dgm:pt>
    <dgm:pt modelId="{FE4D5E63-A2E6-44AF-9915-13F363837A18}" type="sibTrans" cxnId="{8C3DA51A-472B-4B81-9CAC-537BBFE379A2}">
      <dgm:prSet/>
      <dgm:spPr/>
      <dgm:t>
        <a:bodyPr/>
        <a:lstStyle/>
        <a:p>
          <a:endParaRPr lang="ru-RU"/>
        </a:p>
      </dgm:t>
    </dgm:pt>
    <dgm:pt modelId="{F9377B9A-4C01-44B4-B500-3CF481D83B93}">
      <dgm:prSet phldrT="[Текст]" custT="1"/>
      <dgm:spPr>
        <a:solidFill>
          <a:srgbClr val="FFCCFF"/>
        </a:solidFill>
      </dgm:spPr>
      <dgm: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субсидии</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dirty="0">
              <a:solidFill>
                <a:schemeClr val="tx1">
                  <a:lumMod val="95000"/>
                  <a:lumOff val="5000"/>
                </a:schemeClr>
              </a:solidFill>
              <a:latin typeface="Times New Roman" pitchFamily="18" charset="0"/>
              <a:cs typeface="Times New Roman" pitchFamily="18" charset="0"/>
            </a:rPr>
            <a:t>64799743,61 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2024г –163181448,64</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2025г – 24599138,84</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2026г –15388065,95</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pPr algn="just"/>
          <a:r>
            <a:rPr lang="ru-RU" sz="1000" dirty="0">
              <a:solidFill>
                <a:schemeClr val="tx1">
                  <a:lumMod val="95000"/>
                  <a:lumOff val="5000"/>
                </a:schemeClr>
              </a:solidFill>
              <a:latin typeface="Times New Roman" pitchFamily="18" charset="0"/>
              <a:cs typeface="Times New Roman" pitchFamily="18" charset="0"/>
            </a:rPr>
            <a:t>2027г – 8314288,43</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pPr algn="just"/>
          <a:endParaRPr lang="ru-RU" sz="1000" dirty="0">
            <a:solidFill>
              <a:schemeClr val="tx1">
                <a:lumMod val="95000"/>
                <a:lumOff val="5000"/>
              </a:schemeClr>
            </a:solidFill>
            <a:latin typeface="Times New Roman" pitchFamily="18" charset="0"/>
            <a:cs typeface="Times New Roman" pitchFamily="18" charset="0"/>
          </a:endParaRPr>
        </a:p>
      </dgm:t>
    </dgm:pt>
    <dgm:pt modelId="{76822C21-0DE8-45BB-89F8-0D98CDC6E9EE}" type="parTrans" cxnId="{684FD4D7-199A-4FA3-BDCA-9A3795043788}">
      <dgm:prSet/>
      <dgm:spPr/>
      <dgm:t>
        <a:bodyPr/>
        <a:lstStyle/>
        <a:p>
          <a:endParaRPr lang="ru-RU"/>
        </a:p>
      </dgm:t>
    </dgm:pt>
    <dgm:pt modelId="{171E17E9-1E7B-47E5-982F-8426CF91B970}" type="sibTrans" cxnId="{684FD4D7-199A-4FA3-BDCA-9A3795043788}">
      <dgm:prSet/>
      <dgm:spPr/>
      <dgm:t>
        <a:bodyPr/>
        <a:lstStyle/>
        <a:p>
          <a:endParaRPr lang="ru-RU"/>
        </a:p>
      </dgm:t>
    </dgm:pt>
    <dgm:pt modelId="{AF06EE27-0358-4587-B633-445E1D70FED4}" type="pres">
      <dgm:prSet presAssocID="{A607255F-B78E-443E-86CA-2A41A035A21C}" presName="Name0" presStyleCnt="0">
        <dgm:presLayoutVars>
          <dgm:dir/>
          <dgm:resizeHandles val="exact"/>
        </dgm:presLayoutVars>
      </dgm:prSet>
      <dgm:spPr/>
    </dgm:pt>
    <dgm:pt modelId="{D189EE8E-51E9-430B-A851-306720D9C311}" type="pres">
      <dgm:prSet presAssocID="{A607255F-B78E-443E-86CA-2A41A035A21C}" presName="fgShape" presStyleLbl="fgShp" presStyleIdx="0" presStyleCnt="1"/>
      <dgm:spPr/>
    </dgm:pt>
    <dgm:pt modelId="{4731FE35-06BE-4AEF-862A-6124DD12F920}" type="pres">
      <dgm:prSet presAssocID="{A607255F-B78E-443E-86CA-2A41A035A21C}" presName="linComp" presStyleCnt="0"/>
      <dgm:spPr/>
    </dgm:pt>
    <dgm:pt modelId="{941D3427-BC8D-4092-96CE-F0E9E197CBFB}" type="pres">
      <dgm:prSet presAssocID="{00F86CB7-DD8C-480A-B539-1F08926D3F52}" presName="compNode" presStyleCnt="0"/>
      <dgm:spPr/>
    </dgm:pt>
    <dgm:pt modelId="{23773FA3-6D6B-4E84-8114-C61DD3ED9DBF}" type="pres">
      <dgm:prSet presAssocID="{00F86CB7-DD8C-480A-B539-1F08926D3F52}" presName="bkgdShape" presStyleLbl="node1" presStyleIdx="0" presStyleCnt="3"/>
      <dgm:spPr/>
    </dgm:pt>
    <dgm:pt modelId="{5CA255E8-A904-40EB-8200-C4E76D7EFFB7}" type="pres">
      <dgm:prSet presAssocID="{00F86CB7-DD8C-480A-B539-1F08926D3F52}" presName="nodeTx" presStyleLbl="node1" presStyleIdx="0" presStyleCnt="3">
        <dgm:presLayoutVars>
          <dgm:bulletEnabled val="1"/>
        </dgm:presLayoutVars>
      </dgm:prSet>
      <dgm:spPr/>
    </dgm:pt>
    <dgm:pt modelId="{26F76B21-7581-4030-88CD-CFF20A5EEA76}" type="pres">
      <dgm:prSet presAssocID="{00F86CB7-DD8C-480A-B539-1F08926D3F52}" presName="invisiNode" presStyleLbl="node1" presStyleIdx="0" presStyleCnt="3"/>
      <dgm:spPr/>
    </dgm:pt>
    <dgm:pt modelId="{BE8FAEA4-D9AA-4F5C-8AB5-E7222614BE0F}" type="pres">
      <dgm:prSet presAssocID="{00F86CB7-DD8C-480A-B539-1F08926D3F52}" presName="imagNode" presStyleLbl="fgImgPlace1" presStyleIdx="0" presStyleCnt="3"/>
      <dgm:spPr>
        <a:blipFill rotWithShape="1">
          <a:blip xmlns:r="http://schemas.openxmlformats.org/officeDocument/2006/relationships" r:embed="rId1"/>
          <a:srcRect/>
          <a:stretch>
            <a:fillRect l="-35000" r="-35000"/>
          </a:stretch>
        </a:blipFill>
      </dgm:spPr>
    </dgm:pt>
    <dgm:pt modelId="{4FDE13B6-267D-4D86-943B-A6A972F98602}" type="pres">
      <dgm:prSet presAssocID="{A91C671A-8DC0-4CE2-AA09-0BCB2198FA3A}" presName="sibTrans" presStyleLbl="sibTrans2D1" presStyleIdx="0" presStyleCnt="0"/>
      <dgm:spPr/>
    </dgm:pt>
    <dgm:pt modelId="{388C6B0D-35DC-4A3D-9398-3F5CAC521E54}" type="pres">
      <dgm:prSet presAssocID="{B76F5753-FB44-47CD-A635-8651F7EA674B}" presName="compNode" presStyleCnt="0"/>
      <dgm:spPr/>
    </dgm:pt>
    <dgm:pt modelId="{C0412D75-2EB6-423B-9694-791BF8C78175}" type="pres">
      <dgm:prSet presAssocID="{B76F5753-FB44-47CD-A635-8651F7EA674B}" presName="bkgdShape" presStyleLbl="node1" presStyleIdx="1" presStyleCnt="3"/>
      <dgm:spPr/>
    </dgm:pt>
    <dgm:pt modelId="{48C7553C-3466-438F-B0CB-C505A467A06D}" type="pres">
      <dgm:prSet presAssocID="{B76F5753-FB44-47CD-A635-8651F7EA674B}" presName="nodeTx" presStyleLbl="node1" presStyleIdx="1" presStyleCnt="3">
        <dgm:presLayoutVars>
          <dgm:bulletEnabled val="1"/>
        </dgm:presLayoutVars>
      </dgm:prSet>
      <dgm:spPr/>
    </dgm:pt>
    <dgm:pt modelId="{077F5AE7-B29F-45B0-83FF-7C0A78BAF451}" type="pres">
      <dgm:prSet presAssocID="{B76F5753-FB44-47CD-A635-8651F7EA674B}" presName="invisiNode" presStyleLbl="node1" presStyleIdx="1" presStyleCnt="3"/>
      <dgm:spPr/>
    </dgm:pt>
    <dgm:pt modelId="{59CE206C-6A82-4451-9726-FCE188DB8CC4}" type="pres">
      <dgm:prSet presAssocID="{B76F5753-FB44-47CD-A635-8651F7EA674B}" presName="imagNode" presStyleLbl="fgImgPlace1" presStyleIdx="1" presStyleCnt="3"/>
      <dgm:spPr>
        <a:blipFill rotWithShape="1">
          <a:blip xmlns:r="http://schemas.openxmlformats.org/officeDocument/2006/relationships" r:embed="rId2"/>
          <a:srcRect/>
          <a:stretch>
            <a:fillRect l="-20000" r="-20000"/>
          </a:stretch>
        </a:blipFill>
      </dgm:spPr>
    </dgm:pt>
    <dgm:pt modelId="{01926FF5-BD27-4B90-8CDF-A7D650AB82F6}" type="pres">
      <dgm:prSet presAssocID="{FE4D5E63-A2E6-44AF-9915-13F363837A18}" presName="sibTrans" presStyleLbl="sibTrans2D1" presStyleIdx="0" presStyleCnt="0"/>
      <dgm:spPr/>
    </dgm:pt>
    <dgm:pt modelId="{1EB41DC1-DCFC-465E-9C88-4D93AD082E6A}" type="pres">
      <dgm:prSet presAssocID="{F9377B9A-4C01-44B4-B500-3CF481D83B93}" presName="compNode" presStyleCnt="0"/>
      <dgm:spPr/>
    </dgm:pt>
    <dgm:pt modelId="{D5CB292B-3FA7-43E5-9124-87C5168D9A74}" type="pres">
      <dgm:prSet presAssocID="{F9377B9A-4C01-44B4-B500-3CF481D83B93}" presName="bkgdShape" presStyleLbl="node1" presStyleIdx="2" presStyleCnt="3"/>
      <dgm:spPr/>
    </dgm:pt>
    <dgm:pt modelId="{3E4A5F4B-FBF8-4340-9AB9-9E4AD62028B8}" type="pres">
      <dgm:prSet presAssocID="{F9377B9A-4C01-44B4-B500-3CF481D83B93}" presName="nodeTx" presStyleLbl="node1" presStyleIdx="2" presStyleCnt="3">
        <dgm:presLayoutVars>
          <dgm:bulletEnabled val="1"/>
        </dgm:presLayoutVars>
      </dgm:prSet>
      <dgm:spPr/>
    </dgm:pt>
    <dgm:pt modelId="{A80414A4-2828-4C10-851E-5214ADC710ED}" type="pres">
      <dgm:prSet presAssocID="{F9377B9A-4C01-44B4-B500-3CF481D83B93}" presName="invisiNode" presStyleLbl="node1" presStyleIdx="2" presStyleCnt="3"/>
      <dgm:spPr/>
    </dgm:pt>
    <dgm:pt modelId="{1629AAD5-5E16-4DBD-BBA3-166876B86B93}" type="pres">
      <dgm:prSet presAssocID="{F9377B9A-4C01-44B4-B500-3CF481D83B93}" presName="imagNode" presStyleLbl="fgImgPlace1" presStyleIdx="2" presStyleCnt="3"/>
      <dgm:spPr>
        <a:blipFill rotWithShape="1">
          <a:blip xmlns:r="http://schemas.openxmlformats.org/officeDocument/2006/relationships" r:embed="rId3"/>
          <a:srcRect/>
          <a:stretch>
            <a:fillRect l="-95000" r="-95000"/>
          </a:stretch>
        </a:blipFill>
      </dgm:spPr>
    </dgm:pt>
  </dgm:ptLst>
  <dgm:cxnLst>
    <dgm:cxn modelId="{DD9DDD0F-18C4-4C4E-80B4-3C78472F66AF}" type="presOf" srcId="{F9377B9A-4C01-44B4-B500-3CF481D83B93}" destId="{D5CB292B-3FA7-43E5-9124-87C5168D9A74}" srcOrd="0" destOrd="0" presId="urn:microsoft.com/office/officeart/2005/8/layout/hList7#1"/>
    <dgm:cxn modelId="{8C3DA51A-472B-4B81-9CAC-537BBFE379A2}" srcId="{A607255F-B78E-443E-86CA-2A41A035A21C}" destId="{B76F5753-FB44-47CD-A635-8651F7EA674B}" srcOrd="1" destOrd="0" parTransId="{1E486516-1FD2-4332-AAD2-EF91D7DA1752}" sibTransId="{FE4D5E63-A2E6-44AF-9915-13F363837A18}"/>
    <dgm:cxn modelId="{28BD1242-FECA-4535-93DC-DF4777B5E4D8}" type="presOf" srcId="{A91C671A-8DC0-4CE2-AA09-0BCB2198FA3A}" destId="{4FDE13B6-267D-4D86-943B-A6A972F98602}" srcOrd="0" destOrd="0" presId="urn:microsoft.com/office/officeart/2005/8/layout/hList7#1"/>
    <dgm:cxn modelId="{DBF10764-EAF6-4A54-8204-F89D0B200522}" type="presOf" srcId="{00F86CB7-DD8C-480A-B539-1F08926D3F52}" destId="{5CA255E8-A904-40EB-8200-C4E76D7EFFB7}" srcOrd="1" destOrd="0" presId="urn:microsoft.com/office/officeart/2005/8/layout/hList7#1"/>
    <dgm:cxn modelId="{D8508D50-FB9F-4538-A6A8-1603D554E0EB}" type="presOf" srcId="{B76F5753-FB44-47CD-A635-8651F7EA674B}" destId="{48C7553C-3466-438F-B0CB-C505A467A06D}" srcOrd="1" destOrd="0" presId="urn:microsoft.com/office/officeart/2005/8/layout/hList7#1"/>
    <dgm:cxn modelId="{B84F7C98-D638-41CF-8199-D1819B99E72A}" type="presOf" srcId="{A607255F-B78E-443E-86CA-2A41A035A21C}" destId="{AF06EE27-0358-4587-B633-445E1D70FED4}" srcOrd="0" destOrd="0" presId="urn:microsoft.com/office/officeart/2005/8/layout/hList7#1"/>
    <dgm:cxn modelId="{1772FCC8-A367-47D9-A1E7-7A9CFC4E1822}" type="presOf" srcId="{FE4D5E63-A2E6-44AF-9915-13F363837A18}" destId="{01926FF5-BD27-4B90-8CDF-A7D650AB82F6}" srcOrd="0" destOrd="0" presId="urn:microsoft.com/office/officeart/2005/8/layout/hList7#1"/>
    <dgm:cxn modelId="{684FD4D7-199A-4FA3-BDCA-9A3795043788}" srcId="{A607255F-B78E-443E-86CA-2A41A035A21C}" destId="{F9377B9A-4C01-44B4-B500-3CF481D83B93}" srcOrd="2" destOrd="0" parTransId="{76822C21-0DE8-45BB-89F8-0D98CDC6E9EE}" sibTransId="{171E17E9-1E7B-47E5-982F-8426CF91B970}"/>
    <dgm:cxn modelId="{0AAE1DD9-CFFB-41EE-83BD-9B530BE38A2D}" type="presOf" srcId="{F9377B9A-4C01-44B4-B500-3CF481D83B93}" destId="{3E4A5F4B-FBF8-4340-9AB9-9E4AD62028B8}" srcOrd="1" destOrd="0" presId="urn:microsoft.com/office/officeart/2005/8/layout/hList7#1"/>
    <dgm:cxn modelId="{2C0EE0E8-0C04-400C-B1BF-6E5365C8CBFD}" type="presOf" srcId="{B76F5753-FB44-47CD-A635-8651F7EA674B}" destId="{C0412D75-2EB6-423B-9694-791BF8C78175}" srcOrd="0" destOrd="0" presId="urn:microsoft.com/office/officeart/2005/8/layout/hList7#1"/>
    <dgm:cxn modelId="{B255EEF4-8472-47E5-B117-13A529A5A7EE}" srcId="{A607255F-B78E-443E-86CA-2A41A035A21C}" destId="{00F86CB7-DD8C-480A-B539-1F08926D3F52}" srcOrd="0" destOrd="0" parTransId="{86C57C76-3DA8-4BA7-A2C4-42D61465F243}" sibTransId="{A91C671A-8DC0-4CE2-AA09-0BCB2198FA3A}"/>
    <dgm:cxn modelId="{889BCDF7-59D4-470D-9E9F-60876393A27F}" type="presOf" srcId="{00F86CB7-DD8C-480A-B539-1F08926D3F52}" destId="{23773FA3-6D6B-4E84-8114-C61DD3ED9DBF}" srcOrd="0" destOrd="0" presId="urn:microsoft.com/office/officeart/2005/8/layout/hList7#1"/>
    <dgm:cxn modelId="{479A265C-CBE7-4E42-BC32-124BCA98643F}" type="presParOf" srcId="{AF06EE27-0358-4587-B633-445E1D70FED4}" destId="{D189EE8E-51E9-430B-A851-306720D9C311}" srcOrd="0" destOrd="0" presId="urn:microsoft.com/office/officeart/2005/8/layout/hList7#1"/>
    <dgm:cxn modelId="{A64E4338-94CB-4C97-BD03-790160992D08}" type="presParOf" srcId="{AF06EE27-0358-4587-B633-445E1D70FED4}" destId="{4731FE35-06BE-4AEF-862A-6124DD12F920}" srcOrd="1" destOrd="0" presId="urn:microsoft.com/office/officeart/2005/8/layout/hList7#1"/>
    <dgm:cxn modelId="{C7627B03-AADB-4F98-B04D-DA419B117DF5}" type="presParOf" srcId="{4731FE35-06BE-4AEF-862A-6124DD12F920}" destId="{941D3427-BC8D-4092-96CE-F0E9E197CBFB}" srcOrd="0" destOrd="0" presId="urn:microsoft.com/office/officeart/2005/8/layout/hList7#1"/>
    <dgm:cxn modelId="{BC0BCF92-E935-4CBD-8342-8BB544C063E0}" type="presParOf" srcId="{941D3427-BC8D-4092-96CE-F0E9E197CBFB}" destId="{23773FA3-6D6B-4E84-8114-C61DD3ED9DBF}" srcOrd="0" destOrd="0" presId="urn:microsoft.com/office/officeart/2005/8/layout/hList7#1"/>
    <dgm:cxn modelId="{1A38BE4A-E8A8-40C9-95F7-F07001EA392C}" type="presParOf" srcId="{941D3427-BC8D-4092-96CE-F0E9E197CBFB}" destId="{5CA255E8-A904-40EB-8200-C4E76D7EFFB7}" srcOrd="1" destOrd="0" presId="urn:microsoft.com/office/officeart/2005/8/layout/hList7#1"/>
    <dgm:cxn modelId="{5EB1B2D1-D804-4BD3-824C-23FC6BC1C4AE}" type="presParOf" srcId="{941D3427-BC8D-4092-96CE-F0E9E197CBFB}" destId="{26F76B21-7581-4030-88CD-CFF20A5EEA76}" srcOrd="2" destOrd="0" presId="urn:microsoft.com/office/officeart/2005/8/layout/hList7#1"/>
    <dgm:cxn modelId="{7305FE0B-D0C7-46C7-AC96-B774E5A7495E}" type="presParOf" srcId="{941D3427-BC8D-4092-96CE-F0E9E197CBFB}" destId="{BE8FAEA4-D9AA-4F5C-8AB5-E7222614BE0F}" srcOrd="3" destOrd="0" presId="urn:microsoft.com/office/officeart/2005/8/layout/hList7#1"/>
    <dgm:cxn modelId="{A8CA82E8-22CB-4C72-B63E-1B1CFC8C9669}" type="presParOf" srcId="{4731FE35-06BE-4AEF-862A-6124DD12F920}" destId="{4FDE13B6-267D-4D86-943B-A6A972F98602}" srcOrd="1" destOrd="0" presId="urn:microsoft.com/office/officeart/2005/8/layout/hList7#1"/>
    <dgm:cxn modelId="{20F9740D-2A4D-475D-9768-42FE1042D751}" type="presParOf" srcId="{4731FE35-06BE-4AEF-862A-6124DD12F920}" destId="{388C6B0D-35DC-4A3D-9398-3F5CAC521E54}" srcOrd="2" destOrd="0" presId="urn:microsoft.com/office/officeart/2005/8/layout/hList7#1"/>
    <dgm:cxn modelId="{C5471ED4-D6CD-4349-88A2-F1F7CCC0F097}" type="presParOf" srcId="{388C6B0D-35DC-4A3D-9398-3F5CAC521E54}" destId="{C0412D75-2EB6-423B-9694-791BF8C78175}" srcOrd="0" destOrd="0" presId="urn:microsoft.com/office/officeart/2005/8/layout/hList7#1"/>
    <dgm:cxn modelId="{33AADB4E-3949-449D-98EF-CBF43809E6AB}" type="presParOf" srcId="{388C6B0D-35DC-4A3D-9398-3F5CAC521E54}" destId="{48C7553C-3466-438F-B0CB-C505A467A06D}" srcOrd="1" destOrd="0" presId="urn:microsoft.com/office/officeart/2005/8/layout/hList7#1"/>
    <dgm:cxn modelId="{DA192456-CB42-46AC-8855-7D7CBB871726}" type="presParOf" srcId="{388C6B0D-35DC-4A3D-9398-3F5CAC521E54}" destId="{077F5AE7-B29F-45B0-83FF-7C0A78BAF451}" srcOrd="2" destOrd="0" presId="urn:microsoft.com/office/officeart/2005/8/layout/hList7#1"/>
    <dgm:cxn modelId="{8CAC3A70-4BDF-4D6D-8CB5-D4B307C17096}" type="presParOf" srcId="{388C6B0D-35DC-4A3D-9398-3F5CAC521E54}" destId="{59CE206C-6A82-4451-9726-FCE188DB8CC4}" srcOrd="3" destOrd="0" presId="urn:microsoft.com/office/officeart/2005/8/layout/hList7#1"/>
    <dgm:cxn modelId="{FEEBF731-AF48-4EFF-BCD5-6A0BEB0F3D0C}" type="presParOf" srcId="{4731FE35-06BE-4AEF-862A-6124DD12F920}" destId="{01926FF5-BD27-4B90-8CDF-A7D650AB82F6}" srcOrd="3" destOrd="0" presId="urn:microsoft.com/office/officeart/2005/8/layout/hList7#1"/>
    <dgm:cxn modelId="{4BFE3112-182F-4FF4-B8C6-490DFC715205}" type="presParOf" srcId="{4731FE35-06BE-4AEF-862A-6124DD12F920}" destId="{1EB41DC1-DCFC-465E-9C88-4D93AD082E6A}" srcOrd="4" destOrd="0" presId="urn:microsoft.com/office/officeart/2005/8/layout/hList7#1"/>
    <dgm:cxn modelId="{D9587B08-D786-4ECE-AF22-37B300609876}" type="presParOf" srcId="{1EB41DC1-DCFC-465E-9C88-4D93AD082E6A}" destId="{D5CB292B-3FA7-43E5-9124-87C5168D9A74}" srcOrd="0" destOrd="0" presId="urn:microsoft.com/office/officeart/2005/8/layout/hList7#1"/>
    <dgm:cxn modelId="{0E2F850A-A270-467B-9757-465F7F1F1CBF}" type="presParOf" srcId="{1EB41DC1-DCFC-465E-9C88-4D93AD082E6A}" destId="{3E4A5F4B-FBF8-4340-9AB9-9E4AD62028B8}" srcOrd="1" destOrd="0" presId="urn:microsoft.com/office/officeart/2005/8/layout/hList7#1"/>
    <dgm:cxn modelId="{2A00D729-09B6-4872-84E8-6D2574937897}" type="presParOf" srcId="{1EB41DC1-DCFC-465E-9C88-4D93AD082E6A}" destId="{A80414A4-2828-4C10-851E-5214ADC710ED}" srcOrd="2" destOrd="0" presId="urn:microsoft.com/office/officeart/2005/8/layout/hList7#1"/>
    <dgm:cxn modelId="{8194147C-97C4-4D1D-93C0-3EBEC82132BC}" type="presParOf" srcId="{1EB41DC1-DCFC-465E-9C88-4D93AD082E6A}" destId="{1629AAD5-5E16-4DBD-BBA3-166876B86B93}" srcOrd="3" destOrd="0" presId="urn:microsoft.com/office/officeart/2005/8/layout/hList7#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E37878C-07CC-4677-8BF5-BA7AB48810C5}" type="doc">
      <dgm:prSet loTypeId="urn:microsoft.com/office/officeart/2005/8/layout/vList4#1" loCatId="list" qsTypeId="urn:microsoft.com/office/officeart/2005/8/quickstyle/3d3" qsCatId="3D" csTypeId="urn:microsoft.com/office/officeart/2005/8/colors/accent1_2" csCatId="accent1" phldr="1"/>
      <dgm:spPr/>
      <dgm:t>
        <a:bodyPr/>
        <a:lstStyle/>
        <a:p>
          <a:endParaRPr lang="ru-RU"/>
        </a:p>
      </dgm:t>
    </dgm:pt>
    <dgm:pt modelId="{7F93741C-5C00-4207-B6EC-B7B7BC6B0798}">
      <dgm:prSet phldrT="[Текст]" custT="1"/>
      <dgm:spPr>
        <a:solidFill>
          <a:srgbClr val="FFCCCC"/>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охране труда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dirty="0">
              <a:solidFill>
                <a:schemeClr val="tx1">
                  <a:lumMod val="95000"/>
                  <a:lumOff val="5000"/>
                </a:schemeClr>
              </a:solidFill>
              <a:latin typeface="Times New Roman" pitchFamily="18" charset="0"/>
              <a:cs typeface="Times New Roman" pitchFamily="18" charset="0"/>
            </a:rPr>
            <a:t>973 528,00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2024г –1208033,00 </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2025г –1219463,00</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–1265642,00</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-1313668,00</a:t>
          </a:r>
          <a:r>
            <a:rPr lang="ru-RU" sz="1000" b="0" i="0" u="none" dirty="0">
              <a:solidFill>
                <a:schemeClr val="tx1">
                  <a:lumMod val="95000"/>
                  <a:lumOff val="5000"/>
                </a:schemeClr>
              </a:solidFill>
              <a:latin typeface="Times New Roman" pitchFamily="18" charset="0"/>
              <a:cs typeface="Times New Roman" pitchFamily="18" charset="0"/>
            </a:rPr>
            <a:t> руб.</a:t>
          </a:r>
          <a:endParaRPr lang="ru-RU" sz="1000" dirty="0">
            <a:solidFill>
              <a:schemeClr val="tx1">
                <a:lumMod val="95000"/>
                <a:lumOff val="5000"/>
              </a:schemeClr>
            </a:solidFill>
            <a:latin typeface="Times New Roman" pitchFamily="18" charset="0"/>
            <a:cs typeface="Times New Roman" pitchFamily="18" charset="0"/>
          </a:endParaRPr>
        </a:p>
      </dgm:t>
    </dgm:pt>
    <dgm:pt modelId="{A8CFB129-C589-45E5-A278-25B0D71A2145}" type="parTrans" cxnId="{2E5B869E-0173-401D-8C32-F711A42544C9}">
      <dgm:prSet/>
      <dgm:spPr/>
      <dgm:t>
        <a:bodyPr/>
        <a:lstStyle/>
        <a:p>
          <a:endParaRPr lang="ru-RU"/>
        </a:p>
      </dgm:t>
    </dgm:pt>
    <dgm:pt modelId="{F7E42112-4772-439B-822E-6E02B87983A5}" type="sibTrans" cxnId="{2E5B869E-0173-401D-8C32-F711A42544C9}">
      <dgm:prSet/>
      <dgm:spPr/>
      <dgm:t>
        <a:bodyPr/>
        <a:lstStyle/>
        <a:p>
          <a:endParaRPr lang="ru-RU"/>
        </a:p>
      </dgm:t>
    </dgm:pt>
    <dgm:pt modelId="{F13DAFFF-565A-404F-8544-EC43389A46A5}">
      <dgm:prSet phldrT="[Текст]" custT="1"/>
      <dgm:spPr>
        <a:solidFill>
          <a:srgbClr val="FFCCCC"/>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в сфере транспортного обслуживания по муниципальным маршрутам в границах МО</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dirty="0">
              <a:solidFill>
                <a:schemeClr val="tx1">
                  <a:lumMod val="95000"/>
                  <a:lumOff val="5000"/>
                </a:schemeClr>
              </a:solidFill>
              <a:latin typeface="Times New Roman" pitchFamily="18" charset="0"/>
              <a:cs typeface="Times New Roman" pitchFamily="18" charset="0"/>
            </a:rPr>
            <a:t>3 387,08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2024г –</a:t>
          </a:r>
          <a:r>
            <a:rPr lang="ru-RU" sz="1000" b="0" i="0" u="none" dirty="0">
              <a:solidFill>
                <a:schemeClr val="tx1">
                  <a:lumMod val="95000"/>
                  <a:lumOff val="5000"/>
                </a:schemeClr>
              </a:solidFill>
              <a:latin typeface="Times New Roman" pitchFamily="18" charset="0"/>
              <a:cs typeface="Times New Roman" pitchFamily="18" charset="0"/>
            </a:rPr>
            <a:t>3 387,08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3 387,08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a:t>
          </a:r>
          <a:r>
            <a:rPr lang="ru-RU" sz="1000" b="0" i="0" u="none" dirty="0">
              <a:solidFill>
                <a:schemeClr val="tx1">
                  <a:lumMod val="95000"/>
                  <a:lumOff val="5000"/>
                </a:schemeClr>
              </a:solidFill>
              <a:latin typeface="Times New Roman" pitchFamily="18" charset="0"/>
              <a:cs typeface="Times New Roman" pitchFamily="18" charset="0"/>
            </a:rPr>
            <a:t>3 387,08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 </a:t>
          </a:r>
          <a:r>
            <a:rPr lang="ru-RU" sz="1000" b="0" i="0" u="none" dirty="0">
              <a:solidFill>
                <a:schemeClr val="tx1">
                  <a:lumMod val="95000"/>
                  <a:lumOff val="5000"/>
                </a:schemeClr>
              </a:solidFill>
              <a:latin typeface="Times New Roman" pitchFamily="18" charset="0"/>
              <a:cs typeface="Times New Roman" pitchFamily="18" charset="0"/>
            </a:rPr>
            <a:t>3 387,08 руб.</a:t>
          </a:r>
          <a:endParaRPr lang="ru-RU" sz="1000" dirty="0">
            <a:solidFill>
              <a:schemeClr val="tx1">
                <a:lumMod val="95000"/>
                <a:lumOff val="5000"/>
              </a:schemeClr>
            </a:solidFill>
            <a:latin typeface="Times New Roman" pitchFamily="18" charset="0"/>
            <a:cs typeface="Times New Roman" pitchFamily="18" charset="0"/>
          </a:endParaRPr>
        </a:p>
      </dgm:t>
    </dgm:pt>
    <dgm:pt modelId="{F9D18844-76D6-4D97-BBD4-0C2D9EBB65F5}" type="parTrans" cxnId="{03302769-3603-490B-97B3-C32EBCC2E359}">
      <dgm:prSet/>
      <dgm:spPr/>
      <dgm:t>
        <a:bodyPr/>
        <a:lstStyle/>
        <a:p>
          <a:endParaRPr lang="ru-RU"/>
        </a:p>
      </dgm:t>
    </dgm:pt>
    <dgm:pt modelId="{6B643467-2A06-4763-9935-48890DD00ACC}" type="sibTrans" cxnId="{03302769-3603-490B-97B3-C32EBCC2E359}">
      <dgm:prSet/>
      <dgm:spPr/>
      <dgm:t>
        <a:bodyPr/>
        <a:lstStyle/>
        <a:p>
          <a:endParaRPr lang="ru-RU"/>
        </a:p>
      </dgm:t>
    </dgm:pt>
    <dgm:pt modelId="{7851A03A-225A-4DBD-8836-BB314D309578}">
      <dgm:prSet phldrT="[Текст]" custT="1"/>
      <dgm:spPr>
        <a:solidFill>
          <a:srgbClr val="FFCCCC"/>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первичного воинского учета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dirty="0">
              <a:solidFill>
                <a:schemeClr val="tx1">
                  <a:lumMod val="95000"/>
                  <a:lumOff val="5000"/>
                </a:schemeClr>
              </a:solidFill>
              <a:latin typeface="Times New Roman" pitchFamily="18" charset="0"/>
              <a:cs typeface="Times New Roman" pitchFamily="18" charset="0"/>
            </a:rPr>
            <a:t>1 293 510,00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2024г –1195888,00 </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2025г –1318708,00 </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–1443568,00 </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a:t>
          </a:r>
          <a:r>
            <a:rPr lang="ru-RU" sz="1000" b="0" i="0" u="none" dirty="0">
              <a:solidFill>
                <a:schemeClr val="tx1">
                  <a:lumMod val="95000"/>
                  <a:lumOff val="5000"/>
                </a:schemeClr>
              </a:solidFill>
              <a:latin typeface="Times New Roman" pitchFamily="18" charset="0"/>
              <a:cs typeface="Times New Roman" pitchFamily="18" charset="0"/>
            </a:rPr>
            <a:t>1443568,00 руб.</a:t>
          </a:r>
          <a:endParaRPr lang="ru-RU" sz="1000" dirty="0">
            <a:solidFill>
              <a:schemeClr val="tx1">
                <a:lumMod val="95000"/>
                <a:lumOff val="5000"/>
              </a:schemeClr>
            </a:solidFill>
            <a:latin typeface="Times New Roman" pitchFamily="18" charset="0"/>
            <a:cs typeface="Times New Roman" pitchFamily="18" charset="0"/>
          </a:endParaRPr>
        </a:p>
      </dgm:t>
    </dgm:pt>
    <dgm:pt modelId="{7E52C5F3-524C-483C-9B8A-DC5FE88FDAFA}" type="parTrans" cxnId="{52E18F0B-E077-4E2F-ACBE-5EB120FE7CC9}">
      <dgm:prSet/>
      <dgm:spPr/>
      <dgm:t>
        <a:bodyPr/>
        <a:lstStyle/>
        <a:p>
          <a:endParaRPr lang="ru-RU"/>
        </a:p>
      </dgm:t>
    </dgm:pt>
    <dgm:pt modelId="{C4F3C947-98C1-4376-97EE-8A3244958492}" type="sibTrans" cxnId="{52E18F0B-E077-4E2F-ACBE-5EB120FE7CC9}">
      <dgm:prSet/>
      <dgm:spPr/>
      <dgm:t>
        <a:bodyPr/>
        <a:lstStyle/>
        <a:p>
          <a:endParaRPr lang="ru-RU"/>
        </a:p>
      </dgm:t>
    </dgm:pt>
    <dgm:pt modelId="{03E57E4C-4EC6-4E43-BA6B-94E05EE68683}">
      <dgm:prSet custT="1"/>
      <dgm:spPr>
        <a:solidFill>
          <a:srgbClr val="FFCCCC"/>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составлению (изменению) списков кандидатов в присяжные заседатели</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dirty="0">
              <a:solidFill>
                <a:schemeClr val="tx1">
                  <a:lumMod val="95000"/>
                  <a:lumOff val="5000"/>
                </a:schemeClr>
              </a:solidFill>
              <a:latin typeface="Times New Roman" pitchFamily="18" charset="0"/>
              <a:cs typeface="Times New Roman" pitchFamily="18" charset="0"/>
            </a:rPr>
            <a:t>2 240,00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2024г –</a:t>
          </a:r>
          <a:r>
            <a:rPr lang="ru-RU" sz="1000" b="0" i="0" u="none" dirty="0">
              <a:solidFill>
                <a:schemeClr val="tx1">
                  <a:lumMod val="95000"/>
                  <a:lumOff val="5000"/>
                </a:schemeClr>
              </a:solidFill>
              <a:latin typeface="Times New Roman" pitchFamily="18" charset="0"/>
              <a:cs typeface="Times New Roman" pitchFamily="18" charset="0"/>
            </a:rPr>
            <a:t>8503,00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9893,00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 121640</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- 9893</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dgm:t>
    </dgm:pt>
    <dgm:pt modelId="{1C60F5C9-AD41-49BD-93FB-79449D1C6D8D}" type="parTrans" cxnId="{858CBD07-F7F9-416E-B01E-081B0DEC8B7A}">
      <dgm:prSet/>
      <dgm:spPr/>
      <dgm:t>
        <a:bodyPr/>
        <a:lstStyle/>
        <a:p>
          <a:endParaRPr lang="ru-RU"/>
        </a:p>
      </dgm:t>
    </dgm:pt>
    <dgm:pt modelId="{DD495A91-3128-46C1-8221-80874290EEE9}" type="sibTrans" cxnId="{858CBD07-F7F9-416E-B01E-081B0DEC8B7A}">
      <dgm:prSet/>
      <dgm:spPr/>
      <dgm:t>
        <a:bodyPr/>
        <a:lstStyle/>
        <a:p>
          <a:endParaRPr lang="ru-RU"/>
        </a:p>
      </dgm:t>
    </dgm:pt>
    <dgm:pt modelId="{C595FF80-F160-4149-98BD-EDB2583401A7}" type="pres">
      <dgm:prSet presAssocID="{AE37878C-07CC-4677-8BF5-BA7AB48810C5}" presName="linear" presStyleCnt="0">
        <dgm:presLayoutVars>
          <dgm:dir/>
          <dgm:resizeHandles val="exact"/>
        </dgm:presLayoutVars>
      </dgm:prSet>
      <dgm:spPr/>
    </dgm:pt>
    <dgm:pt modelId="{74DEE541-7E5E-4AA6-8225-C672510B15E9}" type="pres">
      <dgm:prSet presAssocID="{7F93741C-5C00-4207-B6EC-B7B7BC6B0798}" presName="comp" presStyleCnt="0"/>
      <dgm:spPr/>
    </dgm:pt>
    <dgm:pt modelId="{3CAE1E14-522F-4CC2-AF5F-E36EB5627D37}" type="pres">
      <dgm:prSet presAssocID="{7F93741C-5C00-4207-B6EC-B7B7BC6B0798}" presName="box" presStyleLbl="node1" presStyleIdx="0" presStyleCnt="4"/>
      <dgm:spPr/>
    </dgm:pt>
    <dgm:pt modelId="{1C381592-988E-410F-A2E1-B1DED27AE2F1}" type="pres">
      <dgm:prSet presAssocID="{7F93741C-5C00-4207-B6EC-B7B7BC6B0798}" presName="img" presStyleLbl="fgImgPlace1" presStyleIdx="0" presStyleCnt="4"/>
      <dgm:spPr>
        <a:blipFill rotWithShape="1">
          <a:blip xmlns:r="http://schemas.openxmlformats.org/officeDocument/2006/relationships" r:embed="rId1"/>
          <a:srcRect/>
          <a:stretch>
            <a:fillRect l="-18000" r="-18000"/>
          </a:stretch>
        </a:blipFill>
      </dgm:spPr>
    </dgm:pt>
    <dgm:pt modelId="{CC41DF68-6907-425E-BCD6-1F8598F77FC8}" type="pres">
      <dgm:prSet presAssocID="{7F93741C-5C00-4207-B6EC-B7B7BC6B0798}" presName="text" presStyleLbl="node1" presStyleIdx="0" presStyleCnt="4">
        <dgm:presLayoutVars>
          <dgm:bulletEnabled val="1"/>
        </dgm:presLayoutVars>
      </dgm:prSet>
      <dgm:spPr/>
    </dgm:pt>
    <dgm:pt modelId="{40D46F59-08EC-41A1-A95F-3B364D8591BB}" type="pres">
      <dgm:prSet presAssocID="{F7E42112-4772-439B-822E-6E02B87983A5}" presName="spacer" presStyleCnt="0"/>
      <dgm:spPr/>
    </dgm:pt>
    <dgm:pt modelId="{7018C3F0-CFAA-4907-B336-02A9480BFCF7}" type="pres">
      <dgm:prSet presAssocID="{F13DAFFF-565A-404F-8544-EC43389A46A5}" presName="comp" presStyleCnt="0"/>
      <dgm:spPr/>
    </dgm:pt>
    <dgm:pt modelId="{E55C1868-2E63-4DB0-9A87-EF087DB367AE}" type="pres">
      <dgm:prSet presAssocID="{F13DAFFF-565A-404F-8544-EC43389A46A5}" presName="box" presStyleLbl="node1" presStyleIdx="1" presStyleCnt="4"/>
      <dgm:spPr/>
    </dgm:pt>
    <dgm:pt modelId="{3E3AA88D-D103-4D2E-9449-D51B996E39D4}" type="pres">
      <dgm:prSet presAssocID="{F13DAFFF-565A-404F-8544-EC43389A46A5}" presName="img" presStyleLbl="fgImgPlace1" presStyleIdx="1" presStyleCnt="4"/>
      <dgm:spPr>
        <a:blipFill rotWithShape="1">
          <a:blip xmlns:r="http://schemas.openxmlformats.org/officeDocument/2006/relationships" r:embed="rId2"/>
          <a:srcRect/>
          <a:stretch>
            <a:fillRect l="-64000" r="-64000"/>
          </a:stretch>
        </a:blipFill>
      </dgm:spPr>
    </dgm:pt>
    <dgm:pt modelId="{005118AF-625B-413F-AB4C-CA19BA455CAA}" type="pres">
      <dgm:prSet presAssocID="{F13DAFFF-565A-404F-8544-EC43389A46A5}" presName="text" presStyleLbl="node1" presStyleIdx="1" presStyleCnt="4">
        <dgm:presLayoutVars>
          <dgm:bulletEnabled val="1"/>
        </dgm:presLayoutVars>
      </dgm:prSet>
      <dgm:spPr/>
    </dgm:pt>
    <dgm:pt modelId="{24E73B45-9742-4E97-894D-1574824933EF}" type="pres">
      <dgm:prSet presAssocID="{6B643467-2A06-4763-9935-48890DD00ACC}" presName="spacer" presStyleCnt="0"/>
      <dgm:spPr/>
    </dgm:pt>
    <dgm:pt modelId="{99407DB1-D0E4-4FFA-B8EC-E8C5F695477C}" type="pres">
      <dgm:prSet presAssocID="{7851A03A-225A-4DBD-8836-BB314D309578}" presName="comp" presStyleCnt="0"/>
      <dgm:spPr/>
    </dgm:pt>
    <dgm:pt modelId="{C389BDD3-96A0-48EF-8D63-B9A3D9449235}" type="pres">
      <dgm:prSet presAssocID="{7851A03A-225A-4DBD-8836-BB314D309578}" presName="box" presStyleLbl="node1" presStyleIdx="2" presStyleCnt="4"/>
      <dgm:spPr/>
    </dgm:pt>
    <dgm:pt modelId="{80555333-3918-4A09-8710-95D6FCF7CDE3}" type="pres">
      <dgm:prSet presAssocID="{7851A03A-225A-4DBD-8836-BB314D309578}" presName="img" presStyleLbl="fgImgPlace1" presStyleIdx="2" presStyleCnt="4"/>
      <dgm:spPr>
        <a:blipFill rotWithShape="1">
          <a:blip xmlns:r="http://schemas.openxmlformats.org/officeDocument/2006/relationships" r:embed="rId3"/>
          <a:srcRect/>
          <a:stretch>
            <a:fillRect l="-19000" r="-19000"/>
          </a:stretch>
        </a:blipFill>
      </dgm:spPr>
    </dgm:pt>
    <dgm:pt modelId="{0A46B40F-FD62-4F0B-AB33-708245386993}" type="pres">
      <dgm:prSet presAssocID="{7851A03A-225A-4DBD-8836-BB314D309578}" presName="text" presStyleLbl="node1" presStyleIdx="2" presStyleCnt="4">
        <dgm:presLayoutVars>
          <dgm:bulletEnabled val="1"/>
        </dgm:presLayoutVars>
      </dgm:prSet>
      <dgm:spPr/>
    </dgm:pt>
    <dgm:pt modelId="{562F8899-12E4-49B8-B3D2-69359E612D9A}" type="pres">
      <dgm:prSet presAssocID="{C4F3C947-98C1-4376-97EE-8A3244958492}" presName="spacer" presStyleCnt="0"/>
      <dgm:spPr/>
    </dgm:pt>
    <dgm:pt modelId="{E27DB133-ADB2-4E4B-BD57-878F8C31EF8E}" type="pres">
      <dgm:prSet presAssocID="{03E57E4C-4EC6-4E43-BA6B-94E05EE68683}" presName="comp" presStyleCnt="0"/>
      <dgm:spPr/>
    </dgm:pt>
    <dgm:pt modelId="{C07A018C-8D9F-4F5D-A512-CCFB50A0FDF9}" type="pres">
      <dgm:prSet presAssocID="{03E57E4C-4EC6-4E43-BA6B-94E05EE68683}" presName="box" presStyleLbl="node1" presStyleIdx="3" presStyleCnt="4"/>
      <dgm:spPr/>
    </dgm:pt>
    <dgm:pt modelId="{F2D69CD9-C41D-4BDE-AF0E-6C44CFA27A3A}" type="pres">
      <dgm:prSet presAssocID="{03E57E4C-4EC6-4E43-BA6B-94E05EE68683}" presName="img" presStyleLbl="fgImgPlace1" presStyleIdx="3" presStyleCnt="4"/>
      <dgm:spPr>
        <a:blipFill rotWithShape="1">
          <a:blip xmlns:r="http://schemas.openxmlformats.org/officeDocument/2006/relationships" r:embed="rId4"/>
          <a:srcRect/>
          <a:stretch>
            <a:fillRect l="-66000" r="-66000"/>
          </a:stretch>
        </a:blipFill>
      </dgm:spPr>
    </dgm:pt>
    <dgm:pt modelId="{FD693DAA-94DC-4A82-93D5-784CBFB09EA6}" type="pres">
      <dgm:prSet presAssocID="{03E57E4C-4EC6-4E43-BA6B-94E05EE68683}" presName="text" presStyleLbl="node1" presStyleIdx="3" presStyleCnt="4">
        <dgm:presLayoutVars>
          <dgm:bulletEnabled val="1"/>
        </dgm:presLayoutVars>
      </dgm:prSet>
      <dgm:spPr/>
    </dgm:pt>
  </dgm:ptLst>
  <dgm:cxnLst>
    <dgm:cxn modelId="{858CBD07-F7F9-416E-B01E-081B0DEC8B7A}" srcId="{AE37878C-07CC-4677-8BF5-BA7AB48810C5}" destId="{03E57E4C-4EC6-4E43-BA6B-94E05EE68683}" srcOrd="3" destOrd="0" parTransId="{1C60F5C9-AD41-49BD-93FB-79449D1C6D8D}" sibTransId="{DD495A91-3128-46C1-8221-80874290EEE9}"/>
    <dgm:cxn modelId="{52E18F0B-E077-4E2F-ACBE-5EB120FE7CC9}" srcId="{AE37878C-07CC-4677-8BF5-BA7AB48810C5}" destId="{7851A03A-225A-4DBD-8836-BB314D309578}" srcOrd="2" destOrd="0" parTransId="{7E52C5F3-524C-483C-9B8A-DC5FE88FDAFA}" sibTransId="{C4F3C947-98C1-4376-97EE-8A3244958492}"/>
    <dgm:cxn modelId="{03302769-3603-490B-97B3-C32EBCC2E359}" srcId="{AE37878C-07CC-4677-8BF5-BA7AB48810C5}" destId="{F13DAFFF-565A-404F-8544-EC43389A46A5}" srcOrd="1" destOrd="0" parTransId="{F9D18844-76D6-4D97-BBD4-0C2D9EBB65F5}" sibTransId="{6B643467-2A06-4763-9935-48890DD00ACC}"/>
    <dgm:cxn modelId="{245E1995-DAEE-4BC3-91EC-D38332C801EC}" type="presOf" srcId="{7F93741C-5C00-4207-B6EC-B7B7BC6B0798}" destId="{3CAE1E14-522F-4CC2-AF5F-E36EB5627D37}" srcOrd="0" destOrd="0" presId="urn:microsoft.com/office/officeart/2005/8/layout/vList4#1"/>
    <dgm:cxn modelId="{2E5B869E-0173-401D-8C32-F711A42544C9}" srcId="{AE37878C-07CC-4677-8BF5-BA7AB48810C5}" destId="{7F93741C-5C00-4207-B6EC-B7B7BC6B0798}" srcOrd="0" destOrd="0" parTransId="{A8CFB129-C589-45E5-A278-25B0D71A2145}" sibTransId="{F7E42112-4772-439B-822E-6E02B87983A5}"/>
    <dgm:cxn modelId="{CFF7A0B5-7C66-4729-AC46-9D4215B5EF7E}" type="presOf" srcId="{03E57E4C-4EC6-4E43-BA6B-94E05EE68683}" destId="{C07A018C-8D9F-4F5D-A512-CCFB50A0FDF9}" srcOrd="0" destOrd="0" presId="urn:microsoft.com/office/officeart/2005/8/layout/vList4#1"/>
    <dgm:cxn modelId="{816D5EB6-9A9D-4A20-91F1-8363010C64A0}" type="presOf" srcId="{7851A03A-225A-4DBD-8836-BB314D309578}" destId="{C389BDD3-96A0-48EF-8D63-B9A3D9449235}" srcOrd="0" destOrd="0" presId="urn:microsoft.com/office/officeart/2005/8/layout/vList4#1"/>
    <dgm:cxn modelId="{F35D3EB8-2AE9-4762-ACEF-FEA376CD05CF}" type="presOf" srcId="{7F93741C-5C00-4207-B6EC-B7B7BC6B0798}" destId="{CC41DF68-6907-425E-BCD6-1F8598F77FC8}" srcOrd="1" destOrd="0" presId="urn:microsoft.com/office/officeart/2005/8/layout/vList4#1"/>
    <dgm:cxn modelId="{69FB02C2-33C4-45B4-9A9E-D1B248B44EDA}" type="presOf" srcId="{AE37878C-07CC-4677-8BF5-BA7AB48810C5}" destId="{C595FF80-F160-4149-98BD-EDB2583401A7}" srcOrd="0" destOrd="0" presId="urn:microsoft.com/office/officeart/2005/8/layout/vList4#1"/>
    <dgm:cxn modelId="{B7BAA9CD-15A7-4039-8A6D-7AA14E412C5C}" type="presOf" srcId="{F13DAFFF-565A-404F-8544-EC43389A46A5}" destId="{005118AF-625B-413F-AB4C-CA19BA455CAA}" srcOrd="1" destOrd="0" presId="urn:microsoft.com/office/officeart/2005/8/layout/vList4#1"/>
    <dgm:cxn modelId="{3ED1BDD2-2273-4859-BD68-C6D67D4C8F58}" type="presOf" srcId="{7851A03A-225A-4DBD-8836-BB314D309578}" destId="{0A46B40F-FD62-4F0B-AB33-708245386993}" srcOrd="1" destOrd="0" presId="urn:microsoft.com/office/officeart/2005/8/layout/vList4#1"/>
    <dgm:cxn modelId="{426ACCD8-BF01-4517-8AF1-5D1D5D447D4B}" type="presOf" srcId="{F13DAFFF-565A-404F-8544-EC43389A46A5}" destId="{E55C1868-2E63-4DB0-9A87-EF087DB367AE}" srcOrd="0" destOrd="0" presId="urn:microsoft.com/office/officeart/2005/8/layout/vList4#1"/>
    <dgm:cxn modelId="{2FE722E9-B835-4E13-9D39-8231152D0BB6}" type="presOf" srcId="{03E57E4C-4EC6-4E43-BA6B-94E05EE68683}" destId="{FD693DAA-94DC-4A82-93D5-784CBFB09EA6}" srcOrd="1" destOrd="0" presId="urn:microsoft.com/office/officeart/2005/8/layout/vList4#1"/>
    <dgm:cxn modelId="{BD66765E-1C50-4E12-8731-49408DF36FCF}" type="presParOf" srcId="{C595FF80-F160-4149-98BD-EDB2583401A7}" destId="{74DEE541-7E5E-4AA6-8225-C672510B15E9}" srcOrd="0" destOrd="0" presId="urn:microsoft.com/office/officeart/2005/8/layout/vList4#1"/>
    <dgm:cxn modelId="{E03F9AC4-F4D3-4AAE-BBEF-FD74D621064E}" type="presParOf" srcId="{74DEE541-7E5E-4AA6-8225-C672510B15E9}" destId="{3CAE1E14-522F-4CC2-AF5F-E36EB5627D37}" srcOrd="0" destOrd="0" presId="urn:microsoft.com/office/officeart/2005/8/layout/vList4#1"/>
    <dgm:cxn modelId="{20E8D87B-2D26-4C72-9F56-328C65F3EE75}" type="presParOf" srcId="{74DEE541-7E5E-4AA6-8225-C672510B15E9}" destId="{1C381592-988E-410F-A2E1-B1DED27AE2F1}" srcOrd="1" destOrd="0" presId="urn:microsoft.com/office/officeart/2005/8/layout/vList4#1"/>
    <dgm:cxn modelId="{E1D1006E-A209-4F30-BFF4-1E5208BE44F4}" type="presParOf" srcId="{74DEE541-7E5E-4AA6-8225-C672510B15E9}" destId="{CC41DF68-6907-425E-BCD6-1F8598F77FC8}" srcOrd="2" destOrd="0" presId="urn:microsoft.com/office/officeart/2005/8/layout/vList4#1"/>
    <dgm:cxn modelId="{C56D21C4-C0E9-44FF-8A58-A881EE69F4B7}" type="presParOf" srcId="{C595FF80-F160-4149-98BD-EDB2583401A7}" destId="{40D46F59-08EC-41A1-A95F-3B364D8591BB}" srcOrd="1" destOrd="0" presId="urn:microsoft.com/office/officeart/2005/8/layout/vList4#1"/>
    <dgm:cxn modelId="{C202DE9F-CAF3-43B9-BC25-F13EA9063DF2}" type="presParOf" srcId="{C595FF80-F160-4149-98BD-EDB2583401A7}" destId="{7018C3F0-CFAA-4907-B336-02A9480BFCF7}" srcOrd="2" destOrd="0" presId="urn:microsoft.com/office/officeart/2005/8/layout/vList4#1"/>
    <dgm:cxn modelId="{CCA9146E-5EA7-449A-921F-7DD1DB2997D2}" type="presParOf" srcId="{7018C3F0-CFAA-4907-B336-02A9480BFCF7}" destId="{E55C1868-2E63-4DB0-9A87-EF087DB367AE}" srcOrd="0" destOrd="0" presId="urn:microsoft.com/office/officeart/2005/8/layout/vList4#1"/>
    <dgm:cxn modelId="{D9815383-6B1E-4FC1-834E-B14CFAB37673}" type="presParOf" srcId="{7018C3F0-CFAA-4907-B336-02A9480BFCF7}" destId="{3E3AA88D-D103-4D2E-9449-D51B996E39D4}" srcOrd="1" destOrd="0" presId="urn:microsoft.com/office/officeart/2005/8/layout/vList4#1"/>
    <dgm:cxn modelId="{7E8F4733-7254-4716-A8FF-D8DF09196867}" type="presParOf" srcId="{7018C3F0-CFAA-4907-B336-02A9480BFCF7}" destId="{005118AF-625B-413F-AB4C-CA19BA455CAA}" srcOrd="2" destOrd="0" presId="urn:microsoft.com/office/officeart/2005/8/layout/vList4#1"/>
    <dgm:cxn modelId="{F5DC63BD-72BF-4A1B-A34C-E97AC1030AE5}" type="presParOf" srcId="{C595FF80-F160-4149-98BD-EDB2583401A7}" destId="{24E73B45-9742-4E97-894D-1574824933EF}" srcOrd="3" destOrd="0" presId="urn:microsoft.com/office/officeart/2005/8/layout/vList4#1"/>
    <dgm:cxn modelId="{CA97DAA0-22A0-4156-9A9F-3E22051D1DFF}" type="presParOf" srcId="{C595FF80-F160-4149-98BD-EDB2583401A7}" destId="{99407DB1-D0E4-4FFA-B8EC-E8C5F695477C}" srcOrd="4" destOrd="0" presId="urn:microsoft.com/office/officeart/2005/8/layout/vList4#1"/>
    <dgm:cxn modelId="{573E1054-519F-4AC2-854F-42CB02A18A65}" type="presParOf" srcId="{99407DB1-D0E4-4FFA-B8EC-E8C5F695477C}" destId="{C389BDD3-96A0-48EF-8D63-B9A3D9449235}" srcOrd="0" destOrd="0" presId="urn:microsoft.com/office/officeart/2005/8/layout/vList4#1"/>
    <dgm:cxn modelId="{D07947D9-7482-427F-9AE5-A14225578E69}" type="presParOf" srcId="{99407DB1-D0E4-4FFA-B8EC-E8C5F695477C}" destId="{80555333-3918-4A09-8710-95D6FCF7CDE3}" srcOrd="1" destOrd="0" presId="urn:microsoft.com/office/officeart/2005/8/layout/vList4#1"/>
    <dgm:cxn modelId="{1E22CBBE-79F0-438B-90D2-81CDDD7589FF}" type="presParOf" srcId="{99407DB1-D0E4-4FFA-B8EC-E8C5F695477C}" destId="{0A46B40F-FD62-4F0B-AB33-708245386993}" srcOrd="2" destOrd="0" presId="urn:microsoft.com/office/officeart/2005/8/layout/vList4#1"/>
    <dgm:cxn modelId="{3CACADDB-37F7-441C-A9D7-AC9EA86C3DAC}" type="presParOf" srcId="{C595FF80-F160-4149-98BD-EDB2583401A7}" destId="{562F8899-12E4-49B8-B3D2-69359E612D9A}" srcOrd="5" destOrd="0" presId="urn:microsoft.com/office/officeart/2005/8/layout/vList4#1"/>
    <dgm:cxn modelId="{D0CE5AFD-FF08-4F3C-83E1-EB33DAEC4A15}" type="presParOf" srcId="{C595FF80-F160-4149-98BD-EDB2583401A7}" destId="{E27DB133-ADB2-4E4B-BD57-878F8C31EF8E}" srcOrd="6" destOrd="0" presId="urn:microsoft.com/office/officeart/2005/8/layout/vList4#1"/>
    <dgm:cxn modelId="{5D4AB552-F713-404D-9137-EE327618DD48}" type="presParOf" srcId="{E27DB133-ADB2-4E4B-BD57-878F8C31EF8E}" destId="{C07A018C-8D9F-4F5D-A512-CCFB50A0FDF9}" srcOrd="0" destOrd="0" presId="urn:microsoft.com/office/officeart/2005/8/layout/vList4#1"/>
    <dgm:cxn modelId="{2731E1E7-5C2E-47DD-A389-6318155285C9}" type="presParOf" srcId="{E27DB133-ADB2-4E4B-BD57-878F8C31EF8E}" destId="{F2D69CD9-C41D-4BDE-AF0E-6C44CFA27A3A}" srcOrd="1" destOrd="0" presId="urn:microsoft.com/office/officeart/2005/8/layout/vList4#1"/>
    <dgm:cxn modelId="{64A9D7D3-F205-4C0F-9F91-E52FB6C1DA62}" type="presParOf" srcId="{E27DB133-ADB2-4E4B-BD57-878F8C31EF8E}" destId="{FD693DAA-94DC-4A82-93D5-784CBFB09EA6}" srcOrd="2" destOrd="0" presId="urn:microsoft.com/office/officeart/2005/8/layout/vList4#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E37878C-07CC-4677-8BF5-BA7AB48810C5}" type="doc">
      <dgm:prSet loTypeId="urn:microsoft.com/office/officeart/2005/8/layout/vList4#2" loCatId="list" qsTypeId="urn:microsoft.com/office/officeart/2005/8/quickstyle/3d2#9" qsCatId="3D" csTypeId="urn:microsoft.com/office/officeart/2005/8/colors/accent1_2" csCatId="accent1" phldr="1"/>
      <dgm:spPr/>
      <dgm:t>
        <a:bodyPr/>
        <a:lstStyle/>
        <a:p>
          <a:endParaRPr lang="ru-RU"/>
        </a:p>
      </dgm:t>
    </dgm:pt>
    <dgm:pt modelId="{7F93741C-5C00-4207-B6EC-B7B7BC6B0798}">
      <dgm:prSet phldrT="[Текст]" custT="1"/>
      <dgm:spPr>
        <a:solidFill>
          <a:srgbClr val="FFCCCC"/>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Единая субвенция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dirty="0">
              <a:solidFill>
                <a:schemeClr val="tx1">
                  <a:lumMod val="95000"/>
                  <a:lumOff val="5000"/>
                </a:schemeClr>
              </a:solidFill>
              <a:latin typeface="Times New Roman" pitchFamily="18" charset="0"/>
              <a:cs typeface="Times New Roman" pitchFamily="18" charset="0"/>
            </a:rPr>
            <a:t>2 280 128,00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2024г –</a:t>
          </a:r>
          <a:r>
            <a:rPr lang="ru-RU" sz="1000" b="0" i="0" u="none" dirty="0">
              <a:solidFill>
                <a:schemeClr val="tx1">
                  <a:lumMod val="95000"/>
                  <a:lumOff val="5000"/>
                </a:schemeClr>
              </a:solidFill>
              <a:latin typeface="Times New Roman" pitchFamily="18" charset="0"/>
              <a:cs typeface="Times New Roman" pitchFamily="18" charset="0"/>
            </a:rPr>
            <a:t>2838247,00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2025г –574459</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–596118</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-618643</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dgm:t>
    </dgm:pt>
    <dgm:pt modelId="{A8CFB129-C589-45E5-A278-25B0D71A2145}" type="parTrans" cxnId="{2E5B869E-0173-401D-8C32-F711A42544C9}">
      <dgm:prSet/>
      <dgm:spPr/>
      <dgm:t>
        <a:bodyPr/>
        <a:lstStyle/>
        <a:p>
          <a:endParaRPr lang="ru-RU"/>
        </a:p>
      </dgm:t>
    </dgm:pt>
    <dgm:pt modelId="{F7E42112-4772-439B-822E-6E02B87983A5}" type="sibTrans" cxnId="{2E5B869E-0173-401D-8C32-F711A42544C9}">
      <dgm:prSet/>
      <dgm:spPr/>
      <dgm:t>
        <a:bodyPr/>
        <a:lstStyle/>
        <a:p>
          <a:endParaRPr lang="ru-RU"/>
        </a:p>
      </dgm:t>
    </dgm:pt>
    <dgm:pt modelId="{F13DAFFF-565A-404F-8544-EC43389A46A5}">
      <dgm:prSet phldrT="[Текст]" custT="1"/>
      <dgm:spPr>
        <a:solidFill>
          <a:srgbClr val="FFCCCC"/>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Прочая субвенция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dirty="0">
              <a:solidFill>
                <a:schemeClr val="tx1">
                  <a:lumMod val="95000"/>
                  <a:lumOff val="5000"/>
                </a:schemeClr>
              </a:solidFill>
              <a:latin typeface="Times New Roman" pitchFamily="18" charset="0"/>
              <a:cs typeface="Times New Roman" pitchFamily="18" charset="0"/>
            </a:rPr>
            <a:t>272 183,00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2024г –569098</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a:t>
          </a:r>
          <a:r>
            <a:rPr lang="ru-RU" sz="1000" b="0" i="0" u="none" dirty="0">
              <a:solidFill>
                <a:schemeClr val="tx1">
                  <a:lumMod val="95000"/>
                  <a:lumOff val="5000"/>
                </a:schemeClr>
              </a:solidFill>
              <a:latin typeface="Times New Roman" pitchFamily="18" charset="0"/>
              <a:cs typeface="Times New Roman" pitchFamily="18" charset="0"/>
            </a:rPr>
            <a:t>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 </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dgm:t>
    </dgm:pt>
    <dgm:pt modelId="{F9D18844-76D6-4D97-BBD4-0C2D9EBB65F5}" type="parTrans" cxnId="{03302769-3603-490B-97B3-C32EBCC2E359}">
      <dgm:prSet/>
      <dgm:spPr/>
      <dgm:t>
        <a:bodyPr/>
        <a:lstStyle/>
        <a:p>
          <a:endParaRPr lang="ru-RU"/>
        </a:p>
      </dgm:t>
    </dgm:pt>
    <dgm:pt modelId="{6B643467-2A06-4763-9935-48890DD00ACC}" type="sibTrans" cxnId="{03302769-3603-490B-97B3-C32EBCC2E359}">
      <dgm:prSet/>
      <dgm:spPr/>
      <dgm:t>
        <a:bodyPr/>
        <a:lstStyle/>
        <a:p>
          <a:endParaRPr lang="ru-RU"/>
        </a:p>
      </dgm:t>
    </dgm:pt>
    <dgm:pt modelId="{7851A03A-225A-4DBD-8836-BB314D309578}">
      <dgm:prSet phldrT="[Текст]" custT="1"/>
      <dgm:spPr>
        <a:solidFill>
          <a:srgbClr val="FFCCCC"/>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Государственная регистрация актов гражданского состояния</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dirty="0">
              <a:solidFill>
                <a:schemeClr val="tx1">
                  <a:lumMod val="95000"/>
                  <a:lumOff val="5000"/>
                </a:schemeClr>
              </a:solidFill>
              <a:latin typeface="Times New Roman" pitchFamily="18" charset="0"/>
              <a:cs typeface="Times New Roman" pitchFamily="18" charset="0"/>
            </a:rPr>
            <a:t>1 117 965,00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2024г –1085733,00 </a:t>
          </a:r>
          <a:r>
            <a:rPr lang="ru-RU" sz="1000" b="0" i="0" u="none" dirty="0">
              <a:solidFill>
                <a:schemeClr val="tx1">
                  <a:lumMod val="95000"/>
                  <a:lumOff val="5000"/>
                </a:schemeClr>
              </a:solidFill>
              <a:latin typeface="Times New Roman" pitchFamily="18" charset="0"/>
              <a:cs typeface="Times New Roman" pitchFamily="18" charset="0"/>
            </a:rPr>
            <a:t>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2025г –1106149</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–1106149</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- 1106149</a:t>
          </a:r>
          <a:r>
            <a:rPr lang="ru-RU" sz="1000" b="0" i="0" u="none" dirty="0">
              <a:solidFill>
                <a:schemeClr val="tx1">
                  <a:lumMod val="95000"/>
                  <a:lumOff val="5000"/>
                </a:schemeClr>
              </a:solidFill>
              <a:latin typeface="Times New Roman" pitchFamily="18" charset="0"/>
              <a:cs typeface="Times New Roman" pitchFamily="18" charset="0"/>
            </a:rPr>
            <a:t>,00 руб.</a:t>
          </a:r>
          <a:endParaRPr lang="ru-RU" sz="1000" dirty="0">
            <a:solidFill>
              <a:schemeClr val="tx1">
                <a:lumMod val="95000"/>
                <a:lumOff val="5000"/>
              </a:schemeClr>
            </a:solidFill>
            <a:latin typeface="Times New Roman" pitchFamily="18" charset="0"/>
            <a:cs typeface="Times New Roman" pitchFamily="18" charset="0"/>
          </a:endParaRPr>
        </a:p>
      </dgm:t>
    </dgm:pt>
    <dgm:pt modelId="{7E52C5F3-524C-483C-9B8A-DC5FE88FDAFA}" type="parTrans" cxnId="{52E18F0B-E077-4E2F-ACBE-5EB120FE7CC9}">
      <dgm:prSet/>
      <dgm:spPr/>
      <dgm:t>
        <a:bodyPr/>
        <a:lstStyle/>
        <a:p>
          <a:endParaRPr lang="ru-RU"/>
        </a:p>
      </dgm:t>
    </dgm:pt>
    <dgm:pt modelId="{C4F3C947-98C1-4376-97EE-8A3244958492}" type="sibTrans" cxnId="{52E18F0B-E077-4E2F-ACBE-5EB120FE7CC9}">
      <dgm:prSet/>
      <dgm:spPr/>
      <dgm:t>
        <a:bodyPr/>
        <a:lstStyle/>
        <a:p>
          <a:endParaRPr lang="ru-RU"/>
        </a:p>
      </dgm:t>
    </dgm:pt>
    <dgm:pt modelId="{C595FF80-F160-4149-98BD-EDB2583401A7}" type="pres">
      <dgm:prSet presAssocID="{AE37878C-07CC-4677-8BF5-BA7AB48810C5}" presName="linear" presStyleCnt="0">
        <dgm:presLayoutVars>
          <dgm:dir val="rev"/>
          <dgm:resizeHandles val="exact"/>
        </dgm:presLayoutVars>
      </dgm:prSet>
      <dgm:spPr/>
    </dgm:pt>
    <dgm:pt modelId="{74DEE541-7E5E-4AA6-8225-C672510B15E9}" type="pres">
      <dgm:prSet presAssocID="{7F93741C-5C00-4207-B6EC-B7B7BC6B0798}" presName="comp" presStyleCnt="0"/>
      <dgm:spPr/>
    </dgm:pt>
    <dgm:pt modelId="{3CAE1E14-522F-4CC2-AF5F-E36EB5627D37}" type="pres">
      <dgm:prSet presAssocID="{7F93741C-5C00-4207-B6EC-B7B7BC6B0798}" presName="box" presStyleLbl="node1" presStyleIdx="0" presStyleCnt="3"/>
      <dgm:spPr/>
    </dgm:pt>
    <dgm:pt modelId="{1C381592-988E-410F-A2E1-B1DED27AE2F1}" type="pres">
      <dgm:prSet presAssocID="{7F93741C-5C00-4207-B6EC-B7B7BC6B0798}" presName="img" presStyleLbl="fgImgPlace1" presStyleIdx="0" presStyleCnt="3"/>
      <dgm:spPr>
        <a:blipFill rotWithShape="1">
          <a:blip xmlns:r="http://schemas.openxmlformats.org/officeDocument/2006/relationships" r:embed="rId1"/>
          <a:srcRect/>
          <a:stretch>
            <a:fillRect l="-13000" r="-13000"/>
          </a:stretch>
        </a:blipFill>
      </dgm:spPr>
    </dgm:pt>
    <dgm:pt modelId="{CC41DF68-6907-425E-BCD6-1F8598F77FC8}" type="pres">
      <dgm:prSet presAssocID="{7F93741C-5C00-4207-B6EC-B7B7BC6B0798}" presName="text" presStyleLbl="node1" presStyleIdx="0" presStyleCnt="3">
        <dgm:presLayoutVars>
          <dgm:bulletEnabled val="1"/>
        </dgm:presLayoutVars>
      </dgm:prSet>
      <dgm:spPr/>
    </dgm:pt>
    <dgm:pt modelId="{40D46F59-08EC-41A1-A95F-3B364D8591BB}" type="pres">
      <dgm:prSet presAssocID="{F7E42112-4772-439B-822E-6E02B87983A5}" presName="spacer" presStyleCnt="0"/>
      <dgm:spPr/>
    </dgm:pt>
    <dgm:pt modelId="{7018C3F0-CFAA-4907-B336-02A9480BFCF7}" type="pres">
      <dgm:prSet presAssocID="{F13DAFFF-565A-404F-8544-EC43389A46A5}" presName="comp" presStyleCnt="0"/>
      <dgm:spPr/>
    </dgm:pt>
    <dgm:pt modelId="{E55C1868-2E63-4DB0-9A87-EF087DB367AE}" type="pres">
      <dgm:prSet presAssocID="{F13DAFFF-565A-404F-8544-EC43389A46A5}" presName="box" presStyleLbl="node1" presStyleIdx="1" presStyleCnt="3"/>
      <dgm:spPr/>
    </dgm:pt>
    <dgm:pt modelId="{3E3AA88D-D103-4D2E-9449-D51B996E39D4}" type="pres">
      <dgm:prSet presAssocID="{F13DAFFF-565A-404F-8544-EC43389A46A5}" presName="img" presStyleLbl="fgImgPlace1" presStyleIdx="1" presStyleCnt="3"/>
      <dgm:spPr>
        <a:blipFill rotWithShape="1">
          <a:blip xmlns:r="http://schemas.openxmlformats.org/officeDocument/2006/relationships" r:embed="rId2"/>
          <a:srcRect/>
          <a:stretch>
            <a:fillRect l="-50000" r="-50000"/>
          </a:stretch>
        </a:blipFill>
      </dgm:spPr>
    </dgm:pt>
    <dgm:pt modelId="{005118AF-625B-413F-AB4C-CA19BA455CAA}" type="pres">
      <dgm:prSet presAssocID="{F13DAFFF-565A-404F-8544-EC43389A46A5}" presName="text" presStyleLbl="node1" presStyleIdx="1" presStyleCnt="3">
        <dgm:presLayoutVars>
          <dgm:bulletEnabled val="1"/>
        </dgm:presLayoutVars>
      </dgm:prSet>
      <dgm:spPr/>
    </dgm:pt>
    <dgm:pt modelId="{24E73B45-9742-4E97-894D-1574824933EF}" type="pres">
      <dgm:prSet presAssocID="{6B643467-2A06-4763-9935-48890DD00ACC}" presName="spacer" presStyleCnt="0"/>
      <dgm:spPr/>
    </dgm:pt>
    <dgm:pt modelId="{99407DB1-D0E4-4FFA-B8EC-E8C5F695477C}" type="pres">
      <dgm:prSet presAssocID="{7851A03A-225A-4DBD-8836-BB314D309578}" presName="comp" presStyleCnt="0"/>
      <dgm:spPr/>
    </dgm:pt>
    <dgm:pt modelId="{C389BDD3-96A0-48EF-8D63-B9A3D9449235}" type="pres">
      <dgm:prSet presAssocID="{7851A03A-225A-4DBD-8836-BB314D309578}" presName="box" presStyleLbl="node1" presStyleIdx="2" presStyleCnt="3"/>
      <dgm:spPr/>
    </dgm:pt>
    <dgm:pt modelId="{80555333-3918-4A09-8710-95D6FCF7CDE3}" type="pres">
      <dgm:prSet presAssocID="{7851A03A-225A-4DBD-8836-BB314D309578}" presName="img" presStyleLbl="fgImgPlace1" presStyleIdx="2" presStyleCnt="3"/>
      <dgm:spPr>
        <a:blipFill rotWithShape="0">
          <a:blip xmlns:r="http://schemas.openxmlformats.org/officeDocument/2006/relationships" r:embed="rId3"/>
          <a:stretch>
            <a:fillRect/>
          </a:stretch>
        </a:blipFill>
      </dgm:spPr>
    </dgm:pt>
    <dgm:pt modelId="{0A46B40F-FD62-4F0B-AB33-708245386993}" type="pres">
      <dgm:prSet presAssocID="{7851A03A-225A-4DBD-8836-BB314D309578}" presName="text" presStyleLbl="node1" presStyleIdx="2" presStyleCnt="3">
        <dgm:presLayoutVars>
          <dgm:bulletEnabled val="1"/>
        </dgm:presLayoutVars>
      </dgm:prSet>
      <dgm:spPr/>
    </dgm:pt>
  </dgm:ptLst>
  <dgm:cxnLst>
    <dgm:cxn modelId="{52E18F0B-E077-4E2F-ACBE-5EB120FE7CC9}" srcId="{AE37878C-07CC-4677-8BF5-BA7AB48810C5}" destId="{7851A03A-225A-4DBD-8836-BB314D309578}" srcOrd="2" destOrd="0" parTransId="{7E52C5F3-524C-483C-9B8A-DC5FE88FDAFA}" sibTransId="{C4F3C947-98C1-4376-97EE-8A3244958492}"/>
    <dgm:cxn modelId="{03302769-3603-490B-97B3-C32EBCC2E359}" srcId="{AE37878C-07CC-4677-8BF5-BA7AB48810C5}" destId="{F13DAFFF-565A-404F-8544-EC43389A46A5}" srcOrd="1" destOrd="0" parTransId="{F9D18844-76D6-4D97-BBD4-0C2D9EBB65F5}" sibTransId="{6B643467-2A06-4763-9935-48890DD00ACC}"/>
    <dgm:cxn modelId="{245E1995-DAEE-4BC3-91EC-D38332C801EC}" type="presOf" srcId="{7F93741C-5C00-4207-B6EC-B7B7BC6B0798}" destId="{3CAE1E14-522F-4CC2-AF5F-E36EB5627D37}" srcOrd="0" destOrd="0" presId="urn:microsoft.com/office/officeart/2005/8/layout/vList4#2"/>
    <dgm:cxn modelId="{2E5B869E-0173-401D-8C32-F711A42544C9}" srcId="{AE37878C-07CC-4677-8BF5-BA7AB48810C5}" destId="{7F93741C-5C00-4207-B6EC-B7B7BC6B0798}" srcOrd="0" destOrd="0" parTransId="{A8CFB129-C589-45E5-A278-25B0D71A2145}" sibTransId="{F7E42112-4772-439B-822E-6E02B87983A5}"/>
    <dgm:cxn modelId="{816D5EB6-9A9D-4A20-91F1-8363010C64A0}" type="presOf" srcId="{7851A03A-225A-4DBD-8836-BB314D309578}" destId="{C389BDD3-96A0-48EF-8D63-B9A3D9449235}" srcOrd="0" destOrd="0" presId="urn:microsoft.com/office/officeart/2005/8/layout/vList4#2"/>
    <dgm:cxn modelId="{F35D3EB8-2AE9-4762-ACEF-FEA376CD05CF}" type="presOf" srcId="{7F93741C-5C00-4207-B6EC-B7B7BC6B0798}" destId="{CC41DF68-6907-425E-BCD6-1F8598F77FC8}" srcOrd="1" destOrd="0" presId="urn:microsoft.com/office/officeart/2005/8/layout/vList4#2"/>
    <dgm:cxn modelId="{69FB02C2-33C4-45B4-9A9E-D1B248B44EDA}" type="presOf" srcId="{AE37878C-07CC-4677-8BF5-BA7AB48810C5}" destId="{C595FF80-F160-4149-98BD-EDB2583401A7}" srcOrd="0" destOrd="0" presId="urn:microsoft.com/office/officeart/2005/8/layout/vList4#2"/>
    <dgm:cxn modelId="{B7BAA9CD-15A7-4039-8A6D-7AA14E412C5C}" type="presOf" srcId="{F13DAFFF-565A-404F-8544-EC43389A46A5}" destId="{005118AF-625B-413F-AB4C-CA19BA455CAA}" srcOrd="1" destOrd="0" presId="urn:microsoft.com/office/officeart/2005/8/layout/vList4#2"/>
    <dgm:cxn modelId="{3ED1BDD2-2273-4859-BD68-C6D67D4C8F58}" type="presOf" srcId="{7851A03A-225A-4DBD-8836-BB314D309578}" destId="{0A46B40F-FD62-4F0B-AB33-708245386993}" srcOrd="1" destOrd="0" presId="urn:microsoft.com/office/officeart/2005/8/layout/vList4#2"/>
    <dgm:cxn modelId="{426ACCD8-BF01-4517-8AF1-5D1D5D447D4B}" type="presOf" srcId="{F13DAFFF-565A-404F-8544-EC43389A46A5}" destId="{E55C1868-2E63-4DB0-9A87-EF087DB367AE}" srcOrd="0" destOrd="0" presId="urn:microsoft.com/office/officeart/2005/8/layout/vList4#2"/>
    <dgm:cxn modelId="{BD66765E-1C50-4E12-8731-49408DF36FCF}" type="presParOf" srcId="{C595FF80-F160-4149-98BD-EDB2583401A7}" destId="{74DEE541-7E5E-4AA6-8225-C672510B15E9}" srcOrd="0" destOrd="0" presId="urn:microsoft.com/office/officeart/2005/8/layout/vList4#2"/>
    <dgm:cxn modelId="{E03F9AC4-F4D3-4AAE-BBEF-FD74D621064E}" type="presParOf" srcId="{74DEE541-7E5E-4AA6-8225-C672510B15E9}" destId="{3CAE1E14-522F-4CC2-AF5F-E36EB5627D37}" srcOrd="0" destOrd="0" presId="urn:microsoft.com/office/officeart/2005/8/layout/vList4#2"/>
    <dgm:cxn modelId="{20E8D87B-2D26-4C72-9F56-328C65F3EE75}" type="presParOf" srcId="{74DEE541-7E5E-4AA6-8225-C672510B15E9}" destId="{1C381592-988E-410F-A2E1-B1DED27AE2F1}" srcOrd="1" destOrd="0" presId="urn:microsoft.com/office/officeart/2005/8/layout/vList4#2"/>
    <dgm:cxn modelId="{E1D1006E-A209-4F30-BFF4-1E5208BE44F4}" type="presParOf" srcId="{74DEE541-7E5E-4AA6-8225-C672510B15E9}" destId="{CC41DF68-6907-425E-BCD6-1F8598F77FC8}" srcOrd="2" destOrd="0" presId="urn:microsoft.com/office/officeart/2005/8/layout/vList4#2"/>
    <dgm:cxn modelId="{C56D21C4-C0E9-44FF-8A58-A881EE69F4B7}" type="presParOf" srcId="{C595FF80-F160-4149-98BD-EDB2583401A7}" destId="{40D46F59-08EC-41A1-A95F-3B364D8591BB}" srcOrd="1" destOrd="0" presId="urn:microsoft.com/office/officeart/2005/8/layout/vList4#2"/>
    <dgm:cxn modelId="{C202DE9F-CAF3-43B9-BC25-F13EA9063DF2}" type="presParOf" srcId="{C595FF80-F160-4149-98BD-EDB2583401A7}" destId="{7018C3F0-CFAA-4907-B336-02A9480BFCF7}" srcOrd="2" destOrd="0" presId="urn:microsoft.com/office/officeart/2005/8/layout/vList4#2"/>
    <dgm:cxn modelId="{CCA9146E-5EA7-449A-921F-7DD1DB2997D2}" type="presParOf" srcId="{7018C3F0-CFAA-4907-B336-02A9480BFCF7}" destId="{E55C1868-2E63-4DB0-9A87-EF087DB367AE}" srcOrd="0" destOrd="0" presId="urn:microsoft.com/office/officeart/2005/8/layout/vList4#2"/>
    <dgm:cxn modelId="{D9815383-6B1E-4FC1-834E-B14CFAB37673}" type="presParOf" srcId="{7018C3F0-CFAA-4907-B336-02A9480BFCF7}" destId="{3E3AA88D-D103-4D2E-9449-D51B996E39D4}" srcOrd="1" destOrd="0" presId="urn:microsoft.com/office/officeart/2005/8/layout/vList4#2"/>
    <dgm:cxn modelId="{7E8F4733-7254-4716-A8FF-D8DF09196867}" type="presParOf" srcId="{7018C3F0-CFAA-4907-B336-02A9480BFCF7}" destId="{005118AF-625B-413F-AB4C-CA19BA455CAA}" srcOrd="2" destOrd="0" presId="urn:microsoft.com/office/officeart/2005/8/layout/vList4#2"/>
    <dgm:cxn modelId="{F5DC63BD-72BF-4A1B-A34C-E97AC1030AE5}" type="presParOf" srcId="{C595FF80-F160-4149-98BD-EDB2583401A7}" destId="{24E73B45-9742-4E97-894D-1574824933EF}" srcOrd="3" destOrd="0" presId="urn:microsoft.com/office/officeart/2005/8/layout/vList4#2"/>
    <dgm:cxn modelId="{CA97DAA0-22A0-4156-9A9F-3E22051D1DFF}" type="presParOf" srcId="{C595FF80-F160-4149-98BD-EDB2583401A7}" destId="{99407DB1-D0E4-4FFA-B8EC-E8C5F695477C}" srcOrd="4" destOrd="0" presId="urn:microsoft.com/office/officeart/2005/8/layout/vList4#2"/>
    <dgm:cxn modelId="{573E1054-519F-4AC2-854F-42CB02A18A65}" type="presParOf" srcId="{99407DB1-D0E4-4FFA-B8EC-E8C5F695477C}" destId="{C389BDD3-96A0-48EF-8D63-B9A3D9449235}" srcOrd="0" destOrd="0" presId="urn:microsoft.com/office/officeart/2005/8/layout/vList4#2"/>
    <dgm:cxn modelId="{D07947D9-7482-427F-9AE5-A14225578E69}" type="presParOf" srcId="{99407DB1-D0E4-4FFA-B8EC-E8C5F695477C}" destId="{80555333-3918-4A09-8710-95D6FCF7CDE3}" srcOrd="1" destOrd="0" presId="urn:microsoft.com/office/officeart/2005/8/layout/vList4#2"/>
    <dgm:cxn modelId="{1E22CBBE-79F0-438B-90D2-81CDDD7589FF}" type="presParOf" srcId="{99407DB1-D0E4-4FFA-B8EC-E8C5F695477C}" destId="{0A46B40F-FD62-4F0B-AB33-708245386993}" srcOrd="2" destOrd="0" presId="urn:microsoft.com/office/officeart/2005/8/layout/vList4#2"/>
  </dgm:cxnLst>
  <dgm:bg>
    <a:noFill/>
  </dgm:bg>
  <dgm:whole/>
  <dgm:extLst>
    <a:ext uri="http://schemas.microsoft.com/office/drawing/2008/diagram">
      <dsp:dataModelExt xmlns:dsp="http://schemas.microsoft.com/office/drawing/2008/diagram" relId="rId13"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76F87B3-54B7-4065-9BD6-F387A5D2F507}" type="doc">
      <dgm:prSet loTypeId="urn:microsoft.com/office/officeart/2005/8/layout/vList6" loCatId="list" qsTypeId="urn:microsoft.com/office/officeart/2005/8/quickstyle/3d2#7" qsCatId="3D" csTypeId="urn:microsoft.com/office/officeart/2005/8/colors/accent1_3" csCatId="accent1" phldr="1"/>
      <dgm:spPr/>
      <dgm:t>
        <a:bodyPr/>
        <a:lstStyle/>
        <a:p>
          <a:endParaRPr lang="ru-RU"/>
        </a:p>
      </dgm:t>
    </dgm:pt>
    <dgm:pt modelId="{1557C5BA-F45A-4931-ADA6-0A400F721A05}">
      <dgm:prSet phldrT="[Текст]" custT="1"/>
      <dgm:spPr>
        <a:solidFill>
          <a:srgbClr val="00FF00"/>
        </a:solidFill>
      </dgm:spPr>
      <dgm:t>
        <a:bodyPr/>
        <a:lstStyle/>
        <a:p>
          <a:pPr algn="ctr"/>
          <a:r>
            <a:rPr lang="ru-RU" sz="1000" b="1" i="1" dirty="0">
              <a:solidFill>
                <a:srgbClr val="FF0000"/>
              </a:solidFill>
              <a:latin typeface="Times New Roman" panose="02020603050405020304" pitchFamily="18" charset="0"/>
              <a:cs typeface="Times New Roman" panose="02020603050405020304" pitchFamily="18" charset="0"/>
            </a:rPr>
            <a:t>В сфере образования:</a:t>
          </a:r>
        </a:p>
        <a:p>
          <a:pPr algn="l"/>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на получение общедоступного и бесплатного дошкольного, общего и дополнительного образования;</a:t>
          </a:r>
        </a:p>
        <a:p>
          <a:pPr algn="l"/>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на организацию и обеспечение оздоровления и отдыха детей;</a:t>
          </a:r>
        </a:p>
        <a:p>
          <a:pPr algn="l"/>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на меры социальной поддержки педагогическим работникам;</a:t>
          </a:r>
        </a:p>
        <a:p>
          <a:pPr algn="l"/>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бесплатным питанием;</a:t>
          </a:r>
        </a:p>
        <a:p>
          <a:pPr algn="l"/>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 компенсацию части платы, взимаемой с родителей  за присмотр и уход за детьми</a:t>
          </a:r>
        </a:p>
      </dgm:t>
    </dgm:pt>
    <dgm:pt modelId="{10A20F8B-FC24-4BF2-B030-FB17D8303FDF}" type="parTrans" cxnId="{C12B3141-8B0D-4855-A8E2-48AF4E811EF0}">
      <dgm:prSet/>
      <dgm:spPr/>
      <dgm:t>
        <a:bodyPr/>
        <a:lstStyle/>
        <a:p>
          <a:endParaRPr lang="ru-RU"/>
        </a:p>
      </dgm:t>
    </dgm:pt>
    <dgm:pt modelId="{BADB7731-0777-413C-9A5D-ADECAF2783E8}" type="sibTrans" cxnId="{C12B3141-8B0D-4855-A8E2-48AF4E811EF0}">
      <dgm:prSet/>
      <dgm:spPr/>
      <dgm:t>
        <a:bodyPr/>
        <a:lstStyle/>
        <a:p>
          <a:endParaRPr lang="ru-RU"/>
        </a:p>
      </dgm:t>
    </dgm:pt>
    <dgm:pt modelId="{5CA8DFBE-DC66-45FC-8700-EAA1ED6198A7}">
      <dgm:prSet phldrT="[Текст]" custT="1"/>
      <dgm:spPr>
        <a:solidFill>
          <a:schemeClr val="accent6">
            <a:lumMod val="40000"/>
            <a:lumOff val="60000"/>
            <a:alpha val="9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dirty="0">
              <a:latin typeface="Times New Roman" pitchFamily="18" charset="0"/>
              <a:cs typeface="Times New Roman" pitchFamily="18" charset="0"/>
            </a:rPr>
            <a:t>227 866 317,24 руб.</a:t>
          </a:r>
          <a:r>
            <a:rPr lang="ru-RU" sz="1000" b="0" dirty="0">
              <a:solidFill>
                <a:schemeClr val="tx1">
                  <a:lumMod val="95000"/>
                  <a:lumOff val="5000"/>
                </a:schemeClr>
              </a:solidFill>
              <a:latin typeface="Times New Roman" pitchFamily="18" charset="0"/>
              <a:cs typeface="Times New Roman" pitchFamily="18" charset="0"/>
            </a:rPr>
            <a:t> </a:t>
          </a:r>
        </a:p>
      </dgm:t>
    </dgm:pt>
    <dgm:pt modelId="{F2207174-2C0C-4B9C-A2C7-721D70A69F06}" type="parTrans" cxnId="{B5DA8C20-6372-4CCF-B4D8-1D20F946E523}">
      <dgm:prSet/>
      <dgm:spPr/>
      <dgm:t>
        <a:bodyPr/>
        <a:lstStyle/>
        <a:p>
          <a:endParaRPr lang="ru-RU"/>
        </a:p>
      </dgm:t>
    </dgm:pt>
    <dgm:pt modelId="{B75BD8A5-5D6A-49A8-9005-9C103C6929EC}" type="sibTrans" cxnId="{B5DA8C20-6372-4CCF-B4D8-1D20F946E523}">
      <dgm:prSet/>
      <dgm:spPr/>
      <dgm:t>
        <a:bodyPr/>
        <a:lstStyle/>
        <a:p>
          <a:endParaRPr lang="ru-RU"/>
        </a:p>
      </dgm:t>
    </dgm:pt>
    <dgm:pt modelId="{393D8115-C7FB-418C-BA68-E794121F1B75}">
      <dgm:prSet phldrT="[Текст]" custT="1"/>
      <dgm:spPr>
        <a:solidFill>
          <a:srgbClr val="00FF00"/>
        </a:solidFill>
      </dgm:spPr>
      <dgm:t>
        <a:bodyPr/>
        <a:lstStyle/>
        <a:p>
          <a:pPr algn="ctr"/>
          <a:r>
            <a:rPr lang="ru-RU" sz="1000" b="1" i="1" dirty="0">
              <a:solidFill>
                <a:srgbClr val="FF0000"/>
              </a:solidFill>
              <a:latin typeface="Times New Roman" panose="02020603050405020304" pitchFamily="18" charset="0"/>
              <a:cs typeface="Times New Roman" panose="02020603050405020304" pitchFamily="18" charset="0"/>
            </a:rPr>
            <a:t>В сфере опеки и попечительства:</a:t>
          </a:r>
        </a:p>
        <a:p>
          <a:pPr algn="l"/>
          <a:r>
            <a:rPr lang="ru-RU" sz="1000" b="0" i="0" dirty="0">
              <a:solidFill>
                <a:srgbClr val="190112"/>
              </a:solidFill>
              <a:latin typeface="Times New Roman" panose="02020603050405020304" pitchFamily="18" charset="0"/>
              <a:cs typeface="Times New Roman" panose="02020603050405020304" pitchFamily="18" charset="0"/>
            </a:rPr>
            <a:t>- обеспечение детей – сирот и детей, оставшихся без попечения родителей жилыми помещениями;</a:t>
          </a:r>
        </a:p>
        <a:p>
          <a:pPr algn="l"/>
          <a:r>
            <a:rPr lang="ru-RU" sz="1000" b="0" i="0" dirty="0">
              <a:solidFill>
                <a:srgbClr val="190112"/>
              </a:solidFill>
              <a:latin typeface="Times New Roman" panose="02020603050405020304" pitchFamily="18" charset="0"/>
              <a:cs typeface="Times New Roman" panose="02020603050405020304" pitchFamily="18" charset="0"/>
            </a:rPr>
            <a:t>- социальная поддержка детей, оставшихся без попечения родителей;</a:t>
          </a:r>
        </a:p>
        <a:p>
          <a:pPr algn="l"/>
          <a:r>
            <a:rPr lang="ru-RU" sz="1000" b="0" i="0" dirty="0">
              <a:solidFill>
                <a:srgbClr val="190112"/>
              </a:solidFill>
              <a:latin typeface="Times New Roman" panose="02020603050405020304" pitchFamily="18" charset="0"/>
              <a:cs typeface="Times New Roman" panose="02020603050405020304" pitchFamily="18" charset="0"/>
            </a:rPr>
            <a:t>- на реализацию полномочий органов опеки и попечительства в отношении несовершеннолетних</a:t>
          </a:r>
          <a:r>
            <a:rPr lang="ru-RU" sz="1000" b="1" i="1" dirty="0">
              <a:solidFill>
                <a:srgbClr val="190112"/>
              </a:solidFill>
              <a:latin typeface="Times New Roman" panose="02020603050405020304" pitchFamily="18" charset="0"/>
              <a:cs typeface="Times New Roman" panose="02020603050405020304" pitchFamily="18" charset="0"/>
            </a:rPr>
            <a:t> </a:t>
          </a:r>
        </a:p>
      </dgm:t>
    </dgm:pt>
    <dgm:pt modelId="{28087584-0F91-4CF4-A2F4-0F47C6EC0F93}" type="parTrans" cxnId="{320238FB-5000-4F43-832C-25145D6714F6}">
      <dgm:prSet/>
      <dgm:spPr/>
      <dgm:t>
        <a:bodyPr/>
        <a:lstStyle/>
        <a:p>
          <a:endParaRPr lang="ru-RU"/>
        </a:p>
      </dgm:t>
    </dgm:pt>
    <dgm:pt modelId="{CEFD5DC8-4C68-493F-8630-6FE6E0BAEAAD}" type="sibTrans" cxnId="{320238FB-5000-4F43-832C-25145D6714F6}">
      <dgm:prSet/>
      <dgm:spPr/>
      <dgm:t>
        <a:bodyPr/>
        <a:lstStyle/>
        <a:p>
          <a:endParaRPr lang="ru-RU"/>
        </a:p>
      </dgm:t>
    </dgm:pt>
    <dgm:pt modelId="{EF586555-6339-4BAF-BD70-BA959296679A}">
      <dgm:prSet phldrT="[Текст]" custT="1"/>
      <dgm:spPr>
        <a:solidFill>
          <a:schemeClr val="accent6">
            <a:lumMod val="40000"/>
            <a:lumOff val="60000"/>
            <a:alpha val="90000"/>
          </a:schemeClr>
        </a:solidFill>
      </dgm:spPr>
      <dgm:t>
        <a:bodyPr/>
        <a:lstStyle/>
        <a:p>
          <a:r>
            <a:rPr lang="ru-RU" sz="1000" b="0" dirty="0">
              <a:solidFill>
                <a:schemeClr val="tx1">
                  <a:lumMod val="95000"/>
                  <a:lumOff val="5000"/>
                </a:schemeClr>
              </a:solidFill>
              <a:latin typeface="Times New Roman" pitchFamily="18" charset="0"/>
              <a:cs typeface="Times New Roman" pitchFamily="18" charset="0"/>
            </a:rPr>
            <a:t>2025г – 294516004,10</a:t>
          </a:r>
          <a:r>
            <a:rPr lang="ru-RU" sz="1000" b="0" i="0" u="none" dirty="0">
              <a:latin typeface="Times New Roman" pitchFamily="18" charset="0"/>
              <a:cs typeface="Times New Roman" pitchFamily="18" charset="0"/>
            </a:rPr>
            <a:t>,00 руб.</a:t>
          </a:r>
          <a:endParaRPr lang="ru-RU" sz="1000" b="0" dirty="0">
            <a:solidFill>
              <a:schemeClr val="tx1">
                <a:lumMod val="95000"/>
                <a:lumOff val="5000"/>
              </a:schemeClr>
            </a:solidFill>
            <a:latin typeface="Times New Roman" pitchFamily="18" charset="0"/>
            <a:cs typeface="Times New Roman" pitchFamily="18" charset="0"/>
          </a:endParaRPr>
        </a:p>
      </dgm:t>
    </dgm:pt>
    <dgm:pt modelId="{CE1A31F7-6979-4A50-B930-4D5549993B15}" type="parTrans" cxnId="{ED0D5F63-55C3-43BD-9C18-2EFFCAA0F0D6}">
      <dgm:prSet/>
      <dgm:spPr/>
      <dgm:t>
        <a:bodyPr/>
        <a:lstStyle/>
        <a:p>
          <a:endParaRPr lang="ru-RU"/>
        </a:p>
      </dgm:t>
    </dgm:pt>
    <dgm:pt modelId="{67977A92-4DB9-4D0A-A1B2-11B4AD21263E}" type="sibTrans" cxnId="{ED0D5F63-55C3-43BD-9C18-2EFFCAA0F0D6}">
      <dgm:prSet/>
      <dgm:spPr/>
      <dgm:t>
        <a:bodyPr/>
        <a:lstStyle/>
        <a:p>
          <a:endParaRPr lang="ru-RU"/>
        </a:p>
      </dgm:t>
    </dgm:pt>
    <dgm:pt modelId="{124E2B00-5D2A-453A-84F8-54E6E00C3C22}">
      <dgm:prSet phldrT="[Текст]" custT="1"/>
      <dgm:spPr>
        <a:solidFill>
          <a:schemeClr val="accent6">
            <a:lumMod val="40000"/>
            <a:lumOff val="60000"/>
            <a:alpha val="90000"/>
          </a:schemeClr>
        </a:solidFill>
      </dgm:spPr>
      <dgm:t>
        <a:bodyPr/>
        <a:lstStyle/>
        <a:p>
          <a:r>
            <a:rPr lang="ru-RU" sz="1000" b="0" dirty="0">
              <a:solidFill>
                <a:schemeClr val="tx1">
                  <a:lumMod val="95000"/>
                  <a:lumOff val="5000"/>
                </a:schemeClr>
              </a:solidFill>
              <a:latin typeface="Times New Roman" pitchFamily="18" charset="0"/>
              <a:cs typeface="Times New Roman" pitchFamily="18" charset="0"/>
            </a:rPr>
            <a:t>2026г - 334427608</a:t>
          </a:r>
          <a:r>
            <a:rPr lang="ru-RU" sz="1000" b="0" i="0" u="none" dirty="0">
              <a:latin typeface="Times New Roman" pitchFamily="18" charset="0"/>
              <a:cs typeface="Times New Roman" pitchFamily="18" charset="0"/>
            </a:rPr>
            <a:t>,00 руб.</a:t>
          </a:r>
          <a:endParaRPr lang="ru-RU" sz="1000" b="0" dirty="0">
            <a:solidFill>
              <a:schemeClr val="tx1">
                <a:lumMod val="95000"/>
                <a:lumOff val="5000"/>
              </a:schemeClr>
            </a:solidFill>
            <a:latin typeface="Times New Roman" pitchFamily="18" charset="0"/>
            <a:cs typeface="Times New Roman" pitchFamily="18" charset="0"/>
          </a:endParaRPr>
        </a:p>
      </dgm:t>
    </dgm:pt>
    <dgm:pt modelId="{1580EDE3-251D-4B1C-A771-34F241805788}" type="parTrans" cxnId="{2850E9CC-DEF3-495A-933A-E77E24217B61}">
      <dgm:prSet/>
      <dgm:spPr/>
      <dgm:t>
        <a:bodyPr/>
        <a:lstStyle/>
        <a:p>
          <a:endParaRPr lang="ru-RU"/>
        </a:p>
      </dgm:t>
    </dgm:pt>
    <dgm:pt modelId="{E6F24036-E552-446C-9FFB-69D47A3BB98E}" type="sibTrans" cxnId="{2850E9CC-DEF3-495A-933A-E77E24217B61}">
      <dgm:prSet/>
      <dgm:spPr/>
      <dgm:t>
        <a:bodyPr/>
        <a:lstStyle/>
        <a:p>
          <a:endParaRPr lang="ru-RU"/>
        </a:p>
      </dgm:t>
    </dgm:pt>
    <dgm:pt modelId="{99824591-1475-4A7F-B57F-9490AE657F49}">
      <dgm:prSet phldrT="[Текст]" custT="1"/>
      <dgm:spPr>
        <a:solidFill>
          <a:schemeClr val="accent6">
            <a:lumMod val="40000"/>
            <a:lumOff val="60000"/>
            <a:alpha val="90000"/>
          </a:schemeClr>
        </a:solidFill>
      </dgm:spPr>
      <dgm:t>
        <a:bodyPr/>
        <a:lstStyle/>
        <a:p>
          <a:r>
            <a:rPr lang="ru-RU" sz="1000" b="0" dirty="0">
              <a:solidFill>
                <a:schemeClr val="tx1">
                  <a:lumMod val="95000"/>
                  <a:lumOff val="5000"/>
                </a:schemeClr>
              </a:solidFill>
              <a:latin typeface="Times New Roman" pitchFamily="18" charset="0"/>
              <a:cs typeface="Times New Roman" pitchFamily="18" charset="0"/>
            </a:rPr>
            <a:t>2027г - 362818859</a:t>
          </a:r>
          <a:r>
            <a:rPr lang="ru-RU" sz="1000" b="0" i="0" u="none" dirty="0">
              <a:latin typeface="Times New Roman" pitchFamily="18" charset="0"/>
              <a:cs typeface="Times New Roman" pitchFamily="18" charset="0"/>
            </a:rPr>
            <a:t>,00 руб.</a:t>
          </a:r>
          <a:endParaRPr lang="ru-RU" sz="1000" b="0" dirty="0">
            <a:solidFill>
              <a:schemeClr val="tx1">
                <a:lumMod val="95000"/>
                <a:lumOff val="5000"/>
              </a:schemeClr>
            </a:solidFill>
            <a:latin typeface="Times New Roman" pitchFamily="18" charset="0"/>
            <a:cs typeface="Times New Roman" pitchFamily="18" charset="0"/>
          </a:endParaRPr>
        </a:p>
      </dgm:t>
    </dgm:pt>
    <dgm:pt modelId="{D7CCCE48-EECC-4C24-818F-437FC2BC8B8D}" type="parTrans" cxnId="{F4DC2347-046B-4186-9A8A-4E670F26FA3F}">
      <dgm:prSet/>
      <dgm:spPr/>
      <dgm:t>
        <a:bodyPr/>
        <a:lstStyle/>
        <a:p>
          <a:endParaRPr lang="ru-RU"/>
        </a:p>
      </dgm:t>
    </dgm:pt>
    <dgm:pt modelId="{81A8240D-C4B9-4548-BE5B-B4C267D83FA1}" type="sibTrans" cxnId="{F4DC2347-046B-4186-9A8A-4E670F26FA3F}">
      <dgm:prSet/>
      <dgm:spPr/>
      <dgm:t>
        <a:bodyPr/>
        <a:lstStyle/>
        <a:p>
          <a:endParaRPr lang="ru-RU"/>
        </a:p>
      </dgm:t>
    </dgm:pt>
    <dgm:pt modelId="{7D78ABC0-89FE-4942-8A1D-FE1638FEBA58}">
      <dgm:prSet phldrT="[Текст]" custT="1"/>
      <dgm:spPr>
        <a:solidFill>
          <a:schemeClr val="accent6">
            <a:lumMod val="40000"/>
            <a:lumOff val="60000"/>
            <a:alpha val="90000"/>
          </a:schemeClr>
        </a:solidFill>
      </dgm:spPr>
      <dgm:t>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2F109975-6256-4047-8590-3A56F10277C3}" type="parTrans" cxnId="{A969E7F2-CDF1-4D6B-BF00-E49AE92F23B5}">
      <dgm:prSet/>
      <dgm:spPr/>
      <dgm:t>
        <a:bodyPr/>
        <a:lstStyle/>
        <a:p>
          <a:endParaRPr lang="ru-RU"/>
        </a:p>
      </dgm:t>
    </dgm:pt>
    <dgm:pt modelId="{ADA16113-7A95-4379-929F-CD55B68D89E1}" type="sibTrans" cxnId="{A969E7F2-CDF1-4D6B-BF00-E49AE92F23B5}">
      <dgm:prSet/>
      <dgm:spPr/>
      <dgm:t>
        <a:bodyPr/>
        <a:lstStyle/>
        <a:p>
          <a:endParaRPr lang="ru-RU"/>
        </a:p>
      </dgm:t>
    </dgm:pt>
    <dgm:pt modelId="{BF27348E-637F-4AA4-B3C4-D1AEDE14D3B2}">
      <dgm:prSet phldrT="[Текст]" custT="1"/>
      <dgm:spPr>
        <a:solidFill>
          <a:schemeClr val="accent6">
            <a:lumMod val="40000"/>
            <a:lumOff val="60000"/>
            <a:alpha val="90000"/>
          </a:schemeClr>
        </a:solidFill>
      </dgm:spPr>
      <dgm:t>
        <a:bodyPr/>
        <a:lstStyle/>
        <a:p>
          <a:r>
            <a:rPr lang="ru-RU" sz="1000" b="0" dirty="0">
              <a:solidFill>
                <a:schemeClr val="tx1">
                  <a:lumMod val="95000"/>
                  <a:lumOff val="5000"/>
                </a:schemeClr>
              </a:solidFill>
              <a:latin typeface="Times New Roman" pitchFamily="18" charset="0"/>
              <a:cs typeface="Times New Roman" pitchFamily="18" charset="0"/>
            </a:rPr>
            <a:t>2024г  - 43566162,23</a:t>
          </a:r>
          <a:r>
            <a:rPr lang="ru-RU" sz="1000" b="0" i="0" u="none" dirty="0">
              <a:solidFill>
                <a:schemeClr val="tx1">
                  <a:lumMod val="95000"/>
                  <a:lumOff val="5000"/>
                </a:schemeClr>
              </a:solidFill>
              <a:latin typeface="Times New Roman" pitchFamily="18" charset="0"/>
              <a:cs typeface="Times New Roman" pitchFamily="18" charset="0"/>
            </a:rPr>
            <a:t> руб.</a:t>
          </a:r>
          <a:endParaRPr lang="ru-RU" sz="1000" b="0" dirty="0">
            <a:solidFill>
              <a:schemeClr val="tx1">
                <a:lumMod val="95000"/>
                <a:lumOff val="5000"/>
              </a:schemeClr>
            </a:solidFill>
            <a:latin typeface="Times New Roman" pitchFamily="18" charset="0"/>
            <a:cs typeface="Times New Roman" pitchFamily="18" charset="0"/>
          </a:endParaRPr>
        </a:p>
      </dgm:t>
    </dgm:pt>
    <dgm:pt modelId="{8D551C8B-5853-41A1-A846-E4AFDC70E204}" type="parTrans" cxnId="{9162BDD1-B1D8-4FD1-A6A4-001A6440D6F0}">
      <dgm:prSet/>
      <dgm:spPr/>
      <dgm:t>
        <a:bodyPr/>
        <a:lstStyle/>
        <a:p>
          <a:endParaRPr lang="ru-RU"/>
        </a:p>
      </dgm:t>
    </dgm:pt>
    <dgm:pt modelId="{7961C87C-F582-44AC-A188-982F4738F28C}" type="sibTrans" cxnId="{9162BDD1-B1D8-4FD1-A6A4-001A6440D6F0}">
      <dgm:prSet/>
      <dgm:spPr/>
      <dgm:t>
        <a:bodyPr/>
        <a:lstStyle/>
        <a:p>
          <a:endParaRPr lang="ru-RU"/>
        </a:p>
      </dgm:t>
    </dgm:pt>
    <dgm:pt modelId="{B949281C-11BA-4C53-A037-7483BAE28264}">
      <dgm:prSet phldrT="[Текст]" custT="1"/>
      <dgm:spPr>
        <a:solidFill>
          <a:schemeClr val="accent6">
            <a:lumMod val="40000"/>
            <a:lumOff val="60000"/>
            <a:alpha val="90000"/>
          </a:schemeClr>
        </a:solidFill>
      </dgm:spPr>
      <dgm:t>
        <a:bodyPr/>
        <a:lstStyle/>
        <a:p>
          <a:r>
            <a:rPr lang="ru-RU" sz="1000" b="0" dirty="0">
              <a:solidFill>
                <a:schemeClr val="tx1">
                  <a:lumMod val="95000"/>
                  <a:lumOff val="5000"/>
                </a:schemeClr>
              </a:solidFill>
              <a:latin typeface="Times New Roman" pitchFamily="18" charset="0"/>
              <a:cs typeface="Times New Roman" pitchFamily="18" charset="0"/>
            </a:rPr>
            <a:t>2026г – 463,68655,45</a:t>
          </a:r>
          <a:r>
            <a:rPr lang="ru-RU" sz="1000" b="0" i="0" u="none" dirty="0">
              <a:solidFill>
                <a:schemeClr val="tx1">
                  <a:lumMod val="95000"/>
                  <a:lumOff val="5000"/>
                </a:schemeClr>
              </a:solidFill>
              <a:latin typeface="Times New Roman" pitchFamily="18" charset="0"/>
              <a:cs typeface="Times New Roman" pitchFamily="18" charset="0"/>
            </a:rPr>
            <a:t> руб.</a:t>
          </a:r>
          <a:endParaRPr lang="ru-RU" sz="1000" b="0" dirty="0">
            <a:solidFill>
              <a:schemeClr val="tx1">
                <a:lumMod val="95000"/>
                <a:lumOff val="5000"/>
              </a:schemeClr>
            </a:solidFill>
            <a:latin typeface="Times New Roman" pitchFamily="18" charset="0"/>
            <a:cs typeface="Times New Roman" pitchFamily="18" charset="0"/>
          </a:endParaRPr>
        </a:p>
      </dgm:t>
    </dgm:pt>
    <dgm:pt modelId="{FDE9CA52-0351-4CE2-8795-49E85671219C}" type="parTrans" cxnId="{463FF9D8-5773-4A68-A892-BCC4ADF7CFE7}">
      <dgm:prSet/>
      <dgm:spPr/>
      <dgm:t>
        <a:bodyPr/>
        <a:lstStyle/>
        <a:p>
          <a:endParaRPr lang="ru-RU"/>
        </a:p>
      </dgm:t>
    </dgm:pt>
    <dgm:pt modelId="{81825708-346E-4844-BE0A-1B249A5378F5}" type="sibTrans" cxnId="{463FF9D8-5773-4A68-A892-BCC4ADF7CFE7}">
      <dgm:prSet/>
      <dgm:spPr/>
      <dgm:t>
        <a:bodyPr/>
        <a:lstStyle/>
        <a:p>
          <a:endParaRPr lang="ru-RU"/>
        </a:p>
      </dgm:t>
    </dgm:pt>
    <dgm:pt modelId="{F0D9BC59-155F-483A-A8E0-115FB46FA5D0}">
      <dgm:prSet phldrT="[Текст]" custT="1"/>
      <dgm:spPr>
        <a:solidFill>
          <a:schemeClr val="accent6">
            <a:lumMod val="40000"/>
            <a:lumOff val="60000"/>
            <a:alpha val="90000"/>
          </a:schemeClr>
        </a:solidFill>
      </dgm:spPr>
      <dgm:t>
        <a:bodyPr/>
        <a:lstStyle/>
        <a:p>
          <a:r>
            <a:rPr lang="ru-RU" sz="1000" b="0" dirty="0">
              <a:solidFill>
                <a:schemeClr val="tx1">
                  <a:lumMod val="95000"/>
                  <a:lumOff val="5000"/>
                </a:schemeClr>
              </a:solidFill>
              <a:latin typeface="Times New Roman" pitchFamily="18" charset="0"/>
              <a:cs typeface="Times New Roman" pitchFamily="18" charset="0"/>
            </a:rPr>
            <a:t>2027г –  47649899,56</a:t>
          </a:r>
          <a:r>
            <a:rPr lang="ru-RU" sz="1000" b="0" i="0" u="none" dirty="0">
              <a:solidFill>
                <a:schemeClr val="tx1">
                  <a:lumMod val="95000"/>
                  <a:lumOff val="5000"/>
                </a:schemeClr>
              </a:solidFill>
              <a:latin typeface="Times New Roman" pitchFamily="18" charset="0"/>
              <a:cs typeface="Times New Roman" pitchFamily="18" charset="0"/>
            </a:rPr>
            <a:t> руб.</a:t>
          </a:r>
          <a:endParaRPr lang="ru-RU" sz="1000" b="0" dirty="0">
            <a:solidFill>
              <a:schemeClr val="tx1">
                <a:lumMod val="95000"/>
                <a:lumOff val="5000"/>
              </a:schemeClr>
            </a:solidFill>
            <a:latin typeface="Times New Roman" pitchFamily="18" charset="0"/>
            <a:cs typeface="Times New Roman" pitchFamily="18" charset="0"/>
          </a:endParaRPr>
        </a:p>
      </dgm:t>
    </dgm:pt>
    <dgm:pt modelId="{A1B85B20-BF6A-4EAA-8A39-90666D045F71}" type="parTrans" cxnId="{AEE7FEFC-B08C-4418-914B-26BBD5241AE6}">
      <dgm:prSet/>
      <dgm:spPr/>
      <dgm:t>
        <a:bodyPr/>
        <a:lstStyle/>
        <a:p>
          <a:endParaRPr lang="ru-RU"/>
        </a:p>
      </dgm:t>
    </dgm:pt>
    <dgm:pt modelId="{BE4E2CB6-43B0-412D-97AE-602C1A8A3FFF}" type="sibTrans" cxnId="{AEE7FEFC-B08C-4418-914B-26BBD5241AE6}">
      <dgm:prSet/>
      <dgm:spPr/>
      <dgm:t>
        <a:bodyPr/>
        <a:lstStyle/>
        <a:p>
          <a:endParaRPr lang="ru-RU"/>
        </a:p>
      </dgm:t>
    </dgm:pt>
    <dgm:pt modelId="{DD22AFB8-1079-4403-A674-23E365C751D2}">
      <dgm:prSet phldrT="[Текст]" custT="1"/>
      <dgm:spPr>
        <a:solidFill>
          <a:schemeClr val="accent6">
            <a:lumMod val="40000"/>
            <a:lumOff val="60000"/>
            <a:alpha val="90000"/>
          </a:schemeClr>
        </a:solidFill>
      </dgm:spPr>
      <dgm:t>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DAC74E31-32DA-4545-AFD7-48C7BE2434CD}" type="parTrans" cxnId="{DE5A4CBF-E0A6-4526-8E44-083AAAFC58BE}">
      <dgm:prSet/>
      <dgm:spPr/>
      <dgm:t>
        <a:bodyPr/>
        <a:lstStyle/>
        <a:p>
          <a:endParaRPr lang="ru-RU"/>
        </a:p>
      </dgm:t>
    </dgm:pt>
    <dgm:pt modelId="{EE2041F2-1F50-4ABF-8000-C569845C081E}" type="sibTrans" cxnId="{DE5A4CBF-E0A6-4526-8E44-083AAAFC58BE}">
      <dgm:prSet/>
      <dgm:spPr/>
      <dgm:t>
        <a:bodyPr/>
        <a:lstStyle/>
        <a:p>
          <a:endParaRPr lang="ru-RU"/>
        </a:p>
      </dgm:t>
    </dgm:pt>
    <dgm:pt modelId="{6E2022A7-3E65-4B64-851E-28D1EC41E9AC}">
      <dgm:prSet phldrT="[Текст]" custT="1"/>
      <dgm:spPr>
        <a:solidFill>
          <a:schemeClr val="accent6">
            <a:lumMod val="40000"/>
            <a:lumOff val="60000"/>
            <a:alpha val="90000"/>
          </a:schemeClr>
        </a:solidFill>
      </dgm:spPr>
      <dgm:t>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D1968D66-66B9-419B-B04D-DA8892A81ED9}" type="parTrans" cxnId="{898D6A93-7980-4E86-B4C5-F81630874518}">
      <dgm:prSet/>
      <dgm:spPr/>
      <dgm:t>
        <a:bodyPr/>
        <a:lstStyle/>
        <a:p>
          <a:endParaRPr lang="ru-RU"/>
        </a:p>
      </dgm:t>
    </dgm:pt>
    <dgm:pt modelId="{6042E4F9-9B61-4176-9CC5-D0603FB89A83}" type="sibTrans" cxnId="{898D6A93-7980-4E86-B4C5-F81630874518}">
      <dgm:prSet/>
      <dgm:spPr/>
      <dgm:t>
        <a:bodyPr/>
        <a:lstStyle/>
        <a:p>
          <a:endParaRPr lang="ru-RU"/>
        </a:p>
      </dgm:t>
    </dgm:pt>
    <dgm:pt modelId="{948455FB-6445-4A7C-A65C-B23C2EC91E01}">
      <dgm:prSet phldrT="[Текст]" custT="1"/>
      <dgm:spPr>
        <a:solidFill>
          <a:schemeClr val="accent6">
            <a:lumMod val="40000"/>
            <a:lumOff val="60000"/>
            <a:alpha val="90000"/>
          </a:schemeClr>
        </a:solidFill>
      </dgm:spPr>
      <dgm:t>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E867A7CB-85CD-412A-A85D-0AA3054F4A56}" type="parTrans" cxnId="{DF04BC04-52A8-41C8-A2BD-315705837C66}">
      <dgm:prSet/>
      <dgm:spPr/>
      <dgm:t>
        <a:bodyPr/>
        <a:lstStyle/>
        <a:p>
          <a:endParaRPr lang="ru-RU"/>
        </a:p>
      </dgm:t>
    </dgm:pt>
    <dgm:pt modelId="{E60B698C-040D-4AC4-8FB7-1E94D3AF835B}" type="sibTrans" cxnId="{DF04BC04-52A8-41C8-A2BD-315705837C66}">
      <dgm:prSet/>
      <dgm:spPr/>
      <dgm:t>
        <a:bodyPr/>
        <a:lstStyle/>
        <a:p>
          <a:endParaRPr lang="ru-RU"/>
        </a:p>
      </dgm:t>
    </dgm:pt>
    <dgm:pt modelId="{8712D912-E6ED-486F-9B90-C921E6F9BB2A}">
      <dgm:prSet phldrT="[Текст]" custT="1"/>
      <dgm:spPr>
        <a:solidFill>
          <a:schemeClr val="accent6">
            <a:lumMod val="40000"/>
            <a:lumOff val="60000"/>
            <a:alpha val="9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dirty="0">
              <a:solidFill>
                <a:schemeClr val="tx1">
                  <a:lumMod val="95000"/>
                  <a:lumOff val="5000"/>
                </a:schemeClr>
              </a:solidFill>
              <a:latin typeface="Times New Roman" pitchFamily="18" charset="0"/>
              <a:cs typeface="Times New Roman" pitchFamily="18" charset="0"/>
            </a:rPr>
            <a:t>32 322 580,85 руб.</a:t>
          </a:r>
          <a:endParaRPr lang="ru-RU" sz="1000" b="0" dirty="0">
            <a:solidFill>
              <a:schemeClr val="tx1">
                <a:lumMod val="95000"/>
                <a:lumOff val="5000"/>
              </a:schemeClr>
            </a:solidFill>
            <a:latin typeface="Times New Roman" pitchFamily="18" charset="0"/>
            <a:cs typeface="Times New Roman" pitchFamily="18" charset="0"/>
          </a:endParaRPr>
        </a:p>
      </dgm:t>
    </dgm:pt>
    <dgm:pt modelId="{DFFF8000-73A6-44B7-AA9D-00BEF8CBD7DA}" type="parTrans" cxnId="{212F66AB-980B-4AC6-B3E1-2FBA56DBAC53}">
      <dgm:prSet/>
      <dgm:spPr/>
      <dgm:t>
        <a:bodyPr/>
        <a:lstStyle/>
        <a:p>
          <a:endParaRPr lang="ru-RU"/>
        </a:p>
      </dgm:t>
    </dgm:pt>
    <dgm:pt modelId="{DB7C2980-9FCF-4A14-8DCF-FA5AF2A88374}" type="sibTrans" cxnId="{212F66AB-980B-4AC6-B3E1-2FBA56DBAC53}">
      <dgm:prSet/>
      <dgm:spPr/>
      <dgm:t>
        <a:bodyPr/>
        <a:lstStyle/>
        <a:p>
          <a:endParaRPr lang="ru-RU"/>
        </a:p>
      </dgm:t>
    </dgm:pt>
    <dgm:pt modelId="{FE29E6BA-0D6F-4C53-BF3F-73E37FAFD0D6}">
      <dgm:prSet phldrT="[Текст]" custT="1"/>
      <dgm:spPr>
        <a:solidFill>
          <a:schemeClr val="accent6">
            <a:lumMod val="40000"/>
            <a:lumOff val="60000"/>
            <a:alpha val="90000"/>
          </a:schemeClr>
        </a:solidFill>
      </dgm:spPr>
      <dgm:t>
        <a:bodyPr/>
        <a:lstStyle/>
        <a:p>
          <a:r>
            <a:rPr lang="ru-RU" sz="1000" b="0" dirty="0">
              <a:solidFill>
                <a:schemeClr val="tx1">
                  <a:lumMod val="95000"/>
                  <a:lumOff val="5000"/>
                </a:schemeClr>
              </a:solidFill>
              <a:latin typeface="Times New Roman" pitchFamily="18" charset="0"/>
              <a:cs typeface="Times New Roman" pitchFamily="18" charset="0"/>
            </a:rPr>
            <a:t>2024г – </a:t>
          </a:r>
          <a:r>
            <a:rPr lang="ru-RU" sz="1000" b="0" i="0" u="none" dirty="0">
              <a:latin typeface="Times New Roman" pitchFamily="18" charset="0"/>
              <a:cs typeface="Times New Roman" pitchFamily="18" charset="0"/>
            </a:rPr>
            <a:t>251 530 404,20 руб.</a:t>
          </a:r>
          <a:endParaRPr lang="ru-RU" sz="1000" b="0" dirty="0">
            <a:solidFill>
              <a:schemeClr val="tx1">
                <a:lumMod val="95000"/>
                <a:lumOff val="5000"/>
              </a:schemeClr>
            </a:solidFill>
            <a:latin typeface="Times New Roman" pitchFamily="18" charset="0"/>
            <a:cs typeface="Times New Roman" pitchFamily="18" charset="0"/>
          </a:endParaRPr>
        </a:p>
      </dgm:t>
    </dgm:pt>
    <dgm:pt modelId="{195F99DB-E0FB-4A37-8C9F-03E0EAA336DF}" type="parTrans" cxnId="{F3237CB2-B193-47BA-A3C5-21871DB8809B}">
      <dgm:prSet/>
      <dgm:spPr/>
      <dgm:t>
        <a:bodyPr/>
        <a:lstStyle/>
        <a:p>
          <a:endParaRPr lang="ru-RU"/>
        </a:p>
      </dgm:t>
    </dgm:pt>
    <dgm:pt modelId="{32E9CCA4-89EA-4BCF-9A34-7C06D31A6C4B}" type="sibTrans" cxnId="{F3237CB2-B193-47BA-A3C5-21871DB8809B}">
      <dgm:prSet/>
      <dgm:spPr/>
      <dgm:t>
        <a:bodyPr/>
        <a:lstStyle/>
        <a:p>
          <a:endParaRPr lang="ru-RU"/>
        </a:p>
      </dgm:t>
    </dgm:pt>
    <dgm:pt modelId="{195E3C0B-A1E7-40DE-8494-8EADB8EEF441}">
      <dgm:prSet phldrT="[Текст]" custT="1"/>
      <dgm:spPr>
        <a:solidFill>
          <a:schemeClr val="accent6">
            <a:lumMod val="40000"/>
            <a:lumOff val="60000"/>
            <a:alpha val="90000"/>
          </a:schemeClr>
        </a:solidFill>
      </dgm:spPr>
      <dgm:t>
        <a:bodyPr/>
        <a:lstStyle/>
        <a:p>
          <a:r>
            <a:rPr lang="ru-RU" sz="1000" b="0" dirty="0">
              <a:solidFill>
                <a:schemeClr val="tx1">
                  <a:lumMod val="95000"/>
                  <a:lumOff val="5000"/>
                </a:schemeClr>
              </a:solidFill>
              <a:latin typeface="Times New Roman" pitchFamily="18" charset="0"/>
              <a:cs typeface="Times New Roman" pitchFamily="18" charset="0"/>
            </a:rPr>
            <a:t>2025г  – 70979590,78</a:t>
          </a:r>
          <a:r>
            <a:rPr lang="ru-RU" sz="1000" b="0" i="0" u="none" dirty="0">
              <a:solidFill>
                <a:schemeClr val="tx1">
                  <a:lumMod val="95000"/>
                  <a:lumOff val="5000"/>
                </a:schemeClr>
              </a:solidFill>
              <a:latin typeface="Times New Roman" pitchFamily="18" charset="0"/>
              <a:cs typeface="Times New Roman" pitchFamily="18" charset="0"/>
            </a:rPr>
            <a:t> руб.</a:t>
          </a:r>
          <a:endParaRPr lang="ru-RU" sz="1000" b="0" dirty="0">
            <a:solidFill>
              <a:schemeClr val="tx1">
                <a:lumMod val="95000"/>
                <a:lumOff val="5000"/>
              </a:schemeClr>
            </a:solidFill>
            <a:latin typeface="Times New Roman" pitchFamily="18" charset="0"/>
            <a:cs typeface="Times New Roman" pitchFamily="18" charset="0"/>
          </a:endParaRPr>
        </a:p>
      </dgm:t>
    </dgm:pt>
    <dgm:pt modelId="{425D7EE7-0854-43B8-B3AE-F576DA239589}" type="parTrans" cxnId="{FFB088A5-49FF-43BF-AC3B-69F3BB385498}">
      <dgm:prSet/>
      <dgm:spPr/>
      <dgm:t>
        <a:bodyPr/>
        <a:lstStyle/>
        <a:p>
          <a:endParaRPr lang="ru-RU"/>
        </a:p>
      </dgm:t>
    </dgm:pt>
    <dgm:pt modelId="{58BB7478-B9B1-4E47-BEAF-876BA8902860}" type="sibTrans" cxnId="{FFB088A5-49FF-43BF-AC3B-69F3BB385498}">
      <dgm:prSet/>
      <dgm:spPr/>
      <dgm:t>
        <a:bodyPr/>
        <a:lstStyle/>
        <a:p>
          <a:endParaRPr lang="ru-RU"/>
        </a:p>
      </dgm:t>
    </dgm:pt>
    <dgm:pt modelId="{A44A16D2-7A12-4C65-B3EE-280C9741D7A8}" type="pres">
      <dgm:prSet presAssocID="{C76F87B3-54B7-4065-9BD6-F387A5D2F507}" presName="Name0" presStyleCnt="0">
        <dgm:presLayoutVars>
          <dgm:dir/>
          <dgm:animLvl val="lvl"/>
          <dgm:resizeHandles/>
        </dgm:presLayoutVars>
      </dgm:prSet>
      <dgm:spPr/>
    </dgm:pt>
    <dgm:pt modelId="{F621B9FE-E3D5-4C6F-A874-8273F80F578D}" type="pres">
      <dgm:prSet presAssocID="{1557C5BA-F45A-4931-ADA6-0A400F721A05}" presName="linNode" presStyleCnt="0"/>
      <dgm:spPr/>
    </dgm:pt>
    <dgm:pt modelId="{1A3004DD-D44C-45B6-9CB3-9915E144752E}" type="pres">
      <dgm:prSet presAssocID="{1557C5BA-F45A-4931-ADA6-0A400F721A05}" presName="parentShp" presStyleLbl="node1" presStyleIdx="0" presStyleCnt="2" custScaleX="73360" custLinFactNeighborX="14590" custLinFactNeighborY="-1767">
        <dgm:presLayoutVars>
          <dgm:bulletEnabled val="1"/>
        </dgm:presLayoutVars>
      </dgm:prSet>
      <dgm:spPr/>
    </dgm:pt>
    <dgm:pt modelId="{D8B6233B-EFE5-45CE-A308-FED370E48C32}" type="pres">
      <dgm:prSet presAssocID="{1557C5BA-F45A-4931-ADA6-0A400F721A05}" presName="childShp" presStyleLbl="bgAccFollowNode1" presStyleIdx="0" presStyleCnt="2" custScaleX="69511" custLinFactNeighborX="22155" custLinFactNeighborY="-1767">
        <dgm:presLayoutVars>
          <dgm:bulletEnabled val="1"/>
        </dgm:presLayoutVars>
      </dgm:prSet>
      <dgm:spPr/>
    </dgm:pt>
    <dgm:pt modelId="{0D21D3D2-3A6D-4918-8350-3320F18AB1AF}" type="pres">
      <dgm:prSet presAssocID="{BADB7731-0777-413C-9A5D-ADECAF2783E8}" presName="spacing" presStyleCnt="0"/>
      <dgm:spPr/>
    </dgm:pt>
    <dgm:pt modelId="{26EDC62E-65C5-4B27-95D4-12D1D17490BD}" type="pres">
      <dgm:prSet presAssocID="{393D8115-C7FB-418C-BA68-E794121F1B75}" presName="linNode" presStyleCnt="0"/>
      <dgm:spPr/>
    </dgm:pt>
    <dgm:pt modelId="{9EC1D6B7-92E6-4B4E-BB4F-8A1C037E7D82}" type="pres">
      <dgm:prSet presAssocID="{393D8115-C7FB-418C-BA68-E794121F1B75}" presName="parentShp" presStyleLbl="node1" presStyleIdx="1" presStyleCnt="2" custScaleX="74219" custLinFactNeighborX="14838" custLinFactNeighborY="-5000">
        <dgm:presLayoutVars>
          <dgm:bulletEnabled val="1"/>
        </dgm:presLayoutVars>
      </dgm:prSet>
      <dgm:spPr/>
    </dgm:pt>
    <dgm:pt modelId="{8515EBBF-16D6-40A6-8E5E-C8FF78BA9941}" type="pres">
      <dgm:prSet presAssocID="{393D8115-C7FB-418C-BA68-E794121F1B75}" presName="childShp" presStyleLbl="bgAccFollowNode1" presStyleIdx="1" presStyleCnt="2" custScaleX="71915" custLinFactNeighborX="22020" custLinFactNeighborY="-5000">
        <dgm:presLayoutVars>
          <dgm:bulletEnabled val="1"/>
        </dgm:presLayoutVars>
      </dgm:prSet>
      <dgm:spPr/>
    </dgm:pt>
  </dgm:ptLst>
  <dgm:cxnLst>
    <dgm:cxn modelId="{DF04BC04-52A8-41C8-A2BD-315705837C66}" srcId="{1557C5BA-F45A-4931-ADA6-0A400F721A05}" destId="{948455FB-6445-4A7C-A65C-B23C2EC91E01}" srcOrd="1" destOrd="0" parTransId="{E867A7CB-85CD-412A-A85D-0AA3054F4A56}" sibTransId="{E60B698C-040D-4AC4-8FB7-1E94D3AF835B}"/>
    <dgm:cxn modelId="{11B19210-1654-4943-9D57-274A9F34C6E8}" type="presOf" srcId="{7D78ABC0-89FE-4942-8A1D-FE1638FEBA58}" destId="{D8B6233B-EFE5-45CE-A308-FED370E48C32}" srcOrd="0" destOrd="0" presId="urn:microsoft.com/office/officeart/2005/8/layout/vList6"/>
    <dgm:cxn modelId="{66C2761A-9927-455E-8CAD-62789A4E7F98}" type="presOf" srcId="{C76F87B3-54B7-4065-9BD6-F387A5D2F507}" destId="{A44A16D2-7A12-4C65-B3EE-280C9741D7A8}" srcOrd="0" destOrd="0" presId="urn:microsoft.com/office/officeart/2005/8/layout/vList6"/>
    <dgm:cxn modelId="{B5DA8C20-6372-4CCF-B4D8-1D20F946E523}" srcId="{1557C5BA-F45A-4931-ADA6-0A400F721A05}" destId="{5CA8DFBE-DC66-45FC-8700-EAA1ED6198A7}" srcOrd="2" destOrd="0" parTransId="{F2207174-2C0C-4B9C-A2C7-721D70A69F06}" sibTransId="{B75BD8A5-5D6A-49A8-9005-9C103C6929EC}"/>
    <dgm:cxn modelId="{1E5E4D2B-9C9C-42DC-A2D6-6580A8FF086A}" type="presOf" srcId="{195E3C0B-A1E7-40DE-8494-8EADB8EEF441}" destId="{8515EBBF-16D6-40A6-8E5E-C8FF78BA9941}" srcOrd="0" destOrd="4" presId="urn:microsoft.com/office/officeart/2005/8/layout/vList6"/>
    <dgm:cxn modelId="{674CD635-398D-45FA-A38E-5AAAD6BE6592}" type="presOf" srcId="{6E2022A7-3E65-4B64-851E-28D1EC41E9AC}" destId="{8515EBBF-16D6-40A6-8E5E-C8FF78BA9941}" srcOrd="0" destOrd="1" presId="urn:microsoft.com/office/officeart/2005/8/layout/vList6"/>
    <dgm:cxn modelId="{C12B3141-8B0D-4855-A8E2-48AF4E811EF0}" srcId="{C76F87B3-54B7-4065-9BD6-F387A5D2F507}" destId="{1557C5BA-F45A-4931-ADA6-0A400F721A05}" srcOrd="0" destOrd="0" parTransId="{10A20F8B-FC24-4BF2-B030-FB17D8303FDF}" sibTransId="{BADB7731-0777-413C-9A5D-ADECAF2783E8}"/>
    <dgm:cxn modelId="{B6A15461-0471-4DCA-A8D4-346ADEB1F4EC}" type="presOf" srcId="{8712D912-E6ED-486F-9B90-C921E6F9BB2A}" destId="{8515EBBF-16D6-40A6-8E5E-C8FF78BA9941}" srcOrd="0" destOrd="2" presId="urn:microsoft.com/office/officeart/2005/8/layout/vList6"/>
    <dgm:cxn modelId="{ED0D5F63-55C3-43BD-9C18-2EFFCAA0F0D6}" srcId="{1557C5BA-F45A-4931-ADA6-0A400F721A05}" destId="{EF586555-6339-4BAF-BD70-BA959296679A}" srcOrd="4" destOrd="0" parTransId="{CE1A31F7-6979-4A50-B930-4D5549993B15}" sibTransId="{67977A92-4DB9-4D0A-A1B2-11B4AD21263E}"/>
    <dgm:cxn modelId="{F4DC2347-046B-4186-9A8A-4E670F26FA3F}" srcId="{1557C5BA-F45A-4931-ADA6-0A400F721A05}" destId="{99824591-1475-4A7F-B57F-9490AE657F49}" srcOrd="6" destOrd="0" parTransId="{D7CCCE48-EECC-4C24-818F-437FC2BC8B8D}" sibTransId="{81A8240D-C4B9-4548-BE5B-B4C267D83FA1}"/>
    <dgm:cxn modelId="{CE1BEB68-0720-4ACE-B222-7C65F2B1895E}" type="presOf" srcId="{1557C5BA-F45A-4931-ADA6-0A400F721A05}" destId="{1A3004DD-D44C-45B6-9CB3-9915E144752E}" srcOrd="0" destOrd="0" presId="urn:microsoft.com/office/officeart/2005/8/layout/vList6"/>
    <dgm:cxn modelId="{6DA8AC4C-51F7-480B-95ED-B7738B4B628B}" type="presOf" srcId="{FE29E6BA-0D6F-4C53-BF3F-73E37FAFD0D6}" destId="{D8B6233B-EFE5-45CE-A308-FED370E48C32}" srcOrd="0" destOrd="3" presId="urn:microsoft.com/office/officeart/2005/8/layout/vList6"/>
    <dgm:cxn modelId="{0F643680-4EF8-4D33-866C-F98AB1CAE41C}" type="presOf" srcId="{DD22AFB8-1079-4403-A674-23E365C751D2}" destId="{8515EBBF-16D6-40A6-8E5E-C8FF78BA9941}" srcOrd="0" destOrd="0" presId="urn:microsoft.com/office/officeart/2005/8/layout/vList6"/>
    <dgm:cxn modelId="{99D43C8B-C4E4-4411-818A-0026B930D609}" type="presOf" srcId="{948455FB-6445-4A7C-A65C-B23C2EC91E01}" destId="{D8B6233B-EFE5-45CE-A308-FED370E48C32}" srcOrd="0" destOrd="1" presId="urn:microsoft.com/office/officeart/2005/8/layout/vList6"/>
    <dgm:cxn modelId="{898D6A93-7980-4E86-B4C5-F81630874518}" srcId="{393D8115-C7FB-418C-BA68-E794121F1B75}" destId="{6E2022A7-3E65-4B64-851E-28D1EC41E9AC}" srcOrd="1" destOrd="0" parTransId="{D1968D66-66B9-419B-B04D-DA8892A81ED9}" sibTransId="{6042E4F9-9B61-4176-9CC5-D0603FB89A83}"/>
    <dgm:cxn modelId="{B1016FA1-56DF-403F-87C4-18762F864E8B}" type="presOf" srcId="{5CA8DFBE-DC66-45FC-8700-EAA1ED6198A7}" destId="{D8B6233B-EFE5-45CE-A308-FED370E48C32}" srcOrd="0" destOrd="2" presId="urn:microsoft.com/office/officeart/2005/8/layout/vList6"/>
    <dgm:cxn modelId="{FFB088A5-49FF-43BF-AC3B-69F3BB385498}" srcId="{393D8115-C7FB-418C-BA68-E794121F1B75}" destId="{195E3C0B-A1E7-40DE-8494-8EADB8EEF441}" srcOrd="4" destOrd="0" parTransId="{425D7EE7-0854-43B8-B3AE-F576DA239589}" sibTransId="{58BB7478-B9B1-4E47-BEAF-876BA8902860}"/>
    <dgm:cxn modelId="{2A88CEAA-0730-41FA-908E-E644A2F9B7FA}" type="presOf" srcId="{99824591-1475-4A7F-B57F-9490AE657F49}" destId="{D8B6233B-EFE5-45CE-A308-FED370E48C32}" srcOrd="0" destOrd="6" presId="urn:microsoft.com/office/officeart/2005/8/layout/vList6"/>
    <dgm:cxn modelId="{212F66AB-980B-4AC6-B3E1-2FBA56DBAC53}" srcId="{393D8115-C7FB-418C-BA68-E794121F1B75}" destId="{8712D912-E6ED-486F-9B90-C921E6F9BB2A}" srcOrd="2" destOrd="0" parTransId="{DFFF8000-73A6-44B7-AA9D-00BEF8CBD7DA}" sibTransId="{DB7C2980-9FCF-4A14-8DCF-FA5AF2A88374}"/>
    <dgm:cxn modelId="{9A5AA1AF-FEE3-4FB7-9549-DA7CAD2FF1B4}" type="presOf" srcId="{F0D9BC59-155F-483A-A8E0-115FB46FA5D0}" destId="{8515EBBF-16D6-40A6-8E5E-C8FF78BA9941}" srcOrd="0" destOrd="6" presId="urn:microsoft.com/office/officeart/2005/8/layout/vList6"/>
    <dgm:cxn modelId="{F3237CB2-B193-47BA-A3C5-21871DB8809B}" srcId="{1557C5BA-F45A-4931-ADA6-0A400F721A05}" destId="{FE29E6BA-0D6F-4C53-BF3F-73E37FAFD0D6}" srcOrd="3" destOrd="0" parTransId="{195F99DB-E0FB-4A37-8C9F-03E0EAA336DF}" sibTransId="{32E9CCA4-89EA-4BCF-9A34-7C06D31A6C4B}"/>
    <dgm:cxn modelId="{DE5A4CBF-E0A6-4526-8E44-083AAAFC58BE}" srcId="{393D8115-C7FB-418C-BA68-E794121F1B75}" destId="{DD22AFB8-1079-4403-A674-23E365C751D2}" srcOrd="0" destOrd="0" parTransId="{DAC74E31-32DA-4545-AFD7-48C7BE2434CD}" sibTransId="{EE2041F2-1F50-4ABF-8000-C569845C081E}"/>
    <dgm:cxn modelId="{2850E9CC-DEF3-495A-933A-E77E24217B61}" srcId="{1557C5BA-F45A-4931-ADA6-0A400F721A05}" destId="{124E2B00-5D2A-453A-84F8-54E6E00C3C22}" srcOrd="5" destOrd="0" parTransId="{1580EDE3-251D-4B1C-A771-34F241805788}" sibTransId="{E6F24036-E552-446C-9FFB-69D47A3BB98E}"/>
    <dgm:cxn modelId="{51F878CD-A298-4806-8453-9BCDCCF38BA8}" type="presOf" srcId="{EF586555-6339-4BAF-BD70-BA959296679A}" destId="{D8B6233B-EFE5-45CE-A308-FED370E48C32}" srcOrd="0" destOrd="4" presId="urn:microsoft.com/office/officeart/2005/8/layout/vList6"/>
    <dgm:cxn modelId="{9162BDD1-B1D8-4FD1-A6A4-001A6440D6F0}" srcId="{393D8115-C7FB-418C-BA68-E794121F1B75}" destId="{BF27348E-637F-4AA4-B3C4-D1AEDE14D3B2}" srcOrd="3" destOrd="0" parTransId="{8D551C8B-5853-41A1-A846-E4AFDC70E204}" sibTransId="{7961C87C-F582-44AC-A188-982F4738F28C}"/>
    <dgm:cxn modelId="{AB0145D2-B616-429A-B784-20FE35B90BAF}" type="presOf" srcId="{BF27348E-637F-4AA4-B3C4-D1AEDE14D3B2}" destId="{8515EBBF-16D6-40A6-8E5E-C8FF78BA9941}" srcOrd="0" destOrd="3" presId="urn:microsoft.com/office/officeart/2005/8/layout/vList6"/>
    <dgm:cxn modelId="{E4341BD3-E6CD-4AB6-BC89-5D4B839654B1}" type="presOf" srcId="{124E2B00-5D2A-453A-84F8-54E6E00C3C22}" destId="{D8B6233B-EFE5-45CE-A308-FED370E48C32}" srcOrd="0" destOrd="5" presId="urn:microsoft.com/office/officeart/2005/8/layout/vList6"/>
    <dgm:cxn modelId="{C555C1D8-F23E-4407-97EE-7377F8F74907}" type="presOf" srcId="{393D8115-C7FB-418C-BA68-E794121F1B75}" destId="{9EC1D6B7-92E6-4B4E-BB4F-8A1C037E7D82}" srcOrd="0" destOrd="0" presId="urn:microsoft.com/office/officeart/2005/8/layout/vList6"/>
    <dgm:cxn modelId="{463FF9D8-5773-4A68-A892-BCC4ADF7CFE7}" srcId="{393D8115-C7FB-418C-BA68-E794121F1B75}" destId="{B949281C-11BA-4C53-A037-7483BAE28264}" srcOrd="5" destOrd="0" parTransId="{FDE9CA52-0351-4CE2-8795-49E85671219C}" sibTransId="{81825708-346E-4844-BE0A-1B249A5378F5}"/>
    <dgm:cxn modelId="{B3C543DC-9B93-4333-B6DB-7F61007BF5B1}" type="presOf" srcId="{B949281C-11BA-4C53-A037-7483BAE28264}" destId="{8515EBBF-16D6-40A6-8E5E-C8FF78BA9941}" srcOrd="0" destOrd="5" presId="urn:microsoft.com/office/officeart/2005/8/layout/vList6"/>
    <dgm:cxn modelId="{A969E7F2-CDF1-4D6B-BF00-E49AE92F23B5}" srcId="{1557C5BA-F45A-4931-ADA6-0A400F721A05}" destId="{7D78ABC0-89FE-4942-8A1D-FE1638FEBA58}" srcOrd="0" destOrd="0" parTransId="{2F109975-6256-4047-8590-3A56F10277C3}" sibTransId="{ADA16113-7A95-4379-929F-CD55B68D89E1}"/>
    <dgm:cxn modelId="{320238FB-5000-4F43-832C-25145D6714F6}" srcId="{C76F87B3-54B7-4065-9BD6-F387A5D2F507}" destId="{393D8115-C7FB-418C-BA68-E794121F1B75}" srcOrd="1" destOrd="0" parTransId="{28087584-0F91-4CF4-A2F4-0F47C6EC0F93}" sibTransId="{CEFD5DC8-4C68-493F-8630-6FE6E0BAEAAD}"/>
    <dgm:cxn modelId="{AEE7FEFC-B08C-4418-914B-26BBD5241AE6}" srcId="{393D8115-C7FB-418C-BA68-E794121F1B75}" destId="{F0D9BC59-155F-483A-A8E0-115FB46FA5D0}" srcOrd="6" destOrd="0" parTransId="{A1B85B20-BF6A-4EAA-8A39-90666D045F71}" sibTransId="{BE4E2CB6-43B0-412D-97AE-602C1A8A3FFF}"/>
    <dgm:cxn modelId="{7622D3D7-1BA1-4798-9EF5-D50866EF85C9}" type="presParOf" srcId="{A44A16D2-7A12-4C65-B3EE-280C9741D7A8}" destId="{F621B9FE-E3D5-4C6F-A874-8273F80F578D}" srcOrd="0" destOrd="0" presId="urn:microsoft.com/office/officeart/2005/8/layout/vList6"/>
    <dgm:cxn modelId="{A5BCBBD5-214C-4B43-B779-439FB8AC8703}" type="presParOf" srcId="{F621B9FE-E3D5-4C6F-A874-8273F80F578D}" destId="{1A3004DD-D44C-45B6-9CB3-9915E144752E}" srcOrd="0" destOrd="0" presId="urn:microsoft.com/office/officeart/2005/8/layout/vList6"/>
    <dgm:cxn modelId="{51A4BF4C-E518-4C82-904E-38C5E22B7541}" type="presParOf" srcId="{F621B9FE-E3D5-4C6F-A874-8273F80F578D}" destId="{D8B6233B-EFE5-45CE-A308-FED370E48C32}" srcOrd="1" destOrd="0" presId="urn:microsoft.com/office/officeart/2005/8/layout/vList6"/>
    <dgm:cxn modelId="{A1F08437-22C1-4382-8819-084A097CF502}" type="presParOf" srcId="{A44A16D2-7A12-4C65-B3EE-280C9741D7A8}" destId="{0D21D3D2-3A6D-4918-8350-3320F18AB1AF}" srcOrd="1" destOrd="0" presId="urn:microsoft.com/office/officeart/2005/8/layout/vList6"/>
    <dgm:cxn modelId="{F73AC04C-AB35-46AC-974D-B7A14071C1CB}" type="presParOf" srcId="{A44A16D2-7A12-4C65-B3EE-280C9741D7A8}" destId="{26EDC62E-65C5-4B27-95D4-12D1D17490BD}" srcOrd="2" destOrd="0" presId="urn:microsoft.com/office/officeart/2005/8/layout/vList6"/>
    <dgm:cxn modelId="{8A5B227C-B898-4ECB-8D4B-89A43A5EB0F8}" type="presParOf" srcId="{26EDC62E-65C5-4B27-95D4-12D1D17490BD}" destId="{9EC1D6B7-92E6-4B4E-BB4F-8A1C037E7D82}" srcOrd="0" destOrd="0" presId="urn:microsoft.com/office/officeart/2005/8/layout/vList6"/>
    <dgm:cxn modelId="{AAD5BD38-10BF-42B8-ABF7-FA05758016B2}" type="presParOf" srcId="{26EDC62E-65C5-4B27-95D4-12D1D17490BD}" destId="{8515EBBF-16D6-40A6-8E5E-C8FF78BA9941}" srcOrd="1" destOrd="0" presId="urn:microsoft.com/office/officeart/2005/8/layout/vList6"/>
  </dgm:cxnLst>
  <dgm:bg>
    <a:solidFill>
      <a:srgbClr val="FDD7F8"/>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AAD7F0D-4A9C-4DCD-AEC1-622CAA6E2951}" type="doc">
      <dgm:prSet loTypeId="urn:microsoft.com/office/officeart/2005/8/layout/pyramid2" loCatId="list" qsTypeId="urn:microsoft.com/office/officeart/2005/8/quickstyle/3d2#10" qsCatId="3D" csTypeId="urn:microsoft.com/office/officeart/2005/8/colors/colorful4" csCatId="colorful" phldr="1"/>
      <dgm:spPr/>
    </dgm:pt>
    <dgm:pt modelId="{816D8DA0-F2CA-46D2-93B3-1818C3C2ECEC}">
      <dgm:prSet custT="1"/>
      <dgm:spPr/>
      <dgm: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Функциональная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отражает направление средств бюджета на выполнение основных функций государства (раздел – подраздел – целевые статьи – виды расходов)</a:t>
          </a:r>
        </a:p>
      </dgm:t>
    </dgm:pt>
    <dgm:pt modelId="{708B2344-33C8-46F8-A6CB-14C9F5038FA5}" type="parTrans" cxnId="{2683817B-0B81-411E-B580-98286F226946}">
      <dgm:prSet/>
      <dgm:spPr/>
      <dgm:t>
        <a:bodyPr/>
        <a:lstStyle/>
        <a:p>
          <a:endParaRPr lang="ru-RU"/>
        </a:p>
      </dgm:t>
    </dgm:pt>
    <dgm:pt modelId="{DBC1EE6F-8D3A-40F7-A5CF-4834F9B60C51}" type="sibTrans" cxnId="{2683817B-0B81-411E-B580-98286F226946}">
      <dgm:prSet/>
      <dgm:spPr/>
      <dgm:t>
        <a:bodyPr/>
        <a:lstStyle/>
        <a:p>
          <a:endParaRPr lang="ru-RU"/>
        </a:p>
      </dgm:t>
    </dgm:pt>
    <dgm:pt modelId="{64C54885-D023-4940-BDDC-4E7C41F3201B}">
      <dgm:prSet custT="1"/>
      <dgm:spPr/>
      <dgm: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Ведомственная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расходов бюджета непосредственно связана со структурой управления, она отображает группировку юридических лиц, получающих бюджетные средства (главные распорядители средств бюджета)</a:t>
          </a:r>
        </a:p>
      </dgm:t>
    </dgm:pt>
    <dgm:pt modelId="{A7790DB6-93E5-4C07-87A8-F07C93B26244}" type="parTrans" cxnId="{6130BF02-DF13-43FE-8028-7460CB04F71A}">
      <dgm:prSet/>
      <dgm:spPr/>
      <dgm:t>
        <a:bodyPr/>
        <a:lstStyle/>
        <a:p>
          <a:endParaRPr lang="ru-RU"/>
        </a:p>
      </dgm:t>
    </dgm:pt>
    <dgm:pt modelId="{57594922-773E-4D33-B2D5-D4951A91EAF3}" type="sibTrans" cxnId="{6130BF02-DF13-43FE-8028-7460CB04F71A}">
      <dgm:prSet/>
      <dgm:spPr/>
      <dgm:t>
        <a:bodyPr/>
        <a:lstStyle/>
        <a:p>
          <a:endParaRPr lang="ru-RU"/>
        </a:p>
      </dgm:t>
    </dgm:pt>
    <dgm:pt modelId="{414FBE59-4492-42D8-B536-BE61F032A601}">
      <dgm:prSet custT="1"/>
      <dgm:spPr/>
      <dgm: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Экономическая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показывает деление расходов государства на текущие и капитальные, а так же на выплату заработной платы, на материальные затраты, на приобретение товаров и услуг (категория расходов – группы – предметные статьи – подстатьи)</a:t>
          </a:r>
        </a:p>
      </dgm:t>
    </dgm:pt>
    <dgm:pt modelId="{19624713-845C-458C-A2A0-9F5217B13E8A}" type="parTrans" cxnId="{E52984EE-1B94-4768-B85E-B6B342825A08}">
      <dgm:prSet/>
      <dgm:spPr/>
      <dgm:t>
        <a:bodyPr/>
        <a:lstStyle/>
        <a:p>
          <a:endParaRPr lang="ru-RU"/>
        </a:p>
      </dgm:t>
    </dgm:pt>
    <dgm:pt modelId="{E2D5D805-3817-43B7-B5B6-B8C9EFA98CDB}" type="sibTrans" cxnId="{E52984EE-1B94-4768-B85E-B6B342825A08}">
      <dgm:prSet/>
      <dgm:spPr/>
      <dgm:t>
        <a:bodyPr/>
        <a:lstStyle/>
        <a:p>
          <a:endParaRPr lang="ru-RU"/>
        </a:p>
      </dgm:t>
    </dgm:pt>
    <dgm:pt modelId="{8DDDC487-16B0-47E8-BCBA-30F0AFF81E53}" type="pres">
      <dgm:prSet presAssocID="{4AAD7F0D-4A9C-4DCD-AEC1-622CAA6E2951}" presName="compositeShape" presStyleCnt="0">
        <dgm:presLayoutVars>
          <dgm:dir/>
          <dgm:resizeHandles/>
        </dgm:presLayoutVars>
      </dgm:prSet>
      <dgm:spPr/>
    </dgm:pt>
    <dgm:pt modelId="{64A90F13-BF83-4406-9B54-8F50EC2C0993}" type="pres">
      <dgm:prSet presAssocID="{4AAD7F0D-4A9C-4DCD-AEC1-622CAA6E2951}" presName="pyramid" presStyleLbl="node1" presStyleIdx="0" presStyleCnt="1" custScaleX="72735" custLinFactNeighborX="-19278" custLinFactNeighborY="-386"/>
      <dgm:spPr/>
    </dgm:pt>
    <dgm:pt modelId="{780D2AB8-027A-4ED2-BFFC-0A938DB32715}" type="pres">
      <dgm:prSet presAssocID="{4AAD7F0D-4A9C-4DCD-AEC1-622CAA6E2951}" presName="theList" presStyleCnt="0"/>
      <dgm:spPr/>
    </dgm:pt>
    <dgm:pt modelId="{0238B551-FBC7-4208-9205-A8DC93644296}" type="pres">
      <dgm:prSet presAssocID="{816D8DA0-F2CA-46D2-93B3-1818C3C2ECEC}" presName="aNode" presStyleLbl="fgAcc1" presStyleIdx="0" presStyleCnt="3" custScaleY="171749" custLinFactNeighborX="-17202" custLinFactNeighborY="43249">
        <dgm:presLayoutVars>
          <dgm:bulletEnabled val="1"/>
        </dgm:presLayoutVars>
      </dgm:prSet>
      <dgm:spPr/>
    </dgm:pt>
    <dgm:pt modelId="{2AB10058-6B06-45C8-A03D-D0C737482B74}" type="pres">
      <dgm:prSet presAssocID="{816D8DA0-F2CA-46D2-93B3-1818C3C2ECEC}" presName="aSpace" presStyleCnt="0"/>
      <dgm:spPr/>
    </dgm:pt>
    <dgm:pt modelId="{457A4B14-332D-401F-A677-EEF453CEB306}" type="pres">
      <dgm:prSet presAssocID="{64C54885-D023-4940-BDDC-4E7C41F3201B}" presName="aNode" presStyleLbl="fgAcc1" presStyleIdx="1" presStyleCnt="3" custScaleY="211954" custLinFactY="14488" custLinFactNeighborX="-17797" custLinFactNeighborY="100000">
        <dgm:presLayoutVars>
          <dgm:bulletEnabled val="1"/>
        </dgm:presLayoutVars>
      </dgm:prSet>
      <dgm:spPr/>
    </dgm:pt>
    <dgm:pt modelId="{5E42F9A5-F288-4628-8063-076CC920073C}" type="pres">
      <dgm:prSet presAssocID="{64C54885-D023-4940-BDDC-4E7C41F3201B}" presName="aSpace" presStyleCnt="0"/>
      <dgm:spPr/>
    </dgm:pt>
    <dgm:pt modelId="{E2C09154-6C80-4628-B1DA-2CE2682561C3}" type="pres">
      <dgm:prSet presAssocID="{414FBE59-4492-42D8-B536-BE61F032A601}" presName="aNode" presStyleLbl="fgAcc1" presStyleIdx="2" presStyleCnt="3" custScaleY="247190" custLinFactY="31839" custLinFactNeighborX="-17795" custLinFactNeighborY="100000">
        <dgm:presLayoutVars>
          <dgm:bulletEnabled val="1"/>
        </dgm:presLayoutVars>
      </dgm:prSet>
      <dgm:spPr/>
    </dgm:pt>
    <dgm:pt modelId="{9E62A146-B7C6-44AE-B14F-E0DFF3CB2CE7}" type="pres">
      <dgm:prSet presAssocID="{414FBE59-4492-42D8-B536-BE61F032A601}" presName="aSpace" presStyleCnt="0"/>
      <dgm:spPr/>
    </dgm:pt>
  </dgm:ptLst>
  <dgm:cxnLst>
    <dgm:cxn modelId="{6130BF02-DF13-43FE-8028-7460CB04F71A}" srcId="{4AAD7F0D-4A9C-4DCD-AEC1-622CAA6E2951}" destId="{64C54885-D023-4940-BDDC-4E7C41F3201B}" srcOrd="1" destOrd="0" parTransId="{A7790DB6-93E5-4C07-87A8-F07C93B26244}" sibTransId="{57594922-773E-4D33-B2D5-D4951A91EAF3}"/>
    <dgm:cxn modelId="{EDD0DB04-FA75-4E1A-8383-D2C548612780}" type="presOf" srcId="{816D8DA0-F2CA-46D2-93B3-1818C3C2ECEC}" destId="{0238B551-FBC7-4208-9205-A8DC93644296}" srcOrd="0" destOrd="0" presId="urn:microsoft.com/office/officeart/2005/8/layout/pyramid2"/>
    <dgm:cxn modelId="{E1E65938-3099-408D-9CF1-96725AF30FC1}" type="presOf" srcId="{64C54885-D023-4940-BDDC-4E7C41F3201B}" destId="{457A4B14-332D-401F-A677-EEF453CEB306}" srcOrd="0" destOrd="0" presId="urn:microsoft.com/office/officeart/2005/8/layout/pyramid2"/>
    <dgm:cxn modelId="{2683817B-0B81-411E-B580-98286F226946}" srcId="{4AAD7F0D-4A9C-4DCD-AEC1-622CAA6E2951}" destId="{816D8DA0-F2CA-46D2-93B3-1818C3C2ECEC}" srcOrd="0" destOrd="0" parTransId="{708B2344-33C8-46F8-A6CB-14C9F5038FA5}" sibTransId="{DBC1EE6F-8D3A-40F7-A5CF-4834F9B60C51}"/>
    <dgm:cxn modelId="{BBEC7D7E-5F47-469E-B49A-2D98665DBD1F}" type="presOf" srcId="{414FBE59-4492-42D8-B536-BE61F032A601}" destId="{E2C09154-6C80-4628-B1DA-2CE2682561C3}" srcOrd="0" destOrd="0" presId="urn:microsoft.com/office/officeart/2005/8/layout/pyramid2"/>
    <dgm:cxn modelId="{B00822CA-D112-4590-81DA-7C4DB8C06192}" type="presOf" srcId="{4AAD7F0D-4A9C-4DCD-AEC1-622CAA6E2951}" destId="{8DDDC487-16B0-47E8-BCBA-30F0AFF81E53}" srcOrd="0" destOrd="0" presId="urn:microsoft.com/office/officeart/2005/8/layout/pyramid2"/>
    <dgm:cxn modelId="{E52984EE-1B94-4768-B85E-B6B342825A08}" srcId="{4AAD7F0D-4A9C-4DCD-AEC1-622CAA6E2951}" destId="{414FBE59-4492-42D8-B536-BE61F032A601}" srcOrd="2" destOrd="0" parTransId="{19624713-845C-458C-A2A0-9F5217B13E8A}" sibTransId="{E2D5D805-3817-43B7-B5B6-B8C9EFA98CDB}"/>
    <dgm:cxn modelId="{E267ED4A-2654-4667-8C4D-CF26C6EAFF42}" type="presParOf" srcId="{8DDDC487-16B0-47E8-BCBA-30F0AFF81E53}" destId="{64A90F13-BF83-4406-9B54-8F50EC2C0993}" srcOrd="0" destOrd="0" presId="urn:microsoft.com/office/officeart/2005/8/layout/pyramid2"/>
    <dgm:cxn modelId="{5347721D-9FA9-4672-906F-274904B7682E}" type="presParOf" srcId="{8DDDC487-16B0-47E8-BCBA-30F0AFF81E53}" destId="{780D2AB8-027A-4ED2-BFFC-0A938DB32715}" srcOrd="1" destOrd="0" presId="urn:microsoft.com/office/officeart/2005/8/layout/pyramid2"/>
    <dgm:cxn modelId="{9DE2CA83-42B3-45AD-B97A-90FABD31C968}" type="presParOf" srcId="{780D2AB8-027A-4ED2-BFFC-0A938DB32715}" destId="{0238B551-FBC7-4208-9205-A8DC93644296}" srcOrd="0" destOrd="0" presId="urn:microsoft.com/office/officeart/2005/8/layout/pyramid2"/>
    <dgm:cxn modelId="{7C1364CB-4E2C-44A8-887B-B08DDCCE8FB3}" type="presParOf" srcId="{780D2AB8-027A-4ED2-BFFC-0A938DB32715}" destId="{2AB10058-6B06-45C8-A03D-D0C737482B74}" srcOrd="1" destOrd="0" presId="urn:microsoft.com/office/officeart/2005/8/layout/pyramid2"/>
    <dgm:cxn modelId="{BD416CFC-C8A3-4FBA-9028-EB003FB60686}" type="presParOf" srcId="{780D2AB8-027A-4ED2-BFFC-0A938DB32715}" destId="{457A4B14-332D-401F-A677-EEF453CEB306}" srcOrd="2" destOrd="0" presId="urn:microsoft.com/office/officeart/2005/8/layout/pyramid2"/>
    <dgm:cxn modelId="{AF0ED531-49C6-4994-842E-323B3CAC7197}" type="presParOf" srcId="{780D2AB8-027A-4ED2-BFFC-0A938DB32715}" destId="{5E42F9A5-F288-4628-8063-076CC920073C}" srcOrd="3" destOrd="0" presId="urn:microsoft.com/office/officeart/2005/8/layout/pyramid2"/>
    <dgm:cxn modelId="{1E7E3974-9BA3-4916-AB89-7DB0789119EE}" type="presParOf" srcId="{780D2AB8-027A-4ED2-BFFC-0A938DB32715}" destId="{E2C09154-6C80-4628-B1DA-2CE2682561C3}" srcOrd="4" destOrd="0" presId="urn:microsoft.com/office/officeart/2005/8/layout/pyramid2"/>
    <dgm:cxn modelId="{71AF8054-0879-48D2-8A09-47AF65EF5ED4}" type="presParOf" srcId="{780D2AB8-027A-4ED2-BFFC-0A938DB32715}" destId="{9E62A146-B7C6-44AE-B14F-E0DFF3CB2CE7}"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93D43BE-BC91-486B-8469-AE5BD8C9AA9E}" type="doc">
      <dgm:prSet loTypeId="urn:microsoft.com/office/officeart/2005/8/layout/vProcess5" loCatId="process" qsTypeId="urn:microsoft.com/office/officeart/2005/8/quickstyle/3d2#8" qsCatId="3D" csTypeId="urn:microsoft.com/office/officeart/2005/8/colors/accent5_5" csCatId="accent5" phldr="1"/>
      <dgm:spPr/>
      <dgm:t>
        <a:bodyPr/>
        <a:lstStyle/>
        <a:p>
          <a:endParaRPr lang="ru-RU"/>
        </a:p>
      </dgm:t>
    </dgm:pt>
    <dgm:pt modelId="{14B3A9B8-327B-4EE4-BA74-DB58ED9C370D}">
      <dgm:prSet phldrT="[Текст]" custT="1"/>
      <dgm:spPr>
        <a:solidFill>
          <a:schemeClr val="accent4">
            <a:lumMod val="40000"/>
            <a:lumOff val="60000"/>
          </a:schemeClr>
        </a:solidFill>
      </dgm:spPr>
      <dgm: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Расходные обязательства – это возникающие на основе закона, иного нормативного правового акта, договора или соглашения обязанности публично-правового образования или действующего от его имени бюджетного учреждения предоставить физическому или юридическому лицу, иному публично-правовому образованию средства из соответствующего бюджета.</a:t>
          </a:r>
        </a:p>
      </dgm:t>
    </dgm:pt>
    <dgm:pt modelId="{0555B1E6-B4E5-4F91-8C7E-2C25097FBA87}" type="parTrans" cxnId="{C0248932-126E-4BD3-B432-46808F510108}">
      <dgm:prSet/>
      <dgm:spPr/>
      <dgm:t>
        <a:bodyPr/>
        <a:lstStyle/>
        <a:p>
          <a:endParaRPr lang="ru-RU"/>
        </a:p>
      </dgm:t>
    </dgm:pt>
    <dgm:pt modelId="{EC634636-F4BD-4EB3-83FE-568B3F3B1E25}" type="sibTrans" cxnId="{C0248932-126E-4BD3-B432-46808F510108}">
      <dgm:prSet/>
      <dgm:spPr>
        <a:solidFill>
          <a:schemeClr val="accent4">
            <a:lumMod val="40000"/>
            <a:lumOff val="60000"/>
            <a:alpha val="90000"/>
          </a:schemeClr>
        </a:solidFill>
      </dgm:spPr>
      <dgm:t>
        <a:bodyPr/>
        <a:lstStyle/>
        <a:p>
          <a:endParaRPr lang="ru-RU"/>
        </a:p>
      </dgm:t>
    </dgm:pt>
    <dgm:pt modelId="{1FBE5DB4-8CAB-4217-AA12-A3481EC46CE4}">
      <dgm:prSet custT="1"/>
      <dgm:spPr>
        <a:solidFill>
          <a:schemeClr val="accent4">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Публичные – возникающие на основе закона, иного нормативного правового акта публично-правового образования перед физическим или юридическим лицом, иным публично – правовым образованием, подлежащее исполнению в установленном соответствующим законом, иным нормативным правовым актом размере или имеющие установленный законом, актом порядок его определения</a:t>
          </a:r>
        </a:p>
      </dgm:t>
    </dgm:pt>
    <dgm:pt modelId="{59442E30-F1AE-4F82-944C-2A8AF9FFA167}" type="parTrans" cxnId="{A5B53D92-5638-410B-82F7-CEDABC5238E9}">
      <dgm:prSet/>
      <dgm:spPr/>
      <dgm:t>
        <a:bodyPr/>
        <a:lstStyle/>
        <a:p>
          <a:endParaRPr lang="ru-RU"/>
        </a:p>
      </dgm:t>
    </dgm:pt>
    <dgm:pt modelId="{083B24E8-363E-4711-806F-A346B8BBE677}" type="sibTrans" cxnId="{A5B53D92-5638-410B-82F7-CEDABC5238E9}">
      <dgm:prSet/>
      <dgm:spPr>
        <a:solidFill>
          <a:schemeClr val="accent4">
            <a:lumMod val="40000"/>
            <a:lumOff val="60000"/>
            <a:alpha val="50000"/>
          </a:schemeClr>
        </a:solidFill>
      </dgm:spPr>
      <dgm:t>
        <a:bodyPr/>
        <a:lstStyle/>
        <a:p>
          <a:endParaRPr lang="ru-RU"/>
        </a:p>
      </dgm:t>
    </dgm:pt>
    <dgm:pt modelId="{6F0A3A8B-670B-40D8-9F36-F0DD39B746DD}">
      <dgm:prSet/>
      <dgm:spPr>
        <a:solidFill>
          <a:schemeClr val="accent4">
            <a:lumMod val="40000"/>
            <a:lumOff val="60000"/>
          </a:schemeClr>
        </a:solidFill>
      </dgm:spPr>
      <dgm: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Публичные нормативные –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или имеющие установленный порядок индексации</a:t>
          </a:r>
        </a:p>
      </dgm:t>
    </dgm:pt>
    <dgm:pt modelId="{15CAF9C0-6117-4CAF-89F3-CD78938D85D6}" type="parTrans" cxnId="{36C092B5-E3C7-414B-8C76-A1AE23DFC924}">
      <dgm:prSet/>
      <dgm:spPr/>
      <dgm:t>
        <a:bodyPr/>
        <a:lstStyle/>
        <a:p>
          <a:endParaRPr lang="ru-RU"/>
        </a:p>
      </dgm:t>
    </dgm:pt>
    <dgm:pt modelId="{1E544581-33F8-4000-BB9C-8BD09D75E743}" type="sibTrans" cxnId="{36C092B5-E3C7-414B-8C76-A1AE23DFC924}">
      <dgm:prSet/>
      <dgm:spPr/>
      <dgm:t>
        <a:bodyPr/>
        <a:lstStyle/>
        <a:p>
          <a:endParaRPr lang="ru-RU"/>
        </a:p>
      </dgm:t>
    </dgm:pt>
    <dgm:pt modelId="{A932A220-8512-4EAB-A02D-7D1D3B63EE26}" type="pres">
      <dgm:prSet presAssocID="{993D43BE-BC91-486B-8469-AE5BD8C9AA9E}" presName="outerComposite" presStyleCnt="0">
        <dgm:presLayoutVars>
          <dgm:chMax val="5"/>
          <dgm:dir/>
          <dgm:resizeHandles val="exact"/>
        </dgm:presLayoutVars>
      </dgm:prSet>
      <dgm:spPr/>
    </dgm:pt>
    <dgm:pt modelId="{C9DAF765-9CC9-42BA-BB3C-619E57557DC4}" type="pres">
      <dgm:prSet presAssocID="{993D43BE-BC91-486B-8469-AE5BD8C9AA9E}" presName="dummyMaxCanvas" presStyleCnt="0">
        <dgm:presLayoutVars/>
      </dgm:prSet>
      <dgm:spPr/>
    </dgm:pt>
    <dgm:pt modelId="{E3B1E380-647C-4A10-8836-9FEF7CBC8A93}" type="pres">
      <dgm:prSet presAssocID="{993D43BE-BC91-486B-8469-AE5BD8C9AA9E}" presName="ThreeNodes_1" presStyleLbl="node1" presStyleIdx="0" presStyleCnt="3">
        <dgm:presLayoutVars>
          <dgm:bulletEnabled val="1"/>
        </dgm:presLayoutVars>
      </dgm:prSet>
      <dgm:spPr/>
    </dgm:pt>
    <dgm:pt modelId="{98865195-48EA-45BA-A4E7-CF1490C0EC9E}" type="pres">
      <dgm:prSet presAssocID="{993D43BE-BC91-486B-8469-AE5BD8C9AA9E}" presName="ThreeNodes_2" presStyleLbl="node1" presStyleIdx="1" presStyleCnt="3">
        <dgm:presLayoutVars>
          <dgm:bulletEnabled val="1"/>
        </dgm:presLayoutVars>
      </dgm:prSet>
      <dgm:spPr/>
    </dgm:pt>
    <dgm:pt modelId="{857477AA-6D65-458E-8FEA-BE776109D7CA}" type="pres">
      <dgm:prSet presAssocID="{993D43BE-BC91-486B-8469-AE5BD8C9AA9E}" presName="ThreeNodes_3" presStyleLbl="node1" presStyleIdx="2" presStyleCnt="3">
        <dgm:presLayoutVars>
          <dgm:bulletEnabled val="1"/>
        </dgm:presLayoutVars>
      </dgm:prSet>
      <dgm:spPr/>
    </dgm:pt>
    <dgm:pt modelId="{DBA2A3CC-5E0B-4311-A45D-3311C0D1D590}" type="pres">
      <dgm:prSet presAssocID="{993D43BE-BC91-486B-8469-AE5BD8C9AA9E}" presName="ThreeConn_1-2" presStyleLbl="fgAccFollowNode1" presStyleIdx="0" presStyleCnt="2" custScaleY="100000">
        <dgm:presLayoutVars>
          <dgm:bulletEnabled val="1"/>
        </dgm:presLayoutVars>
      </dgm:prSet>
      <dgm:spPr/>
    </dgm:pt>
    <dgm:pt modelId="{FFA866D2-099A-47EA-8E1D-63EEEDE9FD89}" type="pres">
      <dgm:prSet presAssocID="{993D43BE-BC91-486B-8469-AE5BD8C9AA9E}" presName="ThreeConn_2-3" presStyleLbl="fgAccFollowNode1" presStyleIdx="1" presStyleCnt="2">
        <dgm:presLayoutVars>
          <dgm:bulletEnabled val="1"/>
        </dgm:presLayoutVars>
      </dgm:prSet>
      <dgm:spPr/>
    </dgm:pt>
    <dgm:pt modelId="{C83E6901-A1D0-44B8-AC3D-BE7653D28AB4}" type="pres">
      <dgm:prSet presAssocID="{993D43BE-BC91-486B-8469-AE5BD8C9AA9E}" presName="ThreeNodes_1_text" presStyleLbl="node1" presStyleIdx="2" presStyleCnt="3">
        <dgm:presLayoutVars>
          <dgm:bulletEnabled val="1"/>
        </dgm:presLayoutVars>
      </dgm:prSet>
      <dgm:spPr/>
    </dgm:pt>
    <dgm:pt modelId="{15B59020-7F55-4FED-BF18-813035B639ED}" type="pres">
      <dgm:prSet presAssocID="{993D43BE-BC91-486B-8469-AE5BD8C9AA9E}" presName="ThreeNodes_2_text" presStyleLbl="node1" presStyleIdx="2" presStyleCnt="3">
        <dgm:presLayoutVars>
          <dgm:bulletEnabled val="1"/>
        </dgm:presLayoutVars>
      </dgm:prSet>
      <dgm:spPr/>
    </dgm:pt>
    <dgm:pt modelId="{0C55048D-12B6-48AC-BE75-D156C78D1594}" type="pres">
      <dgm:prSet presAssocID="{993D43BE-BC91-486B-8469-AE5BD8C9AA9E}" presName="ThreeNodes_3_text" presStyleLbl="node1" presStyleIdx="2" presStyleCnt="3">
        <dgm:presLayoutVars>
          <dgm:bulletEnabled val="1"/>
        </dgm:presLayoutVars>
      </dgm:prSet>
      <dgm:spPr/>
    </dgm:pt>
  </dgm:ptLst>
  <dgm:cxnLst>
    <dgm:cxn modelId="{71B31602-53CD-41A8-B7EA-905031CBE034}" type="presOf" srcId="{1FBE5DB4-8CAB-4217-AA12-A3481EC46CE4}" destId="{98865195-48EA-45BA-A4E7-CF1490C0EC9E}" srcOrd="0" destOrd="0" presId="urn:microsoft.com/office/officeart/2005/8/layout/vProcess5"/>
    <dgm:cxn modelId="{98E89B05-4086-473D-B0CB-26A5A45F90FD}" type="presOf" srcId="{1FBE5DB4-8CAB-4217-AA12-A3481EC46CE4}" destId="{15B59020-7F55-4FED-BF18-813035B639ED}" srcOrd="1" destOrd="0" presId="urn:microsoft.com/office/officeart/2005/8/layout/vProcess5"/>
    <dgm:cxn modelId="{6F4D3B1E-EAF4-4E48-8E0F-6A8A06BD8778}" type="presOf" srcId="{EC634636-F4BD-4EB3-83FE-568B3F3B1E25}" destId="{DBA2A3CC-5E0B-4311-A45D-3311C0D1D590}" srcOrd="0" destOrd="0" presId="urn:microsoft.com/office/officeart/2005/8/layout/vProcess5"/>
    <dgm:cxn modelId="{A30ED82B-518F-47D1-A9BD-233CB11B47CC}" type="presOf" srcId="{993D43BE-BC91-486B-8469-AE5BD8C9AA9E}" destId="{A932A220-8512-4EAB-A02D-7D1D3B63EE26}" srcOrd="0" destOrd="0" presId="urn:microsoft.com/office/officeart/2005/8/layout/vProcess5"/>
    <dgm:cxn modelId="{C0248932-126E-4BD3-B432-46808F510108}" srcId="{993D43BE-BC91-486B-8469-AE5BD8C9AA9E}" destId="{14B3A9B8-327B-4EE4-BA74-DB58ED9C370D}" srcOrd="0" destOrd="0" parTransId="{0555B1E6-B4E5-4F91-8C7E-2C25097FBA87}" sibTransId="{EC634636-F4BD-4EB3-83FE-568B3F3B1E25}"/>
    <dgm:cxn modelId="{4484FB3A-76C8-4971-A362-746C6C63DD7C}" type="presOf" srcId="{6F0A3A8B-670B-40D8-9F36-F0DD39B746DD}" destId="{857477AA-6D65-458E-8FEA-BE776109D7CA}" srcOrd="0" destOrd="0" presId="urn:microsoft.com/office/officeart/2005/8/layout/vProcess5"/>
    <dgm:cxn modelId="{A5B53D92-5638-410B-82F7-CEDABC5238E9}" srcId="{993D43BE-BC91-486B-8469-AE5BD8C9AA9E}" destId="{1FBE5DB4-8CAB-4217-AA12-A3481EC46CE4}" srcOrd="1" destOrd="0" parTransId="{59442E30-F1AE-4F82-944C-2A8AF9FFA167}" sibTransId="{083B24E8-363E-4711-806F-A346B8BBE677}"/>
    <dgm:cxn modelId="{36C092B5-E3C7-414B-8C76-A1AE23DFC924}" srcId="{993D43BE-BC91-486B-8469-AE5BD8C9AA9E}" destId="{6F0A3A8B-670B-40D8-9F36-F0DD39B746DD}" srcOrd="2" destOrd="0" parTransId="{15CAF9C0-6117-4CAF-89F3-CD78938D85D6}" sibTransId="{1E544581-33F8-4000-BB9C-8BD09D75E743}"/>
    <dgm:cxn modelId="{A829EEBF-5736-40E6-B151-B9FC1879A2D5}" type="presOf" srcId="{14B3A9B8-327B-4EE4-BA74-DB58ED9C370D}" destId="{E3B1E380-647C-4A10-8836-9FEF7CBC8A93}" srcOrd="0" destOrd="0" presId="urn:microsoft.com/office/officeart/2005/8/layout/vProcess5"/>
    <dgm:cxn modelId="{3B6FE6DF-D043-4EFC-B119-FA85063FE94C}" type="presOf" srcId="{14B3A9B8-327B-4EE4-BA74-DB58ED9C370D}" destId="{C83E6901-A1D0-44B8-AC3D-BE7653D28AB4}" srcOrd="1" destOrd="0" presId="urn:microsoft.com/office/officeart/2005/8/layout/vProcess5"/>
    <dgm:cxn modelId="{487E09E3-7E5D-45B4-B23F-0702885DF938}" type="presOf" srcId="{083B24E8-363E-4711-806F-A346B8BBE677}" destId="{FFA866D2-099A-47EA-8E1D-63EEEDE9FD89}" srcOrd="0" destOrd="0" presId="urn:microsoft.com/office/officeart/2005/8/layout/vProcess5"/>
    <dgm:cxn modelId="{2E9A72FD-A950-415F-80F0-740B4597086B}" type="presOf" srcId="{6F0A3A8B-670B-40D8-9F36-F0DD39B746DD}" destId="{0C55048D-12B6-48AC-BE75-D156C78D1594}" srcOrd="1" destOrd="0" presId="urn:microsoft.com/office/officeart/2005/8/layout/vProcess5"/>
    <dgm:cxn modelId="{01454D01-EAED-4C73-962A-A29B905B3DDB}" type="presParOf" srcId="{A932A220-8512-4EAB-A02D-7D1D3B63EE26}" destId="{C9DAF765-9CC9-42BA-BB3C-619E57557DC4}" srcOrd="0" destOrd="0" presId="urn:microsoft.com/office/officeart/2005/8/layout/vProcess5"/>
    <dgm:cxn modelId="{550BD3D1-2907-431D-B38E-D032EA79D8C2}" type="presParOf" srcId="{A932A220-8512-4EAB-A02D-7D1D3B63EE26}" destId="{E3B1E380-647C-4A10-8836-9FEF7CBC8A93}" srcOrd="1" destOrd="0" presId="urn:microsoft.com/office/officeart/2005/8/layout/vProcess5"/>
    <dgm:cxn modelId="{E27A5EFC-7565-4DCA-86D3-981AE9516E96}" type="presParOf" srcId="{A932A220-8512-4EAB-A02D-7D1D3B63EE26}" destId="{98865195-48EA-45BA-A4E7-CF1490C0EC9E}" srcOrd="2" destOrd="0" presId="urn:microsoft.com/office/officeart/2005/8/layout/vProcess5"/>
    <dgm:cxn modelId="{12C40580-7240-4848-82C0-7A8F5E5D5A9B}" type="presParOf" srcId="{A932A220-8512-4EAB-A02D-7D1D3B63EE26}" destId="{857477AA-6D65-458E-8FEA-BE776109D7CA}" srcOrd="3" destOrd="0" presId="urn:microsoft.com/office/officeart/2005/8/layout/vProcess5"/>
    <dgm:cxn modelId="{A4BEC05C-8F64-4312-BC26-2374E4F0C003}" type="presParOf" srcId="{A932A220-8512-4EAB-A02D-7D1D3B63EE26}" destId="{DBA2A3CC-5E0B-4311-A45D-3311C0D1D590}" srcOrd="4" destOrd="0" presId="urn:microsoft.com/office/officeart/2005/8/layout/vProcess5"/>
    <dgm:cxn modelId="{2CEE09CD-DDE3-42CB-A69B-7C7C22978E00}" type="presParOf" srcId="{A932A220-8512-4EAB-A02D-7D1D3B63EE26}" destId="{FFA866D2-099A-47EA-8E1D-63EEEDE9FD89}" srcOrd="5" destOrd="0" presId="urn:microsoft.com/office/officeart/2005/8/layout/vProcess5"/>
    <dgm:cxn modelId="{03873CB9-D7A7-4B6A-9F62-8C31025D6B46}" type="presParOf" srcId="{A932A220-8512-4EAB-A02D-7D1D3B63EE26}" destId="{C83E6901-A1D0-44B8-AC3D-BE7653D28AB4}" srcOrd="6" destOrd="0" presId="urn:microsoft.com/office/officeart/2005/8/layout/vProcess5"/>
    <dgm:cxn modelId="{61162453-9491-47B3-A24F-470EE8A89312}" type="presParOf" srcId="{A932A220-8512-4EAB-A02D-7D1D3B63EE26}" destId="{15B59020-7F55-4FED-BF18-813035B639ED}" srcOrd="7" destOrd="0" presId="urn:microsoft.com/office/officeart/2005/8/layout/vProcess5"/>
    <dgm:cxn modelId="{40C39B20-B6E6-427E-8012-A040AB136833}" type="presParOf" srcId="{A932A220-8512-4EAB-A02D-7D1D3B63EE26}" destId="{0C55048D-12B6-48AC-BE75-D156C78D1594}" srcOrd="8" destOrd="0" presId="urn:microsoft.com/office/officeart/2005/8/layout/vProcess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CAD6EF3-AE15-462A-8A58-77EE8C0D1CE0}" type="doc">
      <dgm:prSet loTypeId="urn:microsoft.com/office/officeart/2005/8/layout/vList4#3" loCatId="list" qsTypeId="urn:microsoft.com/office/officeart/2005/8/quickstyle/3d1" qsCatId="3D" csTypeId="urn:microsoft.com/office/officeart/2005/8/colors/colorful4" csCatId="colorful" phldr="1"/>
      <dgm:spPr/>
      <dgm:t>
        <a:bodyPr/>
        <a:lstStyle/>
        <a:p>
          <a:endParaRPr lang="ru-RU"/>
        </a:p>
      </dgm:t>
    </dgm:pt>
    <dgm:pt modelId="{EB55EDB9-ED44-4D5B-B3CF-D4093000EBC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gm:t>
    </dgm:pt>
    <dgm:pt modelId="{368ACD4F-9393-42F2-9340-0330EAE347F8}" type="parTrans" cxnId="{92510907-F760-46AC-A8C4-FCB60E5287B0}">
      <dgm:prSet/>
      <dgm:spPr/>
      <dgm:t>
        <a:bodyPr/>
        <a:lstStyle/>
        <a:p>
          <a:endParaRPr lang="ru-RU"/>
        </a:p>
      </dgm:t>
    </dgm:pt>
    <dgm:pt modelId="{057FAC0C-4BB4-4EFF-A0A7-0C6EE94604C8}" type="sibTrans" cxnId="{92510907-F760-46AC-A8C4-FCB60E5287B0}">
      <dgm:prSet/>
      <dgm:spPr/>
      <dgm:t>
        <a:bodyPr/>
        <a:lstStyle/>
        <a:p>
          <a:endParaRPr lang="ru-RU"/>
        </a:p>
      </dgm:t>
    </dgm:pt>
    <dgm:pt modelId="{EB643A06-3258-47E2-A8C3-F85728B34B9D}">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gm:t>
    </dgm:pt>
    <dgm:pt modelId="{8E303F75-C2CF-4B8C-B88D-6588B3F1110A}" type="parTrans" cxnId="{B4F5E1ED-FF37-4756-BFDE-3C72180AB694}">
      <dgm:prSet/>
      <dgm:spPr/>
      <dgm:t>
        <a:bodyPr/>
        <a:lstStyle/>
        <a:p>
          <a:endParaRPr lang="ru-RU"/>
        </a:p>
      </dgm:t>
    </dgm:pt>
    <dgm:pt modelId="{F6F5513B-AE51-4B17-B945-7B25141CC6D9}" type="sibTrans" cxnId="{B4F5E1ED-FF37-4756-BFDE-3C72180AB694}">
      <dgm:prSet/>
      <dgm:spPr/>
      <dgm:t>
        <a:bodyPr/>
        <a:lstStyle/>
        <a:p>
          <a:endParaRPr lang="ru-RU"/>
        </a:p>
      </dgm:t>
    </dgm:pt>
    <dgm:pt modelId="{22E7C970-5F73-418F-8E6C-2F0123C5603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gm:t>
    </dgm:pt>
    <dgm:pt modelId="{01DD7FB7-E192-4BA0-BC20-05073F4D8800}" type="parTrans" cxnId="{52463ABD-2D74-4E95-A1BC-5157BD1AD9B3}">
      <dgm:prSet/>
      <dgm:spPr/>
      <dgm:t>
        <a:bodyPr/>
        <a:lstStyle/>
        <a:p>
          <a:endParaRPr lang="ru-RU"/>
        </a:p>
      </dgm:t>
    </dgm:pt>
    <dgm:pt modelId="{7B5830BC-E52B-4816-83C8-5C86308230F4}" type="sibTrans" cxnId="{52463ABD-2D74-4E95-A1BC-5157BD1AD9B3}">
      <dgm:prSet/>
      <dgm:spPr/>
      <dgm:t>
        <a:bodyPr/>
        <a:lstStyle/>
        <a:p>
          <a:endParaRPr lang="ru-RU"/>
        </a:p>
      </dgm:t>
    </dgm:pt>
    <dgm:pt modelId="{ACA09EAC-6AE7-4A3C-BEBD-1851D25A3305}" type="pres">
      <dgm:prSet presAssocID="{DCAD6EF3-AE15-462A-8A58-77EE8C0D1CE0}" presName="linear" presStyleCnt="0">
        <dgm:presLayoutVars>
          <dgm:dir/>
          <dgm:resizeHandles val="exact"/>
        </dgm:presLayoutVars>
      </dgm:prSet>
      <dgm:spPr/>
    </dgm:pt>
    <dgm:pt modelId="{A8650958-E627-4460-87B3-367F8E6B81F6}" type="pres">
      <dgm:prSet presAssocID="{EB55EDB9-ED44-4D5B-B3CF-D4093000EBCA}" presName="comp" presStyleCnt="0"/>
      <dgm:spPr/>
    </dgm:pt>
    <dgm:pt modelId="{AACE0114-EF41-4BA1-996F-6B3F555C1D06}" type="pres">
      <dgm:prSet presAssocID="{EB55EDB9-ED44-4D5B-B3CF-D4093000EBCA}" presName="box" presStyleLbl="node1" presStyleIdx="0" presStyleCnt="3" custLinFactNeighborY="-12335"/>
      <dgm:spPr/>
    </dgm:pt>
    <dgm:pt modelId="{4A28D44B-59B4-4BAF-AE16-B750027C3E65}" type="pres">
      <dgm:prSet presAssocID="{EB55EDB9-ED44-4D5B-B3CF-D4093000EBCA}" presName="img" presStyleLbl="fgImgPlace1" presStyleIdx="0" presStyleCnt="3"/>
      <dgm:spPr>
        <a:blipFill rotWithShape="1">
          <a:blip xmlns:r="http://schemas.openxmlformats.org/officeDocument/2006/relationships" r:embed="rId1"/>
          <a:srcRect/>
          <a:stretch>
            <a:fillRect l="-4000" r="-4000"/>
          </a:stretch>
        </a:blipFill>
      </dgm:spPr>
    </dgm:pt>
    <dgm:pt modelId="{3E282226-6273-4218-B49B-E10D8C52377A}" type="pres">
      <dgm:prSet presAssocID="{EB55EDB9-ED44-4D5B-B3CF-D4093000EBCA}" presName="text" presStyleLbl="node1" presStyleIdx="0" presStyleCnt="3">
        <dgm:presLayoutVars>
          <dgm:bulletEnabled val="1"/>
        </dgm:presLayoutVars>
      </dgm:prSet>
      <dgm:spPr/>
    </dgm:pt>
    <dgm:pt modelId="{05DBBE33-F46F-424F-9292-0F16FD3F7014}" type="pres">
      <dgm:prSet presAssocID="{057FAC0C-4BB4-4EFF-A0A7-0C6EE94604C8}" presName="spacer" presStyleCnt="0"/>
      <dgm:spPr/>
    </dgm:pt>
    <dgm:pt modelId="{4382517C-934E-495B-922F-D82281894C71}" type="pres">
      <dgm:prSet presAssocID="{EB643A06-3258-47E2-A8C3-F85728B34B9D}" presName="comp" presStyleCnt="0"/>
      <dgm:spPr/>
    </dgm:pt>
    <dgm:pt modelId="{0AB21FF5-8F08-46F1-8B37-2517F52075C7}" type="pres">
      <dgm:prSet presAssocID="{EB643A06-3258-47E2-A8C3-F85728B34B9D}" presName="box" presStyleLbl="node1" presStyleIdx="1" presStyleCnt="3"/>
      <dgm:spPr/>
    </dgm:pt>
    <dgm:pt modelId="{B5F04078-5A11-4303-AEF2-4F24B6F962B2}" type="pres">
      <dgm:prSet presAssocID="{EB643A06-3258-47E2-A8C3-F85728B34B9D}" presName="img" presStyleLbl="fgImgPlace1" presStyleIdx="1" presStyleCnt="3"/>
      <dgm:spPr>
        <a:blipFill rotWithShape="1">
          <a:blip xmlns:r="http://schemas.openxmlformats.org/officeDocument/2006/relationships" r:embed="rId2"/>
          <a:srcRect/>
          <a:stretch>
            <a:fillRect l="-23000" r="-23000"/>
          </a:stretch>
        </a:blipFill>
      </dgm:spPr>
    </dgm:pt>
    <dgm:pt modelId="{00AB784A-2293-4ED5-927D-1CEF614CB917}" type="pres">
      <dgm:prSet presAssocID="{EB643A06-3258-47E2-A8C3-F85728B34B9D}" presName="text" presStyleLbl="node1" presStyleIdx="1" presStyleCnt="3">
        <dgm:presLayoutVars>
          <dgm:bulletEnabled val="1"/>
        </dgm:presLayoutVars>
      </dgm:prSet>
      <dgm:spPr/>
    </dgm:pt>
    <dgm:pt modelId="{C49DC6A6-07E1-43BF-BFA8-4FCC142FE26C}" type="pres">
      <dgm:prSet presAssocID="{F6F5513B-AE51-4B17-B945-7B25141CC6D9}" presName="spacer" presStyleCnt="0"/>
      <dgm:spPr/>
    </dgm:pt>
    <dgm:pt modelId="{0487B327-EDA7-4079-9B98-36A66B858373}" type="pres">
      <dgm:prSet presAssocID="{22E7C970-5F73-418F-8E6C-2F0123C5603A}" presName="comp" presStyleCnt="0"/>
      <dgm:spPr/>
    </dgm:pt>
    <dgm:pt modelId="{A850B829-1AC6-4556-8DAA-03E7338C3FDC}" type="pres">
      <dgm:prSet presAssocID="{22E7C970-5F73-418F-8E6C-2F0123C5603A}" presName="box" presStyleLbl="node1" presStyleIdx="2" presStyleCnt="3"/>
      <dgm:spPr/>
    </dgm:pt>
    <dgm:pt modelId="{5004CECD-921B-4932-B5CF-775418F5BDDB}" type="pres">
      <dgm:prSet presAssocID="{22E7C970-5F73-418F-8E6C-2F0123C5603A}" presName="img" presStyleLbl="fgImgPlace1" presStyleIdx="2" presStyleCnt="3"/>
      <dgm:spPr>
        <a:blipFill rotWithShape="1">
          <a:blip xmlns:r="http://schemas.openxmlformats.org/officeDocument/2006/relationships" r:embed="rId3"/>
          <a:srcRect/>
          <a:stretch>
            <a:fillRect l="-32000" r="-32000"/>
          </a:stretch>
        </a:blipFill>
      </dgm:spPr>
    </dgm:pt>
    <dgm:pt modelId="{A430A2A1-6662-4B0D-8026-FC6A34235D66}" type="pres">
      <dgm:prSet presAssocID="{22E7C970-5F73-418F-8E6C-2F0123C5603A}" presName="text" presStyleLbl="node1" presStyleIdx="2" presStyleCnt="3">
        <dgm:presLayoutVars>
          <dgm:bulletEnabled val="1"/>
        </dgm:presLayoutVars>
      </dgm:prSet>
      <dgm:spPr/>
    </dgm:pt>
  </dgm:ptLst>
  <dgm:cxnLst>
    <dgm:cxn modelId="{92510907-F760-46AC-A8C4-FCB60E5287B0}" srcId="{DCAD6EF3-AE15-462A-8A58-77EE8C0D1CE0}" destId="{EB55EDB9-ED44-4D5B-B3CF-D4093000EBCA}" srcOrd="0" destOrd="0" parTransId="{368ACD4F-9393-42F2-9340-0330EAE347F8}" sibTransId="{057FAC0C-4BB4-4EFF-A0A7-0C6EE94604C8}"/>
    <dgm:cxn modelId="{330C2B11-CC79-4CD7-B6A9-37433A7C522F}" type="presOf" srcId="{22E7C970-5F73-418F-8E6C-2F0123C5603A}" destId="{A430A2A1-6662-4B0D-8026-FC6A34235D66}" srcOrd="1" destOrd="0" presId="urn:microsoft.com/office/officeart/2005/8/layout/vList4#3"/>
    <dgm:cxn modelId="{FBA08764-27DD-435C-A44D-0CA8E6E8F0C2}" type="presOf" srcId="{EB643A06-3258-47E2-A8C3-F85728B34B9D}" destId="{0AB21FF5-8F08-46F1-8B37-2517F52075C7}" srcOrd="0" destOrd="0" presId="urn:microsoft.com/office/officeart/2005/8/layout/vList4#3"/>
    <dgm:cxn modelId="{A4AF9466-573D-44C6-BA42-60E6A2A8172D}" type="presOf" srcId="{EB643A06-3258-47E2-A8C3-F85728B34B9D}" destId="{00AB784A-2293-4ED5-927D-1CEF614CB917}" srcOrd="1" destOrd="0" presId="urn:microsoft.com/office/officeart/2005/8/layout/vList4#3"/>
    <dgm:cxn modelId="{3FB48F94-50D2-44B2-A5F1-C18E923AF298}" type="presOf" srcId="{DCAD6EF3-AE15-462A-8A58-77EE8C0D1CE0}" destId="{ACA09EAC-6AE7-4A3C-BEBD-1851D25A3305}" srcOrd="0" destOrd="0" presId="urn:microsoft.com/office/officeart/2005/8/layout/vList4#3"/>
    <dgm:cxn modelId="{1AA738B5-23BB-4248-9E0E-1826D9F96F47}" type="presOf" srcId="{EB55EDB9-ED44-4D5B-B3CF-D4093000EBCA}" destId="{AACE0114-EF41-4BA1-996F-6B3F555C1D06}" srcOrd="0" destOrd="0" presId="urn:microsoft.com/office/officeart/2005/8/layout/vList4#3"/>
    <dgm:cxn modelId="{52463ABD-2D74-4E95-A1BC-5157BD1AD9B3}" srcId="{DCAD6EF3-AE15-462A-8A58-77EE8C0D1CE0}" destId="{22E7C970-5F73-418F-8E6C-2F0123C5603A}" srcOrd="2" destOrd="0" parTransId="{01DD7FB7-E192-4BA0-BC20-05073F4D8800}" sibTransId="{7B5830BC-E52B-4816-83C8-5C86308230F4}"/>
    <dgm:cxn modelId="{3DBBA1CB-64D7-48F8-8DD5-68648EC5AEA0}" type="presOf" srcId="{EB55EDB9-ED44-4D5B-B3CF-D4093000EBCA}" destId="{3E282226-6273-4218-B49B-E10D8C52377A}" srcOrd="1" destOrd="0" presId="urn:microsoft.com/office/officeart/2005/8/layout/vList4#3"/>
    <dgm:cxn modelId="{B4F5E1ED-FF37-4756-BFDE-3C72180AB694}" srcId="{DCAD6EF3-AE15-462A-8A58-77EE8C0D1CE0}" destId="{EB643A06-3258-47E2-A8C3-F85728B34B9D}" srcOrd="1" destOrd="0" parTransId="{8E303F75-C2CF-4B8C-B88D-6588B3F1110A}" sibTransId="{F6F5513B-AE51-4B17-B945-7B25141CC6D9}"/>
    <dgm:cxn modelId="{8DAED5EF-7FE7-4102-B406-F49A2B1F4F0B}" type="presOf" srcId="{22E7C970-5F73-418F-8E6C-2F0123C5603A}" destId="{A850B829-1AC6-4556-8DAA-03E7338C3FDC}" srcOrd="0" destOrd="0" presId="urn:microsoft.com/office/officeart/2005/8/layout/vList4#3"/>
    <dgm:cxn modelId="{F0D5B87F-D312-4515-9330-3E990E21D0E2}" type="presParOf" srcId="{ACA09EAC-6AE7-4A3C-BEBD-1851D25A3305}" destId="{A8650958-E627-4460-87B3-367F8E6B81F6}" srcOrd="0" destOrd="0" presId="urn:microsoft.com/office/officeart/2005/8/layout/vList4#3"/>
    <dgm:cxn modelId="{E64EE54B-C2BB-40C1-A94A-2D1EF764376E}" type="presParOf" srcId="{A8650958-E627-4460-87B3-367F8E6B81F6}" destId="{AACE0114-EF41-4BA1-996F-6B3F555C1D06}" srcOrd="0" destOrd="0" presId="urn:microsoft.com/office/officeart/2005/8/layout/vList4#3"/>
    <dgm:cxn modelId="{1F50978F-7935-4747-AA01-932852B07C70}" type="presParOf" srcId="{A8650958-E627-4460-87B3-367F8E6B81F6}" destId="{4A28D44B-59B4-4BAF-AE16-B750027C3E65}" srcOrd="1" destOrd="0" presId="urn:microsoft.com/office/officeart/2005/8/layout/vList4#3"/>
    <dgm:cxn modelId="{D5958435-C701-4B61-8AE9-8100AB538B87}" type="presParOf" srcId="{A8650958-E627-4460-87B3-367F8E6B81F6}" destId="{3E282226-6273-4218-B49B-E10D8C52377A}" srcOrd="2" destOrd="0" presId="urn:microsoft.com/office/officeart/2005/8/layout/vList4#3"/>
    <dgm:cxn modelId="{C2CA9D0E-8021-4BAF-A9DB-CEB6FBFB9993}" type="presParOf" srcId="{ACA09EAC-6AE7-4A3C-BEBD-1851D25A3305}" destId="{05DBBE33-F46F-424F-9292-0F16FD3F7014}" srcOrd="1" destOrd="0" presId="urn:microsoft.com/office/officeart/2005/8/layout/vList4#3"/>
    <dgm:cxn modelId="{641D76E6-8AD5-400A-8437-2DC3800024A2}" type="presParOf" srcId="{ACA09EAC-6AE7-4A3C-BEBD-1851D25A3305}" destId="{4382517C-934E-495B-922F-D82281894C71}" srcOrd="2" destOrd="0" presId="urn:microsoft.com/office/officeart/2005/8/layout/vList4#3"/>
    <dgm:cxn modelId="{5BB7EC29-A6DB-49DC-A8F5-ECC240B80103}" type="presParOf" srcId="{4382517C-934E-495B-922F-D82281894C71}" destId="{0AB21FF5-8F08-46F1-8B37-2517F52075C7}" srcOrd="0" destOrd="0" presId="urn:microsoft.com/office/officeart/2005/8/layout/vList4#3"/>
    <dgm:cxn modelId="{855C3523-CCC6-47BE-B147-5BE89A624D17}" type="presParOf" srcId="{4382517C-934E-495B-922F-D82281894C71}" destId="{B5F04078-5A11-4303-AEF2-4F24B6F962B2}" srcOrd="1" destOrd="0" presId="urn:microsoft.com/office/officeart/2005/8/layout/vList4#3"/>
    <dgm:cxn modelId="{CD475CFD-81BF-43EF-908D-0A94F5247686}" type="presParOf" srcId="{4382517C-934E-495B-922F-D82281894C71}" destId="{00AB784A-2293-4ED5-927D-1CEF614CB917}" srcOrd="2" destOrd="0" presId="urn:microsoft.com/office/officeart/2005/8/layout/vList4#3"/>
    <dgm:cxn modelId="{AA9EC05C-476D-41F1-82A6-EF91F30E1034}" type="presParOf" srcId="{ACA09EAC-6AE7-4A3C-BEBD-1851D25A3305}" destId="{C49DC6A6-07E1-43BF-BFA8-4FCC142FE26C}" srcOrd="3" destOrd="0" presId="urn:microsoft.com/office/officeart/2005/8/layout/vList4#3"/>
    <dgm:cxn modelId="{76821CB2-D59E-4362-985D-B539BA3EE6E4}" type="presParOf" srcId="{ACA09EAC-6AE7-4A3C-BEBD-1851D25A3305}" destId="{0487B327-EDA7-4079-9B98-36A66B858373}" srcOrd="4" destOrd="0" presId="urn:microsoft.com/office/officeart/2005/8/layout/vList4#3"/>
    <dgm:cxn modelId="{F2B1BBB9-9DAF-4977-81FF-1171D2DE3295}" type="presParOf" srcId="{0487B327-EDA7-4079-9B98-36A66B858373}" destId="{A850B829-1AC6-4556-8DAA-03E7338C3FDC}" srcOrd="0" destOrd="0" presId="urn:microsoft.com/office/officeart/2005/8/layout/vList4#3"/>
    <dgm:cxn modelId="{3E572D2A-7DE1-4B87-8212-EA3CDA0F72FD}" type="presParOf" srcId="{0487B327-EDA7-4079-9B98-36A66B858373}" destId="{5004CECD-921B-4932-B5CF-775418F5BDDB}" srcOrd="1" destOrd="0" presId="urn:microsoft.com/office/officeart/2005/8/layout/vList4#3"/>
    <dgm:cxn modelId="{E63EC699-2591-4055-BC06-39C1BAFCED07}" type="presParOf" srcId="{0487B327-EDA7-4079-9B98-36A66B858373}" destId="{A430A2A1-6662-4B0D-8026-FC6A34235D66}" srcOrd="2" destOrd="0" presId="urn:microsoft.com/office/officeart/2005/8/layout/vList4#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CAD6EF3-AE15-462A-8A58-77EE8C0D1CE0}" type="doc">
      <dgm:prSet loTypeId="urn:microsoft.com/office/officeart/2005/8/layout/vList4#4" loCatId="list" qsTypeId="urn:microsoft.com/office/officeart/2005/8/quickstyle/3d1" qsCatId="3D" csTypeId="urn:microsoft.com/office/officeart/2005/8/colors/colorful4" csCatId="colorful" phldr="1"/>
      <dgm:spPr/>
      <dgm:t>
        <a:bodyPr/>
        <a:lstStyle/>
        <a:p>
          <a:endParaRPr lang="ru-RU"/>
        </a:p>
      </dgm:t>
    </dgm:pt>
    <dgm:pt modelId="{EB55EDB9-ED44-4D5B-B3CF-D4093000EBC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Культура</a:t>
          </a:r>
        </a:p>
      </dgm:t>
    </dgm:pt>
    <dgm:pt modelId="{368ACD4F-9393-42F2-9340-0330EAE347F8}" type="parTrans" cxnId="{92510907-F760-46AC-A8C4-FCB60E5287B0}">
      <dgm:prSet/>
      <dgm:spPr/>
      <dgm:t>
        <a:bodyPr/>
        <a:lstStyle/>
        <a:p>
          <a:endParaRPr lang="ru-RU"/>
        </a:p>
      </dgm:t>
    </dgm:pt>
    <dgm:pt modelId="{057FAC0C-4BB4-4EFF-A0A7-0C6EE94604C8}" type="sibTrans" cxnId="{92510907-F760-46AC-A8C4-FCB60E5287B0}">
      <dgm:prSet/>
      <dgm:spPr/>
      <dgm:t>
        <a:bodyPr/>
        <a:lstStyle/>
        <a:p>
          <a:endParaRPr lang="ru-RU"/>
        </a:p>
      </dgm:t>
    </dgm:pt>
    <dgm:pt modelId="{EB643A06-3258-47E2-A8C3-F85728B34B9D}">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gm:t>
    </dgm:pt>
    <dgm:pt modelId="{8E303F75-C2CF-4B8C-B88D-6588B3F1110A}" type="parTrans" cxnId="{B4F5E1ED-FF37-4756-BFDE-3C72180AB694}">
      <dgm:prSet/>
      <dgm:spPr/>
      <dgm:t>
        <a:bodyPr/>
        <a:lstStyle/>
        <a:p>
          <a:endParaRPr lang="ru-RU"/>
        </a:p>
      </dgm:t>
    </dgm:pt>
    <dgm:pt modelId="{F6F5513B-AE51-4B17-B945-7B25141CC6D9}" type="sibTrans" cxnId="{B4F5E1ED-FF37-4756-BFDE-3C72180AB694}">
      <dgm:prSet/>
      <dgm:spPr/>
      <dgm:t>
        <a:bodyPr/>
        <a:lstStyle/>
        <a:p>
          <a:endParaRPr lang="ru-RU"/>
        </a:p>
      </dgm:t>
    </dgm:pt>
    <dgm:pt modelId="{22E7C970-5F73-418F-8E6C-2F0123C5603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gm:t>
    </dgm:pt>
    <dgm:pt modelId="{01DD7FB7-E192-4BA0-BC20-05073F4D8800}" type="parTrans" cxnId="{52463ABD-2D74-4E95-A1BC-5157BD1AD9B3}">
      <dgm:prSet/>
      <dgm:spPr/>
      <dgm:t>
        <a:bodyPr/>
        <a:lstStyle/>
        <a:p>
          <a:endParaRPr lang="ru-RU"/>
        </a:p>
      </dgm:t>
    </dgm:pt>
    <dgm:pt modelId="{7B5830BC-E52B-4816-83C8-5C86308230F4}" type="sibTrans" cxnId="{52463ABD-2D74-4E95-A1BC-5157BD1AD9B3}">
      <dgm:prSet/>
      <dgm:spPr/>
      <dgm:t>
        <a:bodyPr/>
        <a:lstStyle/>
        <a:p>
          <a:endParaRPr lang="ru-RU"/>
        </a:p>
      </dgm:t>
    </dgm:pt>
    <dgm:pt modelId="{ACA09EAC-6AE7-4A3C-BEBD-1851D25A3305}" type="pres">
      <dgm:prSet presAssocID="{DCAD6EF3-AE15-462A-8A58-77EE8C0D1CE0}" presName="linear" presStyleCnt="0">
        <dgm:presLayoutVars>
          <dgm:dir/>
          <dgm:resizeHandles val="exact"/>
        </dgm:presLayoutVars>
      </dgm:prSet>
      <dgm:spPr/>
    </dgm:pt>
    <dgm:pt modelId="{A8650958-E627-4460-87B3-367F8E6B81F6}" type="pres">
      <dgm:prSet presAssocID="{EB55EDB9-ED44-4D5B-B3CF-D4093000EBCA}" presName="comp" presStyleCnt="0"/>
      <dgm:spPr/>
    </dgm:pt>
    <dgm:pt modelId="{AACE0114-EF41-4BA1-996F-6B3F555C1D06}" type="pres">
      <dgm:prSet presAssocID="{EB55EDB9-ED44-4D5B-B3CF-D4093000EBCA}" presName="box" presStyleLbl="node1" presStyleIdx="0" presStyleCnt="3"/>
      <dgm:spPr/>
    </dgm:pt>
    <dgm:pt modelId="{4A28D44B-59B4-4BAF-AE16-B750027C3E65}" type="pres">
      <dgm:prSet presAssocID="{EB55EDB9-ED44-4D5B-B3CF-D4093000EBCA}" presName="img" presStyleLbl="fgImgPlace1" presStyleIdx="0" presStyleCnt="3"/>
      <dgm:spPr>
        <a:blipFill rotWithShape="1">
          <a:blip xmlns:r="http://schemas.openxmlformats.org/officeDocument/2006/relationships" r:embed="rId1"/>
          <a:srcRect/>
          <a:stretch>
            <a:fillRect l="-16000" r="-16000"/>
          </a:stretch>
        </a:blipFill>
      </dgm:spPr>
    </dgm:pt>
    <dgm:pt modelId="{3E282226-6273-4218-B49B-E10D8C52377A}" type="pres">
      <dgm:prSet presAssocID="{EB55EDB9-ED44-4D5B-B3CF-D4093000EBCA}" presName="text" presStyleLbl="node1" presStyleIdx="0" presStyleCnt="3">
        <dgm:presLayoutVars>
          <dgm:bulletEnabled val="1"/>
        </dgm:presLayoutVars>
      </dgm:prSet>
      <dgm:spPr/>
    </dgm:pt>
    <dgm:pt modelId="{05DBBE33-F46F-424F-9292-0F16FD3F7014}" type="pres">
      <dgm:prSet presAssocID="{057FAC0C-4BB4-4EFF-A0A7-0C6EE94604C8}" presName="spacer" presStyleCnt="0"/>
      <dgm:spPr/>
    </dgm:pt>
    <dgm:pt modelId="{4382517C-934E-495B-922F-D82281894C71}" type="pres">
      <dgm:prSet presAssocID="{EB643A06-3258-47E2-A8C3-F85728B34B9D}" presName="comp" presStyleCnt="0"/>
      <dgm:spPr/>
    </dgm:pt>
    <dgm:pt modelId="{0AB21FF5-8F08-46F1-8B37-2517F52075C7}" type="pres">
      <dgm:prSet presAssocID="{EB643A06-3258-47E2-A8C3-F85728B34B9D}" presName="box" presStyleLbl="node1" presStyleIdx="1" presStyleCnt="3"/>
      <dgm:spPr/>
    </dgm:pt>
    <dgm:pt modelId="{B5F04078-5A11-4303-AEF2-4F24B6F962B2}" type="pres">
      <dgm:prSet presAssocID="{EB643A06-3258-47E2-A8C3-F85728B34B9D}" presName="img" presStyleLbl="fgImgPlace1" presStyleIdx="1" presStyleCnt="3"/>
      <dgm:spPr>
        <a:blipFill rotWithShape="1">
          <a:blip xmlns:r="http://schemas.openxmlformats.org/officeDocument/2006/relationships" r:embed="rId2"/>
          <a:srcRect/>
          <a:stretch>
            <a:fillRect l="-44000" r="-44000"/>
          </a:stretch>
        </a:blipFill>
      </dgm:spPr>
    </dgm:pt>
    <dgm:pt modelId="{00AB784A-2293-4ED5-927D-1CEF614CB917}" type="pres">
      <dgm:prSet presAssocID="{EB643A06-3258-47E2-A8C3-F85728B34B9D}" presName="text" presStyleLbl="node1" presStyleIdx="1" presStyleCnt="3">
        <dgm:presLayoutVars>
          <dgm:bulletEnabled val="1"/>
        </dgm:presLayoutVars>
      </dgm:prSet>
      <dgm:spPr/>
    </dgm:pt>
    <dgm:pt modelId="{C49DC6A6-07E1-43BF-BFA8-4FCC142FE26C}" type="pres">
      <dgm:prSet presAssocID="{F6F5513B-AE51-4B17-B945-7B25141CC6D9}" presName="spacer" presStyleCnt="0"/>
      <dgm:spPr/>
    </dgm:pt>
    <dgm:pt modelId="{0487B327-EDA7-4079-9B98-36A66B858373}" type="pres">
      <dgm:prSet presAssocID="{22E7C970-5F73-418F-8E6C-2F0123C5603A}" presName="comp" presStyleCnt="0"/>
      <dgm:spPr/>
    </dgm:pt>
    <dgm:pt modelId="{A850B829-1AC6-4556-8DAA-03E7338C3FDC}" type="pres">
      <dgm:prSet presAssocID="{22E7C970-5F73-418F-8E6C-2F0123C5603A}" presName="box" presStyleLbl="node1" presStyleIdx="2" presStyleCnt="3"/>
      <dgm:spPr/>
    </dgm:pt>
    <dgm:pt modelId="{5004CECD-921B-4932-B5CF-775418F5BDDB}" type="pres">
      <dgm:prSet presAssocID="{22E7C970-5F73-418F-8E6C-2F0123C5603A}" presName="img" presStyleLbl="fgImgPlace1" presStyleIdx="2" presStyleCnt="3"/>
      <dgm:spPr>
        <a:blipFill rotWithShape="1">
          <a:blip xmlns:r="http://schemas.openxmlformats.org/officeDocument/2006/relationships" r:embed="rId3"/>
          <a:srcRect/>
          <a:stretch>
            <a:fillRect l="-44000" r="-44000"/>
          </a:stretch>
        </a:blipFill>
      </dgm:spPr>
    </dgm:pt>
    <dgm:pt modelId="{A430A2A1-6662-4B0D-8026-FC6A34235D66}" type="pres">
      <dgm:prSet presAssocID="{22E7C970-5F73-418F-8E6C-2F0123C5603A}" presName="text" presStyleLbl="node1" presStyleIdx="2" presStyleCnt="3">
        <dgm:presLayoutVars>
          <dgm:bulletEnabled val="1"/>
        </dgm:presLayoutVars>
      </dgm:prSet>
      <dgm:spPr/>
    </dgm:pt>
  </dgm:ptLst>
  <dgm:cxnLst>
    <dgm:cxn modelId="{92510907-F760-46AC-A8C4-FCB60E5287B0}" srcId="{DCAD6EF3-AE15-462A-8A58-77EE8C0D1CE0}" destId="{EB55EDB9-ED44-4D5B-B3CF-D4093000EBCA}" srcOrd="0" destOrd="0" parTransId="{368ACD4F-9393-42F2-9340-0330EAE347F8}" sibTransId="{057FAC0C-4BB4-4EFF-A0A7-0C6EE94604C8}"/>
    <dgm:cxn modelId="{330C2B11-CC79-4CD7-B6A9-37433A7C522F}" type="presOf" srcId="{22E7C970-5F73-418F-8E6C-2F0123C5603A}" destId="{A430A2A1-6662-4B0D-8026-FC6A34235D66}" srcOrd="1" destOrd="0" presId="urn:microsoft.com/office/officeart/2005/8/layout/vList4#4"/>
    <dgm:cxn modelId="{FBA08764-27DD-435C-A44D-0CA8E6E8F0C2}" type="presOf" srcId="{EB643A06-3258-47E2-A8C3-F85728B34B9D}" destId="{0AB21FF5-8F08-46F1-8B37-2517F52075C7}" srcOrd="0" destOrd="0" presId="urn:microsoft.com/office/officeart/2005/8/layout/vList4#4"/>
    <dgm:cxn modelId="{A4AF9466-573D-44C6-BA42-60E6A2A8172D}" type="presOf" srcId="{EB643A06-3258-47E2-A8C3-F85728B34B9D}" destId="{00AB784A-2293-4ED5-927D-1CEF614CB917}" srcOrd="1" destOrd="0" presId="urn:microsoft.com/office/officeart/2005/8/layout/vList4#4"/>
    <dgm:cxn modelId="{3FB48F94-50D2-44B2-A5F1-C18E923AF298}" type="presOf" srcId="{DCAD6EF3-AE15-462A-8A58-77EE8C0D1CE0}" destId="{ACA09EAC-6AE7-4A3C-BEBD-1851D25A3305}" srcOrd="0" destOrd="0" presId="urn:microsoft.com/office/officeart/2005/8/layout/vList4#4"/>
    <dgm:cxn modelId="{1AA738B5-23BB-4248-9E0E-1826D9F96F47}" type="presOf" srcId="{EB55EDB9-ED44-4D5B-B3CF-D4093000EBCA}" destId="{AACE0114-EF41-4BA1-996F-6B3F555C1D06}" srcOrd="0" destOrd="0" presId="urn:microsoft.com/office/officeart/2005/8/layout/vList4#4"/>
    <dgm:cxn modelId="{52463ABD-2D74-4E95-A1BC-5157BD1AD9B3}" srcId="{DCAD6EF3-AE15-462A-8A58-77EE8C0D1CE0}" destId="{22E7C970-5F73-418F-8E6C-2F0123C5603A}" srcOrd="2" destOrd="0" parTransId="{01DD7FB7-E192-4BA0-BC20-05073F4D8800}" sibTransId="{7B5830BC-E52B-4816-83C8-5C86308230F4}"/>
    <dgm:cxn modelId="{3DBBA1CB-64D7-48F8-8DD5-68648EC5AEA0}" type="presOf" srcId="{EB55EDB9-ED44-4D5B-B3CF-D4093000EBCA}" destId="{3E282226-6273-4218-B49B-E10D8C52377A}" srcOrd="1" destOrd="0" presId="urn:microsoft.com/office/officeart/2005/8/layout/vList4#4"/>
    <dgm:cxn modelId="{B4F5E1ED-FF37-4756-BFDE-3C72180AB694}" srcId="{DCAD6EF3-AE15-462A-8A58-77EE8C0D1CE0}" destId="{EB643A06-3258-47E2-A8C3-F85728B34B9D}" srcOrd="1" destOrd="0" parTransId="{8E303F75-C2CF-4B8C-B88D-6588B3F1110A}" sibTransId="{F6F5513B-AE51-4B17-B945-7B25141CC6D9}"/>
    <dgm:cxn modelId="{8DAED5EF-7FE7-4102-B406-F49A2B1F4F0B}" type="presOf" srcId="{22E7C970-5F73-418F-8E6C-2F0123C5603A}" destId="{A850B829-1AC6-4556-8DAA-03E7338C3FDC}" srcOrd="0" destOrd="0" presId="urn:microsoft.com/office/officeart/2005/8/layout/vList4#4"/>
    <dgm:cxn modelId="{F0D5B87F-D312-4515-9330-3E990E21D0E2}" type="presParOf" srcId="{ACA09EAC-6AE7-4A3C-BEBD-1851D25A3305}" destId="{A8650958-E627-4460-87B3-367F8E6B81F6}" srcOrd="0" destOrd="0" presId="urn:microsoft.com/office/officeart/2005/8/layout/vList4#4"/>
    <dgm:cxn modelId="{E64EE54B-C2BB-40C1-A94A-2D1EF764376E}" type="presParOf" srcId="{A8650958-E627-4460-87B3-367F8E6B81F6}" destId="{AACE0114-EF41-4BA1-996F-6B3F555C1D06}" srcOrd="0" destOrd="0" presId="urn:microsoft.com/office/officeart/2005/8/layout/vList4#4"/>
    <dgm:cxn modelId="{1F50978F-7935-4747-AA01-932852B07C70}" type="presParOf" srcId="{A8650958-E627-4460-87B3-367F8E6B81F6}" destId="{4A28D44B-59B4-4BAF-AE16-B750027C3E65}" srcOrd="1" destOrd="0" presId="urn:microsoft.com/office/officeart/2005/8/layout/vList4#4"/>
    <dgm:cxn modelId="{D5958435-C701-4B61-8AE9-8100AB538B87}" type="presParOf" srcId="{A8650958-E627-4460-87B3-367F8E6B81F6}" destId="{3E282226-6273-4218-B49B-E10D8C52377A}" srcOrd="2" destOrd="0" presId="urn:microsoft.com/office/officeart/2005/8/layout/vList4#4"/>
    <dgm:cxn modelId="{C2CA9D0E-8021-4BAF-A9DB-CEB6FBFB9993}" type="presParOf" srcId="{ACA09EAC-6AE7-4A3C-BEBD-1851D25A3305}" destId="{05DBBE33-F46F-424F-9292-0F16FD3F7014}" srcOrd="1" destOrd="0" presId="urn:microsoft.com/office/officeart/2005/8/layout/vList4#4"/>
    <dgm:cxn modelId="{641D76E6-8AD5-400A-8437-2DC3800024A2}" type="presParOf" srcId="{ACA09EAC-6AE7-4A3C-BEBD-1851D25A3305}" destId="{4382517C-934E-495B-922F-D82281894C71}" srcOrd="2" destOrd="0" presId="urn:microsoft.com/office/officeart/2005/8/layout/vList4#4"/>
    <dgm:cxn modelId="{5BB7EC29-A6DB-49DC-A8F5-ECC240B80103}" type="presParOf" srcId="{4382517C-934E-495B-922F-D82281894C71}" destId="{0AB21FF5-8F08-46F1-8B37-2517F52075C7}" srcOrd="0" destOrd="0" presId="urn:microsoft.com/office/officeart/2005/8/layout/vList4#4"/>
    <dgm:cxn modelId="{855C3523-CCC6-47BE-B147-5BE89A624D17}" type="presParOf" srcId="{4382517C-934E-495B-922F-D82281894C71}" destId="{B5F04078-5A11-4303-AEF2-4F24B6F962B2}" srcOrd="1" destOrd="0" presId="urn:microsoft.com/office/officeart/2005/8/layout/vList4#4"/>
    <dgm:cxn modelId="{CD475CFD-81BF-43EF-908D-0A94F5247686}" type="presParOf" srcId="{4382517C-934E-495B-922F-D82281894C71}" destId="{00AB784A-2293-4ED5-927D-1CEF614CB917}" srcOrd="2" destOrd="0" presId="urn:microsoft.com/office/officeart/2005/8/layout/vList4#4"/>
    <dgm:cxn modelId="{AA9EC05C-476D-41F1-82A6-EF91F30E1034}" type="presParOf" srcId="{ACA09EAC-6AE7-4A3C-BEBD-1851D25A3305}" destId="{C49DC6A6-07E1-43BF-BFA8-4FCC142FE26C}" srcOrd="3" destOrd="0" presId="urn:microsoft.com/office/officeart/2005/8/layout/vList4#4"/>
    <dgm:cxn modelId="{76821CB2-D59E-4362-985D-B539BA3EE6E4}" type="presParOf" srcId="{ACA09EAC-6AE7-4A3C-BEBD-1851D25A3305}" destId="{0487B327-EDA7-4079-9B98-36A66B858373}" srcOrd="4" destOrd="0" presId="urn:microsoft.com/office/officeart/2005/8/layout/vList4#4"/>
    <dgm:cxn modelId="{F2B1BBB9-9DAF-4977-81FF-1171D2DE3295}" type="presParOf" srcId="{0487B327-EDA7-4079-9B98-36A66B858373}" destId="{A850B829-1AC6-4556-8DAA-03E7338C3FDC}" srcOrd="0" destOrd="0" presId="urn:microsoft.com/office/officeart/2005/8/layout/vList4#4"/>
    <dgm:cxn modelId="{3E572D2A-7DE1-4B87-8212-EA3CDA0F72FD}" type="presParOf" srcId="{0487B327-EDA7-4079-9B98-36A66B858373}" destId="{5004CECD-921B-4932-B5CF-775418F5BDDB}" srcOrd="1" destOrd="0" presId="urn:microsoft.com/office/officeart/2005/8/layout/vList4#4"/>
    <dgm:cxn modelId="{E63EC699-2591-4055-BC06-39C1BAFCED07}" type="presParOf" srcId="{0487B327-EDA7-4079-9B98-36A66B858373}" destId="{A430A2A1-6662-4B0D-8026-FC6A34235D66}" srcOrd="2" destOrd="0" presId="urn:microsoft.com/office/officeart/2005/8/layout/vList4#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CAD6EF3-AE15-462A-8A58-77EE8C0D1CE0}" type="doc">
      <dgm:prSet loTypeId="urn:microsoft.com/office/officeart/2005/8/layout/vList4#5" loCatId="list" qsTypeId="urn:microsoft.com/office/officeart/2005/8/quickstyle/3d1" qsCatId="3D" csTypeId="urn:microsoft.com/office/officeart/2005/8/colors/colorful4" csCatId="colorful" phldr="1"/>
      <dgm:spPr/>
      <dgm:t>
        <a:bodyPr/>
        <a:lstStyle/>
        <a:p>
          <a:endParaRPr lang="ru-RU"/>
        </a:p>
      </dgm:t>
    </dgm:pt>
    <dgm:pt modelId="{EB55EDB9-ED44-4D5B-B3CF-D4093000EBC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gm:t>
    </dgm:pt>
    <dgm:pt modelId="{368ACD4F-9393-42F2-9340-0330EAE347F8}" type="parTrans" cxnId="{92510907-F760-46AC-A8C4-FCB60E5287B0}">
      <dgm:prSet/>
      <dgm:spPr/>
      <dgm:t>
        <a:bodyPr/>
        <a:lstStyle/>
        <a:p>
          <a:endParaRPr lang="ru-RU"/>
        </a:p>
      </dgm:t>
    </dgm:pt>
    <dgm:pt modelId="{057FAC0C-4BB4-4EFF-A0A7-0C6EE94604C8}" type="sibTrans" cxnId="{92510907-F760-46AC-A8C4-FCB60E5287B0}">
      <dgm:prSet/>
      <dgm:spPr/>
      <dgm:t>
        <a:bodyPr/>
        <a:lstStyle/>
        <a:p>
          <a:endParaRPr lang="ru-RU"/>
        </a:p>
      </dgm:t>
    </dgm:pt>
    <dgm:pt modelId="{EB643A06-3258-47E2-A8C3-F85728B34B9D}">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gm:t>
    </dgm:pt>
    <dgm:pt modelId="{8E303F75-C2CF-4B8C-B88D-6588B3F1110A}" type="parTrans" cxnId="{B4F5E1ED-FF37-4756-BFDE-3C72180AB694}">
      <dgm:prSet/>
      <dgm:spPr/>
      <dgm:t>
        <a:bodyPr/>
        <a:lstStyle/>
        <a:p>
          <a:endParaRPr lang="ru-RU"/>
        </a:p>
      </dgm:t>
    </dgm:pt>
    <dgm:pt modelId="{F6F5513B-AE51-4B17-B945-7B25141CC6D9}" type="sibTrans" cxnId="{B4F5E1ED-FF37-4756-BFDE-3C72180AB694}">
      <dgm:prSet/>
      <dgm:spPr/>
      <dgm:t>
        <a:bodyPr/>
        <a:lstStyle/>
        <a:p>
          <a:endParaRPr lang="ru-RU"/>
        </a:p>
      </dgm:t>
    </dgm:pt>
    <dgm:pt modelId="{22E7C970-5F73-418F-8E6C-2F0123C5603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gm:t>
    </dgm:pt>
    <dgm:pt modelId="{01DD7FB7-E192-4BA0-BC20-05073F4D8800}" type="parTrans" cxnId="{52463ABD-2D74-4E95-A1BC-5157BD1AD9B3}">
      <dgm:prSet/>
      <dgm:spPr/>
      <dgm:t>
        <a:bodyPr/>
        <a:lstStyle/>
        <a:p>
          <a:endParaRPr lang="ru-RU"/>
        </a:p>
      </dgm:t>
    </dgm:pt>
    <dgm:pt modelId="{7B5830BC-E52B-4816-83C8-5C86308230F4}" type="sibTrans" cxnId="{52463ABD-2D74-4E95-A1BC-5157BD1AD9B3}">
      <dgm:prSet/>
      <dgm:spPr/>
      <dgm:t>
        <a:bodyPr/>
        <a:lstStyle/>
        <a:p>
          <a:endParaRPr lang="ru-RU"/>
        </a:p>
      </dgm:t>
    </dgm:pt>
    <dgm:pt modelId="{ACA09EAC-6AE7-4A3C-BEBD-1851D25A3305}" type="pres">
      <dgm:prSet presAssocID="{DCAD6EF3-AE15-462A-8A58-77EE8C0D1CE0}" presName="linear" presStyleCnt="0">
        <dgm:presLayoutVars>
          <dgm:dir/>
          <dgm:resizeHandles val="exact"/>
        </dgm:presLayoutVars>
      </dgm:prSet>
      <dgm:spPr/>
    </dgm:pt>
    <dgm:pt modelId="{A8650958-E627-4460-87B3-367F8E6B81F6}" type="pres">
      <dgm:prSet presAssocID="{EB55EDB9-ED44-4D5B-B3CF-D4093000EBCA}" presName="comp" presStyleCnt="0"/>
      <dgm:spPr/>
    </dgm:pt>
    <dgm:pt modelId="{AACE0114-EF41-4BA1-996F-6B3F555C1D06}" type="pres">
      <dgm:prSet presAssocID="{EB55EDB9-ED44-4D5B-B3CF-D4093000EBCA}" presName="box" presStyleLbl="node1" presStyleIdx="0" presStyleCnt="3"/>
      <dgm:spPr/>
    </dgm:pt>
    <dgm:pt modelId="{4A28D44B-59B4-4BAF-AE16-B750027C3E65}" type="pres">
      <dgm:prSet presAssocID="{EB55EDB9-ED44-4D5B-B3CF-D4093000EBCA}" presName="img" presStyleLbl="fgImgPlace1" presStyleIdx="0" presStyleCnt="3"/>
      <dgm:spPr>
        <a:blipFill rotWithShape="1">
          <a:blip xmlns:r="http://schemas.openxmlformats.org/officeDocument/2006/relationships" r:embed="rId1"/>
          <a:srcRect/>
          <a:stretch>
            <a:fillRect l="-49000" r="-49000"/>
          </a:stretch>
        </a:blipFill>
      </dgm:spPr>
    </dgm:pt>
    <dgm:pt modelId="{3E282226-6273-4218-B49B-E10D8C52377A}" type="pres">
      <dgm:prSet presAssocID="{EB55EDB9-ED44-4D5B-B3CF-D4093000EBCA}" presName="text" presStyleLbl="node1" presStyleIdx="0" presStyleCnt="3">
        <dgm:presLayoutVars>
          <dgm:bulletEnabled val="1"/>
        </dgm:presLayoutVars>
      </dgm:prSet>
      <dgm:spPr/>
    </dgm:pt>
    <dgm:pt modelId="{05DBBE33-F46F-424F-9292-0F16FD3F7014}" type="pres">
      <dgm:prSet presAssocID="{057FAC0C-4BB4-4EFF-A0A7-0C6EE94604C8}" presName="spacer" presStyleCnt="0"/>
      <dgm:spPr/>
    </dgm:pt>
    <dgm:pt modelId="{4382517C-934E-495B-922F-D82281894C71}" type="pres">
      <dgm:prSet presAssocID="{EB643A06-3258-47E2-A8C3-F85728B34B9D}" presName="comp" presStyleCnt="0"/>
      <dgm:spPr/>
    </dgm:pt>
    <dgm:pt modelId="{0AB21FF5-8F08-46F1-8B37-2517F52075C7}" type="pres">
      <dgm:prSet presAssocID="{EB643A06-3258-47E2-A8C3-F85728B34B9D}" presName="box" presStyleLbl="node1" presStyleIdx="1" presStyleCnt="3"/>
      <dgm:spPr/>
    </dgm:pt>
    <dgm:pt modelId="{B5F04078-5A11-4303-AEF2-4F24B6F962B2}" type="pres">
      <dgm:prSet presAssocID="{EB643A06-3258-47E2-A8C3-F85728B34B9D}" presName="img" presStyleLbl="fgImgPlace1" presStyleIdx="1" presStyleCnt="3"/>
      <dgm:spPr>
        <a:blipFill rotWithShape="1">
          <a:blip xmlns:r="http://schemas.openxmlformats.org/officeDocument/2006/relationships" r:embed="rId2"/>
          <a:srcRect/>
          <a:stretch>
            <a:fillRect l="-16000" r="-16000"/>
          </a:stretch>
        </a:blipFill>
      </dgm:spPr>
    </dgm:pt>
    <dgm:pt modelId="{00AB784A-2293-4ED5-927D-1CEF614CB917}" type="pres">
      <dgm:prSet presAssocID="{EB643A06-3258-47E2-A8C3-F85728B34B9D}" presName="text" presStyleLbl="node1" presStyleIdx="1" presStyleCnt="3">
        <dgm:presLayoutVars>
          <dgm:bulletEnabled val="1"/>
        </dgm:presLayoutVars>
      </dgm:prSet>
      <dgm:spPr/>
    </dgm:pt>
    <dgm:pt modelId="{C49DC6A6-07E1-43BF-BFA8-4FCC142FE26C}" type="pres">
      <dgm:prSet presAssocID="{F6F5513B-AE51-4B17-B945-7B25141CC6D9}" presName="spacer" presStyleCnt="0"/>
      <dgm:spPr/>
    </dgm:pt>
    <dgm:pt modelId="{0487B327-EDA7-4079-9B98-36A66B858373}" type="pres">
      <dgm:prSet presAssocID="{22E7C970-5F73-418F-8E6C-2F0123C5603A}" presName="comp" presStyleCnt="0"/>
      <dgm:spPr/>
    </dgm:pt>
    <dgm:pt modelId="{A850B829-1AC6-4556-8DAA-03E7338C3FDC}" type="pres">
      <dgm:prSet presAssocID="{22E7C970-5F73-418F-8E6C-2F0123C5603A}" presName="box" presStyleLbl="node1" presStyleIdx="2" presStyleCnt="3"/>
      <dgm:spPr/>
    </dgm:pt>
    <dgm:pt modelId="{5004CECD-921B-4932-B5CF-775418F5BDDB}" type="pres">
      <dgm:prSet presAssocID="{22E7C970-5F73-418F-8E6C-2F0123C5603A}" presName="img" presStyleLbl="fgImgPlace1" presStyleIdx="2" presStyleCnt="3"/>
      <dgm:spPr>
        <a:blipFill rotWithShape="1">
          <a:blip xmlns:r="http://schemas.openxmlformats.org/officeDocument/2006/relationships" r:embed="rId3"/>
          <a:srcRect/>
          <a:stretch>
            <a:fillRect l="-16000" r="-16000"/>
          </a:stretch>
        </a:blipFill>
      </dgm:spPr>
    </dgm:pt>
    <dgm:pt modelId="{A430A2A1-6662-4B0D-8026-FC6A34235D66}" type="pres">
      <dgm:prSet presAssocID="{22E7C970-5F73-418F-8E6C-2F0123C5603A}" presName="text" presStyleLbl="node1" presStyleIdx="2" presStyleCnt="3">
        <dgm:presLayoutVars>
          <dgm:bulletEnabled val="1"/>
        </dgm:presLayoutVars>
      </dgm:prSet>
      <dgm:spPr/>
    </dgm:pt>
  </dgm:ptLst>
  <dgm:cxnLst>
    <dgm:cxn modelId="{92510907-F760-46AC-A8C4-FCB60E5287B0}" srcId="{DCAD6EF3-AE15-462A-8A58-77EE8C0D1CE0}" destId="{EB55EDB9-ED44-4D5B-B3CF-D4093000EBCA}" srcOrd="0" destOrd="0" parTransId="{368ACD4F-9393-42F2-9340-0330EAE347F8}" sibTransId="{057FAC0C-4BB4-4EFF-A0A7-0C6EE94604C8}"/>
    <dgm:cxn modelId="{330C2B11-CC79-4CD7-B6A9-37433A7C522F}" type="presOf" srcId="{22E7C970-5F73-418F-8E6C-2F0123C5603A}" destId="{A430A2A1-6662-4B0D-8026-FC6A34235D66}" srcOrd="1" destOrd="0" presId="urn:microsoft.com/office/officeart/2005/8/layout/vList4#5"/>
    <dgm:cxn modelId="{FBA08764-27DD-435C-A44D-0CA8E6E8F0C2}" type="presOf" srcId="{EB643A06-3258-47E2-A8C3-F85728B34B9D}" destId="{0AB21FF5-8F08-46F1-8B37-2517F52075C7}" srcOrd="0" destOrd="0" presId="urn:microsoft.com/office/officeart/2005/8/layout/vList4#5"/>
    <dgm:cxn modelId="{A4AF9466-573D-44C6-BA42-60E6A2A8172D}" type="presOf" srcId="{EB643A06-3258-47E2-A8C3-F85728B34B9D}" destId="{00AB784A-2293-4ED5-927D-1CEF614CB917}" srcOrd="1" destOrd="0" presId="urn:microsoft.com/office/officeart/2005/8/layout/vList4#5"/>
    <dgm:cxn modelId="{3FB48F94-50D2-44B2-A5F1-C18E923AF298}" type="presOf" srcId="{DCAD6EF3-AE15-462A-8A58-77EE8C0D1CE0}" destId="{ACA09EAC-6AE7-4A3C-BEBD-1851D25A3305}" srcOrd="0" destOrd="0" presId="urn:microsoft.com/office/officeart/2005/8/layout/vList4#5"/>
    <dgm:cxn modelId="{1AA738B5-23BB-4248-9E0E-1826D9F96F47}" type="presOf" srcId="{EB55EDB9-ED44-4D5B-B3CF-D4093000EBCA}" destId="{AACE0114-EF41-4BA1-996F-6B3F555C1D06}" srcOrd="0" destOrd="0" presId="urn:microsoft.com/office/officeart/2005/8/layout/vList4#5"/>
    <dgm:cxn modelId="{52463ABD-2D74-4E95-A1BC-5157BD1AD9B3}" srcId="{DCAD6EF3-AE15-462A-8A58-77EE8C0D1CE0}" destId="{22E7C970-5F73-418F-8E6C-2F0123C5603A}" srcOrd="2" destOrd="0" parTransId="{01DD7FB7-E192-4BA0-BC20-05073F4D8800}" sibTransId="{7B5830BC-E52B-4816-83C8-5C86308230F4}"/>
    <dgm:cxn modelId="{3DBBA1CB-64D7-48F8-8DD5-68648EC5AEA0}" type="presOf" srcId="{EB55EDB9-ED44-4D5B-B3CF-D4093000EBCA}" destId="{3E282226-6273-4218-B49B-E10D8C52377A}" srcOrd="1" destOrd="0" presId="urn:microsoft.com/office/officeart/2005/8/layout/vList4#5"/>
    <dgm:cxn modelId="{B4F5E1ED-FF37-4756-BFDE-3C72180AB694}" srcId="{DCAD6EF3-AE15-462A-8A58-77EE8C0D1CE0}" destId="{EB643A06-3258-47E2-A8C3-F85728B34B9D}" srcOrd="1" destOrd="0" parTransId="{8E303F75-C2CF-4B8C-B88D-6588B3F1110A}" sibTransId="{F6F5513B-AE51-4B17-B945-7B25141CC6D9}"/>
    <dgm:cxn modelId="{8DAED5EF-7FE7-4102-B406-F49A2B1F4F0B}" type="presOf" srcId="{22E7C970-5F73-418F-8E6C-2F0123C5603A}" destId="{A850B829-1AC6-4556-8DAA-03E7338C3FDC}" srcOrd="0" destOrd="0" presId="urn:microsoft.com/office/officeart/2005/8/layout/vList4#5"/>
    <dgm:cxn modelId="{F0D5B87F-D312-4515-9330-3E990E21D0E2}" type="presParOf" srcId="{ACA09EAC-6AE7-4A3C-BEBD-1851D25A3305}" destId="{A8650958-E627-4460-87B3-367F8E6B81F6}" srcOrd="0" destOrd="0" presId="urn:microsoft.com/office/officeart/2005/8/layout/vList4#5"/>
    <dgm:cxn modelId="{E64EE54B-C2BB-40C1-A94A-2D1EF764376E}" type="presParOf" srcId="{A8650958-E627-4460-87B3-367F8E6B81F6}" destId="{AACE0114-EF41-4BA1-996F-6B3F555C1D06}" srcOrd="0" destOrd="0" presId="urn:microsoft.com/office/officeart/2005/8/layout/vList4#5"/>
    <dgm:cxn modelId="{1F50978F-7935-4747-AA01-932852B07C70}" type="presParOf" srcId="{A8650958-E627-4460-87B3-367F8E6B81F6}" destId="{4A28D44B-59B4-4BAF-AE16-B750027C3E65}" srcOrd="1" destOrd="0" presId="urn:microsoft.com/office/officeart/2005/8/layout/vList4#5"/>
    <dgm:cxn modelId="{D5958435-C701-4B61-8AE9-8100AB538B87}" type="presParOf" srcId="{A8650958-E627-4460-87B3-367F8E6B81F6}" destId="{3E282226-6273-4218-B49B-E10D8C52377A}" srcOrd="2" destOrd="0" presId="urn:microsoft.com/office/officeart/2005/8/layout/vList4#5"/>
    <dgm:cxn modelId="{C2CA9D0E-8021-4BAF-A9DB-CEB6FBFB9993}" type="presParOf" srcId="{ACA09EAC-6AE7-4A3C-BEBD-1851D25A3305}" destId="{05DBBE33-F46F-424F-9292-0F16FD3F7014}" srcOrd="1" destOrd="0" presId="urn:microsoft.com/office/officeart/2005/8/layout/vList4#5"/>
    <dgm:cxn modelId="{641D76E6-8AD5-400A-8437-2DC3800024A2}" type="presParOf" srcId="{ACA09EAC-6AE7-4A3C-BEBD-1851D25A3305}" destId="{4382517C-934E-495B-922F-D82281894C71}" srcOrd="2" destOrd="0" presId="urn:microsoft.com/office/officeart/2005/8/layout/vList4#5"/>
    <dgm:cxn modelId="{5BB7EC29-A6DB-49DC-A8F5-ECC240B80103}" type="presParOf" srcId="{4382517C-934E-495B-922F-D82281894C71}" destId="{0AB21FF5-8F08-46F1-8B37-2517F52075C7}" srcOrd="0" destOrd="0" presId="urn:microsoft.com/office/officeart/2005/8/layout/vList4#5"/>
    <dgm:cxn modelId="{855C3523-CCC6-47BE-B147-5BE89A624D17}" type="presParOf" srcId="{4382517C-934E-495B-922F-D82281894C71}" destId="{B5F04078-5A11-4303-AEF2-4F24B6F962B2}" srcOrd="1" destOrd="0" presId="urn:microsoft.com/office/officeart/2005/8/layout/vList4#5"/>
    <dgm:cxn modelId="{CD475CFD-81BF-43EF-908D-0A94F5247686}" type="presParOf" srcId="{4382517C-934E-495B-922F-D82281894C71}" destId="{00AB784A-2293-4ED5-927D-1CEF614CB917}" srcOrd="2" destOrd="0" presId="urn:microsoft.com/office/officeart/2005/8/layout/vList4#5"/>
    <dgm:cxn modelId="{AA9EC05C-476D-41F1-82A6-EF91F30E1034}" type="presParOf" srcId="{ACA09EAC-6AE7-4A3C-BEBD-1851D25A3305}" destId="{C49DC6A6-07E1-43BF-BFA8-4FCC142FE26C}" srcOrd="3" destOrd="0" presId="urn:microsoft.com/office/officeart/2005/8/layout/vList4#5"/>
    <dgm:cxn modelId="{76821CB2-D59E-4362-985D-B539BA3EE6E4}" type="presParOf" srcId="{ACA09EAC-6AE7-4A3C-BEBD-1851D25A3305}" destId="{0487B327-EDA7-4079-9B98-36A66B858373}" srcOrd="4" destOrd="0" presId="urn:microsoft.com/office/officeart/2005/8/layout/vList4#5"/>
    <dgm:cxn modelId="{F2B1BBB9-9DAF-4977-81FF-1171D2DE3295}" type="presParOf" srcId="{0487B327-EDA7-4079-9B98-36A66B858373}" destId="{A850B829-1AC6-4556-8DAA-03E7338C3FDC}" srcOrd="0" destOrd="0" presId="urn:microsoft.com/office/officeart/2005/8/layout/vList4#5"/>
    <dgm:cxn modelId="{3E572D2A-7DE1-4B87-8212-EA3CDA0F72FD}" type="presParOf" srcId="{0487B327-EDA7-4079-9B98-36A66B858373}" destId="{5004CECD-921B-4932-B5CF-775418F5BDDB}" srcOrd="1" destOrd="0" presId="urn:microsoft.com/office/officeart/2005/8/layout/vList4#5"/>
    <dgm:cxn modelId="{E63EC699-2591-4055-BC06-39C1BAFCED07}" type="presParOf" srcId="{0487B327-EDA7-4079-9B98-36A66B858373}" destId="{A430A2A1-6662-4B0D-8026-FC6A34235D66}" srcOrd="2" destOrd="0" presId="urn:microsoft.com/office/officeart/2005/8/layout/vList4#5"/>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CAD6EF3-AE15-462A-8A58-77EE8C0D1CE0}" type="doc">
      <dgm:prSet loTypeId="urn:microsoft.com/office/officeart/2005/8/layout/vList4#6" loCatId="list" qsTypeId="urn:microsoft.com/office/officeart/2005/8/quickstyle/3d1" qsCatId="3D" csTypeId="urn:microsoft.com/office/officeart/2005/8/colors/colorful4" csCatId="colorful" phldr="1"/>
      <dgm:spPr/>
      <dgm:t>
        <a:bodyPr/>
        <a:lstStyle/>
        <a:p>
          <a:endParaRPr lang="ru-RU"/>
        </a:p>
      </dgm:t>
    </dgm:pt>
    <dgm:pt modelId="{EB55EDB9-ED44-4D5B-B3CF-D4093000EBC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gm:t>
    </dgm:pt>
    <dgm:pt modelId="{368ACD4F-9393-42F2-9340-0330EAE347F8}" type="parTrans" cxnId="{92510907-F760-46AC-A8C4-FCB60E5287B0}">
      <dgm:prSet/>
      <dgm:spPr/>
      <dgm:t>
        <a:bodyPr/>
        <a:lstStyle/>
        <a:p>
          <a:endParaRPr lang="ru-RU"/>
        </a:p>
      </dgm:t>
    </dgm:pt>
    <dgm:pt modelId="{057FAC0C-4BB4-4EFF-A0A7-0C6EE94604C8}" type="sibTrans" cxnId="{92510907-F760-46AC-A8C4-FCB60E5287B0}">
      <dgm:prSet/>
      <dgm:spPr/>
      <dgm:t>
        <a:bodyPr/>
        <a:lstStyle/>
        <a:p>
          <a:endParaRPr lang="ru-RU"/>
        </a:p>
      </dgm:t>
    </dgm:pt>
    <dgm:pt modelId="{ACA09EAC-6AE7-4A3C-BEBD-1851D25A3305}" type="pres">
      <dgm:prSet presAssocID="{DCAD6EF3-AE15-462A-8A58-77EE8C0D1CE0}" presName="linear" presStyleCnt="0">
        <dgm:presLayoutVars>
          <dgm:dir/>
          <dgm:resizeHandles val="exact"/>
        </dgm:presLayoutVars>
      </dgm:prSet>
      <dgm:spPr/>
    </dgm:pt>
    <dgm:pt modelId="{A8650958-E627-4460-87B3-367F8E6B81F6}" type="pres">
      <dgm:prSet presAssocID="{EB55EDB9-ED44-4D5B-B3CF-D4093000EBCA}" presName="comp" presStyleCnt="0"/>
      <dgm:spPr/>
    </dgm:pt>
    <dgm:pt modelId="{AACE0114-EF41-4BA1-996F-6B3F555C1D06}" type="pres">
      <dgm:prSet presAssocID="{EB55EDB9-ED44-4D5B-B3CF-D4093000EBCA}" presName="box" presStyleLbl="node1" presStyleIdx="0" presStyleCnt="1" custLinFactY="100000" custLinFactNeighborX="-81095" custLinFactNeighborY="178565"/>
      <dgm:spPr/>
    </dgm:pt>
    <dgm:pt modelId="{4A28D44B-59B4-4BAF-AE16-B750027C3E65}" type="pres">
      <dgm:prSet presAssocID="{EB55EDB9-ED44-4D5B-B3CF-D4093000EBCA}" presName="img" presStyleLbl="fgImgPlace1" presStyleIdx="0" presStyleCnt="1"/>
      <dgm:spPr>
        <a:blipFill rotWithShape="1">
          <a:blip xmlns:r="http://schemas.openxmlformats.org/officeDocument/2006/relationships" r:embed="rId1"/>
          <a:srcRect/>
          <a:stretch>
            <a:fillRect l="-32000" r="-32000"/>
          </a:stretch>
        </a:blipFill>
      </dgm:spPr>
    </dgm:pt>
    <dgm:pt modelId="{3E282226-6273-4218-B49B-E10D8C52377A}" type="pres">
      <dgm:prSet presAssocID="{EB55EDB9-ED44-4D5B-B3CF-D4093000EBCA}" presName="text" presStyleLbl="node1" presStyleIdx="0" presStyleCnt="1">
        <dgm:presLayoutVars>
          <dgm:bulletEnabled val="1"/>
        </dgm:presLayoutVars>
      </dgm:prSet>
      <dgm:spPr/>
    </dgm:pt>
  </dgm:ptLst>
  <dgm:cxnLst>
    <dgm:cxn modelId="{92510907-F760-46AC-A8C4-FCB60E5287B0}" srcId="{DCAD6EF3-AE15-462A-8A58-77EE8C0D1CE0}" destId="{EB55EDB9-ED44-4D5B-B3CF-D4093000EBCA}" srcOrd="0" destOrd="0" parTransId="{368ACD4F-9393-42F2-9340-0330EAE347F8}" sibTransId="{057FAC0C-4BB4-4EFF-A0A7-0C6EE94604C8}"/>
    <dgm:cxn modelId="{3FB48F94-50D2-44B2-A5F1-C18E923AF298}" type="presOf" srcId="{DCAD6EF3-AE15-462A-8A58-77EE8C0D1CE0}" destId="{ACA09EAC-6AE7-4A3C-BEBD-1851D25A3305}" srcOrd="0" destOrd="0" presId="urn:microsoft.com/office/officeart/2005/8/layout/vList4#6"/>
    <dgm:cxn modelId="{1AA738B5-23BB-4248-9E0E-1826D9F96F47}" type="presOf" srcId="{EB55EDB9-ED44-4D5B-B3CF-D4093000EBCA}" destId="{AACE0114-EF41-4BA1-996F-6B3F555C1D06}" srcOrd="0" destOrd="0" presId="urn:microsoft.com/office/officeart/2005/8/layout/vList4#6"/>
    <dgm:cxn modelId="{3DBBA1CB-64D7-48F8-8DD5-68648EC5AEA0}" type="presOf" srcId="{EB55EDB9-ED44-4D5B-B3CF-D4093000EBCA}" destId="{3E282226-6273-4218-B49B-E10D8C52377A}" srcOrd="1" destOrd="0" presId="urn:microsoft.com/office/officeart/2005/8/layout/vList4#6"/>
    <dgm:cxn modelId="{F0D5B87F-D312-4515-9330-3E990E21D0E2}" type="presParOf" srcId="{ACA09EAC-6AE7-4A3C-BEBD-1851D25A3305}" destId="{A8650958-E627-4460-87B3-367F8E6B81F6}" srcOrd="0" destOrd="0" presId="urn:microsoft.com/office/officeart/2005/8/layout/vList4#6"/>
    <dgm:cxn modelId="{E64EE54B-C2BB-40C1-A94A-2D1EF764376E}" type="presParOf" srcId="{A8650958-E627-4460-87B3-367F8E6B81F6}" destId="{AACE0114-EF41-4BA1-996F-6B3F555C1D06}" srcOrd="0" destOrd="0" presId="urn:microsoft.com/office/officeart/2005/8/layout/vList4#6"/>
    <dgm:cxn modelId="{1F50978F-7935-4747-AA01-932852B07C70}" type="presParOf" srcId="{A8650958-E627-4460-87B3-367F8E6B81F6}" destId="{4A28D44B-59B4-4BAF-AE16-B750027C3E65}" srcOrd="1" destOrd="0" presId="urn:microsoft.com/office/officeart/2005/8/layout/vList4#6"/>
    <dgm:cxn modelId="{D5958435-C701-4B61-8AE9-8100AB538B87}" type="presParOf" srcId="{A8650958-E627-4460-87B3-367F8E6B81F6}" destId="{3E282226-6273-4218-B49B-E10D8C52377A}" srcOrd="2" destOrd="0" presId="urn:microsoft.com/office/officeart/2005/8/layout/vList4#6"/>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17E1168-274C-4788-A113-B0CBF87D7476}" type="doc">
      <dgm:prSet loTypeId="urn:microsoft.com/office/officeart/2005/8/layout/lProcess2" loCatId="list" qsTypeId="urn:microsoft.com/office/officeart/2005/8/quickstyle/3d1" qsCatId="3D" csTypeId="urn:microsoft.com/office/officeart/2005/8/colors/accent1_2" csCatId="accent1" phldr="1"/>
      <dgm:spPr/>
      <dgm:t>
        <a:bodyPr/>
        <a:lstStyle/>
        <a:p>
          <a:endParaRPr lang="ru-RU"/>
        </a:p>
      </dgm:t>
    </dgm:pt>
    <dgm:pt modelId="{76CD7F4F-3585-4E32-B1C6-F74F3169ADD4}">
      <dgm:prSet phldrT="[Текст]" custT="1"/>
      <dgm:spPr>
        <a:solidFill>
          <a:schemeClr val="accent3">
            <a:lumMod val="40000"/>
            <a:lumOff val="60000"/>
          </a:schemeClr>
        </a:solidFill>
      </dgm:spPr>
      <dgm:t>
        <a:bodyPr/>
        <a:lstStyle/>
        <a:p>
          <a:r>
            <a:rPr lang="ru-RU" sz="1100" dirty="0">
              <a:latin typeface="Times New Roman" panose="02020603050405020304" pitchFamily="18" charset="0"/>
              <a:cs typeface="Times New Roman" panose="02020603050405020304" pitchFamily="18" charset="0"/>
            </a:rPr>
            <a:t>Администрация АМО</a:t>
          </a:r>
        </a:p>
      </dgm:t>
    </dgm:pt>
    <dgm:pt modelId="{85F779FC-97C5-4CEE-BFC5-D3D690D7F419}" type="parTrans" cxnId="{E88032AD-9345-40F0-97D2-80A6262CDC01}">
      <dgm:prSet/>
      <dgm:spPr/>
      <dgm:t>
        <a:bodyPr/>
        <a:lstStyle/>
        <a:p>
          <a:endParaRPr lang="ru-RU"/>
        </a:p>
      </dgm:t>
    </dgm:pt>
    <dgm:pt modelId="{010AD9B5-91F4-4D10-BAAA-1CEB9BA41F53}" type="sibTrans" cxnId="{E88032AD-9345-40F0-97D2-80A6262CDC01}">
      <dgm:prSet/>
      <dgm:spPr/>
      <dgm:t>
        <a:bodyPr/>
        <a:lstStyle/>
        <a:p>
          <a:endParaRPr lang="ru-RU"/>
        </a:p>
      </dgm:t>
    </dgm:pt>
    <dgm:pt modelId="{F0323CB5-FD71-4BAF-8097-E04A84AE6569}">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251522171,65</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a:t>
          </a:r>
          <a:r>
            <a:rPr lang="ru-RU" sz="1000" b="0" i="0" u="none" dirty="0">
              <a:solidFill>
                <a:schemeClr val="tx1">
                  <a:lumMod val="95000"/>
                  <a:lumOff val="5000"/>
                </a:schemeClr>
              </a:solidFill>
              <a:latin typeface="Times New Roman" pitchFamily="18" charset="0"/>
              <a:cs typeface="Times New Roman" pitchFamily="18" charset="0"/>
            </a:rPr>
            <a:t>214132715,76</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a:t>
          </a:r>
          <a:r>
            <a:rPr lang="ru-RU" sz="1000" b="0" i="0" u="none" dirty="0">
              <a:solidFill>
                <a:schemeClr val="tx1">
                  <a:lumMod val="95000"/>
                  <a:lumOff val="5000"/>
                </a:schemeClr>
              </a:solidFill>
              <a:latin typeface="Times New Roman" pitchFamily="18" charset="0"/>
              <a:cs typeface="Times New Roman" pitchFamily="18" charset="0"/>
            </a:rPr>
            <a:t>219340778,14</a:t>
          </a:r>
          <a:endParaRPr lang="ru-RU" sz="1000" dirty="0">
            <a:solidFill>
              <a:schemeClr val="tx1">
                <a:lumMod val="95000"/>
                <a:lumOff val="5000"/>
              </a:schemeClr>
            </a:solidFill>
            <a:latin typeface="Times New Roman" pitchFamily="18" charset="0"/>
            <a:cs typeface="Times New Roman" pitchFamily="18" charset="0"/>
          </a:endParaRPr>
        </a:p>
      </dgm:t>
    </dgm:pt>
    <dgm:pt modelId="{9A4EFBE3-EA5B-496E-A43F-CF1312817F81}" type="parTrans" cxnId="{6E843CD2-6683-49BA-A625-FA173F5A53BE}">
      <dgm:prSet/>
      <dgm:spPr/>
      <dgm:t>
        <a:bodyPr/>
        <a:lstStyle/>
        <a:p>
          <a:endParaRPr lang="ru-RU"/>
        </a:p>
      </dgm:t>
    </dgm:pt>
    <dgm:pt modelId="{17E6128E-D8BF-463D-A826-836E49D1B5DC}" type="sibTrans" cxnId="{6E843CD2-6683-49BA-A625-FA173F5A53BE}">
      <dgm:prSet/>
      <dgm:spPr/>
      <dgm:t>
        <a:bodyPr/>
        <a:lstStyle/>
        <a:p>
          <a:endParaRPr lang="ru-RU"/>
        </a:p>
      </dgm:t>
    </dgm:pt>
    <dgm:pt modelId="{D1E08AC2-1ABA-47B8-B377-9C836B80C0FD}">
      <dgm:prSet phldrT="[Текст]" custT="1"/>
      <dgm:spPr>
        <a:solidFill>
          <a:schemeClr val="accent3">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Дума АМО</a:t>
          </a:r>
        </a:p>
      </dgm:t>
    </dgm:pt>
    <dgm:pt modelId="{11B6AD00-D40C-49F5-BEF4-F6774DAD6567}" type="parTrans" cxnId="{A5A4E797-C212-4AE1-B4BA-29265A8F9BDC}">
      <dgm:prSet/>
      <dgm:spPr/>
      <dgm:t>
        <a:bodyPr/>
        <a:lstStyle/>
        <a:p>
          <a:endParaRPr lang="ru-RU"/>
        </a:p>
      </dgm:t>
    </dgm:pt>
    <dgm:pt modelId="{A02CE41D-CD7B-4156-8751-798DBE21F88D}" type="sibTrans" cxnId="{A5A4E797-C212-4AE1-B4BA-29265A8F9BDC}">
      <dgm:prSet/>
      <dgm:spPr/>
      <dgm:t>
        <a:bodyPr/>
        <a:lstStyle/>
        <a:p>
          <a:endParaRPr lang="ru-RU"/>
        </a:p>
      </dgm:t>
    </dgm:pt>
    <dgm:pt modelId="{F31472C7-763D-4A2C-A33A-D9A90BFB5CF0}">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4703000</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 </a:t>
          </a:r>
          <a:r>
            <a:rPr lang="ru-RU" sz="1000" b="0" i="0" u="none" dirty="0">
              <a:solidFill>
                <a:schemeClr val="tx1">
                  <a:lumMod val="95000"/>
                  <a:lumOff val="5000"/>
                </a:schemeClr>
              </a:solidFill>
              <a:latin typeface="Times New Roman" pitchFamily="18" charset="0"/>
              <a:cs typeface="Times New Roman" pitchFamily="18" charset="0"/>
            </a:rPr>
            <a:t>4703000</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a:t>
          </a:r>
          <a:r>
            <a:rPr lang="ru-RU" sz="1000" b="0" i="0" u="none" dirty="0">
              <a:solidFill>
                <a:schemeClr val="tx1">
                  <a:lumMod val="95000"/>
                  <a:lumOff val="5000"/>
                </a:schemeClr>
              </a:solidFill>
              <a:latin typeface="Times New Roman" pitchFamily="18" charset="0"/>
              <a:cs typeface="Times New Roman" pitchFamily="18" charset="0"/>
            </a:rPr>
            <a:t>4703000</a:t>
          </a:r>
          <a:endParaRPr lang="ru-RU" sz="1000" dirty="0">
            <a:solidFill>
              <a:schemeClr val="tx1">
                <a:lumMod val="95000"/>
                <a:lumOff val="5000"/>
              </a:schemeClr>
            </a:solidFill>
            <a:latin typeface="Times New Roman" pitchFamily="18" charset="0"/>
            <a:cs typeface="Times New Roman" pitchFamily="18" charset="0"/>
          </a:endParaRPr>
        </a:p>
      </dgm:t>
    </dgm:pt>
    <dgm:pt modelId="{49437A6B-8E3B-4D77-91CE-DF8EFF185423}" type="parTrans" cxnId="{C970EB22-FCF7-47AB-9FE6-031C408C6D72}">
      <dgm:prSet/>
      <dgm:spPr/>
      <dgm:t>
        <a:bodyPr/>
        <a:lstStyle/>
        <a:p>
          <a:endParaRPr lang="ru-RU"/>
        </a:p>
      </dgm:t>
    </dgm:pt>
    <dgm:pt modelId="{A6AC273C-B76E-4D84-9D4F-C1DBBE9E604F}" type="sibTrans" cxnId="{C970EB22-FCF7-47AB-9FE6-031C408C6D72}">
      <dgm:prSet/>
      <dgm:spPr/>
      <dgm:t>
        <a:bodyPr/>
        <a:lstStyle/>
        <a:p>
          <a:endParaRPr lang="ru-RU"/>
        </a:p>
      </dgm:t>
    </dgm:pt>
    <dgm:pt modelId="{A2D58F1F-0A89-47F6-B254-E76AC29AC77A}">
      <dgm:prSet phldrT="[Текст]" custT="1"/>
      <dgm:spPr>
        <a:solidFill>
          <a:schemeClr val="accent3">
            <a:lumMod val="40000"/>
            <a:lumOff val="60000"/>
          </a:schemeClr>
        </a:solidFill>
      </dgm:spPr>
      <dgm:t>
        <a:bodyPr/>
        <a:lstStyle/>
        <a:p>
          <a:r>
            <a:rPr lang="ru-RU" sz="1100" dirty="0">
              <a:latin typeface="Times New Roman" panose="02020603050405020304" pitchFamily="18" charset="0"/>
              <a:cs typeface="Times New Roman" panose="02020603050405020304" pitchFamily="18" charset="0"/>
            </a:rPr>
            <a:t>МКУ Хозяйственное управление администрации АМО</a:t>
          </a:r>
        </a:p>
      </dgm:t>
    </dgm:pt>
    <dgm:pt modelId="{C96BB825-E1CB-48B3-9122-1F263E4DA904}" type="parTrans" cxnId="{E1A9C76E-217E-465B-96AA-627B0430AA10}">
      <dgm:prSet/>
      <dgm:spPr/>
      <dgm:t>
        <a:bodyPr/>
        <a:lstStyle/>
        <a:p>
          <a:endParaRPr lang="ru-RU"/>
        </a:p>
      </dgm:t>
    </dgm:pt>
    <dgm:pt modelId="{0B77CBE9-6BC5-4CBD-8608-C2750AF60ED1}" type="sibTrans" cxnId="{E1A9C76E-217E-465B-96AA-627B0430AA10}">
      <dgm:prSet/>
      <dgm:spPr/>
      <dgm:t>
        <a:bodyPr/>
        <a:lstStyle/>
        <a:p>
          <a:endParaRPr lang="ru-RU"/>
        </a:p>
      </dgm:t>
    </dgm:pt>
    <dgm:pt modelId="{2B5636AB-09C1-4212-A32A-8D4AC8D7A2D8}">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19453000</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a:t>
          </a:r>
          <a:r>
            <a:rPr lang="ru-RU" sz="1000" b="0" i="0" u="none" dirty="0">
              <a:solidFill>
                <a:schemeClr val="tx1">
                  <a:lumMod val="95000"/>
                  <a:lumOff val="5000"/>
                </a:schemeClr>
              </a:solidFill>
              <a:latin typeface="Times New Roman" pitchFamily="18" charset="0"/>
              <a:cs typeface="Times New Roman" pitchFamily="18" charset="0"/>
            </a:rPr>
            <a:t>18547100</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a:t>
          </a:r>
          <a:r>
            <a:rPr lang="ru-RU" sz="1000" b="0" i="0" u="none" dirty="0">
              <a:solidFill>
                <a:schemeClr val="tx1">
                  <a:lumMod val="95000"/>
                  <a:lumOff val="5000"/>
                </a:schemeClr>
              </a:solidFill>
              <a:latin typeface="Times New Roman" pitchFamily="18" charset="0"/>
              <a:cs typeface="Times New Roman" pitchFamily="18" charset="0"/>
            </a:rPr>
            <a:t>18547100</a:t>
          </a:r>
          <a:endParaRPr lang="ru-RU" sz="1000" dirty="0">
            <a:solidFill>
              <a:schemeClr val="tx1">
                <a:lumMod val="95000"/>
                <a:lumOff val="5000"/>
              </a:schemeClr>
            </a:solidFill>
            <a:latin typeface="Times New Roman" pitchFamily="18" charset="0"/>
            <a:cs typeface="Times New Roman" pitchFamily="18" charset="0"/>
          </a:endParaRPr>
        </a:p>
      </dgm:t>
    </dgm:pt>
    <dgm:pt modelId="{89F88746-21DF-4663-AA77-73AA831504B3}" type="parTrans" cxnId="{C99FF16E-92AC-4B0D-B6B8-DFE2E725EE2D}">
      <dgm:prSet/>
      <dgm:spPr/>
      <dgm:t>
        <a:bodyPr/>
        <a:lstStyle/>
        <a:p>
          <a:endParaRPr lang="ru-RU"/>
        </a:p>
      </dgm:t>
    </dgm:pt>
    <dgm:pt modelId="{ED37C4E5-3C4A-4556-B093-2190E39A2CFA}" type="sibTrans" cxnId="{C99FF16E-92AC-4B0D-B6B8-DFE2E725EE2D}">
      <dgm:prSet/>
      <dgm:spPr/>
      <dgm:t>
        <a:bodyPr/>
        <a:lstStyle/>
        <a:p>
          <a:endParaRPr lang="ru-RU"/>
        </a:p>
      </dgm:t>
    </dgm:pt>
    <dgm:pt modelId="{AB3485A8-A208-4E15-B764-8E6E5E3F4E10}" type="pres">
      <dgm:prSet presAssocID="{817E1168-274C-4788-A113-B0CBF87D7476}" presName="theList" presStyleCnt="0">
        <dgm:presLayoutVars>
          <dgm:dir/>
          <dgm:animLvl val="lvl"/>
          <dgm:resizeHandles val="exact"/>
        </dgm:presLayoutVars>
      </dgm:prSet>
      <dgm:spPr/>
    </dgm:pt>
    <dgm:pt modelId="{800DFF6C-243F-42BA-8BED-ADE9F6963CC6}" type="pres">
      <dgm:prSet presAssocID="{76CD7F4F-3585-4E32-B1C6-F74F3169ADD4}" presName="compNode" presStyleCnt="0"/>
      <dgm:spPr/>
    </dgm:pt>
    <dgm:pt modelId="{5062A951-674C-4F73-94D3-3B25A157FA79}" type="pres">
      <dgm:prSet presAssocID="{76CD7F4F-3585-4E32-B1C6-F74F3169ADD4}" presName="aNode" presStyleLbl="bgShp" presStyleIdx="0" presStyleCnt="3"/>
      <dgm:spPr/>
    </dgm:pt>
    <dgm:pt modelId="{AC2A6A13-4F8A-4A32-AAD3-621B3A872B7C}" type="pres">
      <dgm:prSet presAssocID="{76CD7F4F-3585-4E32-B1C6-F74F3169ADD4}" presName="textNode" presStyleLbl="bgShp" presStyleIdx="0" presStyleCnt="3"/>
      <dgm:spPr/>
    </dgm:pt>
    <dgm:pt modelId="{A25EC20C-D3F9-4B3A-8229-A0AD54E060A9}" type="pres">
      <dgm:prSet presAssocID="{76CD7F4F-3585-4E32-B1C6-F74F3169ADD4}" presName="compChildNode" presStyleCnt="0"/>
      <dgm:spPr/>
    </dgm:pt>
    <dgm:pt modelId="{E01B764B-14C1-4E3D-9211-35098DAC775B}" type="pres">
      <dgm:prSet presAssocID="{76CD7F4F-3585-4E32-B1C6-F74F3169ADD4}" presName="theInnerList" presStyleCnt="0"/>
      <dgm:spPr/>
    </dgm:pt>
    <dgm:pt modelId="{8BAAA5F0-F2C8-4784-A7F0-4D44185D3383}" type="pres">
      <dgm:prSet presAssocID="{F0323CB5-FD71-4BAF-8097-E04A84AE6569}" presName="childNode" presStyleLbl="node1" presStyleIdx="0" presStyleCnt="3">
        <dgm:presLayoutVars>
          <dgm:bulletEnabled val="1"/>
        </dgm:presLayoutVars>
      </dgm:prSet>
      <dgm:spPr/>
    </dgm:pt>
    <dgm:pt modelId="{C3BC2895-AF47-42C8-86CB-3635E9EE2628}" type="pres">
      <dgm:prSet presAssocID="{76CD7F4F-3585-4E32-B1C6-F74F3169ADD4}" presName="aSpace" presStyleCnt="0"/>
      <dgm:spPr/>
    </dgm:pt>
    <dgm:pt modelId="{6CFFC65E-3115-4D12-A2C1-A8DD5DA09D21}" type="pres">
      <dgm:prSet presAssocID="{D1E08AC2-1ABA-47B8-B377-9C836B80C0FD}" presName="compNode" presStyleCnt="0"/>
      <dgm:spPr/>
    </dgm:pt>
    <dgm:pt modelId="{3E74D853-09B8-44C6-B022-6C9474D7E777}" type="pres">
      <dgm:prSet presAssocID="{D1E08AC2-1ABA-47B8-B377-9C836B80C0FD}" presName="aNode" presStyleLbl="bgShp" presStyleIdx="1" presStyleCnt="3"/>
      <dgm:spPr/>
    </dgm:pt>
    <dgm:pt modelId="{9DF5D34F-9E8D-4F0A-A4DC-0AB54977B02F}" type="pres">
      <dgm:prSet presAssocID="{D1E08AC2-1ABA-47B8-B377-9C836B80C0FD}" presName="textNode" presStyleLbl="bgShp" presStyleIdx="1" presStyleCnt="3"/>
      <dgm:spPr/>
    </dgm:pt>
    <dgm:pt modelId="{5492C01F-123B-4A54-95D6-24267C7FB88F}" type="pres">
      <dgm:prSet presAssocID="{D1E08AC2-1ABA-47B8-B377-9C836B80C0FD}" presName="compChildNode" presStyleCnt="0"/>
      <dgm:spPr/>
    </dgm:pt>
    <dgm:pt modelId="{8F94E7B2-3E81-4EA0-985D-F350F0F91E0F}" type="pres">
      <dgm:prSet presAssocID="{D1E08AC2-1ABA-47B8-B377-9C836B80C0FD}" presName="theInnerList" presStyleCnt="0"/>
      <dgm:spPr/>
    </dgm:pt>
    <dgm:pt modelId="{A5ACE42F-D32A-478E-B802-E1E6FBFC5657}" type="pres">
      <dgm:prSet presAssocID="{F31472C7-763D-4A2C-A33A-D9A90BFB5CF0}" presName="childNode" presStyleLbl="node1" presStyleIdx="1" presStyleCnt="3">
        <dgm:presLayoutVars>
          <dgm:bulletEnabled val="1"/>
        </dgm:presLayoutVars>
      </dgm:prSet>
      <dgm:spPr/>
    </dgm:pt>
    <dgm:pt modelId="{E96BF9AE-28DB-4728-83DD-0D563BEC18B6}" type="pres">
      <dgm:prSet presAssocID="{D1E08AC2-1ABA-47B8-B377-9C836B80C0FD}" presName="aSpace" presStyleCnt="0"/>
      <dgm:spPr/>
    </dgm:pt>
    <dgm:pt modelId="{23852555-4C3D-492D-879D-CB8D66B268F0}" type="pres">
      <dgm:prSet presAssocID="{A2D58F1F-0A89-47F6-B254-E76AC29AC77A}" presName="compNode" presStyleCnt="0"/>
      <dgm:spPr/>
    </dgm:pt>
    <dgm:pt modelId="{55992BF2-CC22-4BAA-BC47-445C733DDDA7}" type="pres">
      <dgm:prSet presAssocID="{A2D58F1F-0A89-47F6-B254-E76AC29AC77A}" presName="aNode" presStyleLbl="bgShp" presStyleIdx="2" presStyleCnt="3"/>
      <dgm:spPr/>
    </dgm:pt>
    <dgm:pt modelId="{21E918BB-1EA1-40BC-8702-C7F555823DFE}" type="pres">
      <dgm:prSet presAssocID="{A2D58F1F-0A89-47F6-B254-E76AC29AC77A}" presName="textNode" presStyleLbl="bgShp" presStyleIdx="2" presStyleCnt="3"/>
      <dgm:spPr/>
    </dgm:pt>
    <dgm:pt modelId="{6FC07BB5-404E-44E0-BBA5-90FE5538C91B}" type="pres">
      <dgm:prSet presAssocID="{A2D58F1F-0A89-47F6-B254-E76AC29AC77A}" presName="compChildNode" presStyleCnt="0"/>
      <dgm:spPr/>
    </dgm:pt>
    <dgm:pt modelId="{78718CAD-4735-443A-A9F7-CD8C63A44898}" type="pres">
      <dgm:prSet presAssocID="{A2D58F1F-0A89-47F6-B254-E76AC29AC77A}" presName="theInnerList" presStyleCnt="0"/>
      <dgm:spPr/>
    </dgm:pt>
    <dgm:pt modelId="{0E6469E9-E064-493D-85A4-CC2CD83BADC4}" type="pres">
      <dgm:prSet presAssocID="{2B5636AB-09C1-4212-A32A-8D4AC8D7A2D8}" presName="childNode" presStyleLbl="node1" presStyleIdx="2" presStyleCnt="3">
        <dgm:presLayoutVars>
          <dgm:bulletEnabled val="1"/>
        </dgm:presLayoutVars>
      </dgm:prSet>
      <dgm:spPr/>
    </dgm:pt>
  </dgm:ptLst>
  <dgm:cxnLst>
    <dgm:cxn modelId="{DC84790E-2264-4675-9338-8103F6616C48}" type="presOf" srcId="{2B5636AB-09C1-4212-A32A-8D4AC8D7A2D8}" destId="{0E6469E9-E064-493D-85A4-CC2CD83BADC4}" srcOrd="0" destOrd="0" presId="urn:microsoft.com/office/officeart/2005/8/layout/lProcess2"/>
    <dgm:cxn modelId="{AA185918-3D81-48A2-B75E-63504D499742}" type="presOf" srcId="{F0323CB5-FD71-4BAF-8097-E04A84AE6569}" destId="{8BAAA5F0-F2C8-4784-A7F0-4D44185D3383}" srcOrd="0" destOrd="0" presId="urn:microsoft.com/office/officeart/2005/8/layout/lProcess2"/>
    <dgm:cxn modelId="{C970EB22-FCF7-47AB-9FE6-031C408C6D72}" srcId="{D1E08AC2-1ABA-47B8-B377-9C836B80C0FD}" destId="{F31472C7-763D-4A2C-A33A-D9A90BFB5CF0}" srcOrd="0" destOrd="0" parTransId="{49437A6B-8E3B-4D77-91CE-DF8EFF185423}" sibTransId="{A6AC273C-B76E-4D84-9D4F-C1DBBE9E604F}"/>
    <dgm:cxn modelId="{88DB433E-E3CC-412C-A661-04358CE04855}" type="presOf" srcId="{A2D58F1F-0A89-47F6-B254-E76AC29AC77A}" destId="{21E918BB-1EA1-40BC-8702-C7F555823DFE}" srcOrd="1" destOrd="0" presId="urn:microsoft.com/office/officeart/2005/8/layout/lProcess2"/>
    <dgm:cxn modelId="{E1A9C76E-217E-465B-96AA-627B0430AA10}" srcId="{817E1168-274C-4788-A113-B0CBF87D7476}" destId="{A2D58F1F-0A89-47F6-B254-E76AC29AC77A}" srcOrd="2" destOrd="0" parTransId="{C96BB825-E1CB-48B3-9122-1F263E4DA904}" sibTransId="{0B77CBE9-6BC5-4CBD-8608-C2750AF60ED1}"/>
    <dgm:cxn modelId="{C99FF16E-92AC-4B0D-B6B8-DFE2E725EE2D}" srcId="{A2D58F1F-0A89-47F6-B254-E76AC29AC77A}" destId="{2B5636AB-09C1-4212-A32A-8D4AC8D7A2D8}" srcOrd="0" destOrd="0" parTransId="{89F88746-21DF-4663-AA77-73AA831504B3}" sibTransId="{ED37C4E5-3C4A-4556-B093-2190E39A2CFA}"/>
    <dgm:cxn modelId="{65ED2271-7E99-4FAA-AD1E-2FFF3FEAE667}" type="presOf" srcId="{817E1168-274C-4788-A113-B0CBF87D7476}" destId="{AB3485A8-A208-4E15-B764-8E6E5E3F4E10}" srcOrd="0" destOrd="0" presId="urn:microsoft.com/office/officeart/2005/8/layout/lProcess2"/>
    <dgm:cxn modelId="{A5A4E797-C212-4AE1-B4BA-29265A8F9BDC}" srcId="{817E1168-274C-4788-A113-B0CBF87D7476}" destId="{D1E08AC2-1ABA-47B8-B377-9C836B80C0FD}" srcOrd="1" destOrd="0" parTransId="{11B6AD00-D40C-49F5-BEF4-F6774DAD6567}" sibTransId="{A02CE41D-CD7B-4156-8751-798DBE21F88D}"/>
    <dgm:cxn modelId="{5E8BA7A6-AC10-4F38-A2CA-12AE814CEEBE}" type="presOf" srcId="{A2D58F1F-0A89-47F6-B254-E76AC29AC77A}" destId="{55992BF2-CC22-4BAA-BC47-445C733DDDA7}" srcOrd="0" destOrd="0" presId="urn:microsoft.com/office/officeart/2005/8/layout/lProcess2"/>
    <dgm:cxn modelId="{E88032AD-9345-40F0-97D2-80A6262CDC01}" srcId="{817E1168-274C-4788-A113-B0CBF87D7476}" destId="{76CD7F4F-3585-4E32-B1C6-F74F3169ADD4}" srcOrd="0" destOrd="0" parTransId="{85F779FC-97C5-4CEE-BFC5-D3D690D7F419}" sibTransId="{010AD9B5-91F4-4D10-BAAA-1CEB9BA41F53}"/>
    <dgm:cxn modelId="{791697B5-9785-4E96-BCC1-776A8B07E2D2}" type="presOf" srcId="{D1E08AC2-1ABA-47B8-B377-9C836B80C0FD}" destId="{9DF5D34F-9E8D-4F0A-A4DC-0AB54977B02F}" srcOrd="1" destOrd="0" presId="urn:microsoft.com/office/officeart/2005/8/layout/lProcess2"/>
    <dgm:cxn modelId="{F41726B8-5B6B-4C38-AE5D-C88CAE17DB48}" type="presOf" srcId="{76CD7F4F-3585-4E32-B1C6-F74F3169ADD4}" destId="{AC2A6A13-4F8A-4A32-AAD3-621B3A872B7C}" srcOrd="1" destOrd="0" presId="urn:microsoft.com/office/officeart/2005/8/layout/lProcess2"/>
    <dgm:cxn modelId="{A02B74C8-3FFF-4A44-A213-F381AAF14F38}" type="presOf" srcId="{D1E08AC2-1ABA-47B8-B377-9C836B80C0FD}" destId="{3E74D853-09B8-44C6-B022-6C9474D7E777}" srcOrd="0" destOrd="0" presId="urn:microsoft.com/office/officeart/2005/8/layout/lProcess2"/>
    <dgm:cxn modelId="{9629FACD-DE42-43BB-84A9-57E62106D76E}" type="presOf" srcId="{F31472C7-763D-4A2C-A33A-D9A90BFB5CF0}" destId="{A5ACE42F-D32A-478E-B802-E1E6FBFC5657}" srcOrd="0" destOrd="0" presId="urn:microsoft.com/office/officeart/2005/8/layout/lProcess2"/>
    <dgm:cxn modelId="{6E843CD2-6683-49BA-A625-FA173F5A53BE}" srcId="{76CD7F4F-3585-4E32-B1C6-F74F3169ADD4}" destId="{F0323CB5-FD71-4BAF-8097-E04A84AE6569}" srcOrd="0" destOrd="0" parTransId="{9A4EFBE3-EA5B-496E-A43F-CF1312817F81}" sibTransId="{17E6128E-D8BF-463D-A826-836E49D1B5DC}"/>
    <dgm:cxn modelId="{A0BB37D8-009D-41FF-AD0B-B875DA538DBB}" type="presOf" srcId="{76CD7F4F-3585-4E32-B1C6-F74F3169ADD4}" destId="{5062A951-674C-4F73-94D3-3B25A157FA79}" srcOrd="0" destOrd="0" presId="urn:microsoft.com/office/officeart/2005/8/layout/lProcess2"/>
    <dgm:cxn modelId="{4CA4FE50-7DC6-4CF9-8669-3F761D625ACC}" type="presParOf" srcId="{AB3485A8-A208-4E15-B764-8E6E5E3F4E10}" destId="{800DFF6C-243F-42BA-8BED-ADE9F6963CC6}" srcOrd="0" destOrd="0" presId="urn:microsoft.com/office/officeart/2005/8/layout/lProcess2"/>
    <dgm:cxn modelId="{73D4BFDA-9E21-4518-89E9-88E456545758}" type="presParOf" srcId="{800DFF6C-243F-42BA-8BED-ADE9F6963CC6}" destId="{5062A951-674C-4F73-94D3-3B25A157FA79}" srcOrd="0" destOrd="0" presId="urn:microsoft.com/office/officeart/2005/8/layout/lProcess2"/>
    <dgm:cxn modelId="{B3712CFA-F2B5-497E-A9FF-3704DFC75283}" type="presParOf" srcId="{800DFF6C-243F-42BA-8BED-ADE9F6963CC6}" destId="{AC2A6A13-4F8A-4A32-AAD3-621B3A872B7C}" srcOrd="1" destOrd="0" presId="urn:microsoft.com/office/officeart/2005/8/layout/lProcess2"/>
    <dgm:cxn modelId="{CB4005A8-8ADE-41CF-81EF-EB0C31DDBBC0}" type="presParOf" srcId="{800DFF6C-243F-42BA-8BED-ADE9F6963CC6}" destId="{A25EC20C-D3F9-4B3A-8229-A0AD54E060A9}" srcOrd="2" destOrd="0" presId="urn:microsoft.com/office/officeart/2005/8/layout/lProcess2"/>
    <dgm:cxn modelId="{23947FA5-2C97-4EA7-8AE9-7059A59B9E15}" type="presParOf" srcId="{A25EC20C-D3F9-4B3A-8229-A0AD54E060A9}" destId="{E01B764B-14C1-4E3D-9211-35098DAC775B}" srcOrd="0" destOrd="0" presId="urn:microsoft.com/office/officeart/2005/8/layout/lProcess2"/>
    <dgm:cxn modelId="{7ABD9B76-06C5-4130-8BD6-1AB80C2B29B2}" type="presParOf" srcId="{E01B764B-14C1-4E3D-9211-35098DAC775B}" destId="{8BAAA5F0-F2C8-4784-A7F0-4D44185D3383}" srcOrd="0" destOrd="0" presId="urn:microsoft.com/office/officeart/2005/8/layout/lProcess2"/>
    <dgm:cxn modelId="{156BBBEA-6288-4FFF-B9FD-97F5604BFECD}" type="presParOf" srcId="{AB3485A8-A208-4E15-B764-8E6E5E3F4E10}" destId="{C3BC2895-AF47-42C8-86CB-3635E9EE2628}" srcOrd="1" destOrd="0" presId="urn:microsoft.com/office/officeart/2005/8/layout/lProcess2"/>
    <dgm:cxn modelId="{C7A25A44-5F38-4278-950A-292DCE6BB97B}" type="presParOf" srcId="{AB3485A8-A208-4E15-B764-8E6E5E3F4E10}" destId="{6CFFC65E-3115-4D12-A2C1-A8DD5DA09D21}" srcOrd="2" destOrd="0" presId="urn:microsoft.com/office/officeart/2005/8/layout/lProcess2"/>
    <dgm:cxn modelId="{93C968C2-526F-4D06-8AC6-A65F3FF303A4}" type="presParOf" srcId="{6CFFC65E-3115-4D12-A2C1-A8DD5DA09D21}" destId="{3E74D853-09B8-44C6-B022-6C9474D7E777}" srcOrd="0" destOrd="0" presId="urn:microsoft.com/office/officeart/2005/8/layout/lProcess2"/>
    <dgm:cxn modelId="{6C22C1A9-4473-4421-B567-45F3A89A8FF5}" type="presParOf" srcId="{6CFFC65E-3115-4D12-A2C1-A8DD5DA09D21}" destId="{9DF5D34F-9E8D-4F0A-A4DC-0AB54977B02F}" srcOrd="1" destOrd="0" presId="urn:microsoft.com/office/officeart/2005/8/layout/lProcess2"/>
    <dgm:cxn modelId="{D2512F54-B720-4540-BE94-06F0279CA4D7}" type="presParOf" srcId="{6CFFC65E-3115-4D12-A2C1-A8DD5DA09D21}" destId="{5492C01F-123B-4A54-95D6-24267C7FB88F}" srcOrd="2" destOrd="0" presId="urn:microsoft.com/office/officeart/2005/8/layout/lProcess2"/>
    <dgm:cxn modelId="{F7E84E0B-6C8D-4576-BD4C-0BDAD2780FCF}" type="presParOf" srcId="{5492C01F-123B-4A54-95D6-24267C7FB88F}" destId="{8F94E7B2-3E81-4EA0-985D-F350F0F91E0F}" srcOrd="0" destOrd="0" presId="urn:microsoft.com/office/officeart/2005/8/layout/lProcess2"/>
    <dgm:cxn modelId="{061E6AE0-9C10-47E1-89DE-44CBFE3ABB2E}" type="presParOf" srcId="{8F94E7B2-3E81-4EA0-985D-F350F0F91E0F}" destId="{A5ACE42F-D32A-478E-B802-E1E6FBFC5657}" srcOrd="0" destOrd="0" presId="urn:microsoft.com/office/officeart/2005/8/layout/lProcess2"/>
    <dgm:cxn modelId="{937596CA-D7FE-40A9-A9A6-43DE6245BB12}" type="presParOf" srcId="{AB3485A8-A208-4E15-B764-8E6E5E3F4E10}" destId="{E96BF9AE-28DB-4728-83DD-0D563BEC18B6}" srcOrd="3" destOrd="0" presId="urn:microsoft.com/office/officeart/2005/8/layout/lProcess2"/>
    <dgm:cxn modelId="{9314D39A-FF6E-4914-B374-E27B9792C18E}" type="presParOf" srcId="{AB3485A8-A208-4E15-B764-8E6E5E3F4E10}" destId="{23852555-4C3D-492D-879D-CB8D66B268F0}" srcOrd="4" destOrd="0" presId="urn:microsoft.com/office/officeart/2005/8/layout/lProcess2"/>
    <dgm:cxn modelId="{EF527AC4-A458-4C07-816D-EA2B46861AA0}" type="presParOf" srcId="{23852555-4C3D-492D-879D-CB8D66B268F0}" destId="{55992BF2-CC22-4BAA-BC47-445C733DDDA7}" srcOrd="0" destOrd="0" presId="urn:microsoft.com/office/officeart/2005/8/layout/lProcess2"/>
    <dgm:cxn modelId="{9B46D812-8F0D-49C3-A746-2B9E14E22A18}" type="presParOf" srcId="{23852555-4C3D-492D-879D-CB8D66B268F0}" destId="{21E918BB-1EA1-40BC-8702-C7F555823DFE}" srcOrd="1" destOrd="0" presId="urn:microsoft.com/office/officeart/2005/8/layout/lProcess2"/>
    <dgm:cxn modelId="{99C85481-5A66-4C75-8C50-EF00821E6E98}" type="presParOf" srcId="{23852555-4C3D-492D-879D-CB8D66B268F0}" destId="{6FC07BB5-404E-44E0-BBA5-90FE5538C91B}" srcOrd="2" destOrd="0" presId="urn:microsoft.com/office/officeart/2005/8/layout/lProcess2"/>
    <dgm:cxn modelId="{FA144B7D-6861-4CF5-9EE4-DCA7582236B0}" type="presParOf" srcId="{6FC07BB5-404E-44E0-BBA5-90FE5538C91B}" destId="{78718CAD-4735-443A-A9F7-CD8C63A44898}" srcOrd="0" destOrd="0" presId="urn:microsoft.com/office/officeart/2005/8/layout/lProcess2"/>
    <dgm:cxn modelId="{0B14042F-CD9A-4554-97EA-6F17E06E155C}" type="presParOf" srcId="{78718CAD-4735-443A-A9F7-CD8C63A44898}" destId="{0E6469E9-E064-493D-85A4-CC2CD83BADC4}" srcOrd="0" destOrd="0" presId="urn:microsoft.com/office/officeart/2005/8/layout/lProcess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17E1168-274C-4788-A113-B0CBF87D7476}" type="doc">
      <dgm:prSet loTypeId="urn:microsoft.com/office/officeart/2005/8/layout/lProcess2" loCatId="list" qsTypeId="urn:microsoft.com/office/officeart/2005/8/quickstyle/3d1" qsCatId="3D" csTypeId="urn:microsoft.com/office/officeart/2005/8/colors/accent1_2" csCatId="accent1" phldr="1"/>
      <dgm:spPr/>
      <dgm:t>
        <a:bodyPr/>
        <a:lstStyle/>
        <a:p>
          <a:endParaRPr lang="ru-RU"/>
        </a:p>
      </dgm:t>
    </dgm:pt>
    <dgm:pt modelId="{76CD7F4F-3585-4E32-B1C6-F74F3169ADD4}">
      <dgm:prSet phldrT="[Текст]" custT="1"/>
      <dgm:spPr>
        <a:solidFill>
          <a:schemeClr val="accent3">
            <a:lumMod val="40000"/>
            <a:lumOff val="60000"/>
          </a:schemeClr>
        </a:solidFill>
      </dgm:spPr>
      <dgm:t>
        <a:bodyPr/>
        <a:lstStyle/>
        <a:p>
          <a:r>
            <a:rPr lang="ru-RU" sz="1100" dirty="0">
              <a:latin typeface="Times New Roman" panose="02020603050405020304" pitchFamily="18" charset="0"/>
              <a:cs typeface="Times New Roman" panose="02020603050405020304" pitchFamily="18" charset="0"/>
            </a:rPr>
            <a:t>МКУ «Муниципальный орган управления образованием» АМО</a:t>
          </a:r>
        </a:p>
      </dgm:t>
    </dgm:pt>
    <dgm:pt modelId="{85F779FC-97C5-4CEE-BFC5-D3D690D7F419}" type="parTrans" cxnId="{E88032AD-9345-40F0-97D2-80A6262CDC01}">
      <dgm:prSet/>
      <dgm:spPr/>
      <dgm:t>
        <a:bodyPr/>
        <a:lstStyle/>
        <a:p>
          <a:endParaRPr lang="ru-RU"/>
        </a:p>
      </dgm:t>
    </dgm:pt>
    <dgm:pt modelId="{010AD9B5-91F4-4D10-BAAA-1CEB9BA41F53}" type="sibTrans" cxnId="{E88032AD-9345-40F0-97D2-80A6262CDC01}">
      <dgm:prSet/>
      <dgm:spPr/>
      <dgm:t>
        <a:bodyPr/>
        <a:lstStyle/>
        <a:p>
          <a:endParaRPr lang="ru-RU"/>
        </a:p>
      </dgm:t>
    </dgm:pt>
    <dgm:pt modelId="{F0323CB5-FD71-4BAF-8097-E04A84AE6569}">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521637610,90</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a:t>
          </a:r>
          <a:r>
            <a:rPr lang="ru-RU" sz="1000" b="0" i="0" u="none" dirty="0">
              <a:solidFill>
                <a:schemeClr val="tx1">
                  <a:lumMod val="95000"/>
                  <a:lumOff val="5000"/>
                </a:schemeClr>
              </a:solidFill>
              <a:latin typeface="Times New Roman" pitchFamily="18" charset="0"/>
              <a:cs typeface="Times New Roman" pitchFamily="18" charset="0"/>
            </a:rPr>
            <a:t>533746294,64</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a:t>
          </a:r>
          <a:r>
            <a:rPr lang="ru-RU" sz="1000" b="0" i="0" u="none" dirty="0">
              <a:solidFill>
                <a:schemeClr val="tx1">
                  <a:lumMod val="95000"/>
                  <a:lumOff val="5000"/>
                </a:schemeClr>
              </a:solidFill>
              <a:latin typeface="Times New Roman" pitchFamily="18" charset="0"/>
              <a:cs typeface="Times New Roman" pitchFamily="18" charset="0"/>
            </a:rPr>
            <a:t>563400890,64</a:t>
          </a:r>
          <a:endParaRPr lang="ru-RU" sz="1000" dirty="0">
            <a:solidFill>
              <a:schemeClr val="tx1">
                <a:lumMod val="95000"/>
                <a:lumOff val="5000"/>
              </a:schemeClr>
            </a:solidFill>
            <a:latin typeface="Times New Roman" pitchFamily="18" charset="0"/>
            <a:cs typeface="Times New Roman" pitchFamily="18" charset="0"/>
          </a:endParaRPr>
        </a:p>
      </dgm:t>
    </dgm:pt>
    <dgm:pt modelId="{9A4EFBE3-EA5B-496E-A43F-CF1312817F81}" type="parTrans" cxnId="{6E843CD2-6683-49BA-A625-FA173F5A53BE}">
      <dgm:prSet/>
      <dgm:spPr/>
      <dgm:t>
        <a:bodyPr/>
        <a:lstStyle/>
        <a:p>
          <a:endParaRPr lang="ru-RU"/>
        </a:p>
      </dgm:t>
    </dgm:pt>
    <dgm:pt modelId="{17E6128E-D8BF-463D-A826-836E49D1B5DC}" type="sibTrans" cxnId="{6E843CD2-6683-49BA-A625-FA173F5A53BE}">
      <dgm:prSet/>
      <dgm:spPr/>
      <dgm:t>
        <a:bodyPr/>
        <a:lstStyle/>
        <a:p>
          <a:endParaRPr lang="ru-RU"/>
        </a:p>
      </dgm:t>
    </dgm:pt>
    <dgm:pt modelId="{D1E08AC2-1ABA-47B8-B377-9C836B80C0FD}">
      <dgm:prSet phldrT="[Текст]" custT="1"/>
      <dgm:spPr>
        <a:solidFill>
          <a:schemeClr val="accent3">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МКУК ИДЦ АМО</a:t>
          </a:r>
        </a:p>
      </dgm:t>
    </dgm:pt>
    <dgm:pt modelId="{11B6AD00-D40C-49F5-BEF4-F6774DAD6567}" type="parTrans" cxnId="{A5A4E797-C212-4AE1-B4BA-29265A8F9BDC}">
      <dgm:prSet/>
      <dgm:spPr/>
      <dgm:t>
        <a:bodyPr/>
        <a:lstStyle/>
        <a:p>
          <a:endParaRPr lang="ru-RU"/>
        </a:p>
      </dgm:t>
    </dgm:pt>
    <dgm:pt modelId="{A02CE41D-CD7B-4156-8751-798DBE21F88D}" type="sibTrans" cxnId="{A5A4E797-C212-4AE1-B4BA-29265A8F9BDC}">
      <dgm:prSet/>
      <dgm:spPr/>
      <dgm:t>
        <a:bodyPr/>
        <a:lstStyle/>
        <a:p>
          <a:endParaRPr lang="ru-RU"/>
        </a:p>
      </dgm:t>
    </dgm:pt>
    <dgm:pt modelId="{F31472C7-763D-4A2C-A33A-D9A90BFB5CF0}">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106619047,81</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 </a:t>
          </a:r>
          <a:r>
            <a:rPr lang="ru-RU" sz="1000" b="0" i="0" u="none" dirty="0">
              <a:solidFill>
                <a:schemeClr val="tx1">
                  <a:lumMod val="95000"/>
                  <a:lumOff val="5000"/>
                </a:schemeClr>
              </a:solidFill>
              <a:latin typeface="Times New Roman" pitchFamily="18" charset="0"/>
              <a:cs typeface="Times New Roman" pitchFamily="18" charset="0"/>
            </a:rPr>
            <a:t>75727916,86</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a:t>
          </a:r>
          <a:r>
            <a:rPr lang="ru-RU" sz="1000" b="0" i="0" u="none" dirty="0">
              <a:solidFill>
                <a:schemeClr val="tx1">
                  <a:lumMod val="95000"/>
                  <a:lumOff val="5000"/>
                </a:schemeClr>
              </a:solidFill>
              <a:latin typeface="Times New Roman" pitchFamily="18" charset="0"/>
              <a:cs typeface="Times New Roman" pitchFamily="18" charset="0"/>
            </a:rPr>
            <a:t>80039416</a:t>
          </a:r>
          <a:endParaRPr lang="ru-RU" sz="1000" dirty="0">
            <a:solidFill>
              <a:schemeClr val="tx1">
                <a:lumMod val="95000"/>
                <a:lumOff val="5000"/>
              </a:schemeClr>
            </a:solidFill>
            <a:latin typeface="Times New Roman" pitchFamily="18" charset="0"/>
            <a:cs typeface="Times New Roman" pitchFamily="18" charset="0"/>
          </a:endParaRPr>
        </a:p>
      </dgm:t>
    </dgm:pt>
    <dgm:pt modelId="{49437A6B-8E3B-4D77-91CE-DF8EFF185423}" type="parTrans" cxnId="{C970EB22-FCF7-47AB-9FE6-031C408C6D72}">
      <dgm:prSet/>
      <dgm:spPr/>
      <dgm:t>
        <a:bodyPr/>
        <a:lstStyle/>
        <a:p>
          <a:endParaRPr lang="ru-RU"/>
        </a:p>
      </dgm:t>
    </dgm:pt>
    <dgm:pt modelId="{A6AC273C-B76E-4D84-9D4F-C1DBBE9E604F}" type="sibTrans" cxnId="{C970EB22-FCF7-47AB-9FE6-031C408C6D72}">
      <dgm:prSet/>
      <dgm:spPr/>
      <dgm:t>
        <a:bodyPr/>
        <a:lstStyle/>
        <a:p>
          <a:endParaRPr lang="ru-RU"/>
        </a:p>
      </dgm:t>
    </dgm:pt>
    <dgm:pt modelId="{A2D58F1F-0A89-47F6-B254-E76AC29AC77A}">
      <dgm:prSet phldrT="[Текст]" custT="1"/>
      <dgm:spPr>
        <a:solidFill>
          <a:schemeClr val="accent3">
            <a:lumMod val="40000"/>
            <a:lumOff val="60000"/>
          </a:schemeClr>
        </a:solidFill>
      </dgm:spPr>
      <dgm:t>
        <a:bodyPr/>
        <a:lstStyle/>
        <a:p>
          <a:r>
            <a:rPr lang="ru-RU" sz="1100" dirty="0">
              <a:latin typeface="Times New Roman" panose="02020603050405020304" pitchFamily="18" charset="0"/>
              <a:cs typeface="Times New Roman" panose="02020603050405020304" pitchFamily="18" charset="0"/>
            </a:rPr>
            <a:t>Финансово-экономическое управлением администрации АМО</a:t>
          </a:r>
        </a:p>
      </dgm:t>
    </dgm:pt>
    <dgm:pt modelId="{C96BB825-E1CB-48B3-9122-1F263E4DA904}" type="parTrans" cxnId="{E1A9C76E-217E-465B-96AA-627B0430AA10}">
      <dgm:prSet/>
      <dgm:spPr/>
      <dgm:t>
        <a:bodyPr/>
        <a:lstStyle/>
        <a:p>
          <a:endParaRPr lang="ru-RU"/>
        </a:p>
      </dgm:t>
    </dgm:pt>
    <dgm:pt modelId="{0B77CBE9-6BC5-4CBD-8608-C2750AF60ED1}" type="sibTrans" cxnId="{E1A9C76E-217E-465B-96AA-627B0430AA10}">
      <dgm:prSet/>
      <dgm:spPr/>
      <dgm:t>
        <a:bodyPr/>
        <a:lstStyle/>
        <a:p>
          <a:endParaRPr lang="ru-RU"/>
        </a:p>
      </dgm:t>
    </dgm:pt>
    <dgm:pt modelId="{2B5636AB-09C1-4212-A32A-8D4AC8D7A2D8}">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20692200</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a:t>
          </a:r>
          <a:r>
            <a:rPr lang="ru-RU" sz="1000" b="0" i="0" u="none" dirty="0">
              <a:solidFill>
                <a:schemeClr val="tx1">
                  <a:lumMod val="95000"/>
                  <a:lumOff val="5000"/>
                </a:schemeClr>
              </a:solidFill>
              <a:latin typeface="Times New Roman" pitchFamily="18" charset="0"/>
              <a:cs typeface="Times New Roman" pitchFamily="18" charset="0"/>
            </a:rPr>
            <a:t>21692200</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a:t>
          </a:r>
          <a:r>
            <a:rPr lang="ru-RU" sz="1000" b="0" i="0" u="none" dirty="0">
              <a:solidFill>
                <a:schemeClr val="tx1">
                  <a:lumMod val="95000"/>
                  <a:lumOff val="5000"/>
                </a:schemeClr>
              </a:solidFill>
              <a:latin typeface="Times New Roman" pitchFamily="18" charset="0"/>
              <a:cs typeface="Times New Roman" pitchFamily="18" charset="0"/>
            </a:rPr>
            <a:t>22844500</a:t>
          </a:r>
          <a:endParaRPr lang="ru-RU" sz="1000" dirty="0">
            <a:solidFill>
              <a:schemeClr val="tx1">
                <a:lumMod val="95000"/>
                <a:lumOff val="5000"/>
              </a:schemeClr>
            </a:solidFill>
            <a:latin typeface="Times New Roman" pitchFamily="18" charset="0"/>
            <a:cs typeface="Times New Roman" pitchFamily="18" charset="0"/>
          </a:endParaRPr>
        </a:p>
      </dgm:t>
    </dgm:pt>
    <dgm:pt modelId="{89F88746-21DF-4663-AA77-73AA831504B3}" type="parTrans" cxnId="{C99FF16E-92AC-4B0D-B6B8-DFE2E725EE2D}">
      <dgm:prSet/>
      <dgm:spPr/>
      <dgm:t>
        <a:bodyPr/>
        <a:lstStyle/>
        <a:p>
          <a:endParaRPr lang="ru-RU"/>
        </a:p>
      </dgm:t>
    </dgm:pt>
    <dgm:pt modelId="{ED37C4E5-3C4A-4556-B093-2190E39A2CFA}" type="sibTrans" cxnId="{C99FF16E-92AC-4B0D-B6B8-DFE2E725EE2D}">
      <dgm:prSet/>
      <dgm:spPr/>
      <dgm:t>
        <a:bodyPr/>
        <a:lstStyle/>
        <a:p>
          <a:endParaRPr lang="ru-RU"/>
        </a:p>
      </dgm:t>
    </dgm:pt>
    <dgm:pt modelId="{AB3485A8-A208-4E15-B764-8E6E5E3F4E10}" type="pres">
      <dgm:prSet presAssocID="{817E1168-274C-4788-A113-B0CBF87D7476}" presName="theList" presStyleCnt="0">
        <dgm:presLayoutVars>
          <dgm:dir/>
          <dgm:animLvl val="lvl"/>
          <dgm:resizeHandles val="exact"/>
        </dgm:presLayoutVars>
      </dgm:prSet>
      <dgm:spPr/>
    </dgm:pt>
    <dgm:pt modelId="{800DFF6C-243F-42BA-8BED-ADE9F6963CC6}" type="pres">
      <dgm:prSet presAssocID="{76CD7F4F-3585-4E32-B1C6-F74F3169ADD4}" presName="compNode" presStyleCnt="0"/>
      <dgm:spPr/>
    </dgm:pt>
    <dgm:pt modelId="{5062A951-674C-4F73-94D3-3B25A157FA79}" type="pres">
      <dgm:prSet presAssocID="{76CD7F4F-3585-4E32-B1C6-F74F3169ADD4}" presName="aNode" presStyleLbl="bgShp" presStyleIdx="0" presStyleCnt="3"/>
      <dgm:spPr/>
    </dgm:pt>
    <dgm:pt modelId="{AC2A6A13-4F8A-4A32-AAD3-621B3A872B7C}" type="pres">
      <dgm:prSet presAssocID="{76CD7F4F-3585-4E32-B1C6-F74F3169ADD4}" presName="textNode" presStyleLbl="bgShp" presStyleIdx="0" presStyleCnt="3"/>
      <dgm:spPr/>
    </dgm:pt>
    <dgm:pt modelId="{A25EC20C-D3F9-4B3A-8229-A0AD54E060A9}" type="pres">
      <dgm:prSet presAssocID="{76CD7F4F-3585-4E32-B1C6-F74F3169ADD4}" presName="compChildNode" presStyleCnt="0"/>
      <dgm:spPr/>
    </dgm:pt>
    <dgm:pt modelId="{E01B764B-14C1-4E3D-9211-35098DAC775B}" type="pres">
      <dgm:prSet presAssocID="{76CD7F4F-3585-4E32-B1C6-F74F3169ADD4}" presName="theInnerList" presStyleCnt="0"/>
      <dgm:spPr/>
    </dgm:pt>
    <dgm:pt modelId="{8BAAA5F0-F2C8-4784-A7F0-4D44185D3383}" type="pres">
      <dgm:prSet presAssocID="{F0323CB5-FD71-4BAF-8097-E04A84AE6569}" presName="childNode" presStyleLbl="node1" presStyleIdx="0" presStyleCnt="3">
        <dgm:presLayoutVars>
          <dgm:bulletEnabled val="1"/>
        </dgm:presLayoutVars>
      </dgm:prSet>
      <dgm:spPr/>
    </dgm:pt>
    <dgm:pt modelId="{C3BC2895-AF47-42C8-86CB-3635E9EE2628}" type="pres">
      <dgm:prSet presAssocID="{76CD7F4F-3585-4E32-B1C6-F74F3169ADD4}" presName="aSpace" presStyleCnt="0"/>
      <dgm:spPr/>
    </dgm:pt>
    <dgm:pt modelId="{6CFFC65E-3115-4D12-A2C1-A8DD5DA09D21}" type="pres">
      <dgm:prSet presAssocID="{D1E08AC2-1ABA-47B8-B377-9C836B80C0FD}" presName="compNode" presStyleCnt="0"/>
      <dgm:spPr/>
    </dgm:pt>
    <dgm:pt modelId="{3E74D853-09B8-44C6-B022-6C9474D7E777}" type="pres">
      <dgm:prSet presAssocID="{D1E08AC2-1ABA-47B8-B377-9C836B80C0FD}" presName="aNode" presStyleLbl="bgShp" presStyleIdx="1" presStyleCnt="3"/>
      <dgm:spPr/>
    </dgm:pt>
    <dgm:pt modelId="{9DF5D34F-9E8D-4F0A-A4DC-0AB54977B02F}" type="pres">
      <dgm:prSet presAssocID="{D1E08AC2-1ABA-47B8-B377-9C836B80C0FD}" presName="textNode" presStyleLbl="bgShp" presStyleIdx="1" presStyleCnt="3"/>
      <dgm:spPr/>
    </dgm:pt>
    <dgm:pt modelId="{5492C01F-123B-4A54-95D6-24267C7FB88F}" type="pres">
      <dgm:prSet presAssocID="{D1E08AC2-1ABA-47B8-B377-9C836B80C0FD}" presName="compChildNode" presStyleCnt="0"/>
      <dgm:spPr/>
    </dgm:pt>
    <dgm:pt modelId="{8F94E7B2-3E81-4EA0-985D-F350F0F91E0F}" type="pres">
      <dgm:prSet presAssocID="{D1E08AC2-1ABA-47B8-B377-9C836B80C0FD}" presName="theInnerList" presStyleCnt="0"/>
      <dgm:spPr/>
    </dgm:pt>
    <dgm:pt modelId="{A5ACE42F-D32A-478E-B802-E1E6FBFC5657}" type="pres">
      <dgm:prSet presAssocID="{F31472C7-763D-4A2C-A33A-D9A90BFB5CF0}" presName="childNode" presStyleLbl="node1" presStyleIdx="1" presStyleCnt="3">
        <dgm:presLayoutVars>
          <dgm:bulletEnabled val="1"/>
        </dgm:presLayoutVars>
      </dgm:prSet>
      <dgm:spPr/>
    </dgm:pt>
    <dgm:pt modelId="{E96BF9AE-28DB-4728-83DD-0D563BEC18B6}" type="pres">
      <dgm:prSet presAssocID="{D1E08AC2-1ABA-47B8-B377-9C836B80C0FD}" presName="aSpace" presStyleCnt="0"/>
      <dgm:spPr/>
    </dgm:pt>
    <dgm:pt modelId="{23852555-4C3D-492D-879D-CB8D66B268F0}" type="pres">
      <dgm:prSet presAssocID="{A2D58F1F-0A89-47F6-B254-E76AC29AC77A}" presName="compNode" presStyleCnt="0"/>
      <dgm:spPr/>
    </dgm:pt>
    <dgm:pt modelId="{55992BF2-CC22-4BAA-BC47-445C733DDDA7}" type="pres">
      <dgm:prSet presAssocID="{A2D58F1F-0A89-47F6-B254-E76AC29AC77A}" presName="aNode" presStyleLbl="bgShp" presStyleIdx="2" presStyleCnt="3"/>
      <dgm:spPr/>
    </dgm:pt>
    <dgm:pt modelId="{21E918BB-1EA1-40BC-8702-C7F555823DFE}" type="pres">
      <dgm:prSet presAssocID="{A2D58F1F-0A89-47F6-B254-E76AC29AC77A}" presName="textNode" presStyleLbl="bgShp" presStyleIdx="2" presStyleCnt="3"/>
      <dgm:spPr/>
    </dgm:pt>
    <dgm:pt modelId="{6FC07BB5-404E-44E0-BBA5-90FE5538C91B}" type="pres">
      <dgm:prSet presAssocID="{A2D58F1F-0A89-47F6-B254-E76AC29AC77A}" presName="compChildNode" presStyleCnt="0"/>
      <dgm:spPr/>
    </dgm:pt>
    <dgm:pt modelId="{78718CAD-4735-443A-A9F7-CD8C63A44898}" type="pres">
      <dgm:prSet presAssocID="{A2D58F1F-0A89-47F6-B254-E76AC29AC77A}" presName="theInnerList" presStyleCnt="0"/>
      <dgm:spPr/>
    </dgm:pt>
    <dgm:pt modelId="{0E6469E9-E064-493D-85A4-CC2CD83BADC4}" type="pres">
      <dgm:prSet presAssocID="{2B5636AB-09C1-4212-A32A-8D4AC8D7A2D8}" presName="childNode" presStyleLbl="node1" presStyleIdx="2" presStyleCnt="3">
        <dgm:presLayoutVars>
          <dgm:bulletEnabled val="1"/>
        </dgm:presLayoutVars>
      </dgm:prSet>
      <dgm:spPr/>
    </dgm:pt>
  </dgm:ptLst>
  <dgm:cxnLst>
    <dgm:cxn modelId="{DC84790E-2264-4675-9338-8103F6616C48}" type="presOf" srcId="{2B5636AB-09C1-4212-A32A-8D4AC8D7A2D8}" destId="{0E6469E9-E064-493D-85A4-CC2CD83BADC4}" srcOrd="0" destOrd="0" presId="urn:microsoft.com/office/officeart/2005/8/layout/lProcess2"/>
    <dgm:cxn modelId="{AA185918-3D81-48A2-B75E-63504D499742}" type="presOf" srcId="{F0323CB5-FD71-4BAF-8097-E04A84AE6569}" destId="{8BAAA5F0-F2C8-4784-A7F0-4D44185D3383}" srcOrd="0" destOrd="0" presId="urn:microsoft.com/office/officeart/2005/8/layout/lProcess2"/>
    <dgm:cxn modelId="{C970EB22-FCF7-47AB-9FE6-031C408C6D72}" srcId="{D1E08AC2-1ABA-47B8-B377-9C836B80C0FD}" destId="{F31472C7-763D-4A2C-A33A-D9A90BFB5CF0}" srcOrd="0" destOrd="0" parTransId="{49437A6B-8E3B-4D77-91CE-DF8EFF185423}" sibTransId="{A6AC273C-B76E-4D84-9D4F-C1DBBE9E604F}"/>
    <dgm:cxn modelId="{88DB433E-E3CC-412C-A661-04358CE04855}" type="presOf" srcId="{A2D58F1F-0A89-47F6-B254-E76AC29AC77A}" destId="{21E918BB-1EA1-40BC-8702-C7F555823DFE}" srcOrd="1" destOrd="0" presId="urn:microsoft.com/office/officeart/2005/8/layout/lProcess2"/>
    <dgm:cxn modelId="{E1A9C76E-217E-465B-96AA-627B0430AA10}" srcId="{817E1168-274C-4788-A113-B0CBF87D7476}" destId="{A2D58F1F-0A89-47F6-B254-E76AC29AC77A}" srcOrd="2" destOrd="0" parTransId="{C96BB825-E1CB-48B3-9122-1F263E4DA904}" sibTransId="{0B77CBE9-6BC5-4CBD-8608-C2750AF60ED1}"/>
    <dgm:cxn modelId="{C99FF16E-92AC-4B0D-B6B8-DFE2E725EE2D}" srcId="{A2D58F1F-0A89-47F6-B254-E76AC29AC77A}" destId="{2B5636AB-09C1-4212-A32A-8D4AC8D7A2D8}" srcOrd="0" destOrd="0" parTransId="{89F88746-21DF-4663-AA77-73AA831504B3}" sibTransId="{ED37C4E5-3C4A-4556-B093-2190E39A2CFA}"/>
    <dgm:cxn modelId="{65ED2271-7E99-4FAA-AD1E-2FFF3FEAE667}" type="presOf" srcId="{817E1168-274C-4788-A113-B0CBF87D7476}" destId="{AB3485A8-A208-4E15-B764-8E6E5E3F4E10}" srcOrd="0" destOrd="0" presId="urn:microsoft.com/office/officeart/2005/8/layout/lProcess2"/>
    <dgm:cxn modelId="{A5A4E797-C212-4AE1-B4BA-29265A8F9BDC}" srcId="{817E1168-274C-4788-A113-B0CBF87D7476}" destId="{D1E08AC2-1ABA-47B8-B377-9C836B80C0FD}" srcOrd="1" destOrd="0" parTransId="{11B6AD00-D40C-49F5-BEF4-F6774DAD6567}" sibTransId="{A02CE41D-CD7B-4156-8751-798DBE21F88D}"/>
    <dgm:cxn modelId="{5E8BA7A6-AC10-4F38-A2CA-12AE814CEEBE}" type="presOf" srcId="{A2D58F1F-0A89-47F6-B254-E76AC29AC77A}" destId="{55992BF2-CC22-4BAA-BC47-445C733DDDA7}" srcOrd="0" destOrd="0" presId="urn:microsoft.com/office/officeart/2005/8/layout/lProcess2"/>
    <dgm:cxn modelId="{E88032AD-9345-40F0-97D2-80A6262CDC01}" srcId="{817E1168-274C-4788-A113-B0CBF87D7476}" destId="{76CD7F4F-3585-4E32-B1C6-F74F3169ADD4}" srcOrd="0" destOrd="0" parTransId="{85F779FC-97C5-4CEE-BFC5-D3D690D7F419}" sibTransId="{010AD9B5-91F4-4D10-BAAA-1CEB9BA41F53}"/>
    <dgm:cxn modelId="{791697B5-9785-4E96-BCC1-776A8B07E2D2}" type="presOf" srcId="{D1E08AC2-1ABA-47B8-B377-9C836B80C0FD}" destId="{9DF5D34F-9E8D-4F0A-A4DC-0AB54977B02F}" srcOrd="1" destOrd="0" presId="urn:microsoft.com/office/officeart/2005/8/layout/lProcess2"/>
    <dgm:cxn modelId="{F41726B8-5B6B-4C38-AE5D-C88CAE17DB48}" type="presOf" srcId="{76CD7F4F-3585-4E32-B1C6-F74F3169ADD4}" destId="{AC2A6A13-4F8A-4A32-AAD3-621B3A872B7C}" srcOrd="1" destOrd="0" presId="urn:microsoft.com/office/officeart/2005/8/layout/lProcess2"/>
    <dgm:cxn modelId="{A02B74C8-3FFF-4A44-A213-F381AAF14F38}" type="presOf" srcId="{D1E08AC2-1ABA-47B8-B377-9C836B80C0FD}" destId="{3E74D853-09B8-44C6-B022-6C9474D7E777}" srcOrd="0" destOrd="0" presId="urn:microsoft.com/office/officeart/2005/8/layout/lProcess2"/>
    <dgm:cxn modelId="{9629FACD-DE42-43BB-84A9-57E62106D76E}" type="presOf" srcId="{F31472C7-763D-4A2C-A33A-D9A90BFB5CF0}" destId="{A5ACE42F-D32A-478E-B802-E1E6FBFC5657}" srcOrd="0" destOrd="0" presId="urn:microsoft.com/office/officeart/2005/8/layout/lProcess2"/>
    <dgm:cxn modelId="{6E843CD2-6683-49BA-A625-FA173F5A53BE}" srcId="{76CD7F4F-3585-4E32-B1C6-F74F3169ADD4}" destId="{F0323CB5-FD71-4BAF-8097-E04A84AE6569}" srcOrd="0" destOrd="0" parTransId="{9A4EFBE3-EA5B-496E-A43F-CF1312817F81}" sibTransId="{17E6128E-D8BF-463D-A826-836E49D1B5DC}"/>
    <dgm:cxn modelId="{A0BB37D8-009D-41FF-AD0B-B875DA538DBB}" type="presOf" srcId="{76CD7F4F-3585-4E32-B1C6-F74F3169ADD4}" destId="{5062A951-674C-4F73-94D3-3B25A157FA79}" srcOrd="0" destOrd="0" presId="urn:microsoft.com/office/officeart/2005/8/layout/lProcess2"/>
    <dgm:cxn modelId="{4CA4FE50-7DC6-4CF9-8669-3F761D625ACC}" type="presParOf" srcId="{AB3485A8-A208-4E15-B764-8E6E5E3F4E10}" destId="{800DFF6C-243F-42BA-8BED-ADE9F6963CC6}" srcOrd="0" destOrd="0" presId="urn:microsoft.com/office/officeart/2005/8/layout/lProcess2"/>
    <dgm:cxn modelId="{73D4BFDA-9E21-4518-89E9-88E456545758}" type="presParOf" srcId="{800DFF6C-243F-42BA-8BED-ADE9F6963CC6}" destId="{5062A951-674C-4F73-94D3-3B25A157FA79}" srcOrd="0" destOrd="0" presId="urn:microsoft.com/office/officeart/2005/8/layout/lProcess2"/>
    <dgm:cxn modelId="{B3712CFA-F2B5-497E-A9FF-3704DFC75283}" type="presParOf" srcId="{800DFF6C-243F-42BA-8BED-ADE9F6963CC6}" destId="{AC2A6A13-4F8A-4A32-AAD3-621B3A872B7C}" srcOrd="1" destOrd="0" presId="urn:microsoft.com/office/officeart/2005/8/layout/lProcess2"/>
    <dgm:cxn modelId="{CB4005A8-8ADE-41CF-81EF-EB0C31DDBBC0}" type="presParOf" srcId="{800DFF6C-243F-42BA-8BED-ADE9F6963CC6}" destId="{A25EC20C-D3F9-4B3A-8229-A0AD54E060A9}" srcOrd="2" destOrd="0" presId="urn:microsoft.com/office/officeart/2005/8/layout/lProcess2"/>
    <dgm:cxn modelId="{23947FA5-2C97-4EA7-8AE9-7059A59B9E15}" type="presParOf" srcId="{A25EC20C-D3F9-4B3A-8229-A0AD54E060A9}" destId="{E01B764B-14C1-4E3D-9211-35098DAC775B}" srcOrd="0" destOrd="0" presId="urn:microsoft.com/office/officeart/2005/8/layout/lProcess2"/>
    <dgm:cxn modelId="{7ABD9B76-06C5-4130-8BD6-1AB80C2B29B2}" type="presParOf" srcId="{E01B764B-14C1-4E3D-9211-35098DAC775B}" destId="{8BAAA5F0-F2C8-4784-A7F0-4D44185D3383}" srcOrd="0" destOrd="0" presId="urn:microsoft.com/office/officeart/2005/8/layout/lProcess2"/>
    <dgm:cxn modelId="{156BBBEA-6288-4FFF-B9FD-97F5604BFECD}" type="presParOf" srcId="{AB3485A8-A208-4E15-B764-8E6E5E3F4E10}" destId="{C3BC2895-AF47-42C8-86CB-3635E9EE2628}" srcOrd="1" destOrd="0" presId="urn:microsoft.com/office/officeart/2005/8/layout/lProcess2"/>
    <dgm:cxn modelId="{C7A25A44-5F38-4278-950A-292DCE6BB97B}" type="presParOf" srcId="{AB3485A8-A208-4E15-B764-8E6E5E3F4E10}" destId="{6CFFC65E-3115-4D12-A2C1-A8DD5DA09D21}" srcOrd="2" destOrd="0" presId="urn:microsoft.com/office/officeart/2005/8/layout/lProcess2"/>
    <dgm:cxn modelId="{93C968C2-526F-4D06-8AC6-A65F3FF303A4}" type="presParOf" srcId="{6CFFC65E-3115-4D12-A2C1-A8DD5DA09D21}" destId="{3E74D853-09B8-44C6-B022-6C9474D7E777}" srcOrd="0" destOrd="0" presId="urn:microsoft.com/office/officeart/2005/8/layout/lProcess2"/>
    <dgm:cxn modelId="{6C22C1A9-4473-4421-B567-45F3A89A8FF5}" type="presParOf" srcId="{6CFFC65E-3115-4D12-A2C1-A8DD5DA09D21}" destId="{9DF5D34F-9E8D-4F0A-A4DC-0AB54977B02F}" srcOrd="1" destOrd="0" presId="urn:microsoft.com/office/officeart/2005/8/layout/lProcess2"/>
    <dgm:cxn modelId="{D2512F54-B720-4540-BE94-06F0279CA4D7}" type="presParOf" srcId="{6CFFC65E-3115-4D12-A2C1-A8DD5DA09D21}" destId="{5492C01F-123B-4A54-95D6-24267C7FB88F}" srcOrd="2" destOrd="0" presId="urn:microsoft.com/office/officeart/2005/8/layout/lProcess2"/>
    <dgm:cxn modelId="{F7E84E0B-6C8D-4576-BD4C-0BDAD2780FCF}" type="presParOf" srcId="{5492C01F-123B-4A54-95D6-24267C7FB88F}" destId="{8F94E7B2-3E81-4EA0-985D-F350F0F91E0F}" srcOrd="0" destOrd="0" presId="urn:microsoft.com/office/officeart/2005/8/layout/lProcess2"/>
    <dgm:cxn modelId="{061E6AE0-9C10-47E1-89DE-44CBFE3ABB2E}" type="presParOf" srcId="{8F94E7B2-3E81-4EA0-985D-F350F0F91E0F}" destId="{A5ACE42F-D32A-478E-B802-E1E6FBFC5657}" srcOrd="0" destOrd="0" presId="urn:microsoft.com/office/officeart/2005/8/layout/lProcess2"/>
    <dgm:cxn modelId="{937596CA-D7FE-40A9-A9A6-43DE6245BB12}" type="presParOf" srcId="{AB3485A8-A208-4E15-B764-8E6E5E3F4E10}" destId="{E96BF9AE-28DB-4728-83DD-0D563BEC18B6}" srcOrd="3" destOrd="0" presId="urn:microsoft.com/office/officeart/2005/8/layout/lProcess2"/>
    <dgm:cxn modelId="{9314D39A-FF6E-4914-B374-E27B9792C18E}" type="presParOf" srcId="{AB3485A8-A208-4E15-B764-8E6E5E3F4E10}" destId="{23852555-4C3D-492D-879D-CB8D66B268F0}" srcOrd="4" destOrd="0" presId="urn:microsoft.com/office/officeart/2005/8/layout/lProcess2"/>
    <dgm:cxn modelId="{EF527AC4-A458-4C07-816D-EA2B46861AA0}" type="presParOf" srcId="{23852555-4C3D-492D-879D-CB8D66B268F0}" destId="{55992BF2-CC22-4BAA-BC47-445C733DDDA7}" srcOrd="0" destOrd="0" presId="urn:microsoft.com/office/officeart/2005/8/layout/lProcess2"/>
    <dgm:cxn modelId="{9B46D812-8F0D-49C3-A746-2B9E14E22A18}" type="presParOf" srcId="{23852555-4C3D-492D-879D-CB8D66B268F0}" destId="{21E918BB-1EA1-40BC-8702-C7F555823DFE}" srcOrd="1" destOrd="0" presId="urn:microsoft.com/office/officeart/2005/8/layout/lProcess2"/>
    <dgm:cxn modelId="{99C85481-5A66-4C75-8C50-EF00821E6E98}" type="presParOf" srcId="{23852555-4C3D-492D-879D-CB8D66B268F0}" destId="{6FC07BB5-404E-44E0-BBA5-90FE5538C91B}" srcOrd="2" destOrd="0" presId="urn:microsoft.com/office/officeart/2005/8/layout/lProcess2"/>
    <dgm:cxn modelId="{FA144B7D-6861-4CF5-9EE4-DCA7582236B0}" type="presParOf" srcId="{6FC07BB5-404E-44E0-BBA5-90FE5538C91B}" destId="{78718CAD-4735-443A-A9F7-CD8C63A44898}" srcOrd="0" destOrd="0" presId="urn:microsoft.com/office/officeart/2005/8/layout/lProcess2"/>
    <dgm:cxn modelId="{0B14042F-CD9A-4554-97EA-6F17E06E155C}" type="presParOf" srcId="{78718CAD-4735-443A-A9F7-CD8C63A44898}" destId="{0E6469E9-E064-493D-85A4-CC2CD83BADC4}" srcOrd="0" destOrd="0" presId="urn:microsoft.com/office/officeart/2005/8/layout/lProcess2"/>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817E1168-274C-4788-A113-B0CBF87D7476}" type="doc">
      <dgm:prSet loTypeId="urn:microsoft.com/office/officeart/2005/8/layout/lProcess2" loCatId="list" qsTypeId="urn:microsoft.com/office/officeart/2005/8/quickstyle/3d1" qsCatId="3D" csTypeId="urn:microsoft.com/office/officeart/2005/8/colors/accent1_2" csCatId="accent1" phldr="1"/>
      <dgm:spPr/>
      <dgm:t>
        <a:bodyPr/>
        <a:lstStyle/>
        <a:p>
          <a:endParaRPr lang="ru-RU"/>
        </a:p>
      </dgm:t>
    </dgm:pt>
    <dgm:pt modelId="{D1E08AC2-1ABA-47B8-B377-9C836B80C0FD}">
      <dgm:prSet phldrT="[Текст]" custT="1"/>
      <dgm:spPr>
        <a:solidFill>
          <a:schemeClr val="accent3">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МУ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rPr>
            <a:t>Контрольно</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 счетная палата АМО</a:t>
          </a:r>
        </a:p>
      </dgm:t>
    </dgm:pt>
    <dgm:pt modelId="{11B6AD00-D40C-49F5-BEF4-F6774DAD6567}" type="parTrans" cxnId="{A5A4E797-C212-4AE1-B4BA-29265A8F9BDC}">
      <dgm:prSet/>
      <dgm:spPr/>
      <dgm:t>
        <a:bodyPr/>
        <a:lstStyle/>
        <a:p>
          <a:endParaRPr lang="ru-RU"/>
        </a:p>
      </dgm:t>
    </dgm:pt>
    <dgm:pt modelId="{A02CE41D-CD7B-4156-8751-798DBE21F88D}" type="sibTrans" cxnId="{A5A4E797-C212-4AE1-B4BA-29265A8F9BDC}">
      <dgm:prSet/>
      <dgm:spPr/>
      <dgm:t>
        <a:bodyPr/>
        <a:lstStyle/>
        <a:p>
          <a:endParaRPr lang="ru-RU"/>
        </a:p>
      </dgm:t>
    </dgm:pt>
    <dgm:pt modelId="{F31472C7-763D-4A2C-A33A-D9A90BFB5CF0}">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2025г –</a:t>
          </a:r>
          <a:r>
            <a:rPr lang="ru-RU" sz="1000" b="0" i="0" u="none" dirty="0">
              <a:solidFill>
                <a:schemeClr val="tx1">
                  <a:lumMod val="95000"/>
                  <a:lumOff val="5000"/>
                </a:schemeClr>
              </a:solidFill>
              <a:latin typeface="Times New Roman" pitchFamily="18" charset="0"/>
              <a:cs typeface="Times New Roman" pitchFamily="18" charset="0"/>
            </a:rPr>
            <a:t>4068300</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2026г – </a:t>
          </a:r>
          <a:r>
            <a:rPr lang="ru-RU" sz="1000" b="0" i="0" u="none" dirty="0">
              <a:solidFill>
                <a:schemeClr val="tx1">
                  <a:lumMod val="95000"/>
                  <a:lumOff val="5000"/>
                </a:schemeClr>
              </a:solidFill>
              <a:latin typeface="Times New Roman" pitchFamily="18" charset="0"/>
              <a:cs typeface="Times New Roman" pitchFamily="18" charset="0"/>
            </a:rPr>
            <a:t>4168300</a:t>
          </a:r>
          <a:endParaRPr lang="ru-RU" sz="1000" dirty="0">
            <a:solidFill>
              <a:schemeClr val="tx1">
                <a:lumMod val="95000"/>
                <a:lumOff val="5000"/>
              </a:schemeClr>
            </a:solidFill>
            <a:latin typeface="Times New Roman" pitchFamily="18" charset="0"/>
            <a:cs typeface="Times New Roman" pitchFamily="18" charset="0"/>
          </a:endParaRPr>
        </a:p>
        <a:p>
          <a:r>
            <a:rPr lang="ru-RU" sz="1000" dirty="0">
              <a:solidFill>
                <a:schemeClr val="tx1">
                  <a:lumMod val="95000"/>
                  <a:lumOff val="5000"/>
                </a:schemeClr>
              </a:solidFill>
              <a:latin typeface="Times New Roman" pitchFamily="18" charset="0"/>
              <a:cs typeface="Times New Roman" pitchFamily="18" charset="0"/>
            </a:rPr>
            <a:t>2027г -</a:t>
          </a:r>
          <a:r>
            <a:rPr lang="ru-RU" sz="1000" b="0" i="0" u="none" dirty="0">
              <a:solidFill>
                <a:schemeClr val="tx1">
                  <a:lumMod val="95000"/>
                  <a:lumOff val="5000"/>
                </a:schemeClr>
              </a:solidFill>
              <a:latin typeface="Times New Roman" pitchFamily="18" charset="0"/>
              <a:cs typeface="Times New Roman" pitchFamily="18" charset="0"/>
            </a:rPr>
            <a:t>4268300</a:t>
          </a:r>
          <a:endParaRPr lang="ru-RU" sz="1000" dirty="0">
            <a:solidFill>
              <a:schemeClr val="tx1">
                <a:lumMod val="95000"/>
                <a:lumOff val="5000"/>
              </a:schemeClr>
            </a:solidFill>
            <a:latin typeface="Times New Roman" pitchFamily="18" charset="0"/>
            <a:cs typeface="Times New Roman" pitchFamily="18" charset="0"/>
          </a:endParaRPr>
        </a:p>
      </dgm:t>
    </dgm:pt>
    <dgm:pt modelId="{49437A6B-8E3B-4D77-91CE-DF8EFF185423}" type="parTrans" cxnId="{C970EB22-FCF7-47AB-9FE6-031C408C6D72}">
      <dgm:prSet/>
      <dgm:spPr/>
      <dgm:t>
        <a:bodyPr/>
        <a:lstStyle/>
        <a:p>
          <a:endParaRPr lang="ru-RU"/>
        </a:p>
      </dgm:t>
    </dgm:pt>
    <dgm:pt modelId="{A6AC273C-B76E-4D84-9D4F-C1DBBE9E604F}" type="sibTrans" cxnId="{C970EB22-FCF7-47AB-9FE6-031C408C6D72}">
      <dgm:prSet/>
      <dgm:spPr/>
      <dgm:t>
        <a:bodyPr/>
        <a:lstStyle/>
        <a:p>
          <a:endParaRPr lang="ru-RU"/>
        </a:p>
      </dgm:t>
    </dgm:pt>
    <dgm:pt modelId="{AB3485A8-A208-4E15-B764-8E6E5E3F4E10}" type="pres">
      <dgm:prSet presAssocID="{817E1168-274C-4788-A113-B0CBF87D7476}" presName="theList" presStyleCnt="0">
        <dgm:presLayoutVars>
          <dgm:dir/>
          <dgm:animLvl val="lvl"/>
          <dgm:resizeHandles val="exact"/>
        </dgm:presLayoutVars>
      </dgm:prSet>
      <dgm:spPr/>
    </dgm:pt>
    <dgm:pt modelId="{6CFFC65E-3115-4D12-A2C1-A8DD5DA09D21}" type="pres">
      <dgm:prSet presAssocID="{D1E08AC2-1ABA-47B8-B377-9C836B80C0FD}" presName="compNode" presStyleCnt="0"/>
      <dgm:spPr/>
    </dgm:pt>
    <dgm:pt modelId="{3E74D853-09B8-44C6-B022-6C9474D7E777}" type="pres">
      <dgm:prSet presAssocID="{D1E08AC2-1ABA-47B8-B377-9C836B80C0FD}" presName="aNode" presStyleLbl="bgShp" presStyleIdx="0" presStyleCnt="1"/>
      <dgm:spPr/>
    </dgm:pt>
    <dgm:pt modelId="{9DF5D34F-9E8D-4F0A-A4DC-0AB54977B02F}" type="pres">
      <dgm:prSet presAssocID="{D1E08AC2-1ABA-47B8-B377-9C836B80C0FD}" presName="textNode" presStyleLbl="bgShp" presStyleIdx="0" presStyleCnt="1"/>
      <dgm:spPr/>
    </dgm:pt>
    <dgm:pt modelId="{5492C01F-123B-4A54-95D6-24267C7FB88F}" type="pres">
      <dgm:prSet presAssocID="{D1E08AC2-1ABA-47B8-B377-9C836B80C0FD}" presName="compChildNode" presStyleCnt="0"/>
      <dgm:spPr/>
    </dgm:pt>
    <dgm:pt modelId="{8F94E7B2-3E81-4EA0-985D-F350F0F91E0F}" type="pres">
      <dgm:prSet presAssocID="{D1E08AC2-1ABA-47B8-B377-9C836B80C0FD}" presName="theInnerList" presStyleCnt="0"/>
      <dgm:spPr/>
    </dgm:pt>
    <dgm:pt modelId="{A5ACE42F-D32A-478E-B802-E1E6FBFC5657}" type="pres">
      <dgm:prSet presAssocID="{F31472C7-763D-4A2C-A33A-D9A90BFB5CF0}" presName="childNode" presStyleLbl="node1" presStyleIdx="0" presStyleCnt="1">
        <dgm:presLayoutVars>
          <dgm:bulletEnabled val="1"/>
        </dgm:presLayoutVars>
      </dgm:prSet>
      <dgm:spPr/>
    </dgm:pt>
  </dgm:ptLst>
  <dgm:cxnLst>
    <dgm:cxn modelId="{C970EB22-FCF7-47AB-9FE6-031C408C6D72}" srcId="{D1E08AC2-1ABA-47B8-B377-9C836B80C0FD}" destId="{F31472C7-763D-4A2C-A33A-D9A90BFB5CF0}" srcOrd="0" destOrd="0" parTransId="{49437A6B-8E3B-4D77-91CE-DF8EFF185423}" sibTransId="{A6AC273C-B76E-4D84-9D4F-C1DBBE9E604F}"/>
    <dgm:cxn modelId="{65ED2271-7E99-4FAA-AD1E-2FFF3FEAE667}" type="presOf" srcId="{817E1168-274C-4788-A113-B0CBF87D7476}" destId="{AB3485A8-A208-4E15-B764-8E6E5E3F4E10}" srcOrd="0" destOrd="0" presId="urn:microsoft.com/office/officeart/2005/8/layout/lProcess2"/>
    <dgm:cxn modelId="{A5A4E797-C212-4AE1-B4BA-29265A8F9BDC}" srcId="{817E1168-274C-4788-A113-B0CBF87D7476}" destId="{D1E08AC2-1ABA-47B8-B377-9C836B80C0FD}" srcOrd="0" destOrd="0" parTransId="{11B6AD00-D40C-49F5-BEF4-F6774DAD6567}" sibTransId="{A02CE41D-CD7B-4156-8751-798DBE21F88D}"/>
    <dgm:cxn modelId="{791697B5-9785-4E96-BCC1-776A8B07E2D2}" type="presOf" srcId="{D1E08AC2-1ABA-47B8-B377-9C836B80C0FD}" destId="{9DF5D34F-9E8D-4F0A-A4DC-0AB54977B02F}" srcOrd="1" destOrd="0" presId="urn:microsoft.com/office/officeart/2005/8/layout/lProcess2"/>
    <dgm:cxn modelId="{A02B74C8-3FFF-4A44-A213-F381AAF14F38}" type="presOf" srcId="{D1E08AC2-1ABA-47B8-B377-9C836B80C0FD}" destId="{3E74D853-09B8-44C6-B022-6C9474D7E777}" srcOrd="0" destOrd="0" presId="urn:microsoft.com/office/officeart/2005/8/layout/lProcess2"/>
    <dgm:cxn modelId="{9629FACD-DE42-43BB-84A9-57E62106D76E}" type="presOf" srcId="{F31472C7-763D-4A2C-A33A-D9A90BFB5CF0}" destId="{A5ACE42F-D32A-478E-B802-E1E6FBFC5657}" srcOrd="0" destOrd="0" presId="urn:microsoft.com/office/officeart/2005/8/layout/lProcess2"/>
    <dgm:cxn modelId="{C7A25A44-5F38-4278-950A-292DCE6BB97B}" type="presParOf" srcId="{AB3485A8-A208-4E15-B764-8E6E5E3F4E10}" destId="{6CFFC65E-3115-4D12-A2C1-A8DD5DA09D21}" srcOrd="0" destOrd="0" presId="urn:microsoft.com/office/officeart/2005/8/layout/lProcess2"/>
    <dgm:cxn modelId="{93C968C2-526F-4D06-8AC6-A65F3FF303A4}" type="presParOf" srcId="{6CFFC65E-3115-4D12-A2C1-A8DD5DA09D21}" destId="{3E74D853-09B8-44C6-B022-6C9474D7E777}" srcOrd="0" destOrd="0" presId="urn:microsoft.com/office/officeart/2005/8/layout/lProcess2"/>
    <dgm:cxn modelId="{6C22C1A9-4473-4421-B567-45F3A89A8FF5}" type="presParOf" srcId="{6CFFC65E-3115-4D12-A2C1-A8DD5DA09D21}" destId="{9DF5D34F-9E8D-4F0A-A4DC-0AB54977B02F}" srcOrd="1" destOrd="0" presId="urn:microsoft.com/office/officeart/2005/8/layout/lProcess2"/>
    <dgm:cxn modelId="{D2512F54-B720-4540-BE94-06F0279CA4D7}" type="presParOf" srcId="{6CFFC65E-3115-4D12-A2C1-A8DD5DA09D21}" destId="{5492C01F-123B-4A54-95D6-24267C7FB88F}" srcOrd="2" destOrd="0" presId="urn:microsoft.com/office/officeart/2005/8/layout/lProcess2"/>
    <dgm:cxn modelId="{F7E84E0B-6C8D-4576-BD4C-0BDAD2780FCF}" type="presParOf" srcId="{5492C01F-123B-4A54-95D6-24267C7FB88F}" destId="{8F94E7B2-3E81-4EA0-985D-F350F0F91E0F}" srcOrd="0" destOrd="0" presId="urn:microsoft.com/office/officeart/2005/8/layout/lProcess2"/>
    <dgm:cxn modelId="{061E6AE0-9C10-47E1-89DE-44CBFE3ABB2E}" type="presParOf" srcId="{8F94E7B2-3E81-4EA0-985D-F350F0F91E0F}" destId="{A5ACE42F-D32A-478E-B802-E1E6FBFC5657}" srcOrd="0" destOrd="0" presId="urn:microsoft.com/office/officeart/2005/8/layout/lProcess2"/>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9F3B9C9-1C6F-4292-81A9-A8AB6A4448DD}" type="doc">
      <dgm:prSet loTypeId="urn:microsoft.com/office/officeart/2005/8/layout/hList3" loCatId="list" qsTypeId="urn:microsoft.com/office/officeart/2005/8/quickstyle/simple1" qsCatId="simple" csTypeId="urn:microsoft.com/office/officeart/2005/8/colors/accent2_4" csCatId="accent2" phldr="1"/>
      <dgm:spPr/>
      <dgm:t>
        <a:bodyPr/>
        <a:lstStyle/>
        <a:p>
          <a:endParaRPr lang="ru-RU"/>
        </a:p>
      </dgm:t>
    </dgm:pt>
    <dgm:pt modelId="{AA750C6C-2D77-4066-B964-E04A9F123D01}">
      <dgm:prSet phldrT="[Текст]" custT="1"/>
      <dgm:spPr>
        <a:solidFill>
          <a:schemeClr val="accent4">
            <a:lumMod val="60000"/>
            <a:lumOff val="40000"/>
          </a:schemeClr>
        </a:solidFill>
      </dgm:spPr>
      <dgm:t>
        <a:bodyPr/>
        <a:lstStyle/>
        <a:p>
          <a:r>
            <a:rPr lang="ru-RU" sz="1200" b="1" dirty="0">
              <a:solidFill>
                <a:schemeClr val="tx1"/>
              </a:solidFill>
              <a:latin typeface="Times New Roman" panose="02020603050405020304" pitchFamily="18" charset="0"/>
              <a:cs typeface="Times New Roman" panose="02020603050405020304" pitchFamily="18" charset="0"/>
            </a:rPr>
            <a:t>Условно-утверждаемые расходы – резерв денежных средств, </a:t>
          </a:r>
          <a:r>
            <a:rPr lang="ru-RU" sz="1200" b="0" i="0" dirty="0">
              <a:solidFill>
                <a:schemeClr val="tx1">
                  <a:lumMod val="95000"/>
                  <a:lumOff val="5000"/>
                </a:schemeClr>
              </a:solidFill>
              <a:latin typeface="Times New Roman" panose="02020603050405020304" pitchFamily="18" charset="0"/>
              <a:cs typeface="Times New Roman" panose="02020603050405020304" pitchFamily="18" charset="0"/>
            </a:rPr>
            <a:t>не распределенных в плановом периоде в соответствии с классификацией расходов бюджетов бюджетные ассигнования</a:t>
          </a:r>
          <a:r>
            <a:rPr lang="ru-RU" sz="1200" b="0" i="0" dirty="0"/>
            <a:t>.</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AD9F59AC-D060-4877-9032-D75692F0F1E9}" type="parTrans" cxnId="{F9AF2494-1FAE-4FCC-A19F-284B4CE60CF4}">
      <dgm:prSet/>
      <dgm:spPr/>
      <dgm:t>
        <a:bodyPr/>
        <a:lstStyle/>
        <a:p>
          <a:endParaRPr lang="ru-RU"/>
        </a:p>
      </dgm:t>
    </dgm:pt>
    <dgm:pt modelId="{05B7A650-8BD0-4075-A740-F04AE1B16F16}" type="sibTrans" cxnId="{F9AF2494-1FAE-4FCC-A19F-284B4CE60CF4}">
      <dgm:prSet/>
      <dgm:spPr/>
      <dgm:t>
        <a:bodyPr/>
        <a:lstStyle/>
        <a:p>
          <a:endParaRPr lang="ru-RU"/>
        </a:p>
      </dgm:t>
    </dgm:pt>
    <dgm:pt modelId="{F7131624-767D-4FB6-92AE-E130C4F52B3A}">
      <dgm:prSet phldrT="[Текст]" custT="1"/>
      <dgm:spPr>
        <a:solidFill>
          <a:schemeClr val="accent4">
            <a:lumMod val="40000"/>
            <a:lumOff val="60000"/>
          </a:schemeClr>
        </a:solidFill>
      </dgm:spPr>
      <dgm:t>
        <a:bodyPr/>
        <a:lstStyle/>
        <a:p>
          <a:r>
            <a:rPr lang="ru-RU" sz="1200" dirty="0">
              <a:solidFill>
                <a:schemeClr val="tx1"/>
              </a:solidFill>
              <a:latin typeface="Times New Roman" panose="02020603050405020304" pitchFamily="18" charset="0"/>
              <a:cs typeface="Times New Roman" panose="02020603050405020304" pitchFamily="18" charset="0"/>
            </a:rPr>
            <a:t>На случай непредвиденного сокращения доходов</a:t>
          </a:r>
        </a:p>
      </dgm:t>
    </dgm:pt>
    <dgm:pt modelId="{81C0FC17-B779-4417-9848-906359F9595A}" type="parTrans" cxnId="{6AED0FEF-4F9E-45D5-9646-856BFF448FF7}">
      <dgm:prSet/>
      <dgm:spPr/>
      <dgm:t>
        <a:bodyPr/>
        <a:lstStyle/>
        <a:p>
          <a:endParaRPr lang="ru-RU"/>
        </a:p>
      </dgm:t>
    </dgm:pt>
    <dgm:pt modelId="{FF9B3BE9-471C-471D-AF8E-8E17DF50EFB6}" type="sibTrans" cxnId="{6AED0FEF-4F9E-45D5-9646-856BFF448FF7}">
      <dgm:prSet/>
      <dgm:spPr/>
      <dgm:t>
        <a:bodyPr/>
        <a:lstStyle/>
        <a:p>
          <a:endParaRPr lang="ru-RU"/>
        </a:p>
      </dgm:t>
    </dgm:pt>
    <dgm:pt modelId="{B87310A5-A8B0-46EA-BB01-64C909E16166}">
      <dgm:prSet phldrT="[Текст]" custT="1"/>
      <dgm:spPr>
        <a:solidFill>
          <a:schemeClr val="accent4">
            <a:lumMod val="20000"/>
            <a:lumOff val="80000"/>
          </a:schemeClr>
        </a:solidFill>
      </dgm:spPr>
      <dgm:t>
        <a:bodyPr/>
        <a:lstStyle/>
        <a:p>
          <a:r>
            <a:rPr lang="ru-RU" sz="1200" dirty="0">
              <a:solidFill>
                <a:schemeClr val="tx1"/>
              </a:solidFill>
              <a:latin typeface="Times New Roman" panose="02020603050405020304" pitchFamily="18" charset="0"/>
              <a:cs typeface="Times New Roman" panose="02020603050405020304" pitchFamily="18" charset="0"/>
            </a:rPr>
            <a:t>Для принятия новых расходных обязательств в очередном бюджетном цикле</a:t>
          </a:r>
        </a:p>
      </dgm:t>
    </dgm:pt>
    <dgm:pt modelId="{AB528F97-F5AE-4D84-B8C9-D931D39ED949}" type="parTrans" cxnId="{7941F993-2AAD-46D9-B4FB-C58588E6FC33}">
      <dgm:prSet/>
      <dgm:spPr/>
      <dgm:t>
        <a:bodyPr/>
        <a:lstStyle/>
        <a:p>
          <a:endParaRPr lang="ru-RU"/>
        </a:p>
      </dgm:t>
    </dgm:pt>
    <dgm:pt modelId="{08F91385-3E63-494A-9E4A-C53AA2D7486E}" type="sibTrans" cxnId="{7941F993-2AAD-46D9-B4FB-C58588E6FC33}">
      <dgm:prSet/>
      <dgm:spPr/>
      <dgm:t>
        <a:bodyPr/>
        <a:lstStyle/>
        <a:p>
          <a:endParaRPr lang="ru-RU"/>
        </a:p>
      </dgm:t>
    </dgm:pt>
    <dgm:pt modelId="{4A984BA1-9359-4708-AB9C-9D556FA265F4}">
      <dgm:prSet/>
      <dgm:spPr/>
      <dgm:t>
        <a:bodyPr/>
        <a:lstStyle/>
        <a:p>
          <a:endParaRPr lang="ru-RU" dirty="0"/>
        </a:p>
      </dgm:t>
    </dgm:pt>
    <dgm:pt modelId="{7AE08F81-43AE-4FF3-A1DD-496AAF5717E2}" type="parTrans" cxnId="{63DCC459-96D9-41FF-9A21-849195B5F740}">
      <dgm:prSet/>
      <dgm:spPr/>
      <dgm:t>
        <a:bodyPr/>
        <a:lstStyle/>
        <a:p>
          <a:endParaRPr lang="ru-RU"/>
        </a:p>
      </dgm:t>
    </dgm:pt>
    <dgm:pt modelId="{2D318D08-96B9-476B-97E7-91AEEE845665}" type="sibTrans" cxnId="{63DCC459-96D9-41FF-9A21-849195B5F740}">
      <dgm:prSet/>
      <dgm:spPr/>
      <dgm:t>
        <a:bodyPr/>
        <a:lstStyle/>
        <a:p>
          <a:endParaRPr lang="ru-RU"/>
        </a:p>
      </dgm:t>
    </dgm:pt>
    <dgm:pt modelId="{E28F49C3-B48E-433C-85E2-7097D3074F87}" type="pres">
      <dgm:prSet presAssocID="{E9F3B9C9-1C6F-4292-81A9-A8AB6A4448DD}" presName="composite" presStyleCnt="0">
        <dgm:presLayoutVars>
          <dgm:chMax val="1"/>
          <dgm:dir/>
          <dgm:resizeHandles val="exact"/>
        </dgm:presLayoutVars>
      </dgm:prSet>
      <dgm:spPr/>
    </dgm:pt>
    <dgm:pt modelId="{3214C41C-1FE4-4272-AE81-FBD9A7BC5C41}" type="pres">
      <dgm:prSet presAssocID="{AA750C6C-2D77-4066-B964-E04A9F123D01}" presName="roof" presStyleLbl="dkBgShp" presStyleIdx="0" presStyleCnt="2"/>
      <dgm:spPr/>
    </dgm:pt>
    <dgm:pt modelId="{D42452D9-49D8-4A8B-865B-38310804BCA5}" type="pres">
      <dgm:prSet presAssocID="{AA750C6C-2D77-4066-B964-E04A9F123D01}" presName="pillars" presStyleCnt="0"/>
      <dgm:spPr/>
    </dgm:pt>
    <dgm:pt modelId="{A6627F8D-63CE-40AA-8656-74F16500B6EC}" type="pres">
      <dgm:prSet presAssocID="{AA750C6C-2D77-4066-B964-E04A9F123D01}" presName="pillar1" presStyleLbl="node1" presStyleIdx="0" presStyleCnt="2">
        <dgm:presLayoutVars>
          <dgm:bulletEnabled val="1"/>
        </dgm:presLayoutVars>
      </dgm:prSet>
      <dgm:spPr/>
    </dgm:pt>
    <dgm:pt modelId="{BE957F9A-14D7-406D-A89C-8748FC682A70}" type="pres">
      <dgm:prSet presAssocID="{B87310A5-A8B0-46EA-BB01-64C909E16166}" presName="pillarX" presStyleLbl="node1" presStyleIdx="1" presStyleCnt="2">
        <dgm:presLayoutVars>
          <dgm:bulletEnabled val="1"/>
        </dgm:presLayoutVars>
      </dgm:prSet>
      <dgm:spPr/>
    </dgm:pt>
    <dgm:pt modelId="{D6D6F57A-4D18-456C-9B7B-A716490E07E9}" type="pres">
      <dgm:prSet presAssocID="{AA750C6C-2D77-4066-B964-E04A9F123D01}" presName="base" presStyleLbl="dkBgShp" presStyleIdx="1" presStyleCnt="2"/>
      <dgm:spPr/>
    </dgm:pt>
  </dgm:ptLst>
  <dgm:cxnLst>
    <dgm:cxn modelId="{9E70FC14-5A7E-4E28-B8BF-34630BEEF0BF}" type="presOf" srcId="{E9F3B9C9-1C6F-4292-81A9-A8AB6A4448DD}" destId="{E28F49C3-B48E-433C-85E2-7097D3074F87}" srcOrd="0" destOrd="0" presId="urn:microsoft.com/office/officeart/2005/8/layout/hList3"/>
    <dgm:cxn modelId="{F5583D42-230A-4658-9EEE-505EF31ED3B6}" type="presOf" srcId="{AA750C6C-2D77-4066-B964-E04A9F123D01}" destId="{3214C41C-1FE4-4272-AE81-FBD9A7BC5C41}" srcOrd="0" destOrd="0" presId="urn:microsoft.com/office/officeart/2005/8/layout/hList3"/>
    <dgm:cxn modelId="{0A62324F-4329-4878-BA26-BD476D106DC9}" type="presOf" srcId="{F7131624-767D-4FB6-92AE-E130C4F52B3A}" destId="{A6627F8D-63CE-40AA-8656-74F16500B6EC}" srcOrd="0" destOrd="0" presId="urn:microsoft.com/office/officeart/2005/8/layout/hList3"/>
    <dgm:cxn modelId="{56271B50-DA44-42E9-AF12-2C0A316D1BAC}" type="presOf" srcId="{B87310A5-A8B0-46EA-BB01-64C909E16166}" destId="{BE957F9A-14D7-406D-A89C-8748FC682A70}" srcOrd="0" destOrd="0" presId="urn:microsoft.com/office/officeart/2005/8/layout/hList3"/>
    <dgm:cxn modelId="{63DCC459-96D9-41FF-9A21-849195B5F740}" srcId="{E9F3B9C9-1C6F-4292-81A9-A8AB6A4448DD}" destId="{4A984BA1-9359-4708-AB9C-9D556FA265F4}" srcOrd="1" destOrd="0" parTransId="{7AE08F81-43AE-4FF3-A1DD-496AAF5717E2}" sibTransId="{2D318D08-96B9-476B-97E7-91AEEE845665}"/>
    <dgm:cxn modelId="{7941F993-2AAD-46D9-B4FB-C58588E6FC33}" srcId="{AA750C6C-2D77-4066-B964-E04A9F123D01}" destId="{B87310A5-A8B0-46EA-BB01-64C909E16166}" srcOrd="1" destOrd="0" parTransId="{AB528F97-F5AE-4D84-B8C9-D931D39ED949}" sibTransId="{08F91385-3E63-494A-9E4A-C53AA2D7486E}"/>
    <dgm:cxn modelId="{F9AF2494-1FAE-4FCC-A19F-284B4CE60CF4}" srcId="{E9F3B9C9-1C6F-4292-81A9-A8AB6A4448DD}" destId="{AA750C6C-2D77-4066-B964-E04A9F123D01}" srcOrd="0" destOrd="0" parTransId="{AD9F59AC-D060-4877-9032-D75692F0F1E9}" sibTransId="{05B7A650-8BD0-4075-A740-F04AE1B16F16}"/>
    <dgm:cxn modelId="{6AED0FEF-4F9E-45D5-9646-856BFF448FF7}" srcId="{AA750C6C-2D77-4066-B964-E04A9F123D01}" destId="{F7131624-767D-4FB6-92AE-E130C4F52B3A}" srcOrd="0" destOrd="0" parTransId="{81C0FC17-B779-4417-9848-906359F9595A}" sibTransId="{FF9B3BE9-471C-471D-AF8E-8E17DF50EFB6}"/>
    <dgm:cxn modelId="{D67ABBC6-20A1-4211-8C2C-AC7356200582}" type="presParOf" srcId="{E28F49C3-B48E-433C-85E2-7097D3074F87}" destId="{3214C41C-1FE4-4272-AE81-FBD9A7BC5C41}" srcOrd="0" destOrd="0" presId="urn:microsoft.com/office/officeart/2005/8/layout/hList3"/>
    <dgm:cxn modelId="{6E1D137E-42E8-4EA4-AEDF-94408A2C3CB2}" type="presParOf" srcId="{E28F49C3-B48E-433C-85E2-7097D3074F87}" destId="{D42452D9-49D8-4A8B-865B-38310804BCA5}" srcOrd="1" destOrd="0" presId="urn:microsoft.com/office/officeart/2005/8/layout/hList3"/>
    <dgm:cxn modelId="{777720CE-B82A-4748-9AEF-46830DD97523}" type="presParOf" srcId="{D42452D9-49D8-4A8B-865B-38310804BCA5}" destId="{A6627F8D-63CE-40AA-8656-74F16500B6EC}" srcOrd="0" destOrd="0" presId="urn:microsoft.com/office/officeart/2005/8/layout/hList3"/>
    <dgm:cxn modelId="{C7DEF820-0917-4A23-A3AA-283539EB45D5}" type="presParOf" srcId="{D42452D9-49D8-4A8B-865B-38310804BCA5}" destId="{BE957F9A-14D7-406D-A89C-8748FC682A70}" srcOrd="1" destOrd="0" presId="urn:microsoft.com/office/officeart/2005/8/layout/hList3"/>
    <dgm:cxn modelId="{BAA3E125-4A4A-4419-AF81-66F090FFDB19}" type="presParOf" srcId="{E28F49C3-B48E-433C-85E2-7097D3074F87}" destId="{D6D6F57A-4D18-456C-9B7B-A716490E07E9}" srcOrd="2" destOrd="0" presId="urn:microsoft.com/office/officeart/2005/8/layout/hList3"/>
  </dgm:cxnLst>
  <dgm:bg>
    <a:solidFill>
      <a:schemeClr val="accent1">
        <a:lumMod val="40000"/>
        <a:lumOff val="6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A591BBF5-4AD5-44F1-AE20-648DE2244FC1}"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ru-RU"/>
        </a:p>
      </dgm:t>
    </dgm:pt>
    <dgm:pt modelId="{A6248F86-FDF8-46F1-9066-14AC4F0C9899}">
      <dgm:prSet phldrT="[Текст]" custT="1"/>
      <dgm:spPr>
        <a:solidFill>
          <a:srgbClr val="66FF33"/>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Обустройство пешеходных переходов, светофоров</a:t>
          </a:r>
        </a:p>
      </dgm:t>
    </dgm:pt>
    <dgm:pt modelId="{5006AA90-4805-4DF0-BAE0-A3D0278C305E}" type="parTrans" cxnId="{06CB1E57-6B76-40EF-92E3-1028B3603DF9}">
      <dgm:prSet/>
      <dgm:spPr/>
      <dgm:t>
        <a:bodyPr/>
        <a:lstStyle/>
        <a:p>
          <a:endParaRPr lang="ru-RU"/>
        </a:p>
      </dgm:t>
    </dgm:pt>
    <dgm:pt modelId="{5DDF2621-C654-40BA-9D7C-C90657CD4307}" type="sibTrans" cxnId="{06CB1E57-6B76-40EF-92E3-1028B3603DF9}">
      <dgm:prSet/>
      <dgm:spPr/>
      <dgm:t>
        <a:bodyPr/>
        <a:lstStyle/>
        <a:p>
          <a:endParaRPr lang="ru-RU"/>
        </a:p>
      </dgm:t>
    </dgm:pt>
    <dgm:pt modelId="{C5F6D93F-0029-4E3B-BFCE-5FC14B12F116}">
      <dgm:prSet phldrT="[Текст]" custT="1"/>
      <dgm:spPr>
        <a:solidFill>
          <a:srgbClr val="66FF33"/>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автомобильных дорог местного значения</a:t>
          </a:r>
        </a:p>
      </dgm:t>
    </dgm:pt>
    <dgm:pt modelId="{D927F40F-0E44-477B-86D2-B2ABDA4CDBEA}" type="parTrans" cxnId="{F0C16D66-3829-44E5-826C-ADF129B1B257}">
      <dgm:prSet/>
      <dgm:spPr/>
      <dgm:t>
        <a:bodyPr/>
        <a:lstStyle/>
        <a:p>
          <a:endParaRPr lang="ru-RU"/>
        </a:p>
      </dgm:t>
    </dgm:pt>
    <dgm:pt modelId="{E0717738-5497-4FB7-AAD3-A0531A8E6F9E}" type="sibTrans" cxnId="{F0C16D66-3829-44E5-826C-ADF129B1B257}">
      <dgm:prSet/>
      <dgm:spPr/>
      <dgm:t>
        <a:bodyPr/>
        <a:lstStyle/>
        <a:p>
          <a:endParaRPr lang="ru-RU"/>
        </a:p>
      </dgm:t>
    </dgm:pt>
    <dgm:pt modelId="{B4579E47-B8DD-4F9C-A3CA-A3C86B032F53}">
      <dgm:prSet phldrT="[Текст]" custT="1"/>
      <dgm:spPr>
        <a:solidFill>
          <a:srgbClr val="66FF33"/>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сетей водоснабжения</a:t>
          </a:r>
        </a:p>
      </dgm:t>
    </dgm:pt>
    <dgm:pt modelId="{E2ADDE2D-086A-49B5-BB99-A6C82F55E220}" type="parTrans" cxnId="{B2D3B41D-C8B0-47B3-ADBF-F609FD1BCE55}">
      <dgm:prSet/>
      <dgm:spPr/>
      <dgm:t>
        <a:bodyPr/>
        <a:lstStyle/>
        <a:p>
          <a:endParaRPr lang="ru-RU"/>
        </a:p>
      </dgm:t>
    </dgm:pt>
    <dgm:pt modelId="{8B594731-6343-4E29-A1B7-522AF03A741F}" type="sibTrans" cxnId="{B2D3B41D-C8B0-47B3-ADBF-F609FD1BCE55}">
      <dgm:prSet/>
      <dgm:spPr/>
      <dgm:t>
        <a:bodyPr/>
        <a:lstStyle/>
        <a:p>
          <a:endParaRPr lang="ru-RU"/>
        </a:p>
      </dgm:t>
    </dgm:pt>
    <dgm:pt modelId="{4E30F385-E15D-48C7-819E-A47862704660}">
      <dgm:prSet custT="1"/>
      <dgm:spPr>
        <a:solidFill>
          <a:srgbClr val="66FF33"/>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Устройство пожарного депо</a:t>
          </a:r>
        </a:p>
      </dgm:t>
    </dgm:pt>
    <dgm:pt modelId="{11D82F0E-7965-463F-8A95-3A790FC05129}" type="parTrans" cxnId="{907B3EA0-BCE2-4E87-B252-B14F3C9634F5}">
      <dgm:prSet/>
      <dgm:spPr/>
      <dgm:t>
        <a:bodyPr/>
        <a:lstStyle/>
        <a:p>
          <a:endParaRPr lang="ru-RU"/>
        </a:p>
      </dgm:t>
    </dgm:pt>
    <dgm:pt modelId="{0042597D-8FB8-431B-B280-9E6CA6953710}" type="sibTrans" cxnId="{907B3EA0-BCE2-4E87-B252-B14F3C9634F5}">
      <dgm:prSet/>
      <dgm:spPr/>
      <dgm:t>
        <a:bodyPr/>
        <a:lstStyle/>
        <a:p>
          <a:endParaRPr lang="ru-RU"/>
        </a:p>
      </dgm:t>
    </dgm:pt>
    <dgm:pt modelId="{92546139-5120-47DA-ABC5-758B8837537F}">
      <dgm:prSet custT="1"/>
      <dgm:spPr>
        <a:solidFill>
          <a:srgbClr val="66FF33"/>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Устройство уличного освещения</a:t>
          </a:r>
        </a:p>
      </dgm:t>
    </dgm:pt>
    <dgm:pt modelId="{B247DB1F-306D-4C3C-ABF6-FB697FFD1170}" type="parTrans" cxnId="{4627F8F2-F4DB-4A0F-BC9C-E3EAB5154062}">
      <dgm:prSet/>
      <dgm:spPr/>
      <dgm:t>
        <a:bodyPr/>
        <a:lstStyle/>
        <a:p>
          <a:endParaRPr lang="ru-RU"/>
        </a:p>
      </dgm:t>
    </dgm:pt>
    <dgm:pt modelId="{D71558F1-69CB-4878-A53B-42BF880CFE1C}" type="sibTrans" cxnId="{4627F8F2-F4DB-4A0F-BC9C-E3EAB5154062}">
      <dgm:prSet/>
      <dgm:spPr/>
      <dgm:t>
        <a:bodyPr/>
        <a:lstStyle/>
        <a:p>
          <a:endParaRPr lang="ru-RU"/>
        </a:p>
      </dgm:t>
    </dgm:pt>
    <dgm:pt modelId="{D42C529B-92DB-4D60-8FC2-2BA2165EC51B}" type="pres">
      <dgm:prSet presAssocID="{A591BBF5-4AD5-44F1-AE20-648DE2244FC1}" presName="Name0" presStyleCnt="0">
        <dgm:presLayoutVars>
          <dgm:dir/>
          <dgm:resizeHandles val="exact"/>
        </dgm:presLayoutVars>
      </dgm:prSet>
      <dgm:spPr/>
    </dgm:pt>
    <dgm:pt modelId="{82C7E25D-DF4F-46E0-B248-ED336875DA73}" type="pres">
      <dgm:prSet presAssocID="{A591BBF5-4AD5-44F1-AE20-648DE2244FC1}" presName="bkgdShp" presStyleLbl="alignAccFollowNode1" presStyleIdx="0" presStyleCnt="1" custLinFactNeighborX="-20357" custLinFactNeighborY="-18849"/>
      <dgm:spPr/>
    </dgm:pt>
    <dgm:pt modelId="{88946F2F-8936-41ED-B9FB-22BEF7E423F8}" type="pres">
      <dgm:prSet presAssocID="{A591BBF5-4AD5-44F1-AE20-648DE2244FC1}" presName="linComp" presStyleCnt="0"/>
      <dgm:spPr/>
    </dgm:pt>
    <dgm:pt modelId="{35A7B1E7-D970-4231-89E4-C3723F8F524B}" type="pres">
      <dgm:prSet presAssocID="{A6248F86-FDF8-46F1-9066-14AC4F0C9899}" presName="compNode" presStyleCnt="0"/>
      <dgm:spPr/>
    </dgm:pt>
    <dgm:pt modelId="{F54407F5-21D1-4DB6-9885-DCAE326711F1}" type="pres">
      <dgm:prSet presAssocID="{A6248F86-FDF8-46F1-9066-14AC4F0C9899}" presName="node" presStyleLbl="node1" presStyleIdx="0" presStyleCnt="5">
        <dgm:presLayoutVars>
          <dgm:bulletEnabled val="1"/>
        </dgm:presLayoutVars>
      </dgm:prSet>
      <dgm:spPr/>
    </dgm:pt>
    <dgm:pt modelId="{CCEBF79B-6614-434D-8D5A-287F1D3BFEE2}" type="pres">
      <dgm:prSet presAssocID="{A6248F86-FDF8-46F1-9066-14AC4F0C9899}" presName="invisiNode" presStyleLbl="node1" presStyleIdx="0" presStyleCnt="5"/>
      <dgm:spPr/>
    </dgm:pt>
    <dgm:pt modelId="{E454C74C-683B-4CED-9855-5FC1EA244689}" type="pres">
      <dgm:prSet presAssocID="{A6248F86-FDF8-46F1-9066-14AC4F0C9899}" presName="imagNode" presStyleLbl="fgImgPlace1" presStyleIdx="0" presStyleCnt="5"/>
      <dgm:spPr>
        <a:blipFill rotWithShape="1">
          <a:blip xmlns:r="http://schemas.openxmlformats.org/officeDocument/2006/relationships" r:embed="rId1"/>
          <a:srcRect/>
          <a:stretch>
            <a:fillRect/>
          </a:stretch>
        </a:blipFill>
      </dgm:spPr>
    </dgm:pt>
    <dgm:pt modelId="{642A2F45-8615-423A-921B-6EF74626146D}" type="pres">
      <dgm:prSet presAssocID="{5DDF2621-C654-40BA-9D7C-C90657CD4307}" presName="sibTrans" presStyleLbl="sibTrans2D1" presStyleIdx="0" presStyleCnt="0"/>
      <dgm:spPr/>
    </dgm:pt>
    <dgm:pt modelId="{5E8F5D5E-947A-465B-87DB-92B321867474}" type="pres">
      <dgm:prSet presAssocID="{C5F6D93F-0029-4E3B-BFCE-5FC14B12F116}" presName="compNode" presStyleCnt="0"/>
      <dgm:spPr/>
    </dgm:pt>
    <dgm:pt modelId="{A1D157A7-35E2-4AA1-BB77-4CDA2F376630}" type="pres">
      <dgm:prSet presAssocID="{C5F6D93F-0029-4E3B-BFCE-5FC14B12F116}" presName="node" presStyleLbl="node1" presStyleIdx="1" presStyleCnt="5">
        <dgm:presLayoutVars>
          <dgm:bulletEnabled val="1"/>
        </dgm:presLayoutVars>
      </dgm:prSet>
      <dgm:spPr/>
    </dgm:pt>
    <dgm:pt modelId="{860C602D-DB33-465D-9580-F68425912A4C}" type="pres">
      <dgm:prSet presAssocID="{C5F6D93F-0029-4E3B-BFCE-5FC14B12F116}" presName="invisiNode" presStyleLbl="node1" presStyleIdx="1" presStyleCnt="5"/>
      <dgm:spPr/>
    </dgm:pt>
    <dgm:pt modelId="{A7F506BE-45D0-48B6-AF40-DBE6E45C383D}" type="pres">
      <dgm:prSet presAssocID="{C5F6D93F-0029-4E3B-BFCE-5FC14B12F116}" presName="imagNode" presStyleLbl="fgImgPlace1" presStyleIdx="1" presStyleCnt="5"/>
      <dgm:spPr>
        <a:blipFill rotWithShape="1">
          <a:blip xmlns:r="http://schemas.openxmlformats.org/officeDocument/2006/relationships" r:embed="rId2"/>
          <a:srcRect/>
          <a:stretch>
            <a:fillRect l="-12000" r="-12000"/>
          </a:stretch>
        </a:blipFill>
      </dgm:spPr>
    </dgm:pt>
    <dgm:pt modelId="{3C37307D-A407-4DC9-8A62-49447F2AA725}" type="pres">
      <dgm:prSet presAssocID="{E0717738-5497-4FB7-AAD3-A0531A8E6F9E}" presName="sibTrans" presStyleLbl="sibTrans2D1" presStyleIdx="0" presStyleCnt="0"/>
      <dgm:spPr/>
    </dgm:pt>
    <dgm:pt modelId="{99177088-73E3-4DAD-9D79-573D8E7FD1D8}" type="pres">
      <dgm:prSet presAssocID="{B4579E47-B8DD-4F9C-A3CA-A3C86B032F53}" presName="compNode" presStyleCnt="0"/>
      <dgm:spPr/>
    </dgm:pt>
    <dgm:pt modelId="{1DD61109-0895-4B17-8F23-F757635AB355}" type="pres">
      <dgm:prSet presAssocID="{B4579E47-B8DD-4F9C-A3CA-A3C86B032F53}" presName="node" presStyleLbl="node1" presStyleIdx="2" presStyleCnt="5">
        <dgm:presLayoutVars>
          <dgm:bulletEnabled val="1"/>
        </dgm:presLayoutVars>
      </dgm:prSet>
      <dgm:spPr/>
    </dgm:pt>
    <dgm:pt modelId="{E5227AD4-7DD6-4E0F-A7B4-E20ADBE30E1E}" type="pres">
      <dgm:prSet presAssocID="{B4579E47-B8DD-4F9C-A3CA-A3C86B032F53}" presName="invisiNode" presStyleLbl="node1" presStyleIdx="2" presStyleCnt="5"/>
      <dgm:spPr/>
    </dgm:pt>
    <dgm:pt modelId="{3C2A1178-5D54-4C42-9857-8170565BA4DB}" type="pres">
      <dgm:prSet presAssocID="{B4579E47-B8DD-4F9C-A3CA-A3C86B032F53}" presName="imagNode" presStyleLbl="fgImgPlace1" presStyleIdx="2" presStyleCnt="5"/>
      <dgm:spPr>
        <a:blipFill rotWithShape="1">
          <a:blip xmlns:r="http://schemas.openxmlformats.org/officeDocument/2006/relationships" r:embed="rId3"/>
          <a:srcRect/>
          <a:stretch>
            <a:fillRect t="-3000" b="-3000"/>
          </a:stretch>
        </a:blipFill>
      </dgm:spPr>
    </dgm:pt>
    <dgm:pt modelId="{527D382E-D75F-4C40-A5F2-08EBB08B456D}" type="pres">
      <dgm:prSet presAssocID="{8B594731-6343-4E29-A1B7-522AF03A741F}" presName="sibTrans" presStyleLbl="sibTrans2D1" presStyleIdx="0" presStyleCnt="0"/>
      <dgm:spPr/>
    </dgm:pt>
    <dgm:pt modelId="{FADE2C0E-C7EC-4C2E-A041-E9EF16581C30}" type="pres">
      <dgm:prSet presAssocID="{4E30F385-E15D-48C7-819E-A47862704660}" presName="compNode" presStyleCnt="0"/>
      <dgm:spPr/>
    </dgm:pt>
    <dgm:pt modelId="{D55521C5-769F-4BDE-9C36-209E7ECB09DA}" type="pres">
      <dgm:prSet presAssocID="{4E30F385-E15D-48C7-819E-A47862704660}" presName="node" presStyleLbl="node1" presStyleIdx="3" presStyleCnt="5">
        <dgm:presLayoutVars>
          <dgm:bulletEnabled val="1"/>
        </dgm:presLayoutVars>
      </dgm:prSet>
      <dgm:spPr/>
    </dgm:pt>
    <dgm:pt modelId="{F61AA272-F80F-4E92-AA59-F497DF98FFB9}" type="pres">
      <dgm:prSet presAssocID="{4E30F385-E15D-48C7-819E-A47862704660}" presName="invisiNode" presStyleLbl="node1" presStyleIdx="3" presStyleCnt="5"/>
      <dgm:spPr/>
    </dgm:pt>
    <dgm:pt modelId="{642FF542-F6A1-4F51-845D-5A3DDDED363C}" type="pres">
      <dgm:prSet presAssocID="{4E30F385-E15D-48C7-819E-A47862704660}" presName="imagNode" presStyleLbl="fgImgPlace1" presStyleIdx="3" presStyleCnt="5"/>
      <dgm:spPr>
        <a:blipFill rotWithShape="1">
          <a:blip xmlns:r="http://schemas.openxmlformats.org/officeDocument/2006/relationships" r:embed="rId4"/>
          <a:srcRect/>
          <a:stretch>
            <a:fillRect l="-3000" r="-3000"/>
          </a:stretch>
        </a:blipFill>
      </dgm:spPr>
    </dgm:pt>
    <dgm:pt modelId="{0C7C2AB2-F83F-40E7-A189-019F6227B8AE}" type="pres">
      <dgm:prSet presAssocID="{0042597D-8FB8-431B-B280-9E6CA6953710}" presName="sibTrans" presStyleLbl="sibTrans2D1" presStyleIdx="0" presStyleCnt="0"/>
      <dgm:spPr/>
    </dgm:pt>
    <dgm:pt modelId="{F4F31D8C-31B6-4999-A6A5-D80214D330C0}" type="pres">
      <dgm:prSet presAssocID="{92546139-5120-47DA-ABC5-758B8837537F}" presName="compNode" presStyleCnt="0"/>
      <dgm:spPr/>
    </dgm:pt>
    <dgm:pt modelId="{520DB536-082F-456A-9A2B-FC72098E758A}" type="pres">
      <dgm:prSet presAssocID="{92546139-5120-47DA-ABC5-758B8837537F}" presName="node" presStyleLbl="node1" presStyleIdx="4" presStyleCnt="5">
        <dgm:presLayoutVars>
          <dgm:bulletEnabled val="1"/>
        </dgm:presLayoutVars>
      </dgm:prSet>
      <dgm:spPr/>
    </dgm:pt>
    <dgm:pt modelId="{60BD5FAC-66E8-4B35-A173-3E1A0802F081}" type="pres">
      <dgm:prSet presAssocID="{92546139-5120-47DA-ABC5-758B8837537F}" presName="invisiNode" presStyleLbl="node1" presStyleIdx="4" presStyleCnt="5"/>
      <dgm:spPr/>
    </dgm:pt>
    <dgm:pt modelId="{491D2E85-3E82-4156-B16D-4BC577675FC2}" type="pres">
      <dgm:prSet presAssocID="{92546139-5120-47DA-ABC5-758B8837537F}" presName="imagNode" presStyleLbl="fgImgPlace1" presStyleIdx="4" presStyleCnt="5"/>
      <dgm:spPr>
        <a:blipFill rotWithShape="1">
          <a:blip xmlns:r="http://schemas.openxmlformats.org/officeDocument/2006/relationships" r:embed="rId5"/>
          <a:srcRect/>
          <a:stretch>
            <a:fillRect l="-30000" r="-30000"/>
          </a:stretch>
        </a:blipFill>
      </dgm:spPr>
    </dgm:pt>
  </dgm:ptLst>
  <dgm:cxnLst>
    <dgm:cxn modelId="{FE92BC01-57BF-45D0-8143-0C3A55D61EC2}" type="presOf" srcId="{4E30F385-E15D-48C7-819E-A47862704660}" destId="{D55521C5-769F-4BDE-9C36-209E7ECB09DA}" srcOrd="0" destOrd="0" presId="urn:microsoft.com/office/officeart/2005/8/layout/pList2"/>
    <dgm:cxn modelId="{E631B905-033C-44E5-B8E8-A724AFB941EE}" type="presOf" srcId="{5DDF2621-C654-40BA-9D7C-C90657CD4307}" destId="{642A2F45-8615-423A-921B-6EF74626146D}" srcOrd="0" destOrd="0" presId="urn:microsoft.com/office/officeart/2005/8/layout/pList2"/>
    <dgm:cxn modelId="{B2D3B41D-C8B0-47B3-ADBF-F609FD1BCE55}" srcId="{A591BBF5-4AD5-44F1-AE20-648DE2244FC1}" destId="{B4579E47-B8DD-4F9C-A3CA-A3C86B032F53}" srcOrd="2" destOrd="0" parTransId="{E2ADDE2D-086A-49B5-BB99-A6C82F55E220}" sibTransId="{8B594731-6343-4E29-A1B7-522AF03A741F}"/>
    <dgm:cxn modelId="{3E3ED45E-4F98-4099-A860-E5D9962475A8}" type="presOf" srcId="{8B594731-6343-4E29-A1B7-522AF03A741F}" destId="{527D382E-D75F-4C40-A5F2-08EBB08B456D}" srcOrd="0" destOrd="0" presId="urn:microsoft.com/office/officeart/2005/8/layout/pList2"/>
    <dgm:cxn modelId="{F0C16D66-3829-44E5-826C-ADF129B1B257}" srcId="{A591BBF5-4AD5-44F1-AE20-648DE2244FC1}" destId="{C5F6D93F-0029-4E3B-BFCE-5FC14B12F116}" srcOrd="1" destOrd="0" parTransId="{D927F40F-0E44-477B-86D2-B2ABDA4CDBEA}" sibTransId="{E0717738-5497-4FB7-AAD3-A0531A8E6F9E}"/>
    <dgm:cxn modelId="{06CB1E57-6B76-40EF-92E3-1028B3603DF9}" srcId="{A591BBF5-4AD5-44F1-AE20-648DE2244FC1}" destId="{A6248F86-FDF8-46F1-9066-14AC4F0C9899}" srcOrd="0" destOrd="0" parTransId="{5006AA90-4805-4DF0-BAE0-A3D0278C305E}" sibTransId="{5DDF2621-C654-40BA-9D7C-C90657CD4307}"/>
    <dgm:cxn modelId="{9D6E4E97-7B05-4336-8B0C-43262D155B73}" type="presOf" srcId="{A6248F86-FDF8-46F1-9066-14AC4F0C9899}" destId="{F54407F5-21D1-4DB6-9885-DCAE326711F1}" srcOrd="0" destOrd="0" presId="urn:microsoft.com/office/officeart/2005/8/layout/pList2"/>
    <dgm:cxn modelId="{907B3EA0-BCE2-4E87-B252-B14F3C9634F5}" srcId="{A591BBF5-4AD5-44F1-AE20-648DE2244FC1}" destId="{4E30F385-E15D-48C7-819E-A47862704660}" srcOrd="3" destOrd="0" parTransId="{11D82F0E-7965-463F-8A95-3A790FC05129}" sibTransId="{0042597D-8FB8-431B-B280-9E6CA6953710}"/>
    <dgm:cxn modelId="{B9E553B1-F32F-4827-906A-C1B010CC92D3}" type="presOf" srcId="{C5F6D93F-0029-4E3B-BFCE-5FC14B12F116}" destId="{A1D157A7-35E2-4AA1-BB77-4CDA2F376630}" srcOrd="0" destOrd="0" presId="urn:microsoft.com/office/officeart/2005/8/layout/pList2"/>
    <dgm:cxn modelId="{DEC283B3-6741-4986-B0E5-F84782524FF2}" type="presOf" srcId="{B4579E47-B8DD-4F9C-A3CA-A3C86B032F53}" destId="{1DD61109-0895-4B17-8F23-F757635AB355}" srcOrd="0" destOrd="0" presId="urn:microsoft.com/office/officeart/2005/8/layout/pList2"/>
    <dgm:cxn modelId="{112164D0-1811-4137-B5C8-F2BE7B5BB772}" type="presOf" srcId="{A591BBF5-4AD5-44F1-AE20-648DE2244FC1}" destId="{D42C529B-92DB-4D60-8FC2-2BA2165EC51B}" srcOrd="0" destOrd="0" presId="urn:microsoft.com/office/officeart/2005/8/layout/pList2"/>
    <dgm:cxn modelId="{725000DC-C7F7-4C4E-88BD-9533CEBF300C}" type="presOf" srcId="{0042597D-8FB8-431B-B280-9E6CA6953710}" destId="{0C7C2AB2-F83F-40E7-A189-019F6227B8AE}" srcOrd="0" destOrd="0" presId="urn:microsoft.com/office/officeart/2005/8/layout/pList2"/>
    <dgm:cxn modelId="{66B65EE4-34A6-4FD1-807A-73306B698DC0}" type="presOf" srcId="{92546139-5120-47DA-ABC5-758B8837537F}" destId="{520DB536-082F-456A-9A2B-FC72098E758A}" srcOrd="0" destOrd="0" presId="urn:microsoft.com/office/officeart/2005/8/layout/pList2"/>
    <dgm:cxn modelId="{4627F8F2-F4DB-4A0F-BC9C-E3EAB5154062}" srcId="{A591BBF5-4AD5-44F1-AE20-648DE2244FC1}" destId="{92546139-5120-47DA-ABC5-758B8837537F}" srcOrd="4" destOrd="0" parTransId="{B247DB1F-306D-4C3C-ABF6-FB697FFD1170}" sibTransId="{D71558F1-69CB-4878-A53B-42BF880CFE1C}"/>
    <dgm:cxn modelId="{FE21A9F6-F25F-4511-8CD9-210D01D32DC7}" type="presOf" srcId="{E0717738-5497-4FB7-AAD3-A0531A8E6F9E}" destId="{3C37307D-A407-4DC9-8A62-49447F2AA725}" srcOrd="0" destOrd="0" presId="urn:microsoft.com/office/officeart/2005/8/layout/pList2"/>
    <dgm:cxn modelId="{B7E15C8C-18F9-48E7-AA55-3EF66E315CC8}" type="presParOf" srcId="{D42C529B-92DB-4D60-8FC2-2BA2165EC51B}" destId="{82C7E25D-DF4F-46E0-B248-ED336875DA73}" srcOrd="0" destOrd="0" presId="urn:microsoft.com/office/officeart/2005/8/layout/pList2"/>
    <dgm:cxn modelId="{C54305AE-DCA0-45C1-AE91-2161728B6A03}" type="presParOf" srcId="{D42C529B-92DB-4D60-8FC2-2BA2165EC51B}" destId="{88946F2F-8936-41ED-B9FB-22BEF7E423F8}" srcOrd="1" destOrd="0" presId="urn:microsoft.com/office/officeart/2005/8/layout/pList2"/>
    <dgm:cxn modelId="{3E3669E5-97CF-472F-8F13-7A3E63C7B409}" type="presParOf" srcId="{88946F2F-8936-41ED-B9FB-22BEF7E423F8}" destId="{35A7B1E7-D970-4231-89E4-C3723F8F524B}" srcOrd="0" destOrd="0" presId="urn:microsoft.com/office/officeart/2005/8/layout/pList2"/>
    <dgm:cxn modelId="{3C785AA4-7850-4CEA-843F-32B4D4BEE299}" type="presParOf" srcId="{35A7B1E7-D970-4231-89E4-C3723F8F524B}" destId="{F54407F5-21D1-4DB6-9885-DCAE326711F1}" srcOrd="0" destOrd="0" presId="urn:microsoft.com/office/officeart/2005/8/layout/pList2"/>
    <dgm:cxn modelId="{390FF95E-5968-4319-A0AB-B4E4CE80F196}" type="presParOf" srcId="{35A7B1E7-D970-4231-89E4-C3723F8F524B}" destId="{CCEBF79B-6614-434D-8D5A-287F1D3BFEE2}" srcOrd="1" destOrd="0" presId="urn:microsoft.com/office/officeart/2005/8/layout/pList2"/>
    <dgm:cxn modelId="{ADB6E7C8-5268-44C5-931D-5585D814CF6C}" type="presParOf" srcId="{35A7B1E7-D970-4231-89E4-C3723F8F524B}" destId="{E454C74C-683B-4CED-9855-5FC1EA244689}" srcOrd="2" destOrd="0" presId="urn:microsoft.com/office/officeart/2005/8/layout/pList2"/>
    <dgm:cxn modelId="{EB9C27BD-A9FC-4760-9C58-AF043F4A3A9F}" type="presParOf" srcId="{88946F2F-8936-41ED-B9FB-22BEF7E423F8}" destId="{642A2F45-8615-423A-921B-6EF74626146D}" srcOrd="1" destOrd="0" presId="urn:microsoft.com/office/officeart/2005/8/layout/pList2"/>
    <dgm:cxn modelId="{A8E1CE3E-9C2C-4CAF-90ED-5097D1A6F2BC}" type="presParOf" srcId="{88946F2F-8936-41ED-B9FB-22BEF7E423F8}" destId="{5E8F5D5E-947A-465B-87DB-92B321867474}" srcOrd="2" destOrd="0" presId="urn:microsoft.com/office/officeart/2005/8/layout/pList2"/>
    <dgm:cxn modelId="{4E29335A-A1ED-4231-B6C3-D87589EF2DBB}" type="presParOf" srcId="{5E8F5D5E-947A-465B-87DB-92B321867474}" destId="{A1D157A7-35E2-4AA1-BB77-4CDA2F376630}" srcOrd="0" destOrd="0" presId="urn:microsoft.com/office/officeart/2005/8/layout/pList2"/>
    <dgm:cxn modelId="{6791A3B7-531D-4031-A62B-073174D2A1C8}" type="presParOf" srcId="{5E8F5D5E-947A-465B-87DB-92B321867474}" destId="{860C602D-DB33-465D-9580-F68425912A4C}" srcOrd="1" destOrd="0" presId="urn:microsoft.com/office/officeart/2005/8/layout/pList2"/>
    <dgm:cxn modelId="{D6FA09C2-D052-4485-9920-29CE21CA8A01}" type="presParOf" srcId="{5E8F5D5E-947A-465B-87DB-92B321867474}" destId="{A7F506BE-45D0-48B6-AF40-DBE6E45C383D}" srcOrd="2" destOrd="0" presId="urn:microsoft.com/office/officeart/2005/8/layout/pList2"/>
    <dgm:cxn modelId="{5E2C495F-ED75-4D52-98B6-653B974C3454}" type="presParOf" srcId="{88946F2F-8936-41ED-B9FB-22BEF7E423F8}" destId="{3C37307D-A407-4DC9-8A62-49447F2AA725}" srcOrd="3" destOrd="0" presId="urn:microsoft.com/office/officeart/2005/8/layout/pList2"/>
    <dgm:cxn modelId="{D83426C2-04CE-4A2A-AF3B-1097A0DDAB0E}" type="presParOf" srcId="{88946F2F-8936-41ED-B9FB-22BEF7E423F8}" destId="{99177088-73E3-4DAD-9D79-573D8E7FD1D8}" srcOrd="4" destOrd="0" presId="urn:microsoft.com/office/officeart/2005/8/layout/pList2"/>
    <dgm:cxn modelId="{426FA238-511C-4DB6-83D5-F7AB5CA8A81B}" type="presParOf" srcId="{99177088-73E3-4DAD-9D79-573D8E7FD1D8}" destId="{1DD61109-0895-4B17-8F23-F757635AB355}" srcOrd="0" destOrd="0" presId="urn:microsoft.com/office/officeart/2005/8/layout/pList2"/>
    <dgm:cxn modelId="{B543638F-21B3-4A5F-A3AC-D6D813127FEC}" type="presParOf" srcId="{99177088-73E3-4DAD-9D79-573D8E7FD1D8}" destId="{E5227AD4-7DD6-4E0F-A7B4-E20ADBE30E1E}" srcOrd="1" destOrd="0" presId="urn:microsoft.com/office/officeart/2005/8/layout/pList2"/>
    <dgm:cxn modelId="{7645A963-4A16-4C21-A03E-1A94B6B59BA7}" type="presParOf" srcId="{99177088-73E3-4DAD-9D79-573D8E7FD1D8}" destId="{3C2A1178-5D54-4C42-9857-8170565BA4DB}" srcOrd="2" destOrd="0" presId="urn:microsoft.com/office/officeart/2005/8/layout/pList2"/>
    <dgm:cxn modelId="{E3D9DCA3-7DFC-47CF-ABF4-48890B4C90E6}" type="presParOf" srcId="{88946F2F-8936-41ED-B9FB-22BEF7E423F8}" destId="{527D382E-D75F-4C40-A5F2-08EBB08B456D}" srcOrd="5" destOrd="0" presId="urn:microsoft.com/office/officeart/2005/8/layout/pList2"/>
    <dgm:cxn modelId="{C044DD38-B1F2-4D89-8A7E-27B4892990E3}" type="presParOf" srcId="{88946F2F-8936-41ED-B9FB-22BEF7E423F8}" destId="{FADE2C0E-C7EC-4C2E-A041-E9EF16581C30}" srcOrd="6" destOrd="0" presId="urn:microsoft.com/office/officeart/2005/8/layout/pList2"/>
    <dgm:cxn modelId="{C2CDC3E7-5799-46E5-A7E3-42C18FFC1304}" type="presParOf" srcId="{FADE2C0E-C7EC-4C2E-A041-E9EF16581C30}" destId="{D55521C5-769F-4BDE-9C36-209E7ECB09DA}" srcOrd="0" destOrd="0" presId="urn:microsoft.com/office/officeart/2005/8/layout/pList2"/>
    <dgm:cxn modelId="{C767BB67-BD66-4E20-A85D-7B0A9DAA2094}" type="presParOf" srcId="{FADE2C0E-C7EC-4C2E-A041-E9EF16581C30}" destId="{F61AA272-F80F-4E92-AA59-F497DF98FFB9}" srcOrd="1" destOrd="0" presId="urn:microsoft.com/office/officeart/2005/8/layout/pList2"/>
    <dgm:cxn modelId="{C7925B5A-B233-4499-8682-6E3F8DCD1634}" type="presParOf" srcId="{FADE2C0E-C7EC-4C2E-A041-E9EF16581C30}" destId="{642FF542-F6A1-4F51-845D-5A3DDDED363C}" srcOrd="2" destOrd="0" presId="urn:microsoft.com/office/officeart/2005/8/layout/pList2"/>
    <dgm:cxn modelId="{8F43DF6F-58CB-4B6C-B427-17D8151C444B}" type="presParOf" srcId="{88946F2F-8936-41ED-B9FB-22BEF7E423F8}" destId="{0C7C2AB2-F83F-40E7-A189-019F6227B8AE}" srcOrd="7" destOrd="0" presId="urn:microsoft.com/office/officeart/2005/8/layout/pList2"/>
    <dgm:cxn modelId="{A1DDDE7F-960F-4DD0-8A60-1509758953EF}" type="presParOf" srcId="{88946F2F-8936-41ED-B9FB-22BEF7E423F8}" destId="{F4F31D8C-31B6-4999-A6A5-D80214D330C0}" srcOrd="8" destOrd="0" presId="urn:microsoft.com/office/officeart/2005/8/layout/pList2"/>
    <dgm:cxn modelId="{8D55244F-585A-4002-BC5B-F737BDB20824}" type="presParOf" srcId="{F4F31D8C-31B6-4999-A6A5-D80214D330C0}" destId="{520DB536-082F-456A-9A2B-FC72098E758A}" srcOrd="0" destOrd="0" presId="urn:microsoft.com/office/officeart/2005/8/layout/pList2"/>
    <dgm:cxn modelId="{63B3B449-6317-465D-B95F-DA8604ED1BA4}" type="presParOf" srcId="{F4F31D8C-31B6-4999-A6A5-D80214D330C0}" destId="{60BD5FAC-66E8-4B35-A173-3E1A0802F081}" srcOrd="1" destOrd="0" presId="urn:microsoft.com/office/officeart/2005/8/layout/pList2"/>
    <dgm:cxn modelId="{F1DB3FCE-C382-4FF9-A5B0-CCD7BACAFD80}" type="presParOf" srcId="{F4F31D8C-31B6-4999-A6A5-D80214D330C0}" destId="{491D2E85-3E82-4156-B16D-4BC577675FC2}"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51B7D201-DB4E-4EA7-87A8-E5F284A92902}" type="doc">
      <dgm:prSet loTypeId="urn:microsoft.com/office/officeart/2005/8/layout/pList2" loCatId="list" qsTypeId="urn:microsoft.com/office/officeart/2005/8/quickstyle/simple1" qsCatId="simple" csTypeId="urn:microsoft.com/office/officeart/2005/8/colors/accent1_2" csCatId="accent1" phldr="1"/>
      <dgm:spPr/>
    </dgm:pt>
    <dgm:pt modelId="{17BB9F09-BE47-4C85-BEB3-0387833E5A51}">
      <dgm:prSet phldrT="[Текст]" custT="1"/>
      <dgm:spPr>
        <a:solidFill>
          <a:srgbClr val="66FF33"/>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помещений дошкольных учреждений</a:t>
          </a:r>
        </a:p>
      </dgm:t>
    </dgm:pt>
    <dgm:pt modelId="{B74B11C9-4F9D-4E89-AD94-95704A35E1F1}" type="parTrans" cxnId="{FABC9644-95C2-4B72-B06F-47283511CAB4}">
      <dgm:prSet/>
      <dgm:spPr/>
      <dgm:t>
        <a:bodyPr/>
        <a:lstStyle/>
        <a:p>
          <a:endParaRPr lang="ru-RU"/>
        </a:p>
      </dgm:t>
    </dgm:pt>
    <dgm:pt modelId="{1629F391-5FAA-4C4D-B081-B3A9A139F35A}" type="sibTrans" cxnId="{FABC9644-95C2-4B72-B06F-47283511CAB4}">
      <dgm:prSet/>
      <dgm:spPr/>
      <dgm:t>
        <a:bodyPr/>
        <a:lstStyle/>
        <a:p>
          <a:endParaRPr lang="ru-RU"/>
        </a:p>
      </dgm:t>
    </dgm:pt>
    <dgm:pt modelId="{3660730C-7740-45F9-B6F7-13889A166C08}">
      <dgm:prSet phldrT="[Текст]" custT="1"/>
      <dgm:spPr>
        <a:solidFill>
          <a:srgbClr val="66FF33"/>
        </a:solidFill>
      </dgm:spPr>
      <dgm:t>
        <a:bodyPr/>
        <a:lstStyle/>
        <a:p>
          <a:r>
            <a:rPr lang="ru-RU" sz="1200" dirty="0">
              <a:solidFill>
                <a:srgbClr val="9900FF"/>
              </a:solidFill>
              <a:latin typeface="Times New Roman" panose="02020603050405020304" pitchFamily="18" charset="0"/>
              <a:cs typeface="Times New Roman" panose="02020603050405020304" pitchFamily="18" charset="0"/>
            </a:rPr>
            <a:t>Ремонт учреждений общего образования</a:t>
          </a:r>
        </a:p>
      </dgm:t>
    </dgm:pt>
    <dgm:pt modelId="{EB8D6980-78B0-4E1D-9001-A0A454F5ED2B}" type="parTrans" cxnId="{A49915BB-9D3A-46FE-9E38-1AA2E1615840}">
      <dgm:prSet/>
      <dgm:spPr/>
      <dgm:t>
        <a:bodyPr/>
        <a:lstStyle/>
        <a:p>
          <a:endParaRPr lang="ru-RU"/>
        </a:p>
      </dgm:t>
    </dgm:pt>
    <dgm:pt modelId="{F2CD5214-B78C-4177-BCBA-9BAD6D3CDB30}" type="sibTrans" cxnId="{A49915BB-9D3A-46FE-9E38-1AA2E1615840}">
      <dgm:prSet/>
      <dgm:spPr/>
      <dgm:t>
        <a:bodyPr/>
        <a:lstStyle/>
        <a:p>
          <a:endParaRPr lang="ru-RU"/>
        </a:p>
      </dgm:t>
    </dgm:pt>
    <dgm:pt modelId="{96287031-DF70-4952-A9A9-3C5BE594E4BF}" type="pres">
      <dgm:prSet presAssocID="{51B7D201-DB4E-4EA7-87A8-E5F284A92902}" presName="Name0" presStyleCnt="0">
        <dgm:presLayoutVars>
          <dgm:dir/>
          <dgm:resizeHandles val="exact"/>
        </dgm:presLayoutVars>
      </dgm:prSet>
      <dgm:spPr/>
    </dgm:pt>
    <dgm:pt modelId="{D11C46D9-D729-4E66-BFD4-4B699E967B8F}" type="pres">
      <dgm:prSet presAssocID="{51B7D201-DB4E-4EA7-87A8-E5F284A92902}" presName="bkgdShp" presStyleLbl="alignAccFollowNode1" presStyleIdx="0" presStyleCnt="1"/>
      <dgm:spPr/>
    </dgm:pt>
    <dgm:pt modelId="{33F4068F-62C1-40C2-AA72-5138897D4E2B}" type="pres">
      <dgm:prSet presAssocID="{51B7D201-DB4E-4EA7-87A8-E5F284A92902}" presName="linComp" presStyleCnt="0"/>
      <dgm:spPr/>
    </dgm:pt>
    <dgm:pt modelId="{61BF15BD-8F03-44BF-A279-0FAF2FC521B6}" type="pres">
      <dgm:prSet presAssocID="{17BB9F09-BE47-4C85-BEB3-0387833E5A51}" presName="compNode" presStyleCnt="0"/>
      <dgm:spPr/>
    </dgm:pt>
    <dgm:pt modelId="{44E45B6F-0EE8-4EBD-BB68-19390997F96A}" type="pres">
      <dgm:prSet presAssocID="{17BB9F09-BE47-4C85-BEB3-0387833E5A51}" presName="node" presStyleLbl="node1" presStyleIdx="0" presStyleCnt="2">
        <dgm:presLayoutVars>
          <dgm:bulletEnabled val="1"/>
        </dgm:presLayoutVars>
      </dgm:prSet>
      <dgm:spPr/>
    </dgm:pt>
    <dgm:pt modelId="{CBD24DED-F0BD-46CB-A825-DC9F6EC73FA7}" type="pres">
      <dgm:prSet presAssocID="{17BB9F09-BE47-4C85-BEB3-0387833E5A51}" presName="invisiNode" presStyleLbl="node1" presStyleIdx="0" presStyleCnt="2"/>
      <dgm:spPr/>
    </dgm:pt>
    <dgm:pt modelId="{CBF8B0C8-D9AE-4613-B108-372A4CB449EE}" type="pres">
      <dgm:prSet presAssocID="{17BB9F09-BE47-4C85-BEB3-0387833E5A51}" presName="imagNode" presStyleLbl="fgImgPlace1" presStyleIdx="0" presStyleCnt="2"/>
      <dgm:spPr>
        <a:blipFill rotWithShape="1">
          <a:blip xmlns:r="http://schemas.openxmlformats.org/officeDocument/2006/relationships" r:embed="rId1"/>
          <a:srcRect/>
          <a:stretch>
            <a:fillRect t="-14000" b="-14000"/>
          </a:stretch>
        </a:blipFill>
      </dgm:spPr>
    </dgm:pt>
    <dgm:pt modelId="{756A9748-EE66-41CD-B7E8-D4C607C4EC4F}" type="pres">
      <dgm:prSet presAssocID="{1629F391-5FAA-4C4D-B081-B3A9A139F35A}" presName="sibTrans" presStyleLbl="sibTrans2D1" presStyleIdx="0" presStyleCnt="0"/>
      <dgm:spPr/>
    </dgm:pt>
    <dgm:pt modelId="{C3BDB926-2906-415A-917E-BBBF1FF4A845}" type="pres">
      <dgm:prSet presAssocID="{3660730C-7740-45F9-B6F7-13889A166C08}" presName="compNode" presStyleCnt="0"/>
      <dgm:spPr/>
    </dgm:pt>
    <dgm:pt modelId="{A572C7AB-01E6-484D-AF26-CDD903A8D89C}" type="pres">
      <dgm:prSet presAssocID="{3660730C-7740-45F9-B6F7-13889A166C08}" presName="node" presStyleLbl="node1" presStyleIdx="1" presStyleCnt="2">
        <dgm:presLayoutVars>
          <dgm:bulletEnabled val="1"/>
        </dgm:presLayoutVars>
      </dgm:prSet>
      <dgm:spPr/>
    </dgm:pt>
    <dgm:pt modelId="{88892E60-1BE5-4859-8090-5DE164C99177}" type="pres">
      <dgm:prSet presAssocID="{3660730C-7740-45F9-B6F7-13889A166C08}" presName="invisiNode" presStyleLbl="node1" presStyleIdx="1" presStyleCnt="2"/>
      <dgm:spPr/>
    </dgm:pt>
    <dgm:pt modelId="{5E819CEA-3481-4EC0-80F1-AE924BA6BCEB}" type="pres">
      <dgm:prSet presAssocID="{3660730C-7740-45F9-B6F7-13889A166C08}" presName="imagNode" presStyleLbl="fgImgPlace1" presStyleIdx="1" presStyleCnt="2"/>
      <dgm:spPr>
        <a:blipFill rotWithShape="1">
          <a:blip xmlns:r="http://schemas.openxmlformats.org/officeDocument/2006/relationships" r:embed="rId2"/>
          <a:srcRect/>
          <a:stretch>
            <a:fillRect t="-18000" b="-18000"/>
          </a:stretch>
        </a:blipFill>
      </dgm:spPr>
    </dgm:pt>
  </dgm:ptLst>
  <dgm:cxnLst>
    <dgm:cxn modelId="{C82E2108-B3D8-407A-9C98-D3AFE45B429A}" type="presOf" srcId="{51B7D201-DB4E-4EA7-87A8-E5F284A92902}" destId="{96287031-DF70-4952-A9A9-3C5BE594E4BF}" srcOrd="0" destOrd="0" presId="urn:microsoft.com/office/officeart/2005/8/layout/pList2"/>
    <dgm:cxn modelId="{6F43DC32-10BE-4F9A-88B2-C087260C17ED}" type="presOf" srcId="{17BB9F09-BE47-4C85-BEB3-0387833E5A51}" destId="{44E45B6F-0EE8-4EBD-BB68-19390997F96A}" srcOrd="0" destOrd="0" presId="urn:microsoft.com/office/officeart/2005/8/layout/pList2"/>
    <dgm:cxn modelId="{FABC9644-95C2-4B72-B06F-47283511CAB4}" srcId="{51B7D201-DB4E-4EA7-87A8-E5F284A92902}" destId="{17BB9F09-BE47-4C85-BEB3-0387833E5A51}" srcOrd="0" destOrd="0" parTransId="{B74B11C9-4F9D-4E89-AD94-95704A35E1F1}" sibTransId="{1629F391-5FAA-4C4D-B081-B3A9A139F35A}"/>
    <dgm:cxn modelId="{2AC8F18E-C6AB-42B5-9698-6C08751B1999}" type="presOf" srcId="{1629F391-5FAA-4C4D-B081-B3A9A139F35A}" destId="{756A9748-EE66-41CD-B7E8-D4C607C4EC4F}" srcOrd="0" destOrd="0" presId="urn:microsoft.com/office/officeart/2005/8/layout/pList2"/>
    <dgm:cxn modelId="{E44ED3B9-9105-4F5D-A8CF-5B6374120FDF}" type="presOf" srcId="{3660730C-7740-45F9-B6F7-13889A166C08}" destId="{A572C7AB-01E6-484D-AF26-CDD903A8D89C}" srcOrd="0" destOrd="0" presId="urn:microsoft.com/office/officeart/2005/8/layout/pList2"/>
    <dgm:cxn modelId="{A49915BB-9D3A-46FE-9E38-1AA2E1615840}" srcId="{51B7D201-DB4E-4EA7-87A8-E5F284A92902}" destId="{3660730C-7740-45F9-B6F7-13889A166C08}" srcOrd="1" destOrd="0" parTransId="{EB8D6980-78B0-4E1D-9001-A0A454F5ED2B}" sibTransId="{F2CD5214-B78C-4177-BCBA-9BAD6D3CDB30}"/>
    <dgm:cxn modelId="{132BF465-0A70-4890-B172-BA03ADBA91BB}" type="presParOf" srcId="{96287031-DF70-4952-A9A9-3C5BE594E4BF}" destId="{D11C46D9-D729-4E66-BFD4-4B699E967B8F}" srcOrd="0" destOrd="0" presId="urn:microsoft.com/office/officeart/2005/8/layout/pList2"/>
    <dgm:cxn modelId="{8A67ECA7-94EA-4EEF-B05B-E84FD8666043}" type="presParOf" srcId="{96287031-DF70-4952-A9A9-3C5BE594E4BF}" destId="{33F4068F-62C1-40C2-AA72-5138897D4E2B}" srcOrd="1" destOrd="0" presId="urn:microsoft.com/office/officeart/2005/8/layout/pList2"/>
    <dgm:cxn modelId="{0B7BB705-EE63-4B54-8CCC-5BE8679A1ADA}" type="presParOf" srcId="{33F4068F-62C1-40C2-AA72-5138897D4E2B}" destId="{61BF15BD-8F03-44BF-A279-0FAF2FC521B6}" srcOrd="0" destOrd="0" presId="urn:microsoft.com/office/officeart/2005/8/layout/pList2"/>
    <dgm:cxn modelId="{B7930E66-298E-4806-BCB2-0A35D4E14E7F}" type="presParOf" srcId="{61BF15BD-8F03-44BF-A279-0FAF2FC521B6}" destId="{44E45B6F-0EE8-4EBD-BB68-19390997F96A}" srcOrd="0" destOrd="0" presId="urn:microsoft.com/office/officeart/2005/8/layout/pList2"/>
    <dgm:cxn modelId="{017B11D0-8E60-4DF6-BD34-8A3DD974C499}" type="presParOf" srcId="{61BF15BD-8F03-44BF-A279-0FAF2FC521B6}" destId="{CBD24DED-F0BD-46CB-A825-DC9F6EC73FA7}" srcOrd="1" destOrd="0" presId="urn:microsoft.com/office/officeart/2005/8/layout/pList2"/>
    <dgm:cxn modelId="{276749E0-788C-46C4-90AF-828EE554BD9E}" type="presParOf" srcId="{61BF15BD-8F03-44BF-A279-0FAF2FC521B6}" destId="{CBF8B0C8-D9AE-4613-B108-372A4CB449EE}" srcOrd="2" destOrd="0" presId="urn:microsoft.com/office/officeart/2005/8/layout/pList2"/>
    <dgm:cxn modelId="{C6D80CDF-42B4-485A-A640-676514266BE1}" type="presParOf" srcId="{33F4068F-62C1-40C2-AA72-5138897D4E2B}" destId="{756A9748-EE66-41CD-B7E8-D4C607C4EC4F}" srcOrd="1" destOrd="0" presId="urn:microsoft.com/office/officeart/2005/8/layout/pList2"/>
    <dgm:cxn modelId="{E9B9ACB0-C836-43D9-A667-AED2B70B3A00}" type="presParOf" srcId="{33F4068F-62C1-40C2-AA72-5138897D4E2B}" destId="{C3BDB926-2906-415A-917E-BBBF1FF4A845}" srcOrd="2" destOrd="0" presId="urn:microsoft.com/office/officeart/2005/8/layout/pList2"/>
    <dgm:cxn modelId="{B0AE4ADF-7060-4C15-9109-8C4457856D95}" type="presParOf" srcId="{C3BDB926-2906-415A-917E-BBBF1FF4A845}" destId="{A572C7AB-01E6-484D-AF26-CDD903A8D89C}" srcOrd="0" destOrd="0" presId="urn:microsoft.com/office/officeart/2005/8/layout/pList2"/>
    <dgm:cxn modelId="{4C2EADC6-5C33-4EB3-BF29-FB5F90220A8B}" type="presParOf" srcId="{C3BDB926-2906-415A-917E-BBBF1FF4A845}" destId="{88892E60-1BE5-4859-8090-5DE164C99177}" srcOrd="1" destOrd="0" presId="urn:microsoft.com/office/officeart/2005/8/layout/pList2"/>
    <dgm:cxn modelId="{988E3F38-1B84-4C81-9C17-5F1004826708}" type="presParOf" srcId="{C3BDB926-2906-415A-917E-BBBF1FF4A845}" destId="{5E819CEA-3481-4EC0-80F1-AE924BA6BCEB}" srcOrd="2" destOrd="0" presId="urn:microsoft.com/office/officeart/2005/8/layout/p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69BF3-8BF9-4E0F-A5F3-DCB8842C89E7}">
      <dsp:nvSpPr>
        <dsp:cNvPr id="0" name=""/>
        <dsp:cNvSpPr/>
      </dsp:nvSpPr>
      <dsp:spPr>
        <a:xfrm>
          <a:off x="0" y="0"/>
          <a:ext cx="5922859" cy="544236"/>
        </a:xfrm>
        <a:prstGeom prst="rect">
          <a:avLst/>
        </a:prstGeom>
        <a:solidFill>
          <a:srgbClr val="FFFF00"/>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652B91"/>
              </a:solidFill>
              <a:latin typeface="Times New Roman" panose="02020603050405020304" pitchFamily="18" charset="0"/>
              <a:cs typeface="Times New Roman" panose="02020603050405020304" pitchFamily="18" charset="0"/>
            </a:rPr>
            <a:t>Источники финансирования дефицита бюджета</a:t>
          </a:r>
        </a:p>
      </dsp:txBody>
      <dsp:txXfrm>
        <a:off x="0" y="0"/>
        <a:ext cx="5922859" cy="544236"/>
      </dsp:txXfrm>
    </dsp:sp>
    <dsp:sp modelId="{2628675E-8983-4854-BC15-93B3F7B26161}">
      <dsp:nvSpPr>
        <dsp:cNvPr id="0" name=""/>
        <dsp:cNvSpPr/>
      </dsp:nvSpPr>
      <dsp:spPr>
        <a:xfrm>
          <a:off x="923" y="544236"/>
          <a:ext cx="1366480" cy="114289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Муниципальные займы, </a:t>
          </a: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осуществляемые путем выпуска ценных бумаг от имени муниципального образования</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923" y="544236"/>
        <a:ext cx="1366480" cy="1142895"/>
      </dsp:txXfrm>
    </dsp:sp>
    <dsp:sp modelId="{E0A2A43C-8ED3-42F6-8AA6-0093454C931E}">
      <dsp:nvSpPr>
        <dsp:cNvPr id="0" name=""/>
        <dsp:cNvSpPr/>
      </dsp:nvSpPr>
      <dsp:spPr>
        <a:xfrm>
          <a:off x="1367403" y="544236"/>
          <a:ext cx="1257298" cy="1142895"/>
        </a:xfrm>
        <a:prstGeom prst="rect">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Бюджетные кредиты, </a:t>
          </a: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полученные от бюджетов других уровней бюджетной системы</a:t>
          </a:r>
        </a:p>
      </dsp:txBody>
      <dsp:txXfrm>
        <a:off x="1367403" y="544236"/>
        <a:ext cx="1257298" cy="1142895"/>
      </dsp:txXfrm>
    </dsp:sp>
    <dsp:sp modelId="{5460E968-68B4-4403-BCC4-EF1576BA26FA}">
      <dsp:nvSpPr>
        <dsp:cNvPr id="0" name=""/>
        <dsp:cNvSpPr/>
      </dsp:nvSpPr>
      <dsp:spPr>
        <a:xfrm>
          <a:off x="2624701" y="544236"/>
          <a:ext cx="1086720" cy="1142895"/>
        </a:xfrm>
        <a:prstGeom prst="rect">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Кредиты</a:t>
          </a: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полученные от кредитных организаций</a:t>
          </a:r>
        </a:p>
      </dsp:txBody>
      <dsp:txXfrm>
        <a:off x="2624701" y="544236"/>
        <a:ext cx="1086720" cy="1142895"/>
      </dsp:txXfrm>
    </dsp:sp>
    <dsp:sp modelId="{A5A1CEA9-D7FB-4FEB-B52C-1538AD6E5002}">
      <dsp:nvSpPr>
        <dsp:cNvPr id="0" name=""/>
        <dsp:cNvSpPr/>
      </dsp:nvSpPr>
      <dsp:spPr>
        <a:xfrm>
          <a:off x="3711422" y="544236"/>
          <a:ext cx="1119338" cy="1142895"/>
        </a:xfrm>
        <a:prstGeom prst="rect">
          <a:avLst/>
        </a:prstGeom>
        <a:solidFill>
          <a:schemeClr val="accent1">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Изменение остатков </a:t>
          </a: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средств на счетах по учету средств местного бюджета</a:t>
          </a:r>
        </a:p>
      </dsp:txBody>
      <dsp:txXfrm>
        <a:off x="3711422" y="544236"/>
        <a:ext cx="1119338" cy="1142895"/>
      </dsp:txXfrm>
    </dsp:sp>
    <dsp:sp modelId="{E54317D1-2667-44D3-801D-D29E822C625E}">
      <dsp:nvSpPr>
        <dsp:cNvPr id="0" name=""/>
        <dsp:cNvSpPr/>
      </dsp:nvSpPr>
      <dsp:spPr>
        <a:xfrm>
          <a:off x="4830761" y="544236"/>
          <a:ext cx="1091175" cy="1142895"/>
        </a:xfrm>
        <a:prstGeom prst="rect">
          <a:avLst/>
        </a:prstGeom>
        <a:solidFill>
          <a:schemeClr val="accent2">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Поступления от продажи имущества, </a:t>
          </a: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находящегося в муниципальной собственности</a:t>
          </a:r>
        </a:p>
      </dsp:txBody>
      <dsp:txXfrm>
        <a:off x="4830761" y="544236"/>
        <a:ext cx="1091175" cy="1142895"/>
      </dsp:txXfrm>
    </dsp:sp>
    <dsp:sp modelId="{A367FC07-F97D-4396-83E8-6447831681FC}">
      <dsp:nvSpPr>
        <dsp:cNvPr id="0" name=""/>
        <dsp:cNvSpPr/>
      </dsp:nvSpPr>
      <dsp:spPr>
        <a:xfrm>
          <a:off x="0" y="1687131"/>
          <a:ext cx="5922859" cy="126988"/>
        </a:xfrm>
        <a:prstGeom prst="rect">
          <a:avLst/>
        </a:prstGeom>
        <a:solidFill>
          <a:schemeClr val="accent5">
            <a:lumMod val="40000"/>
            <a:lumOff val="60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D12C7-D655-4384-B122-9251063308A8}">
      <dsp:nvSpPr>
        <dsp:cNvPr id="0" name=""/>
        <dsp:cNvSpPr/>
      </dsp:nvSpPr>
      <dsp:spPr>
        <a:xfrm>
          <a:off x="594435" y="290"/>
          <a:ext cx="1593554" cy="956132"/>
        </a:xfrm>
        <a:prstGeom prst="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Единство бюджетной системы РФ</a:t>
          </a:r>
        </a:p>
      </dsp:txBody>
      <dsp:txXfrm>
        <a:off x="594435" y="290"/>
        <a:ext cx="1593554" cy="956132"/>
      </dsp:txXfrm>
    </dsp:sp>
    <dsp:sp modelId="{A579CBFA-C79A-4FCE-856A-B4BF68C6A0DD}">
      <dsp:nvSpPr>
        <dsp:cNvPr id="0" name=""/>
        <dsp:cNvSpPr/>
      </dsp:nvSpPr>
      <dsp:spPr>
        <a:xfrm>
          <a:off x="2347346" y="290"/>
          <a:ext cx="1593554" cy="956132"/>
        </a:xfrm>
        <a:prstGeom prst="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Разграничение доходов, расходов и источников финансирования дефицита бюджетов между бюджетами бюджетной системы</a:t>
          </a:r>
        </a:p>
      </dsp:txBody>
      <dsp:txXfrm>
        <a:off x="2347346" y="290"/>
        <a:ext cx="1593554" cy="956132"/>
      </dsp:txXfrm>
    </dsp:sp>
    <dsp:sp modelId="{4F5EDF05-5F30-4B77-BABD-53AA60CCAF1E}">
      <dsp:nvSpPr>
        <dsp:cNvPr id="0" name=""/>
        <dsp:cNvSpPr/>
      </dsp:nvSpPr>
      <dsp:spPr>
        <a:xfrm>
          <a:off x="4100256" y="290"/>
          <a:ext cx="1593554" cy="956132"/>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Самостоятельность бюджетов</a:t>
          </a:r>
        </a:p>
      </dsp:txBody>
      <dsp:txXfrm>
        <a:off x="4100256" y="290"/>
        <a:ext cx="1593554" cy="956132"/>
      </dsp:txXfrm>
    </dsp:sp>
    <dsp:sp modelId="{DE558E2F-51C5-4CF4-A4D3-3E5B2468D754}">
      <dsp:nvSpPr>
        <dsp:cNvPr id="0" name=""/>
        <dsp:cNvSpPr/>
      </dsp:nvSpPr>
      <dsp:spPr>
        <a:xfrm>
          <a:off x="594435" y="1115778"/>
          <a:ext cx="1593554" cy="956132"/>
        </a:xfrm>
        <a:prstGeom prst="rect">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Равенство бюджетных прав субъектов РФ, муниципальных образований</a:t>
          </a:r>
        </a:p>
      </dsp:txBody>
      <dsp:txXfrm>
        <a:off x="594435" y="1115778"/>
        <a:ext cx="1593554" cy="956132"/>
      </dsp:txXfrm>
    </dsp:sp>
    <dsp:sp modelId="{963A941F-A31D-4FE0-82CE-8B0FC9A011A9}">
      <dsp:nvSpPr>
        <dsp:cNvPr id="0" name=""/>
        <dsp:cNvSpPr/>
      </dsp:nvSpPr>
      <dsp:spPr>
        <a:xfrm>
          <a:off x="2347346" y="1115778"/>
          <a:ext cx="1593554" cy="956132"/>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Полноты отражения доходов, расходов и источников финансирования дефицитов бюджетов</a:t>
          </a:r>
        </a:p>
      </dsp:txBody>
      <dsp:txXfrm>
        <a:off x="2347346" y="1115778"/>
        <a:ext cx="1593554" cy="956132"/>
      </dsp:txXfrm>
    </dsp:sp>
    <dsp:sp modelId="{2D83AD43-63A3-42E6-8F95-15379A35C719}">
      <dsp:nvSpPr>
        <dsp:cNvPr id="0" name=""/>
        <dsp:cNvSpPr/>
      </dsp:nvSpPr>
      <dsp:spPr>
        <a:xfrm>
          <a:off x="4100256" y="1115778"/>
          <a:ext cx="1593554" cy="956132"/>
        </a:xfrm>
        <a:prstGeom prst="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chemeClr val="tx1">
                  <a:lumMod val="95000"/>
                  <a:lumOff val="5000"/>
                </a:schemeClr>
              </a:solidFill>
              <a:effectLst/>
              <a:latin typeface="Times New Roman" panose="02020603050405020304" pitchFamily="18" charset="0"/>
              <a:cs typeface="Times New Roman" panose="02020603050405020304" pitchFamily="18" charset="0"/>
            </a:rPr>
            <a:t>Сбалансированности бюджетов</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4100256" y="1115778"/>
        <a:ext cx="1593554" cy="956132"/>
      </dsp:txXfrm>
    </dsp:sp>
    <dsp:sp modelId="{41446033-A67D-4F0B-917C-99A5B31A6FF2}">
      <dsp:nvSpPr>
        <dsp:cNvPr id="0" name=""/>
        <dsp:cNvSpPr/>
      </dsp:nvSpPr>
      <dsp:spPr>
        <a:xfrm>
          <a:off x="594435" y="2231267"/>
          <a:ext cx="1593554" cy="956132"/>
        </a:xfrm>
        <a:prstGeom prst="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Эффективности использования бюджетных средств</a:t>
          </a:r>
        </a:p>
      </dsp:txBody>
      <dsp:txXfrm>
        <a:off x="594435" y="2231267"/>
        <a:ext cx="1593554" cy="956132"/>
      </dsp:txXfrm>
    </dsp:sp>
    <dsp:sp modelId="{ED176257-4C3D-440B-AB82-729FE1BD6A4A}">
      <dsp:nvSpPr>
        <dsp:cNvPr id="0" name=""/>
        <dsp:cNvSpPr/>
      </dsp:nvSpPr>
      <dsp:spPr>
        <a:xfrm>
          <a:off x="2347346" y="2231267"/>
          <a:ext cx="1593554" cy="956132"/>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Общего (совокупного) покрытия расходов бюджетов</a:t>
          </a:r>
        </a:p>
      </dsp:txBody>
      <dsp:txXfrm>
        <a:off x="2347346" y="2231267"/>
        <a:ext cx="1593554" cy="956132"/>
      </dsp:txXfrm>
    </dsp:sp>
    <dsp:sp modelId="{CA78B407-0985-4517-97F3-49DC7BAEA3B2}">
      <dsp:nvSpPr>
        <dsp:cNvPr id="0" name=""/>
        <dsp:cNvSpPr/>
      </dsp:nvSpPr>
      <dsp:spPr>
        <a:xfrm>
          <a:off x="4100256" y="2231267"/>
          <a:ext cx="1593554" cy="956132"/>
        </a:xfrm>
        <a:prstGeom prst="rect">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rgbClr val="222222"/>
              </a:solidFill>
              <a:effectLst/>
              <a:latin typeface="Times New Roman" panose="02020603050405020304" pitchFamily="18" charset="0"/>
              <a:cs typeface="Times New Roman" panose="02020603050405020304" pitchFamily="18" charset="0"/>
            </a:rPr>
            <a:t>Прозрачности (открытости</a:t>
          </a:r>
          <a:r>
            <a:rPr lang="ru-RU" sz="1100" b="0" i="0" kern="1200" dirty="0">
              <a:solidFill>
                <a:srgbClr val="222222"/>
              </a:solidFill>
              <a:effectLst/>
              <a:latin typeface="Times New Roman" panose="02020603050405020304" pitchFamily="18" charset="0"/>
              <a:cs typeface="Times New Roman" panose="02020603050405020304" pitchFamily="18" charset="0"/>
            </a:rPr>
            <a:t>)</a:t>
          </a:r>
          <a:endParaRPr lang="ru-RU" sz="1100" kern="1200" dirty="0">
            <a:latin typeface="Times New Roman" panose="02020603050405020304" pitchFamily="18" charset="0"/>
            <a:cs typeface="Times New Roman" panose="02020603050405020304" pitchFamily="18" charset="0"/>
          </a:endParaRPr>
        </a:p>
      </dsp:txBody>
      <dsp:txXfrm>
        <a:off x="4100256" y="2231267"/>
        <a:ext cx="1593554" cy="956132"/>
      </dsp:txXfrm>
    </dsp:sp>
    <dsp:sp modelId="{ED2D49C8-C84F-45A6-AF1D-955A74F3A264}">
      <dsp:nvSpPr>
        <dsp:cNvPr id="0" name=""/>
        <dsp:cNvSpPr/>
      </dsp:nvSpPr>
      <dsp:spPr>
        <a:xfrm>
          <a:off x="594435" y="3346755"/>
          <a:ext cx="1593554" cy="956132"/>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rgbClr val="222222"/>
              </a:solidFill>
              <a:effectLst/>
              <a:latin typeface="Times New Roman" panose="02020603050405020304" pitchFamily="18" charset="0"/>
              <a:cs typeface="Times New Roman" panose="02020603050405020304" pitchFamily="18" charset="0"/>
            </a:rPr>
            <a:t>Достоверности бюджета</a:t>
          </a:r>
          <a:endParaRPr lang="ru-RU" sz="1000" kern="1200" dirty="0">
            <a:latin typeface="Times New Roman" panose="02020603050405020304" pitchFamily="18" charset="0"/>
            <a:cs typeface="Times New Roman" panose="02020603050405020304" pitchFamily="18" charset="0"/>
          </a:endParaRPr>
        </a:p>
      </dsp:txBody>
      <dsp:txXfrm>
        <a:off x="594435" y="3346755"/>
        <a:ext cx="1593554" cy="956132"/>
      </dsp:txXfrm>
    </dsp:sp>
    <dsp:sp modelId="{FE6193CE-6D34-4BA9-805F-8D115DF076DE}">
      <dsp:nvSpPr>
        <dsp:cNvPr id="0" name=""/>
        <dsp:cNvSpPr/>
      </dsp:nvSpPr>
      <dsp:spPr>
        <a:xfrm>
          <a:off x="2347346" y="3346755"/>
          <a:ext cx="1593554" cy="956132"/>
        </a:xfrm>
        <a:prstGeom prst="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rgbClr val="222222"/>
              </a:solidFill>
              <a:effectLst/>
              <a:latin typeface="Times New Roman" panose="02020603050405020304" pitchFamily="18" charset="0"/>
              <a:cs typeface="Times New Roman" panose="02020603050405020304" pitchFamily="18" charset="0"/>
            </a:rPr>
            <a:t>Адресности и целевого характера бюджетных средств</a:t>
          </a:r>
          <a:endParaRPr lang="ru-RU" sz="1000" kern="1200" dirty="0">
            <a:latin typeface="Times New Roman" panose="02020603050405020304" pitchFamily="18" charset="0"/>
            <a:cs typeface="Times New Roman" panose="02020603050405020304" pitchFamily="18" charset="0"/>
          </a:endParaRPr>
        </a:p>
      </dsp:txBody>
      <dsp:txXfrm>
        <a:off x="2347346" y="3346755"/>
        <a:ext cx="1593554" cy="956132"/>
      </dsp:txXfrm>
    </dsp:sp>
    <dsp:sp modelId="{76D7203E-AD85-43AA-B3A9-282EDB83859B}">
      <dsp:nvSpPr>
        <dsp:cNvPr id="0" name=""/>
        <dsp:cNvSpPr/>
      </dsp:nvSpPr>
      <dsp:spPr>
        <a:xfrm>
          <a:off x="4100256" y="3346755"/>
          <a:ext cx="1593554" cy="956132"/>
        </a:xfrm>
        <a:prstGeom prst="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Подведомственности расходов бюджетов</a:t>
          </a:r>
        </a:p>
      </dsp:txBody>
      <dsp:txXfrm>
        <a:off x="4100256" y="3346755"/>
        <a:ext cx="1593554" cy="956132"/>
      </dsp:txXfrm>
    </dsp:sp>
    <dsp:sp modelId="{A91920DD-F939-4975-A913-56A2A0F706E8}">
      <dsp:nvSpPr>
        <dsp:cNvPr id="0" name=""/>
        <dsp:cNvSpPr/>
      </dsp:nvSpPr>
      <dsp:spPr>
        <a:xfrm>
          <a:off x="2347346" y="4462243"/>
          <a:ext cx="1593554" cy="956132"/>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rgbClr val="222222"/>
              </a:solidFill>
              <a:effectLst/>
              <a:latin typeface="Times New Roman" panose="02020603050405020304" pitchFamily="18" charset="0"/>
              <a:cs typeface="Times New Roman" panose="02020603050405020304" pitchFamily="18" charset="0"/>
            </a:rPr>
            <a:t>Единства кассы</a:t>
          </a:r>
          <a:endParaRPr lang="ru-RU" sz="1000" kern="1200" dirty="0">
            <a:latin typeface="Times New Roman" panose="02020603050405020304" pitchFamily="18" charset="0"/>
            <a:cs typeface="Times New Roman" panose="02020603050405020304" pitchFamily="18" charset="0"/>
          </a:endParaRPr>
        </a:p>
      </dsp:txBody>
      <dsp:txXfrm>
        <a:off x="2347346" y="4462243"/>
        <a:ext cx="1593554" cy="9561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0FF38-3587-47C9-A17F-98F016A152A1}">
      <dsp:nvSpPr>
        <dsp:cNvPr id="0" name=""/>
        <dsp:cNvSpPr/>
      </dsp:nvSpPr>
      <dsp:spPr>
        <a:xfrm>
          <a:off x="1530" y="0"/>
          <a:ext cx="1864678" cy="726794"/>
        </a:xfrm>
        <a:prstGeom prst="chevron">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муниципального округа</a:t>
          </a:r>
        </a:p>
      </dsp:txBody>
      <dsp:txXfrm>
        <a:off x="364927" y="0"/>
        <a:ext cx="1137884" cy="726794"/>
      </dsp:txXfrm>
    </dsp:sp>
    <dsp:sp modelId="{51D5F445-D737-44E5-9818-D6C76444BCC3}">
      <dsp:nvSpPr>
        <dsp:cNvPr id="0" name=""/>
        <dsp:cNvSpPr/>
      </dsp:nvSpPr>
      <dsp:spPr>
        <a:xfrm>
          <a:off x="1679740" y="0"/>
          <a:ext cx="1864678" cy="726794"/>
        </a:xfrm>
        <a:prstGeom prst="chevr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sp:txBody>
      <dsp:txXfrm>
        <a:off x="2043137" y="0"/>
        <a:ext cx="1137884" cy="726794"/>
      </dsp:txXfrm>
    </dsp:sp>
    <dsp:sp modelId="{22751570-B408-4888-8ED7-A432A4AD278A}">
      <dsp:nvSpPr>
        <dsp:cNvPr id="0" name=""/>
        <dsp:cNvSpPr/>
      </dsp:nvSpPr>
      <dsp:spPr>
        <a:xfrm>
          <a:off x="3357951" y="0"/>
          <a:ext cx="1864678" cy="726794"/>
        </a:xfrm>
        <a:prstGeom prst="chevron">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sp:txBody>
      <dsp:txXfrm>
        <a:off x="3721348" y="0"/>
        <a:ext cx="1137884" cy="7267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0FF38-3587-47C9-A17F-98F016A152A1}">
      <dsp:nvSpPr>
        <dsp:cNvPr id="0" name=""/>
        <dsp:cNvSpPr/>
      </dsp:nvSpPr>
      <dsp:spPr>
        <a:xfrm>
          <a:off x="1682" y="0"/>
          <a:ext cx="2049826" cy="726794"/>
        </a:xfrm>
        <a:prstGeom prst="chevron">
          <a:avLst/>
        </a:prstGeom>
        <a:solidFill>
          <a:srgbClr val="FF99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финансовый орган администрации Анучинского муниципального округа</a:t>
          </a:r>
        </a:p>
      </dsp:txBody>
      <dsp:txXfrm>
        <a:off x="365079" y="0"/>
        <a:ext cx="1323032" cy="726794"/>
      </dsp:txXfrm>
    </dsp:sp>
    <dsp:sp modelId="{51D5F445-D737-44E5-9818-D6C76444BCC3}">
      <dsp:nvSpPr>
        <dsp:cNvPr id="0" name=""/>
        <dsp:cNvSpPr/>
      </dsp:nvSpPr>
      <dsp:spPr>
        <a:xfrm>
          <a:off x="1846526" y="0"/>
          <a:ext cx="2049826" cy="726794"/>
        </a:xfrm>
        <a:prstGeom prst="chevron">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органы муниципального финансового контроля </a:t>
          </a:r>
        </a:p>
      </dsp:txBody>
      <dsp:txXfrm>
        <a:off x="2209923" y="0"/>
        <a:ext cx="1323032" cy="726794"/>
      </dsp:txXfrm>
    </dsp:sp>
    <dsp:sp modelId="{22751570-B408-4888-8ED7-A432A4AD278A}">
      <dsp:nvSpPr>
        <dsp:cNvPr id="0" name=""/>
        <dsp:cNvSpPr/>
      </dsp:nvSpPr>
      <dsp:spPr>
        <a:xfrm>
          <a:off x="3691370" y="0"/>
          <a:ext cx="2049826" cy="726794"/>
        </a:xfrm>
        <a:prstGeom prst="chevron">
          <a:avLst/>
        </a:prstGeom>
        <a:solidFill>
          <a:schemeClr val="accent1">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главные распорядители (распорядители) бюджетных средств</a:t>
          </a:r>
        </a:p>
      </dsp:txBody>
      <dsp:txXfrm>
        <a:off x="4054767" y="0"/>
        <a:ext cx="1323032" cy="7267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0FF38-3587-47C9-A17F-98F016A152A1}">
      <dsp:nvSpPr>
        <dsp:cNvPr id="0" name=""/>
        <dsp:cNvSpPr/>
      </dsp:nvSpPr>
      <dsp:spPr>
        <a:xfrm>
          <a:off x="2213" y="0"/>
          <a:ext cx="2696780" cy="906541"/>
        </a:xfrm>
        <a:prstGeom prst="chevron">
          <a:avLst/>
        </a:prstGeom>
        <a:solidFill>
          <a:srgbClr val="FFFF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доходов бюджета</a:t>
          </a:r>
        </a:p>
      </dsp:txBody>
      <dsp:txXfrm>
        <a:off x="455484" y="0"/>
        <a:ext cx="1790239" cy="906541"/>
      </dsp:txXfrm>
    </dsp:sp>
    <dsp:sp modelId="{51D5F445-D737-44E5-9818-D6C76444BCC3}">
      <dsp:nvSpPr>
        <dsp:cNvPr id="0" name=""/>
        <dsp:cNvSpPr/>
      </dsp:nvSpPr>
      <dsp:spPr>
        <a:xfrm>
          <a:off x="2429315" y="0"/>
          <a:ext cx="2696780" cy="906541"/>
        </a:xfrm>
        <a:prstGeom prst="chevron">
          <a:avLst/>
        </a:prstGeom>
        <a:solidFill>
          <a:srgbClr val="0BDAFD"/>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источников финансирования дефицита бюджета</a:t>
          </a:r>
        </a:p>
      </dsp:txBody>
      <dsp:txXfrm>
        <a:off x="2882586" y="0"/>
        <a:ext cx="1790239" cy="906541"/>
      </dsp:txXfrm>
    </dsp:sp>
    <dsp:sp modelId="{22751570-B408-4888-8ED7-A432A4AD278A}">
      <dsp:nvSpPr>
        <dsp:cNvPr id="0" name=""/>
        <dsp:cNvSpPr/>
      </dsp:nvSpPr>
      <dsp:spPr>
        <a:xfrm>
          <a:off x="4856417" y="0"/>
          <a:ext cx="2696780" cy="906541"/>
        </a:xfrm>
        <a:prstGeom prst="chevron">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получатели бюджетных средств</a:t>
          </a:r>
        </a:p>
      </dsp:txBody>
      <dsp:txXfrm>
        <a:off x="5309688" y="0"/>
        <a:ext cx="1790239" cy="9065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81C2A-11B1-49B4-8074-328B260FFC64}">
      <dsp:nvSpPr>
        <dsp:cNvPr id="0" name=""/>
        <dsp:cNvSpPr/>
      </dsp:nvSpPr>
      <dsp:spPr>
        <a:xfrm>
          <a:off x="0" y="0"/>
          <a:ext cx="9590438" cy="1622843"/>
        </a:xfrm>
        <a:prstGeom prst="roundRect">
          <a:avLst>
            <a:gd name="adj" fmla="val 10000"/>
          </a:avLst>
        </a:prstGeom>
        <a:solidFill>
          <a:srgbClr val="FFCCFF">
            <a:alpha val="90000"/>
          </a:srgb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5C0C617A-DE1C-4D3E-903A-88A2EA5E270C}">
      <dsp:nvSpPr>
        <dsp:cNvPr id="0" name=""/>
        <dsp:cNvSpPr/>
      </dsp:nvSpPr>
      <dsp:spPr>
        <a:xfrm>
          <a:off x="290794" y="216379"/>
          <a:ext cx="1668305" cy="1190085"/>
        </a:xfrm>
        <a:prstGeom prst="roundRect">
          <a:avLst>
            <a:gd name="adj" fmla="val 10000"/>
          </a:avLst>
        </a:prstGeom>
        <a:blipFill rotWithShape="1">
          <a:blip xmlns:r="http://schemas.openxmlformats.org/officeDocument/2006/relationships" r:embed="rId1"/>
          <a:srcRect/>
          <a:stretch>
            <a:fillRect t="-3000" b="-3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C149BC9-41A6-4CD2-9443-FBD54B3F0D9C}">
      <dsp:nvSpPr>
        <dsp:cNvPr id="0" name=""/>
        <dsp:cNvSpPr/>
      </dsp:nvSpPr>
      <dsp:spPr>
        <a:xfrm rot="10800000">
          <a:off x="290794" y="1622843"/>
          <a:ext cx="1668305" cy="1983475"/>
        </a:xfrm>
        <a:prstGeom prst="round2SameRect">
          <a:avLst>
            <a:gd name="adj1" fmla="val 10500"/>
            <a:gd name="adj2" fmla="val 0"/>
          </a:avLst>
        </a:prstGeom>
        <a:solidFill>
          <a:srgbClr val="FF99FF"/>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Положениях послания Президента Российской Федерации Федеральному собранию Российской Федерации</a:t>
          </a:r>
        </a:p>
      </dsp:txBody>
      <dsp:txXfrm rot="10800000">
        <a:off x="342100" y="1622843"/>
        <a:ext cx="1565693" cy="1932169"/>
      </dsp:txXfrm>
    </dsp:sp>
    <dsp:sp modelId="{B27405E3-3E10-41D5-82A7-213B53B1444F}">
      <dsp:nvSpPr>
        <dsp:cNvPr id="0" name=""/>
        <dsp:cNvSpPr/>
      </dsp:nvSpPr>
      <dsp:spPr>
        <a:xfrm>
          <a:off x="2125930" y="216379"/>
          <a:ext cx="1668305" cy="1190085"/>
        </a:xfrm>
        <a:prstGeom prst="roundRect">
          <a:avLst>
            <a:gd name="adj" fmla="val 10000"/>
          </a:avLst>
        </a:prstGeom>
        <a:blipFill rotWithShape="1">
          <a:blip xmlns:r="http://schemas.openxmlformats.org/officeDocument/2006/relationships" r:embed="rId2"/>
          <a:srcRect/>
          <a:stretch>
            <a:fillRect l="-13000" r="-13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16FD0AF-9478-4745-977E-2DE84B04BBED}">
      <dsp:nvSpPr>
        <dsp:cNvPr id="0" name=""/>
        <dsp:cNvSpPr/>
      </dsp:nvSpPr>
      <dsp:spPr>
        <a:xfrm rot="10800000">
          <a:off x="2125930" y="1622843"/>
          <a:ext cx="1668305" cy="1983475"/>
        </a:xfrm>
        <a:prstGeom prst="round2SameRect">
          <a:avLst>
            <a:gd name="adj1" fmla="val 10500"/>
            <a:gd name="adj2" fmla="val 0"/>
          </a:avLst>
        </a:prstGeom>
        <a:solidFill>
          <a:srgbClr val="FF99FF"/>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endParaRPr lang="ru-RU" sz="12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5334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Основных параметрах прогноза социально – экономического развития</a:t>
          </a:r>
        </a:p>
      </dsp:txBody>
      <dsp:txXfrm rot="10800000">
        <a:off x="2177236" y="1622843"/>
        <a:ext cx="1565693" cy="1932169"/>
      </dsp:txXfrm>
    </dsp:sp>
    <dsp:sp modelId="{3C69BBC5-8D6B-4386-9B6D-205E1A33ECEE}">
      <dsp:nvSpPr>
        <dsp:cNvPr id="0" name=""/>
        <dsp:cNvSpPr/>
      </dsp:nvSpPr>
      <dsp:spPr>
        <a:xfrm>
          <a:off x="3961066" y="216379"/>
          <a:ext cx="1668305" cy="1190085"/>
        </a:xfrm>
        <a:prstGeom prst="roundRect">
          <a:avLst>
            <a:gd name="adj" fmla="val 10000"/>
          </a:avLst>
        </a:prstGeom>
        <a:blipFill rotWithShape="1">
          <a:blip xmlns:r="http://schemas.openxmlformats.org/officeDocument/2006/relationships" r:embed="rId3"/>
          <a:srcRect/>
          <a:stretch>
            <a:fillRect t="-3000" b="-3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43FFDCF-2E00-4536-8B84-9073E7A97D56}">
      <dsp:nvSpPr>
        <dsp:cNvPr id="0" name=""/>
        <dsp:cNvSpPr/>
      </dsp:nvSpPr>
      <dsp:spPr>
        <a:xfrm rot="10800000">
          <a:off x="3961066" y="1622843"/>
          <a:ext cx="1668305" cy="1983475"/>
        </a:xfrm>
        <a:prstGeom prst="round2SameRect">
          <a:avLst>
            <a:gd name="adj1" fmla="val 10500"/>
            <a:gd name="adj2" fmla="val 0"/>
          </a:avLst>
        </a:prstGeom>
        <a:solidFill>
          <a:srgbClr val="FF99FF"/>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endParaRPr lang="ru-RU" sz="12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5334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Основных направлениях бюджетной и налоговой политики</a:t>
          </a:r>
        </a:p>
      </dsp:txBody>
      <dsp:txXfrm rot="10800000">
        <a:off x="4012372" y="1622843"/>
        <a:ext cx="1565693" cy="1932169"/>
      </dsp:txXfrm>
    </dsp:sp>
    <dsp:sp modelId="{664CBB6D-CEAA-4475-A4EE-9757C47AD230}">
      <dsp:nvSpPr>
        <dsp:cNvPr id="0" name=""/>
        <dsp:cNvSpPr/>
      </dsp:nvSpPr>
      <dsp:spPr>
        <a:xfrm>
          <a:off x="5796202" y="216379"/>
          <a:ext cx="1668305" cy="1190085"/>
        </a:xfrm>
        <a:prstGeom prst="roundRect">
          <a:avLst>
            <a:gd name="adj" fmla="val 10000"/>
          </a:avLst>
        </a:prstGeom>
        <a:blipFill rotWithShape="1">
          <a:blip xmlns:r="http://schemas.openxmlformats.org/officeDocument/2006/relationships" r:embed="rId4"/>
          <a:srcRect/>
          <a:stretch>
            <a:fillRect l="-5000" r="-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1E24FB6-9286-49A4-B7E4-8A600A01C374}">
      <dsp:nvSpPr>
        <dsp:cNvPr id="0" name=""/>
        <dsp:cNvSpPr/>
      </dsp:nvSpPr>
      <dsp:spPr>
        <a:xfrm rot="10800000">
          <a:off x="5796202" y="1622843"/>
          <a:ext cx="1668305" cy="1983475"/>
        </a:xfrm>
        <a:prstGeom prst="round2SameRect">
          <a:avLst>
            <a:gd name="adj1" fmla="val 10500"/>
            <a:gd name="adj2" fmla="val 0"/>
          </a:avLst>
        </a:prstGeom>
        <a:solidFill>
          <a:srgbClr val="FF99FF"/>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endParaRPr lang="ru-RU" sz="12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5334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Муниципальных программах</a:t>
          </a:r>
        </a:p>
      </dsp:txBody>
      <dsp:txXfrm rot="10800000">
        <a:off x="5847508" y="1622843"/>
        <a:ext cx="1565693" cy="1932169"/>
      </dsp:txXfrm>
    </dsp:sp>
    <dsp:sp modelId="{D30DF627-0D08-449F-B8AE-23A492BAC220}">
      <dsp:nvSpPr>
        <dsp:cNvPr id="0" name=""/>
        <dsp:cNvSpPr/>
      </dsp:nvSpPr>
      <dsp:spPr>
        <a:xfrm>
          <a:off x="7631338" y="216379"/>
          <a:ext cx="1668305" cy="1190085"/>
        </a:xfrm>
        <a:prstGeom prst="roundRect">
          <a:avLst>
            <a:gd name="adj" fmla="val 10000"/>
          </a:avLst>
        </a:prstGeom>
        <a:blipFill rotWithShape="1">
          <a:blip xmlns:r="http://schemas.openxmlformats.org/officeDocument/2006/relationships" r:embed="rId5"/>
          <a:srcRect/>
          <a:stretch>
            <a:fillRect l="-39000" r="-3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A788E36-8ABB-45F5-A1F1-54AE229269D3}">
      <dsp:nvSpPr>
        <dsp:cNvPr id="0" name=""/>
        <dsp:cNvSpPr/>
      </dsp:nvSpPr>
      <dsp:spPr>
        <a:xfrm rot="10800000">
          <a:off x="7631338" y="1622843"/>
          <a:ext cx="1668305" cy="1983475"/>
        </a:xfrm>
        <a:prstGeom prst="round2SameRect">
          <a:avLst>
            <a:gd name="adj1" fmla="val 10500"/>
            <a:gd name="adj2" fmla="val 0"/>
          </a:avLst>
        </a:prstGeom>
        <a:solidFill>
          <a:srgbClr val="FF99FF"/>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Бюджетном прогнозе (проекте бюджетного прогноза, проекте изменений бюджетного прогноза) на долгосрочный период</a:t>
          </a:r>
        </a:p>
      </dsp:txBody>
      <dsp:txXfrm rot="10800000">
        <a:off x="7682644" y="1622843"/>
        <a:ext cx="1565693" cy="19321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4DB4A-63D8-4D2A-A045-C6222573E709}">
      <dsp:nvSpPr>
        <dsp:cNvPr id="0" name=""/>
        <dsp:cNvSpPr/>
      </dsp:nvSpPr>
      <dsp:spPr>
        <a:xfrm>
          <a:off x="1372078" y="450"/>
          <a:ext cx="1796343" cy="81245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Промышленное производство</a:t>
          </a:r>
        </a:p>
      </dsp:txBody>
      <dsp:txXfrm>
        <a:off x="1372078" y="450"/>
        <a:ext cx="1796343" cy="812457"/>
      </dsp:txXfrm>
    </dsp:sp>
    <dsp:sp modelId="{069FD5CA-7B11-428A-972C-4D72B925A0D1}">
      <dsp:nvSpPr>
        <dsp:cNvPr id="0" name=""/>
        <dsp:cNvSpPr/>
      </dsp:nvSpPr>
      <dsp:spPr>
        <a:xfrm>
          <a:off x="487312" y="450"/>
          <a:ext cx="804333" cy="812457"/>
        </a:xfrm>
        <a:prstGeom prst="rect">
          <a:avLst/>
        </a:prstGeom>
        <a:blipFill rotWithShape="1">
          <a:blip xmlns:r="http://schemas.openxmlformats.org/officeDocument/2006/relationships" r:embed="rId1"/>
          <a:srcRect/>
          <a:stretch>
            <a:fillRect l="-17000" r="-17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CD76E547-2693-409F-8810-339FF0327603}">
      <dsp:nvSpPr>
        <dsp:cNvPr id="0" name=""/>
        <dsp:cNvSpPr/>
      </dsp:nvSpPr>
      <dsp:spPr>
        <a:xfrm>
          <a:off x="487312" y="946964"/>
          <a:ext cx="1796343" cy="812457"/>
        </a:xfrm>
        <a:prstGeom prst="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Сельское хозяйство</a:t>
          </a:r>
        </a:p>
      </dsp:txBody>
      <dsp:txXfrm>
        <a:off x="487312" y="946964"/>
        <a:ext cx="1796343" cy="812457"/>
      </dsp:txXfrm>
    </dsp:sp>
    <dsp:sp modelId="{3E513E95-63F3-41D8-A161-AB0AB01B15DC}">
      <dsp:nvSpPr>
        <dsp:cNvPr id="0" name=""/>
        <dsp:cNvSpPr/>
      </dsp:nvSpPr>
      <dsp:spPr>
        <a:xfrm>
          <a:off x="2364089" y="946964"/>
          <a:ext cx="804333" cy="812457"/>
        </a:xfrm>
        <a:prstGeom prst="rect">
          <a:avLst/>
        </a:prstGeom>
        <a:blipFill rotWithShape="1">
          <a:blip xmlns:r="http://schemas.openxmlformats.org/officeDocument/2006/relationships" r:embed="rId2"/>
          <a:srcRect/>
          <a:stretch>
            <a:fillRect l="-23000" r="-23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C8B85A56-0C73-406B-B311-7B7042B2FA46}">
      <dsp:nvSpPr>
        <dsp:cNvPr id="0" name=""/>
        <dsp:cNvSpPr/>
      </dsp:nvSpPr>
      <dsp:spPr>
        <a:xfrm>
          <a:off x="1372078" y="1893477"/>
          <a:ext cx="1796343" cy="812457"/>
        </a:xfrm>
        <a:prstGeom prst="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Строительство</a:t>
          </a:r>
        </a:p>
      </dsp:txBody>
      <dsp:txXfrm>
        <a:off x="1372078" y="1893477"/>
        <a:ext cx="1796343" cy="812457"/>
      </dsp:txXfrm>
    </dsp:sp>
    <dsp:sp modelId="{D52BC700-866C-4E37-BE6E-E48285106304}">
      <dsp:nvSpPr>
        <dsp:cNvPr id="0" name=""/>
        <dsp:cNvSpPr/>
      </dsp:nvSpPr>
      <dsp:spPr>
        <a:xfrm>
          <a:off x="487312" y="1893477"/>
          <a:ext cx="804333" cy="812457"/>
        </a:xfrm>
        <a:prstGeom prst="rect">
          <a:avLst/>
        </a:prstGeom>
        <a:blipFill rotWithShape="1">
          <a:blip xmlns:r="http://schemas.openxmlformats.org/officeDocument/2006/relationships" r:embed="rId3"/>
          <a:srcRect/>
          <a:stretch>
            <a:fillRect l="-17000" r="-17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77940E-4A24-423A-BB4D-B3C79DDEDB0F}">
      <dsp:nvSpPr>
        <dsp:cNvPr id="0" name=""/>
        <dsp:cNvSpPr/>
      </dsp:nvSpPr>
      <dsp:spPr>
        <a:xfrm>
          <a:off x="0" y="206424"/>
          <a:ext cx="5414300" cy="589783"/>
        </a:xfrm>
        <a:prstGeom prst="roundRect">
          <a:avLst>
            <a:gd name="adj" fmla="val 10000"/>
          </a:avLst>
        </a:prstGeom>
        <a:solidFill>
          <a:schemeClr val="accent5">
            <a:lumMod val="40000"/>
            <a:lumOff val="60000"/>
            <a:alpha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chemeClr val="tx1">
                  <a:lumMod val="95000"/>
                  <a:lumOff val="5000"/>
                </a:schemeClr>
              </a:solidFill>
              <a:latin typeface="Times New Roman" panose="02020603050405020304" pitchFamily="18" charset="0"/>
              <a:cs typeface="Times New Roman" panose="02020603050405020304" pitchFamily="18" charset="0"/>
            </a:rPr>
            <a:t>ВАЖНО</a:t>
          </a:r>
        </a:p>
      </dsp:txBody>
      <dsp:txXfrm>
        <a:off x="17274" y="223698"/>
        <a:ext cx="5379752" cy="555235"/>
      </dsp:txXfrm>
    </dsp:sp>
    <dsp:sp modelId="{88D65630-CE7B-4F5D-99A8-0514A2095165}">
      <dsp:nvSpPr>
        <dsp:cNvPr id="0" name=""/>
        <dsp:cNvSpPr/>
      </dsp:nvSpPr>
      <dsp:spPr>
        <a:xfrm>
          <a:off x="0" y="902368"/>
          <a:ext cx="589783" cy="589783"/>
        </a:xfrm>
        <a:prstGeom prst="roundRect">
          <a:avLst>
            <a:gd name="adj" fmla="val 16670"/>
          </a:avLst>
        </a:prstGeom>
        <a:blipFill rotWithShape="1">
          <a:blip xmlns:r="http://schemas.openxmlformats.org/officeDocument/2006/relationships" r:embed="rId1"/>
          <a:srcRect/>
          <a:stretch>
            <a:fillRect t="-24000" b="-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01BE1F-C335-466D-8C17-140D3C604FAA}">
      <dsp:nvSpPr>
        <dsp:cNvPr id="0" name=""/>
        <dsp:cNvSpPr/>
      </dsp:nvSpPr>
      <dsp:spPr>
        <a:xfrm>
          <a:off x="625170" y="902368"/>
          <a:ext cx="4789130" cy="589783"/>
        </a:xfrm>
        <a:prstGeom prst="roundRect">
          <a:avLst>
            <a:gd name="adj" fmla="val 16670"/>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Муниципальный долг не должен превышать 50% объема собственных доходов бюджета муниципального округа (ст.107)</a:t>
          </a:r>
        </a:p>
      </dsp:txBody>
      <dsp:txXfrm>
        <a:off x="653966" y="931164"/>
        <a:ext cx="4731538" cy="532191"/>
      </dsp:txXfrm>
    </dsp:sp>
    <dsp:sp modelId="{85FAA7A4-B8BE-44E3-B9D3-88FE4EC7B881}">
      <dsp:nvSpPr>
        <dsp:cNvPr id="0" name=""/>
        <dsp:cNvSpPr/>
      </dsp:nvSpPr>
      <dsp:spPr>
        <a:xfrm>
          <a:off x="0" y="1562925"/>
          <a:ext cx="589783" cy="589783"/>
        </a:xfrm>
        <a:prstGeom prst="roundRect">
          <a:avLst>
            <a:gd name="adj" fmla="val 16670"/>
          </a:avLst>
        </a:prstGeom>
        <a:blipFill rotWithShape="1">
          <a:blip xmlns:r="http://schemas.openxmlformats.org/officeDocument/2006/relationships" r:embed="rId1"/>
          <a:srcRect/>
          <a:stretch>
            <a:fillRect t="-24000" b="-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76F88-1C18-478E-89B9-4F0342BC4719}">
      <dsp:nvSpPr>
        <dsp:cNvPr id="0" name=""/>
        <dsp:cNvSpPr/>
      </dsp:nvSpPr>
      <dsp:spPr>
        <a:xfrm>
          <a:off x="625170" y="1562925"/>
          <a:ext cx="4789130" cy="589783"/>
        </a:xfrm>
        <a:prstGeom prst="roundRect">
          <a:avLst>
            <a:gd name="adj" fmla="val 16670"/>
          </a:avLst>
        </a:prstGeom>
        <a:solidFill>
          <a:schemeClr val="accent5">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Расходы на обслуживание долга не должны превышать 15% расходов бюджета муниципального округа за исключением субвенций (ст.111)</a:t>
          </a:r>
        </a:p>
      </dsp:txBody>
      <dsp:txXfrm>
        <a:off x="653966" y="1591721"/>
        <a:ext cx="4731538" cy="5321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93C4FD-BC26-4AAB-B364-F0719B28559D}">
      <dsp:nvSpPr>
        <dsp:cNvPr id="0" name=""/>
        <dsp:cNvSpPr/>
      </dsp:nvSpPr>
      <dsp:spPr>
        <a:xfrm>
          <a:off x="0" y="0"/>
          <a:ext cx="4416805" cy="909142"/>
        </a:xfrm>
        <a:prstGeom prst="roundRect">
          <a:avLst>
            <a:gd name="adj" fmla="val 10000"/>
          </a:avLst>
        </a:prstGeom>
        <a:solidFill>
          <a:schemeClr val="accent1">
            <a:lumMod val="20000"/>
            <a:lumOff val="80000"/>
            <a:alpha val="9000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14F859DC-5C3F-44E1-9DB3-6398739569FE}">
      <dsp:nvSpPr>
        <dsp:cNvPr id="0" name=""/>
        <dsp:cNvSpPr/>
      </dsp:nvSpPr>
      <dsp:spPr>
        <a:xfrm>
          <a:off x="132504" y="121218"/>
          <a:ext cx="1297436" cy="666704"/>
        </a:xfrm>
        <a:prstGeom prst="roundRect">
          <a:avLst>
            <a:gd name="adj" fmla="val 10000"/>
          </a:avLst>
        </a:prstGeom>
        <a:blipFill rotWithShape="1">
          <a:blip xmlns:r="http://schemas.openxmlformats.org/officeDocument/2006/relationships" r:embed="rId1"/>
          <a:srcRect/>
          <a:stretch>
            <a:fillRect t="-8000" b="-8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ABCB4637-A039-4DFA-8E92-DD57E1FE6C06}">
      <dsp:nvSpPr>
        <dsp:cNvPr id="0" name=""/>
        <dsp:cNvSpPr/>
      </dsp:nvSpPr>
      <dsp:spPr>
        <a:xfrm rot="10800000">
          <a:off x="132504" y="909142"/>
          <a:ext cx="1297436" cy="1111173"/>
        </a:xfrm>
        <a:prstGeom prst="round2SameRect">
          <a:avLst>
            <a:gd name="adj1" fmla="val 10500"/>
            <a:gd name="adj2" fmla="val 0"/>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Акциз на автомобильный бензин</a:t>
          </a:r>
        </a:p>
      </dsp:txBody>
      <dsp:txXfrm rot="10800000">
        <a:off x="166676" y="909142"/>
        <a:ext cx="1229092" cy="1077001"/>
      </dsp:txXfrm>
    </dsp:sp>
    <dsp:sp modelId="{AEE3ED66-1697-4AF2-8C1C-D2ACD48AB4A4}">
      <dsp:nvSpPr>
        <dsp:cNvPr id="0" name=""/>
        <dsp:cNvSpPr/>
      </dsp:nvSpPr>
      <dsp:spPr>
        <a:xfrm>
          <a:off x="1559684" y="121218"/>
          <a:ext cx="1297436" cy="666704"/>
        </a:xfrm>
        <a:prstGeom prst="roundRect">
          <a:avLst>
            <a:gd name="adj" fmla="val 10000"/>
          </a:avLst>
        </a:prstGeom>
        <a:blipFill rotWithShape="1">
          <a:blip xmlns:r="http://schemas.openxmlformats.org/officeDocument/2006/relationships" r:embed="rId2"/>
          <a:srcRect/>
          <a:stretch>
            <a:fillRect t="-1000" b="-1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68F39E2-F6DE-4C87-8D63-22E088DCA430}">
      <dsp:nvSpPr>
        <dsp:cNvPr id="0" name=""/>
        <dsp:cNvSpPr/>
      </dsp:nvSpPr>
      <dsp:spPr>
        <a:xfrm rot="10800000">
          <a:off x="1559684" y="909142"/>
          <a:ext cx="1297436" cy="1111173"/>
        </a:xfrm>
        <a:prstGeom prst="round2SameRect">
          <a:avLst>
            <a:gd name="adj1" fmla="val 10500"/>
            <a:gd name="adj2" fmla="val 0"/>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Акцизы на дизельное топливо</a:t>
          </a:r>
        </a:p>
      </dsp:txBody>
      <dsp:txXfrm rot="10800000">
        <a:off x="1593856" y="909142"/>
        <a:ext cx="1229092" cy="1077001"/>
      </dsp:txXfrm>
    </dsp:sp>
    <dsp:sp modelId="{A0FED14C-E728-4DB4-8812-2F5ADA3147BF}">
      <dsp:nvSpPr>
        <dsp:cNvPr id="0" name=""/>
        <dsp:cNvSpPr/>
      </dsp:nvSpPr>
      <dsp:spPr>
        <a:xfrm>
          <a:off x="2986864" y="121218"/>
          <a:ext cx="1297436" cy="666704"/>
        </a:xfrm>
        <a:prstGeom prst="roundRect">
          <a:avLst>
            <a:gd name="adj" fmla="val 10000"/>
          </a:avLst>
        </a:prstGeom>
        <a:blipFill rotWithShape="1">
          <a:blip xmlns:r="http://schemas.openxmlformats.org/officeDocument/2006/relationships" r:embed="rId3"/>
          <a:srcRect/>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3EAE581E-A2F4-4716-A4C9-0C5C86C302DA}">
      <dsp:nvSpPr>
        <dsp:cNvPr id="0" name=""/>
        <dsp:cNvSpPr/>
      </dsp:nvSpPr>
      <dsp:spPr>
        <a:xfrm rot="10800000">
          <a:off x="2986864" y="909142"/>
          <a:ext cx="1297436" cy="1111173"/>
        </a:xfrm>
        <a:prstGeom prst="round2SameRect">
          <a:avLst>
            <a:gd name="adj1" fmla="val 10500"/>
            <a:gd name="adj2" fmla="val 0"/>
          </a:avLst>
        </a:prstGeom>
        <a:solidFill>
          <a:schemeClr val="accent1">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endParaRPr lang="ru-RU" sz="1000" kern="120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44500">
            <a:lnSpc>
              <a:spcPct val="90000"/>
            </a:lnSpc>
            <a:spcBef>
              <a:spcPct val="0"/>
            </a:spcBef>
            <a:spcAft>
              <a:spcPct val="35000"/>
            </a:spcAft>
            <a:buNone/>
          </a:pPr>
          <a:r>
            <a:rPr lang="ru-RU" sz="1000" kern="1200">
              <a:solidFill>
                <a:schemeClr val="tx1">
                  <a:lumMod val="95000"/>
                  <a:lumOff val="5000"/>
                </a:schemeClr>
              </a:solidFill>
              <a:latin typeface="Times New Roman" panose="02020603050405020304" pitchFamily="18" charset="0"/>
              <a:cs typeface="Times New Roman" panose="02020603050405020304" pitchFamily="18" charset="0"/>
            </a:rPr>
            <a:t>Акцизы </a:t>
          </a: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моторные масла</a:t>
          </a:r>
        </a:p>
      </dsp:txBody>
      <dsp:txXfrm rot="10800000">
        <a:off x="3021036" y="909142"/>
        <a:ext cx="1229092" cy="107700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AC6920-1429-4B36-818E-CFACB56BB4C0}">
      <dsp:nvSpPr>
        <dsp:cNvPr id="0" name=""/>
        <dsp:cNvSpPr/>
      </dsp:nvSpPr>
      <dsp:spPr>
        <a:xfrm>
          <a:off x="0" y="65742"/>
          <a:ext cx="11482664" cy="245940"/>
        </a:xfrm>
        <a:prstGeom prst="rect">
          <a:avLst/>
        </a:prstGeom>
        <a:solidFill>
          <a:srgbClr val="FFFF00"/>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9900FF"/>
              </a:solidFill>
              <a:latin typeface="Times New Roman" panose="02020603050405020304" pitchFamily="18" charset="0"/>
              <a:cs typeface="Times New Roman" panose="02020603050405020304" pitchFamily="18" charset="0"/>
            </a:rPr>
            <a:t>Доля межбюджетных трансфертов в общем объеме безвозмездных поступлений</a:t>
          </a:r>
        </a:p>
      </dsp:txBody>
      <dsp:txXfrm>
        <a:off x="0" y="65742"/>
        <a:ext cx="11482664" cy="245940"/>
      </dsp:txXfrm>
    </dsp:sp>
    <dsp:sp modelId="{F44D3659-D7F6-4A44-8326-A96869245446}">
      <dsp:nvSpPr>
        <dsp:cNvPr id="0" name=""/>
        <dsp:cNvSpPr/>
      </dsp:nvSpPr>
      <dsp:spPr>
        <a:xfrm>
          <a:off x="0" y="443166"/>
          <a:ext cx="2870665" cy="1068708"/>
        </a:xfrm>
        <a:prstGeom prst="rect">
          <a:avLst/>
        </a:prstGeom>
        <a:solidFill>
          <a:srgbClr val="FF99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Дотации</a:t>
          </a: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126610432,88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2024г – 155825061,58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2025г – 153992301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2026г –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84039568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2027г -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84039568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0" y="443166"/>
        <a:ext cx="2870665" cy="1068708"/>
      </dsp:txXfrm>
    </dsp:sp>
    <dsp:sp modelId="{9BD88203-FB20-49FD-8908-6DAFF2699087}">
      <dsp:nvSpPr>
        <dsp:cNvPr id="0" name=""/>
        <dsp:cNvSpPr/>
      </dsp:nvSpPr>
      <dsp:spPr>
        <a:xfrm>
          <a:off x="2870666" y="443166"/>
          <a:ext cx="2870665" cy="1068708"/>
        </a:xfrm>
        <a:prstGeom prst="rect">
          <a:avLst/>
        </a:prstGeom>
        <a:solidFill>
          <a:schemeClr val="accent1">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Субсидии</a:t>
          </a: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67676466,61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166456341,02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2025г – 28736140,16</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2026г – 17939673,65</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2027г – 10803663,06</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2870666" y="443166"/>
        <a:ext cx="2870665" cy="1068708"/>
      </dsp:txXfrm>
    </dsp:sp>
    <dsp:sp modelId="{EF6645F3-A42B-4680-8874-CFD648D2FA77}">
      <dsp:nvSpPr>
        <dsp:cNvPr id="0" name=""/>
        <dsp:cNvSpPr/>
      </dsp:nvSpPr>
      <dsp:spPr>
        <a:xfrm>
          <a:off x="5741332" y="443166"/>
          <a:ext cx="2870665" cy="1068708"/>
        </a:xfrm>
        <a:prstGeom prst="rect">
          <a:avLst/>
        </a:prstGeom>
        <a:solidFill>
          <a:srgbClr val="00FF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Субвенции</a:t>
          </a: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266967762,67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2024г –303433910,95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2025г – 374027414,40</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2026г – 389747542,97</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2027г – 419498275,08</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5741332" y="443166"/>
        <a:ext cx="2870665" cy="1068708"/>
      </dsp:txXfrm>
    </dsp:sp>
    <dsp:sp modelId="{8FDEEBB7-E37C-4C07-AE56-9D5E1F026C94}">
      <dsp:nvSpPr>
        <dsp:cNvPr id="0" name=""/>
        <dsp:cNvSpPr/>
      </dsp:nvSpPr>
      <dsp:spPr>
        <a:xfrm>
          <a:off x="8611998" y="443166"/>
          <a:ext cx="2870665" cy="1068708"/>
        </a:xfrm>
        <a:prstGeom prst="rect">
          <a:avLst/>
        </a:prstGeom>
        <a:solidFill>
          <a:srgbClr val="FFCCCC"/>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Иные трансферты</a:t>
          </a: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12684272,70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2024г –26734899,46</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2025г – 19757474,80</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2026г –389747542,97</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2027г – 21400856,64</a:t>
          </a:r>
          <a:r>
            <a:rPr lang="ru-RU" sz="1000" b="1"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8611998" y="443166"/>
        <a:ext cx="2870665" cy="1068708"/>
      </dsp:txXfrm>
    </dsp:sp>
    <dsp:sp modelId="{580EE2B4-8CB3-40E4-A991-7B426FECAF6B}">
      <dsp:nvSpPr>
        <dsp:cNvPr id="0" name=""/>
        <dsp:cNvSpPr/>
      </dsp:nvSpPr>
      <dsp:spPr>
        <a:xfrm>
          <a:off x="0" y="1511875"/>
          <a:ext cx="11482664" cy="118745"/>
        </a:xfrm>
        <a:prstGeom prst="rect">
          <a:avLst/>
        </a:prstGeom>
        <a:solidFill>
          <a:schemeClr val="accent4">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6E380-DF24-44CA-9E35-E7DE05FD06EF}">
      <dsp:nvSpPr>
        <dsp:cNvPr id="0" name=""/>
        <dsp:cNvSpPr/>
      </dsp:nvSpPr>
      <dsp:spPr>
        <a:xfrm>
          <a:off x="74873" y="0"/>
          <a:ext cx="3908890" cy="829157"/>
        </a:xfrm>
        <a:prstGeom prst="roundRect">
          <a:avLst>
            <a:gd name="adj" fmla="val 10000"/>
          </a:avLst>
        </a:prstGeom>
        <a:solidFill>
          <a:schemeClr val="accent4">
            <a:alpha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Дотации (руб.)</a:t>
          </a:r>
        </a:p>
      </dsp:txBody>
      <dsp:txXfrm>
        <a:off x="99158" y="24285"/>
        <a:ext cx="3860320" cy="780587"/>
      </dsp:txXfrm>
    </dsp:sp>
    <dsp:sp modelId="{03441B72-EBB3-4DBB-9299-868AB0F6F883}">
      <dsp:nvSpPr>
        <dsp:cNvPr id="0" name=""/>
        <dsp:cNvSpPr/>
      </dsp:nvSpPr>
      <dsp:spPr>
        <a:xfrm>
          <a:off x="69166" y="1036989"/>
          <a:ext cx="1150952" cy="1150952"/>
        </a:xfrm>
        <a:prstGeom prst="roundRect">
          <a:avLst>
            <a:gd name="adj" fmla="val 16670"/>
          </a:avLst>
        </a:prstGeom>
        <a:blipFill rotWithShape="1">
          <a:blip xmlns:r="http://schemas.openxmlformats.org/officeDocument/2006/relationships" r:embed="rId1"/>
          <a:srcRect/>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96D6E91-ECC4-47E2-BA53-E6C5DCAF7B27}">
      <dsp:nvSpPr>
        <dsp:cNvPr id="0" name=""/>
        <dsp:cNvSpPr/>
      </dsp:nvSpPr>
      <dsp:spPr>
        <a:xfrm>
          <a:off x="1289175" y="1036989"/>
          <a:ext cx="2688880" cy="1150952"/>
        </a:xfrm>
        <a:prstGeom prst="roundRect">
          <a:avLst>
            <a:gd name="adj" fmla="val 16670"/>
          </a:avLst>
        </a:prstGeom>
        <a:solidFill>
          <a:schemeClr val="accent4">
            <a:shade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just" defTabSz="444500">
            <a:lnSpc>
              <a:spcPts val="1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Выравнивание бюджетной обеспеченности</a:t>
          </a:r>
        </a:p>
        <a:p>
          <a:pPr marL="0" lvl="0" indent="0" algn="just" defTabSz="444500">
            <a:lnSpc>
              <a:spcPts val="1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102731032,00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ts val="1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–137029667,00</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ts val="1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–153992301</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ts val="1000"/>
            </a:lnSpc>
            <a:spcBef>
              <a:spcPct val="0"/>
            </a:spcBef>
            <a:spcAft>
              <a:spcPct val="35000"/>
            </a:spcAft>
            <a:buNone/>
          </a:pP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2026г –84039568</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ts val="1000"/>
            </a:lnSpc>
            <a:spcBef>
              <a:spcPct val="0"/>
            </a:spcBef>
            <a:spcAft>
              <a:spcPct val="35000"/>
            </a:spcAft>
            <a:buNone/>
          </a:pP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2027г -  84039568</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1345370" y="1093184"/>
        <a:ext cx="2576490" cy="1038562"/>
      </dsp:txXfrm>
    </dsp:sp>
    <dsp:sp modelId="{1DD99BAB-687F-4B89-93AA-A8323FDB5ADB}">
      <dsp:nvSpPr>
        <dsp:cNvPr id="0" name=""/>
        <dsp:cNvSpPr/>
      </dsp:nvSpPr>
      <dsp:spPr>
        <a:xfrm>
          <a:off x="69166" y="2326055"/>
          <a:ext cx="1150952" cy="1150952"/>
        </a:xfrm>
        <a:prstGeom prst="roundRect">
          <a:avLst>
            <a:gd name="adj" fmla="val 16670"/>
          </a:avLst>
        </a:prstGeom>
        <a:blipFill rotWithShape="1">
          <a:blip xmlns:r="http://schemas.openxmlformats.org/officeDocument/2006/relationships" r:embed="rId2"/>
          <a:srcRect/>
          <a:stretch>
            <a:fillRect l="-25000" r="-25000"/>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DD59A09-A748-431F-AD1F-7CD49ADC9A08}">
      <dsp:nvSpPr>
        <dsp:cNvPr id="0" name=""/>
        <dsp:cNvSpPr/>
      </dsp:nvSpPr>
      <dsp:spPr>
        <a:xfrm>
          <a:off x="1289175" y="2326055"/>
          <a:ext cx="2688880" cy="1150952"/>
        </a:xfrm>
        <a:prstGeom prst="roundRect">
          <a:avLst>
            <a:gd name="adj" fmla="val 16670"/>
          </a:avLst>
        </a:prstGeom>
        <a:solidFill>
          <a:schemeClr val="accent4">
            <a:shade val="90000"/>
            <a:hueOff val="-317084"/>
            <a:satOff val="0"/>
            <a:lumOff val="19517"/>
            <a:alphaOff val="-2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сбалансированности бюджетов</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22040400,88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–18795394,58</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 </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 </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 </a:t>
          </a:r>
        </a:p>
      </dsp:txBody>
      <dsp:txXfrm>
        <a:off x="1345370" y="2382250"/>
        <a:ext cx="2576490" cy="1038562"/>
      </dsp:txXfrm>
    </dsp:sp>
    <dsp:sp modelId="{1FF42C8E-9FD4-407C-94BA-6928813951C3}">
      <dsp:nvSpPr>
        <dsp:cNvPr id="0" name=""/>
        <dsp:cNvSpPr/>
      </dsp:nvSpPr>
      <dsp:spPr>
        <a:xfrm>
          <a:off x="69166" y="3615122"/>
          <a:ext cx="1150952" cy="1150952"/>
        </a:xfrm>
        <a:prstGeom prst="roundRect">
          <a:avLst>
            <a:gd name="adj" fmla="val 16670"/>
          </a:avLst>
        </a:prstGeom>
        <a:blipFill rotWithShape="1">
          <a:blip xmlns:r="http://schemas.openxmlformats.org/officeDocument/2006/relationships" r:embed="rId3"/>
          <a:srcRect/>
          <a:stretch>
            <a:fillRect l="-25000" r="-25000"/>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0DA0365-DFC5-413D-8DD7-2B40C5640CD7}">
      <dsp:nvSpPr>
        <dsp:cNvPr id="0" name=""/>
        <dsp:cNvSpPr/>
      </dsp:nvSpPr>
      <dsp:spPr>
        <a:xfrm>
          <a:off x="1289175" y="3615122"/>
          <a:ext cx="2688880" cy="1150952"/>
        </a:xfrm>
        <a:prstGeom prst="roundRect">
          <a:avLst>
            <a:gd name="adj" fmla="val 16670"/>
          </a:avLst>
        </a:prstGeom>
        <a:solidFill>
          <a:schemeClr val="accent4">
            <a:shade val="90000"/>
            <a:hueOff val="-634168"/>
            <a:satOff val="0"/>
            <a:lumOff val="39034"/>
            <a:alphaOff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Прочие дотации</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1839000,00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 </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 </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 </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 </a:t>
          </a:r>
        </a:p>
      </dsp:txBody>
      <dsp:txXfrm>
        <a:off x="1345370" y="3671317"/>
        <a:ext cx="2576490" cy="103856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73FA3-6D6B-4E84-8114-C61DD3ED9DBF}">
      <dsp:nvSpPr>
        <dsp:cNvPr id="0" name=""/>
        <dsp:cNvSpPr/>
      </dsp:nvSpPr>
      <dsp:spPr>
        <a:xfrm>
          <a:off x="1617" y="0"/>
          <a:ext cx="2516097" cy="4766735"/>
        </a:xfrm>
        <a:prstGeom prst="roundRect">
          <a:avLst>
            <a:gd name="adj" fmla="val 10000"/>
          </a:avLst>
        </a:prstGeom>
        <a:solidFill>
          <a:srgbClr val="FFCC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жильем молодых семей</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2538000,00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–2549340</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–4137001,32</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–2551607,70</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- 2489374,63</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1617" y="1906694"/>
        <a:ext cx="2516097" cy="1906694"/>
      </dsp:txXfrm>
    </dsp:sp>
    <dsp:sp modelId="{BE8FAEA4-D9AA-4F5C-8AB5-E7222614BE0F}">
      <dsp:nvSpPr>
        <dsp:cNvPr id="0" name=""/>
        <dsp:cNvSpPr/>
      </dsp:nvSpPr>
      <dsp:spPr>
        <a:xfrm>
          <a:off x="466004" y="286004"/>
          <a:ext cx="1587322" cy="1587322"/>
        </a:xfrm>
        <a:prstGeom prst="ellipse">
          <a:avLst/>
        </a:prstGeom>
        <a:blipFill rotWithShape="1">
          <a:blip xmlns:r="http://schemas.openxmlformats.org/officeDocument/2006/relationships" r:embed="rId1"/>
          <a:srcRect/>
          <a:stretch>
            <a:fillRect l="-35000" r="-35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C0412D75-2EB6-423B-9694-791BF8C78175}">
      <dsp:nvSpPr>
        <dsp:cNvPr id="0" name=""/>
        <dsp:cNvSpPr/>
      </dsp:nvSpPr>
      <dsp:spPr>
        <a:xfrm>
          <a:off x="2593197" y="0"/>
          <a:ext cx="2516097" cy="4766735"/>
        </a:xfrm>
        <a:prstGeom prst="roundRect">
          <a:avLst>
            <a:gd name="adj" fmla="val 10000"/>
          </a:avLst>
        </a:prstGeom>
        <a:solidFill>
          <a:srgbClr val="FFCC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Подготовка проектов межевания земельных участков и на проведение кадастровых работ</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338723,00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–725552,38</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 </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 </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 </a:t>
          </a:r>
        </a:p>
      </dsp:txBody>
      <dsp:txXfrm>
        <a:off x="2593197" y="1906694"/>
        <a:ext cx="2516097" cy="1906694"/>
      </dsp:txXfrm>
    </dsp:sp>
    <dsp:sp modelId="{59CE206C-6A82-4451-9726-FCE188DB8CC4}">
      <dsp:nvSpPr>
        <dsp:cNvPr id="0" name=""/>
        <dsp:cNvSpPr/>
      </dsp:nvSpPr>
      <dsp:spPr>
        <a:xfrm>
          <a:off x="3057585" y="286004"/>
          <a:ext cx="1587322" cy="1587322"/>
        </a:xfrm>
        <a:prstGeom prst="ellipse">
          <a:avLst/>
        </a:prstGeom>
        <a:blipFill rotWithShape="1">
          <a:blip xmlns:r="http://schemas.openxmlformats.org/officeDocument/2006/relationships" r:embed="rId2"/>
          <a:srcRect/>
          <a:stretch>
            <a:fillRect l="-20000" r="-20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D5CB292B-3FA7-43E5-9124-87C5168D9A74}">
      <dsp:nvSpPr>
        <dsp:cNvPr id="0" name=""/>
        <dsp:cNvSpPr/>
      </dsp:nvSpPr>
      <dsp:spPr>
        <a:xfrm>
          <a:off x="5184778" y="0"/>
          <a:ext cx="2516097" cy="4766735"/>
        </a:xfrm>
        <a:prstGeom prst="roundRect">
          <a:avLst>
            <a:gd name="adj" fmla="val 10000"/>
          </a:avLst>
        </a:prstGeom>
        <a:solidFill>
          <a:srgbClr val="FFCC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Прочие субсидии</a:t>
          </a: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64799743,61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–163181448,64</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 24599138,84</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–15388065,95</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 8314288,43</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just" defTabSz="444500">
            <a:lnSpc>
              <a:spcPct val="90000"/>
            </a:lnSpc>
            <a:spcBef>
              <a:spcPct val="0"/>
            </a:spcBef>
            <a:spcAft>
              <a:spcPct val="35000"/>
            </a:spcAft>
            <a:buNone/>
          </a:pP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5184778" y="1906694"/>
        <a:ext cx="2516097" cy="1906694"/>
      </dsp:txXfrm>
    </dsp:sp>
    <dsp:sp modelId="{1629AAD5-5E16-4DBD-BBA3-166876B86B93}">
      <dsp:nvSpPr>
        <dsp:cNvPr id="0" name=""/>
        <dsp:cNvSpPr/>
      </dsp:nvSpPr>
      <dsp:spPr>
        <a:xfrm>
          <a:off x="5649165" y="286004"/>
          <a:ext cx="1587322" cy="1587322"/>
        </a:xfrm>
        <a:prstGeom prst="ellipse">
          <a:avLst/>
        </a:prstGeom>
        <a:blipFill rotWithShape="1">
          <a:blip xmlns:r="http://schemas.openxmlformats.org/officeDocument/2006/relationships" r:embed="rId3"/>
          <a:srcRect/>
          <a:stretch>
            <a:fillRect l="-95000" r="-95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D189EE8E-51E9-430B-A851-306720D9C311}">
      <dsp:nvSpPr>
        <dsp:cNvPr id="0" name=""/>
        <dsp:cNvSpPr/>
      </dsp:nvSpPr>
      <dsp:spPr>
        <a:xfrm>
          <a:off x="308099" y="3813388"/>
          <a:ext cx="7086293" cy="715010"/>
        </a:xfrm>
        <a:prstGeom prst="leftRightArrow">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E1E14-522F-4CC2-AF5F-E36EB5627D37}">
      <dsp:nvSpPr>
        <dsp:cNvPr id="0" name=""/>
        <dsp:cNvSpPr/>
      </dsp:nvSpPr>
      <dsp:spPr>
        <a:xfrm>
          <a:off x="0" y="0"/>
          <a:ext cx="4306349" cy="1326429"/>
        </a:xfrm>
        <a:prstGeom prst="roundRect">
          <a:avLst>
            <a:gd name="adj" fmla="val 10000"/>
          </a:avLst>
        </a:prstGeom>
        <a:solidFill>
          <a:srgbClr val="FFCCCC"/>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охране труда</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973 528,00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–1208033,00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–1219463,00</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–1265642,00</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-1313668,00</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993912" y="0"/>
        <a:ext cx="3312436" cy="1326429"/>
      </dsp:txXfrm>
    </dsp:sp>
    <dsp:sp modelId="{1C381592-988E-410F-A2E1-B1DED27AE2F1}">
      <dsp:nvSpPr>
        <dsp:cNvPr id="0" name=""/>
        <dsp:cNvSpPr/>
      </dsp:nvSpPr>
      <dsp:spPr>
        <a:xfrm>
          <a:off x="132642" y="132642"/>
          <a:ext cx="861269" cy="1061143"/>
        </a:xfrm>
        <a:prstGeom prst="roundRect">
          <a:avLst>
            <a:gd name="adj" fmla="val 10000"/>
          </a:avLst>
        </a:prstGeom>
        <a:blipFill rotWithShape="1">
          <a:blip xmlns:r="http://schemas.openxmlformats.org/officeDocument/2006/relationships" r:embed="rId1"/>
          <a:srcRect/>
          <a:stretch>
            <a:fillRect l="-18000" r="-18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55C1868-2E63-4DB0-9A87-EF087DB367AE}">
      <dsp:nvSpPr>
        <dsp:cNvPr id="0" name=""/>
        <dsp:cNvSpPr/>
      </dsp:nvSpPr>
      <dsp:spPr>
        <a:xfrm>
          <a:off x="0" y="1459071"/>
          <a:ext cx="4306349" cy="1326429"/>
        </a:xfrm>
        <a:prstGeom prst="roundRect">
          <a:avLst>
            <a:gd name="adj" fmla="val 10000"/>
          </a:avLst>
        </a:prstGeom>
        <a:solidFill>
          <a:srgbClr val="FFCCCC"/>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в сфере транспортного обслуживания по муниципальным маршрутам в границах МО</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3 387,08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3 387,08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3 387,08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3 387,08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3 387,08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993912" y="1459071"/>
        <a:ext cx="3312436" cy="1326429"/>
      </dsp:txXfrm>
    </dsp:sp>
    <dsp:sp modelId="{3E3AA88D-D103-4D2E-9449-D51B996E39D4}">
      <dsp:nvSpPr>
        <dsp:cNvPr id="0" name=""/>
        <dsp:cNvSpPr/>
      </dsp:nvSpPr>
      <dsp:spPr>
        <a:xfrm>
          <a:off x="132642" y="1591714"/>
          <a:ext cx="861269" cy="1061143"/>
        </a:xfrm>
        <a:prstGeom prst="roundRect">
          <a:avLst>
            <a:gd name="adj" fmla="val 10000"/>
          </a:avLst>
        </a:prstGeom>
        <a:blipFill rotWithShape="1">
          <a:blip xmlns:r="http://schemas.openxmlformats.org/officeDocument/2006/relationships" r:embed="rId2"/>
          <a:srcRect/>
          <a:stretch>
            <a:fillRect l="-64000" r="-64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389BDD3-96A0-48EF-8D63-B9A3D9449235}">
      <dsp:nvSpPr>
        <dsp:cNvPr id="0" name=""/>
        <dsp:cNvSpPr/>
      </dsp:nvSpPr>
      <dsp:spPr>
        <a:xfrm>
          <a:off x="0" y="2918143"/>
          <a:ext cx="4306349" cy="1326429"/>
        </a:xfrm>
        <a:prstGeom prst="roundRect">
          <a:avLst>
            <a:gd name="adj" fmla="val 10000"/>
          </a:avLst>
        </a:prstGeom>
        <a:solidFill>
          <a:srgbClr val="FFCCCC"/>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первичного воинского учета</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1 293 510,00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–1195888,00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–1318708,00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–1443568,00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1443568,00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993912" y="2918143"/>
        <a:ext cx="3312436" cy="1326429"/>
      </dsp:txXfrm>
    </dsp:sp>
    <dsp:sp modelId="{80555333-3918-4A09-8710-95D6FCF7CDE3}">
      <dsp:nvSpPr>
        <dsp:cNvPr id="0" name=""/>
        <dsp:cNvSpPr/>
      </dsp:nvSpPr>
      <dsp:spPr>
        <a:xfrm>
          <a:off x="132642" y="3050786"/>
          <a:ext cx="861269" cy="1061143"/>
        </a:xfrm>
        <a:prstGeom prst="roundRect">
          <a:avLst>
            <a:gd name="adj" fmla="val 10000"/>
          </a:avLst>
        </a:prstGeom>
        <a:blipFill rotWithShape="1">
          <a:blip xmlns:r="http://schemas.openxmlformats.org/officeDocument/2006/relationships" r:embed="rId3"/>
          <a:srcRect/>
          <a:stretch>
            <a:fillRect l="-19000" r="-1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07A018C-8D9F-4F5D-A512-CCFB50A0FDF9}">
      <dsp:nvSpPr>
        <dsp:cNvPr id="0" name=""/>
        <dsp:cNvSpPr/>
      </dsp:nvSpPr>
      <dsp:spPr>
        <a:xfrm>
          <a:off x="0" y="4377215"/>
          <a:ext cx="4306349" cy="1326429"/>
        </a:xfrm>
        <a:prstGeom prst="roundRect">
          <a:avLst>
            <a:gd name="adj" fmla="val 10000"/>
          </a:avLst>
        </a:prstGeom>
        <a:solidFill>
          <a:srgbClr val="FFCCCC"/>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составлению (изменению) списков кандидатов в присяжные заседатели</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2 240,00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8503,00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9893,00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 121640</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- 9893</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993912" y="4377215"/>
        <a:ext cx="3312436" cy="1326429"/>
      </dsp:txXfrm>
    </dsp:sp>
    <dsp:sp modelId="{F2D69CD9-C41D-4BDE-AF0E-6C44CFA27A3A}">
      <dsp:nvSpPr>
        <dsp:cNvPr id="0" name=""/>
        <dsp:cNvSpPr/>
      </dsp:nvSpPr>
      <dsp:spPr>
        <a:xfrm>
          <a:off x="132642" y="4509858"/>
          <a:ext cx="861269" cy="1061143"/>
        </a:xfrm>
        <a:prstGeom prst="roundRect">
          <a:avLst>
            <a:gd name="adj" fmla="val 10000"/>
          </a:avLst>
        </a:prstGeom>
        <a:blipFill rotWithShape="1">
          <a:blip xmlns:r="http://schemas.openxmlformats.org/officeDocument/2006/relationships" r:embed="rId4"/>
          <a:srcRect/>
          <a:stretch>
            <a:fillRect l="-66000" r="-6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E1E14-522F-4CC2-AF5F-E36EB5627D37}">
      <dsp:nvSpPr>
        <dsp:cNvPr id="0" name=""/>
        <dsp:cNvSpPr/>
      </dsp:nvSpPr>
      <dsp:spPr>
        <a:xfrm>
          <a:off x="0" y="0"/>
          <a:ext cx="4306349" cy="1763772"/>
        </a:xfrm>
        <a:prstGeom prst="roundRect">
          <a:avLst>
            <a:gd name="adj" fmla="val 10000"/>
          </a:avLst>
        </a:prstGeom>
        <a:solidFill>
          <a:srgbClr val="FFCCCC"/>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Единая субвенция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2 280 128,00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2838247,00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–574459</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–596118</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-618643</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0" y="0"/>
        <a:ext cx="3268701" cy="1763772"/>
      </dsp:txXfrm>
    </dsp:sp>
    <dsp:sp modelId="{1C381592-988E-410F-A2E1-B1DED27AE2F1}">
      <dsp:nvSpPr>
        <dsp:cNvPr id="0" name=""/>
        <dsp:cNvSpPr/>
      </dsp:nvSpPr>
      <dsp:spPr>
        <a:xfrm>
          <a:off x="3268701" y="176377"/>
          <a:ext cx="861269" cy="1411018"/>
        </a:xfrm>
        <a:prstGeom prst="roundRect">
          <a:avLst>
            <a:gd name="adj" fmla="val 10000"/>
          </a:avLst>
        </a:prstGeom>
        <a:blipFill rotWithShape="1">
          <a:blip xmlns:r="http://schemas.openxmlformats.org/officeDocument/2006/relationships" r:embed="rId1"/>
          <a:srcRect/>
          <a:stretch>
            <a:fillRect l="-13000" r="-13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E55C1868-2E63-4DB0-9A87-EF087DB367AE}">
      <dsp:nvSpPr>
        <dsp:cNvPr id="0" name=""/>
        <dsp:cNvSpPr/>
      </dsp:nvSpPr>
      <dsp:spPr>
        <a:xfrm>
          <a:off x="0" y="1940149"/>
          <a:ext cx="4306349" cy="1763772"/>
        </a:xfrm>
        <a:prstGeom prst="roundRect">
          <a:avLst>
            <a:gd name="adj" fmla="val 10000"/>
          </a:avLst>
        </a:prstGeom>
        <a:solidFill>
          <a:srgbClr val="FFCCCC"/>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Прочая субвенция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272 183,00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–569098</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0" y="1940149"/>
        <a:ext cx="3268701" cy="1763772"/>
      </dsp:txXfrm>
    </dsp:sp>
    <dsp:sp modelId="{3E3AA88D-D103-4D2E-9449-D51B996E39D4}">
      <dsp:nvSpPr>
        <dsp:cNvPr id="0" name=""/>
        <dsp:cNvSpPr/>
      </dsp:nvSpPr>
      <dsp:spPr>
        <a:xfrm>
          <a:off x="3268701" y="2116526"/>
          <a:ext cx="861269" cy="1411018"/>
        </a:xfrm>
        <a:prstGeom prst="roundRect">
          <a:avLst>
            <a:gd name="adj" fmla="val 10000"/>
          </a:avLst>
        </a:prstGeom>
        <a:blipFill rotWithShape="1">
          <a:blip xmlns:r="http://schemas.openxmlformats.org/officeDocument/2006/relationships" r:embed="rId2"/>
          <a:srcRect/>
          <a:stretch>
            <a:fillRect l="-50000" r="-50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C389BDD3-96A0-48EF-8D63-B9A3D9449235}">
      <dsp:nvSpPr>
        <dsp:cNvPr id="0" name=""/>
        <dsp:cNvSpPr/>
      </dsp:nvSpPr>
      <dsp:spPr>
        <a:xfrm>
          <a:off x="0" y="3880299"/>
          <a:ext cx="4306349" cy="1763772"/>
        </a:xfrm>
        <a:prstGeom prst="roundRect">
          <a:avLst>
            <a:gd name="adj" fmla="val 10000"/>
          </a:avLst>
        </a:prstGeom>
        <a:solidFill>
          <a:srgbClr val="FFCCCC"/>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Государственная регистрация актов гражданского состояния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1 117 965,00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–1085733,00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–1106149</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–1106149</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- 1106149</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,00 руб.</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0" y="3880299"/>
        <a:ext cx="3268701" cy="1763772"/>
      </dsp:txXfrm>
    </dsp:sp>
    <dsp:sp modelId="{80555333-3918-4A09-8710-95D6FCF7CDE3}">
      <dsp:nvSpPr>
        <dsp:cNvPr id="0" name=""/>
        <dsp:cNvSpPr/>
      </dsp:nvSpPr>
      <dsp:spPr>
        <a:xfrm>
          <a:off x="3268701" y="4056676"/>
          <a:ext cx="861269" cy="1411018"/>
        </a:xfrm>
        <a:prstGeom prst="roundRect">
          <a:avLst>
            <a:gd name="adj" fmla="val 10000"/>
          </a:avLst>
        </a:prstGeom>
        <a:blipFill rotWithShape="0">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6233B-EFE5-45CE-A308-FED370E48C32}">
      <dsp:nvSpPr>
        <dsp:cNvPr id="0" name=""/>
        <dsp:cNvSpPr/>
      </dsp:nvSpPr>
      <dsp:spPr>
        <a:xfrm>
          <a:off x="4330009" y="0"/>
          <a:ext cx="3428010" cy="1895788"/>
        </a:xfrm>
        <a:prstGeom prst="rightArrow">
          <a:avLst>
            <a:gd name="adj1" fmla="val 75000"/>
            <a:gd name="adj2" fmla="val 50000"/>
          </a:avLst>
        </a:prstGeom>
        <a:solidFill>
          <a:schemeClr val="accent6">
            <a:lumMod val="40000"/>
            <a:lumOff val="60000"/>
            <a:alpha val="90000"/>
          </a:schemeClr>
        </a:solid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350" tIns="6350" rIns="6350" bIns="6350" numCol="1" spcCol="1270" anchor="t" anchorCtr="0">
          <a:noAutofit/>
        </a:bodyPr>
        <a:lstStyle/>
        <a:p>
          <a:pPr marL="57150" lvl="1" indent="-57150" algn="l" defTabSz="444500">
            <a:lnSpc>
              <a:spcPct val="90000"/>
            </a:lnSpc>
            <a:spcBef>
              <a:spcPct val="0"/>
            </a:spcBef>
            <a:spcAft>
              <a:spcPct val="15000"/>
            </a:spcAft>
            <a:buChar char="•"/>
          </a:pP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7150" lvl="1" indent="-57150" algn="l" defTabSz="444500">
            <a:lnSpc>
              <a:spcPct val="90000"/>
            </a:lnSpc>
            <a:spcBef>
              <a:spcPct val="0"/>
            </a:spcBef>
            <a:spcAft>
              <a:spcPct val="15000"/>
            </a:spcAft>
            <a:buChar char="•"/>
          </a:pP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7150" lvl="1" indent="-57150" algn="l" defTabSz="444500">
            <a:lnSpc>
              <a:spcPct val="90000"/>
            </a:lnSpc>
            <a:spcBef>
              <a:spcPct val="0"/>
            </a:spcBef>
            <a:spcAft>
              <a:spcPct val="15000"/>
            </a:spcAft>
            <a:buChar char="•"/>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a:t>
          </a:r>
          <a:r>
            <a:rPr lang="ru-RU" sz="1000" b="0" i="0" u="none" kern="1200" dirty="0">
              <a:latin typeface="Times New Roman" panose="02020603050405020304" pitchFamily="18" charset="0"/>
              <a:cs typeface="Times New Roman" panose="02020603050405020304" pitchFamily="18" charset="0"/>
            </a:rPr>
            <a:t>227 866 317,24 руб.</a:t>
          </a: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57150" lvl="1" indent="-57150" algn="l" defTabSz="444500">
            <a:lnSpc>
              <a:spcPct val="90000"/>
            </a:lnSpc>
            <a:spcBef>
              <a:spcPct val="0"/>
            </a:spcBef>
            <a:spcAft>
              <a:spcPct val="15000"/>
            </a:spcAft>
            <a:buChar char="•"/>
          </a:pP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2024г – </a:t>
          </a:r>
          <a:r>
            <a:rPr lang="ru-RU" sz="1000" b="0" i="0" u="none" kern="1200" dirty="0">
              <a:latin typeface="Times New Roman" panose="02020603050405020304" pitchFamily="18" charset="0"/>
              <a:cs typeface="Times New Roman" panose="02020603050405020304" pitchFamily="18" charset="0"/>
            </a:rPr>
            <a:t>251 530 404,20 руб.</a:t>
          </a:r>
          <a:endPar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7150" lvl="1" indent="-57150" algn="l" defTabSz="444500">
            <a:lnSpc>
              <a:spcPct val="90000"/>
            </a:lnSpc>
            <a:spcBef>
              <a:spcPct val="0"/>
            </a:spcBef>
            <a:spcAft>
              <a:spcPct val="15000"/>
            </a:spcAft>
            <a:buChar char="•"/>
          </a:pP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2025г – 294516004,10</a:t>
          </a:r>
          <a:r>
            <a:rPr lang="ru-RU" sz="1000" b="0" i="0" u="none" kern="1200" dirty="0">
              <a:latin typeface="Times New Roman" panose="02020603050405020304" pitchFamily="18" charset="0"/>
              <a:cs typeface="Times New Roman" panose="02020603050405020304" pitchFamily="18" charset="0"/>
            </a:rPr>
            <a:t>,00 руб.</a:t>
          </a:r>
          <a:endPar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7150" lvl="1" indent="-57150" algn="l" defTabSz="444500">
            <a:lnSpc>
              <a:spcPct val="90000"/>
            </a:lnSpc>
            <a:spcBef>
              <a:spcPct val="0"/>
            </a:spcBef>
            <a:spcAft>
              <a:spcPct val="15000"/>
            </a:spcAft>
            <a:buChar char="•"/>
          </a:pP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2026г - 334427608</a:t>
          </a:r>
          <a:r>
            <a:rPr lang="ru-RU" sz="1000" b="0" i="0" u="none" kern="1200" dirty="0">
              <a:latin typeface="Times New Roman" pitchFamily="18" charset="0"/>
              <a:cs typeface="Times New Roman" pitchFamily="18" charset="0"/>
            </a:rPr>
            <a:t>,00 руб.</a:t>
          </a:r>
          <a:endParaRPr lang="ru-RU" sz="1000" b="0" kern="1200" dirty="0">
            <a:solidFill>
              <a:schemeClr val="tx1">
                <a:lumMod val="95000"/>
                <a:lumOff val="5000"/>
              </a:schemeClr>
            </a:solidFill>
            <a:latin typeface="Times New Roman" pitchFamily="18" charset="0"/>
            <a:cs typeface="Times New Roman" pitchFamily="18" charset="0"/>
          </a:endParaRPr>
        </a:p>
        <a:p>
          <a:pPr marL="57150" lvl="1" indent="-57150" algn="l" defTabSz="444500">
            <a:lnSpc>
              <a:spcPct val="90000"/>
            </a:lnSpc>
            <a:spcBef>
              <a:spcPct val="0"/>
            </a:spcBef>
            <a:spcAft>
              <a:spcPct val="15000"/>
            </a:spcAft>
            <a:buChar char="•"/>
          </a:pPr>
          <a:r>
            <a:rPr lang="ru-RU" sz="1000" b="0" kern="1200" dirty="0">
              <a:solidFill>
                <a:schemeClr val="tx1">
                  <a:lumMod val="95000"/>
                  <a:lumOff val="5000"/>
                </a:schemeClr>
              </a:solidFill>
              <a:latin typeface="Times New Roman" pitchFamily="18" charset="0"/>
              <a:cs typeface="Times New Roman" pitchFamily="18" charset="0"/>
            </a:rPr>
            <a:t>2027г - 362818859</a:t>
          </a:r>
          <a:r>
            <a:rPr lang="ru-RU" sz="1000" b="0" i="0" u="none" kern="1200" dirty="0">
              <a:latin typeface="Times New Roman" pitchFamily="18" charset="0"/>
              <a:cs typeface="Times New Roman" pitchFamily="18" charset="0"/>
            </a:rPr>
            <a:t>,00 руб.</a:t>
          </a:r>
          <a:endParaRPr lang="ru-RU" sz="1000" b="0" kern="1200" dirty="0">
            <a:solidFill>
              <a:schemeClr val="tx1">
                <a:lumMod val="95000"/>
                <a:lumOff val="5000"/>
              </a:schemeClr>
            </a:solidFill>
            <a:latin typeface="Times New Roman" pitchFamily="18" charset="0"/>
            <a:cs typeface="Times New Roman" pitchFamily="18" charset="0"/>
          </a:endParaRPr>
        </a:p>
      </dsp:txBody>
      <dsp:txXfrm>
        <a:off x="4330009" y="236974"/>
        <a:ext cx="2717090" cy="1421841"/>
      </dsp:txXfrm>
    </dsp:sp>
    <dsp:sp modelId="{1A3004DD-D44C-45B6-9CB3-9915E144752E}">
      <dsp:nvSpPr>
        <dsp:cNvPr id="0" name=""/>
        <dsp:cNvSpPr/>
      </dsp:nvSpPr>
      <dsp:spPr>
        <a:xfrm>
          <a:off x="1909247" y="0"/>
          <a:ext cx="2411885" cy="1895788"/>
        </a:xfrm>
        <a:prstGeom prst="roundRect">
          <a:avLst/>
        </a:prstGeom>
        <a:solidFill>
          <a:srgbClr val="00FF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ctr" defTabSz="444500">
            <a:lnSpc>
              <a:spcPct val="90000"/>
            </a:lnSpc>
            <a:spcBef>
              <a:spcPct val="0"/>
            </a:spcBef>
            <a:spcAft>
              <a:spcPct val="35000"/>
            </a:spcAft>
            <a:buNone/>
          </a:pPr>
          <a:r>
            <a:rPr lang="ru-RU" sz="1000" b="1" i="1" kern="1200" dirty="0">
              <a:solidFill>
                <a:srgbClr val="FF0000"/>
              </a:solidFill>
              <a:latin typeface="Times New Roman" panose="02020603050405020304" pitchFamily="18" charset="0"/>
              <a:cs typeface="Times New Roman" panose="02020603050405020304" pitchFamily="18" charset="0"/>
            </a:rPr>
            <a:t>В сфере образования: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на получение общедоступного и бесплатного дошкольного, общего и дополнительного образования;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на организацию и обеспечение оздоровления и отдыха детей;</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на меры социальной поддержки педагогическим работникам;</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бесплатным питанием;</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компенсацию части платы, взимаемой с родителей  за присмотр и уход за детьми</a:t>
          </a:r>
        </a:p>
      </dsp:txBody>
      <dsp:txXfrm>
        <a:off x="2001792" y="92545"/>
        <a:ext cx="2226795" cy="1710698"/>
      </dsp:txXfrm>
    </dsp:sp>
    <dsp:sp modelId="{8515EBBF-16D6-40A6-8E5E-C8FF78BA9941}">
      <dsp:nvSpPr>
        <dsp:cNvPr id="0" name=""/>
        <dsp:cNvSpPr/>
      </dsp:nvSpPr>
      <dsp:spPr>
        <a:xfrm>
          <a:off x="4280413" y="1991064"/>
          <a:ext cx="3546566" cy="1895788"/>
        </a:xfrm>
        <a:prstGeom prst="rightArrow">
          <a:avLst>
            <a:gd name="adj1" fmla="val 75000"/>
            <a:gd name="adj2" fmla="val 50000"/>
          </a:avLst>
        </a:prstGeom>
        <a:solidFill>
          <a:schemeClr val="accent6">
            <a:lumMod val="40000"/>
            <a:lumOff val="60000"/>
            <a:alpha val="90000"/>
          </a:schemeClr>
        </a:solid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350" tIns="6350" rIns="6350" bIns="6350" numCol="1" spcCol="1270" anchor="t" anchorCtr="0">
          <a:noAutofit/>
        </a:bodyPr>
        <a:lstStyle/>
        <a:p>
          <a:pPr marL="57150" lvl="1" indent="-57150" algn="l" defTabSz="444500">
            <a:lnSpc>
              <a:spcPct val="90000"/>
            </a:lnSpc>
            <a:spcBef>
              <a:spcPct val="0"/>
            </a:spcBef>
            <a:spcAft>
              <a:spcPct val="15000"/>
            </a:spcAft>
            <a:buChar char="•"/>
          </a:pP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7150" lvl="1" indent="-57150" algn="l" defTabSz="444500">
            <a:lnSpc>
              <a:spcPct val="90000"/>
            </a:lnSpc>
            <a:spcBef>
              <a:spcPct val="0"/>
            </a:spcBef>
            <a:spcAft>
              <a:spcPct val="15000"/>
            </a:spcAft>
            <a:buChar char="•"/>
          </a:pP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7150" lvl="1" indent="-57150" algn="l" defTabSz="444500">
            <a:lnSpc>
              <a:spcPct val="90000"/>
            </a:lnSpc>
            <a:spcBef>
              <a:spcPct val="0"/>
            </a:spcBef>
            <a:spcAft>
              <a:spcPct val="15000"/>
            </a:spcAft>
            <a:buChar char="•"/>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2023г –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32 322 580,85 руб.</a:t>
          </a:r>
          <a:endPar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7150" lvl="1" indent="-57150" algn="l" defTabSz="444500">
            <a:lnSpc>
              <a:spcPct val="90000"/>
            </a:lnSpc>
            <a:spcBef>
              <a:spcPct val="0"/>
            </a:spcBef>
            <a:spcAft>
              <a:spcPct val="15000"/>
            </a:spcAft>
            <a:buChar char="•"/>
          </a:pP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2024г  - 43566162,23</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7150" lvl="1" indent="-57150" algn="l" defTabSz="444500">
            <a:lnSpc>
              <a:spcPct val="90000"/>
            </a:lnSpc>
            <a:spcBef>
              <a:spcPct val="0"/>
            </a:spcBef>
            <a:spcAft>
              <a:spcPct val="15000"/>
            </a:spcAft>
            <a:buChar char="•"/>
          </a:pP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2025г  – 70979590,78</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 руб.</a:t>
          </a:r>
          <a:endPar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57150" lvl="1" indent="-57150" algn="l" defTabSz="444500">
            <a:lnSpc>
              <a:spcPct val="90000"/>
            </a:lnSpc>
            <a:spcBef>
              <a:spcPct val="0"/>
            </a:spcBef>
            <a:spcAft>
              <a:spcPct val="15000"/>
            </a:spcAft>
            <a:buChar char="•"/>
          </a:pP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2026г – 463,68655,45</a:t>
          </a:r>
          <a:r>
            <a:rPr lang="ru-RU" sz="1000" b="0" i="0" u="none" kern="1200" dirty="0">
              <a:solidFill>
                <a:schemeClr val="tx1">
                  <a:lumMod val="95000"/>
                  <a:lumOff val="5000"/>
                </a:schemeClr>
              </a:solidFill>
              <a:latin typeface="Times New Roman" pitchFamily="18" charset="0"/>
              <a:cs typeface="Times New Roman" pitchFamily="18" charset="0"/>
            </a:rPr>
            <a:t> руб.</a:t>
          </a:r>
          <a:endParaRPr lang="ru-RU" sz="1000" b="0" kern="1200" dirty="0">
            <a:solidFill>
              <a:schemeClr val="tx1">
                <a:lumMod val="95000"/>
                <a:lumOff val="5000"/>
              </a:schemeClr>
            </a:solidFill>
            <a:latin typeface="Times New Roman" pitchFamily="18" charset="0"/>
            <a:cs typeface="Times New Roman" pitchFamily="18" charset="0"/>
          </a:endParaRPr>
        </a:p>
        <a:p>
          <a:pPr marL="57150" lvl="1" indent="-57150" algn="l" defTabSz="444500">
            <a:lnSpc>
              <a:spcPct val="90000"/>
            </a:lnSpc>
            <a:spcBef>
              <a:spcPct val="0"/>
            </a:spcBef>
            <a:spcAft>
              <a:spcPct val="15000"/>
            </a:spcAft>
            <a:buChar char="•"/>
          </a:pPr>
          <a:r>
            <a:rPr lang="ru-RU" sz="1000" b="0" kern="1200" dirty="0">
              <a:solidFill>
                <a:schemeClr val="tx1">
                  <a:lumMod val="95000"/>
                  <a:lumOff val="5000"/>
                </a:schemeClr>
              </a:solidFill>
              <a:latin typeface="Times New Roman" pitchFamily="18" charset="0"/>
              <a:cs typeface="Times New Roman" pitchFamily="18" charset="0"/>
            </a:rPr>
            <a:t>2027г –  47649899,56</a:t>
          </a:r>
          <a:r>
            <a:rPr lang="ru-RU" sz="1000" b="0" i="0" u="none" kern="1200" dirty="0">
              <a:solidFill>
                <a:schemeClr val="tx1">
                  <a:lumMod val="95000"/>
                  <a:lumOff val="5000"/>
                </a:schemeClr>
              </a:solidFill>
              <a:latin typeface="Times New Roman" pitchFamily="18" charset="0"/>
              <a:cs typeface="Times New Roman" pitchFamily="18" charset="0"/>
            </a:rPr>
            <a:t> руб.</a:t>
          </a:r>
          <a:endParaRPr lang="ru-RU" sz="1000" b="0" kern="1200" dirty="0">
            <a:solidFill>
              <a:schemeClr val="tx1">
                <a:lumMod val="95000"/>
                <a:lumOff val="5000"/>
              </a:schemeClr>
            </a:solidFill>
            <a:latin typeface="Times New Roman" pitchFamily="18" charset="0"/>
            <a:cs typeface="Times New Roman" pitchFamily="18" charset="0"/>
          </a:endParaRPr>
        </a:p>
      </dsp:txBody>
      <dsp:txXfrm>
        <a:off x="4280413" y="2228038"/>
        <a:ext cx="2835646" cy="1421841"/>
      </dsp:txXfrm>
    </dsp:sp>
    <dsp:sp modelId="{9EC1D6B7-92E6-4B4E-BB4F-8A1C037E7D82}">
      <dsp:nvSpPr>
        <dsp:cNvPr id="0" name=""/>
        <dsp:cNvSpPr/>
      </dsp:nvSpPr>
      <dsp:spPr>
        <a:xfrm>
          <a:off x="1848079" y="1991064"/>
          <a:ext cx="2440126" cy="1895788"/>
        </a:xfrm>
        <a:prstGeom prst="roundRect">
          <a:avLst/>
        </a:prstGeom>
        <a:solidFill>
          <a:srgbClr val="00FF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19050" rIns="38100" bIns="19050" numCol="1" spcCol="1270" anchor="ctr" anchorCtr="0">
          <a:noAutofit/>
        </a:bodyPr>
        <a:lstStyle/>
        <a:p>
          <a:pPr marL="0" lvl="0" indent="0" algn="ctr" defTabSz="444500">
            <a:lnSpc>
              <a:spcPct val="90000"/>
            </a:lnSpc>
            <a:spcBef>
              <a:spcPct val="0"/>
            </a:spcBef>
            <a:spcAft>
              <a:spcPct val="35000"/>
            </a:spcAft>
            <a:buNone/>
          </a:pPr>
          <a:r>
            <a:rPr lang="ru-RU" sz="1000" b="1" i="1" kern="1200" dirty="0">
              <a:solidFill>
                <a:srgbClr val="FF0000"/>
              </a:solidFill>
              <a:latin typeface="Times New Roman" panose="02020603050405020304" pitchFamily="18" charset="0"/>
              <a:cs typeface="Times New Roman" panose="02020603050405020304" pitchFamily="18" charset="0"/>
            </a:rPr>
            <a:t>В сфере опеки и попечительства:</a:t>
          </a:r>
        </a:p>
        <a:p>
          <a:pPr marL="0" lvl="0" indent="0" algn="l" defTabSz="444500">
            <a:lnSpc>
              <a:spcPct val="90000"/>
            </a:lnSpc>
            <a:spcBef>
              <a:spcPct val="0"/>
            </a:spcBef>
            <a:spcAft>
              <a:spcPct val="35000"/>
            </a:spcAft>
            <a:buNone/>
          </a:pPr>
          <a:r>
            <a:rPr lang="ru-RU" sz="1000" b="0" i="0" kern="1200" dirty="0">
              <a:solidFill>
                <a:srgbClr val="190112"/>
              </a:solidFill>
              <a:latin typeface="Times New Roman" panose="02020603050405020304" pitchFamily="18" charset="0"/>
              <a:cs typeface="Times New Roman" panose="02020603050405020304" pitchFamily="18" charset="0"/>
            </a:rPr>
            <a:t>- обеспечение детей – сирот и детей, оставшихся без попечения родителей жилыми помещениями;</a:t>
          </a:r>
        </a:p>
        <a:p>
          <a:pPr marL="0" lvl="0" indent="0" algn="l" defTabSz="444500">
            <a:lnSpc>
              <a:spcPct val="90000"/>
            </a:lnSpc>
            <a:spcBef>
              <a:spcPct val="0"/>
            </a:spcBef>
            <a:spcAft>
              <a:spcPct val="35000"/>
            </a:spcAft>
            <a:buNone/>
          </a:pPr>
          <a:r>
            <a:rPr lang="ru-RU" sz="1000" b="0" i="0" kern="1200" dirty="0">
              <a:solidFill>
                <a:srgbClr val="190112"/>
              </a:solidFill>
              <a:latin typeface="Times New Roman" panose="02020603050405020304" pitchFamily="18" charset="0"/>
              <a:cs typeface="Times New Roman" panose="02020603050405020304" pitchFamily="18" charset="0"/>
            </a:rPr>
            <a:t>- социальная поддержка детей, оставшихся без попечения родителей;</a:t>
          </a:r>
        </a:p>
        <a:p>
          <a:pPr marL="0" lvl="0" indent="0" algn="l" defTabSz="444500">
            <a:lnSpc>
              <a:spcPct val="90000"/>
            </a:lnSpc>
            <a:spcBef>
              <a:spcPct val="0"/>
            </a:spcBef>
            <a:spcAft>
              <a:spcPct val="35000"/>
            </a:spcAft>
            <a:buNone/>
          </a:pPr>
          <a:r>
            <a:rPr lang="ru-RU" sz="1000" b="0" i="0" kern="1200" dirty="0">
              <a:solidFill>
                <a:srgbClr val="190112"/>
              </a:solidFill>
              <a:latin typeface="Times New Roman" panose="02020603050405020304" pitchFamily="18" charset="0"/>
              <a:cs typeface="Times New Roman" panose="02020603050405020304" pitchFamily="18" charset="0"/>
            </a:rPr>
            <a:t>- на реализацию полномочий органов опеки и попечительства в отношении несовершеннолетних</a:t>
          </a:r>
          <a:r>
            <a:rPr lang="ru-RU" sz="1000" b="1" i="1" kern="1200" dirty="0">
              <a:solidFill>
                <a:srgbClr val="190112"/>
              </a:solidFill>
              <a:latin typeface="Times New Roman" panose="02020603050405020304" pitchFamily="18" charset="0"/>
              <a:cs typeface="Times New Roman" panose="02020603050405020304" pitchFamily="18" charset="0"/>
            </a:rPr>
            <a:t> </a:t>
          </a:r>
        </a:p>
      </dsp:txBody>
      <dsp:txXfrm>
        <a:off x="1940624" y="2083609"/>
        <a:ext cx="2255036" cy="171069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A90F13-BF83-4406-9B54-8F50EC2C0993}">
      <dsp:nvSpPr>
        <dsp:cNvPr id="0" name=""/>
        <dsp:cNvSpPr/>
      </dsp:nvSpPr>
      <dsp:spPr>
        <a:xfrm>
          <a:off x="0" y="0"/>
          <a:ext cx="3165047" cy="4351478"/>
        </a:xfrm>
        <a:prstGeom prst="triangl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238B551-FBC7-4208-9205-A8DC93644296}">
      <dsp:nvSpPr>
        <dsp:cNvPr id="0" name=""/>
        <dsp:cNvSpPr/>
      </dsp:nvSpPr>
      <dsp:spPr>
        <a:xfrm>
          <a:off x="1558178" y="465576"/>
          <a:ext cx="2828460" cy="893331"/>
        </a:xfrm>
        <a:prstGeom prst="round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Функциональная</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отражает направление средств бюджета на выполнение основных функций государства (раздел – подраздел – целевые статьи – виды расходов)</a:t>
          </a:r>
        </a:p>
      </dsp:txBody>
      <dsp:txXfrm>
        <a:off x="1601787" y="509185"/>
        <a:ext cx="2741242" cy="806113"/>
      </dsp:txXfrm>
    </dsp:sp>
    <dsp:sp modelId="{457A4B14-332D-401F-A677-EEF453CEB306}">
      <dsp:nvSpPr>
        <dsp:cNvPr id="0" name=""/>
        <dsp:cNvSpPr/>
      </dsp:nvSpPr>
      <dsp:spPr>
        <a:xfrm>
          <a:off x="1541349" y="1536180"/>
          <a:ext cx="2828460" cy="1102452"/>
        </a:xfrm>
        <a:prstGeom prst="roundRect">
          <a:avLst/>
        </a:prstGeom>
        <a:solidFill>
          <a:schemeClr val="lt1">
            <a:alpha val="90000"/>
            <a:hueOff val="0"/>
            <a:satOff val="0"/>
            <a:lumOff val="0"/>
            <a:alphaOff val="0"/>
          </a:schemeClr>
        </a:solidFill>
        <a:ln w="6350" cap="flat" cmpd="sng" algn="ctr">
          <a:solidFill>
            <a:schemeClr val="accent4">
              <a:hueOff val="4900445"/>
              <a:satOff val="-20388"/>
              <a:lumOff val="4804"/>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Ведомственная</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расходов бюджета непосредственно связана со структурой управления, она отображает группировку юридических лиц, получающих бюджетные средства (главные распорядители средств бюджета)</a:t>
          </a:r>
        </a:p>
      </dsp:txBody>
      <dsp:txXfrm>
        <a:off x="1595166" y="1589997"/>
        <a:ext cx="2720826" cy="994818"/>
      </dsp:txXfrm>
    </dsp:sp>
    <dsp:sp modelId="{E2C09154-6C80-4628-B1DA-2CE2682561C3}">
      <dsp:nvSpPr>
        <dsp:cNvPr id="0" name=""/>
        <dsp:cNvSpPr/>
      </dsp:nvSpPr>
      <dsp:spPr>
        <a:xfrm>
          <a:off x="1541405" y="2793899"/>
          <a:ext cx="2828460" cy="1285728"/>
        </a:xfrm>
        <a:prstGeom prst="round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Экономическая</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показывает деление расходов государства на текущие и капитальные, а так же на выплату заработной платы, на материальные затраты, на приобретение товаров и услуг (категория расходов – группы – предметные статьи – подстатьи)</a:t>
          </a:r>
        </a:p>
      </dsp:txBody>
      <dsp:txXfrm>
        <a:off x="1604169" y="2856663"/>
        <a:ext cx="2702932" cy="11602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1E380-647C-4A10-8836-9FEF7CBC8A93}">
      <dsp:nvSpPr>
        <dsp:cNvPr id="0" name=""/>
        <dsp:cNvSpPr/>
      </dsp:nvSpPr>
      <dsp:spPr>
        <a:xfrm>
          <a:off x="0" y="0"/>
          <a:ext cx="6363703" cy="807892"/>
        </a:xfrm>
        <a:prstGeom prst="roundRect">
          <a:avLst>
            <a:gd name="adj" fmla="val 10000"/>
          </a:avLst>
        </a:prstGeom>
        <a:solidFill>
          <a:schemeClr val="accent4">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Расходные обязательства – это возникающие на основе закона, иного нормативного правового акта, договора или соглашения обязанности публично-правового образования или действующего от его имени бюджетного учреждения предоставить физическому или юридическому лицу, иному публично-правовому образованию средства из соответствующего бюджета.</a:t>
          </a:r>
        </a:p>
      </dsp:txBody>
      <dsp:txXfrm>
        <a:off x="23662" y="23662"/>
        <a:ext cx="5491925" cy="760568"/>
      </dsp:txXfrm>
    </dsp:sp>
    <dsp:sp modelId="{98865195-48EA-45BA-A4E7-CF1490C0EC9E}">
      <dsp:nvSpPr>
        <dsp:cNvPr id="0" name=""/>
        <dsp:cNvSpPr/>
      </dsp:nvSpPr>
      <dsp:spPr>
        <a:xfrm>
          <a:off x="561503" y="942541"/>
          <a:ext cx="6363703" cy="807892"/>
        </a:xfrm>
        <a:prstGeom prst="roundRect">
          <a:avLst>
            <a:gd name="adj" fmla="val 10000"/>
          </a:avLst>
        </a:prstGeom>
        <a:solidFill>
          <a:schemeClr val="accent4">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Публичные – возникающие на основе закона, иного нормативного правового акта публично-правового образования перед физическим или юридическим лицом, иным публично – правовым образованием, подлежащее исполнению в установленном соответствующим законом, иным нормативным правовым актом размере или имеющие установленный законом, актом порядок его определения</a:t>
          </a:r>
        </a:p>
      </dsp:txBody>
      <dsp:txXfrm>
        <a:off x="585165" y="966203"/>
        <a:ext cx="5229746" cy="760568"/>
      </dsp:txXfrm>
    </dsp:sp>
    <dsp:sp modelId="{857477AA-6D65-458E-8FEA-BE776109D7CA}">
      <dsp:nvSpPr>
        <dsp:cNvPr id="0" name=""/>
        <dsp:cNvSpPr/>
      </dsp:nvSpPr>
      <dsp:spPr>
        <a:xfrm>
          <a:off x="1123006" y="1885082"/>
          <a:ext cx="6363703" cy="807892"/>
        </a:xfrm>
        <a:prstGeom prst="roundRect">
          <a:avLst>
            <a:gd name="adj" fmla="val 10000"/>
          </a:avLst>
        </a:prstGeom>
        <a:solidFill>
          <a:schemeClr val="accent4">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u-RU" sz="1200" kern="1200" dirty="0">
              <a:solidFill>
                <a:schemeClr val="tx1">
                  <a:lumMod val="95000"/>
                  <a:lumOff val="5000"/>
                </a:schemeClr>
              </a:solidFill>
              <a:latin typeface="Times New Roman" panose="02020603050405020304" pitchFamily="18" charset="0"/>
              <a:cs typeface="Times New Roman" panose="02020603050405020304" pitchFamily="18" charset="0"/>
            </a:rPr>
            <a:t>Публичные нормативные –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или имеющие установленный порядок индексации</a:t>
          </a:r>
        </a:p>
      </dsp:txBody>
      <dsp:txXfrm>
        <a:off x="1146668" y="1908744"/>
        <a:ext cx="5229746" cy="760568"/>
      </dsp:txXfrm>
    </dsp:sp>
    <dsp:sp modelId="{DBA2A3CC-5E0B-4311-A45D-3311C0D1D590}">
      <dsp:nvSpPr>
        <dsp:cNvPr id="0" name=""/>
        <dsp:cNvSpPr/>
      </dsp:nvSpPr>
      <dsp:spPr>
        <a:xfrm>
          <a:off x="5838573" y="612651"/>
          <a:ext cx="525130" cy="525130"/>
        </a:xfrm>
        <a:prstGeom prst="downArrow">
          <a:avLst>
            <a:gd name="adj1" fmla="val 55000"/>
            <a:gd name="adj2" fmla="val 45000"/>
          </a:avLst>
        </a:prstGeom>
        <a:solidFill>
          <a:schemeClr val="accent4">
            <a:lumMod val="40000"/>
            <a:lumOff val="60000"/>
            <a:alpha val="90000"/>
          </a:schemeClr>
        </a:solidFill>
        <a:ln w="6350" cap="flat" cmpd="sng" algn="ctr">
          <a:solidFill>
            <a:schemeClr val="accent5">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ru-RU" sz="2300" kern="1200"/>
        </a:p>
      </dsp:txBody>
      <dsp:txXfrm>
        <a:off x="5956727" y="612651"/>
        <a:ext cx="288822" cy="395160"/>
      </dsp:txXfrm>
    </dsp:sp>
    <dsp:sp modelId="{FFA866D2-099A-47EA-8E1D-63EEEDE9FD89}">
      <dsp:nvSpPr>
        <dsp:cNvPr id="0" name=""/>
        <dsp:cNvSpPr/>
      </dsp:nvSpPr>
      <dsp:spPr>
        <a:xfrm>
          <a:off x="6400076" y="1549807"/>
          <a:ext cx="525130" cy="525130"/>
        </a:xfrm>
        <a:prstGeom prst="downArrow">
          <a:avLst>
            <a:gd name="adj1" fmla="val 55000"/>
            <a:gd name="adj2" fmla="val 45000"/>
          </a:avLst>
        </a:prstGeom>
        <a:solidFill>
          <a:schemeClr val="accent4">
            <a:lumMod val="40000"/>
            <a:lumOff val="60000"/>
            <a:alpha val="50000"/>
          </a:schemeClr>
        </a:solidFill>
        <a:ln w="6350" cap="flat" cmpd="sng" algn="ctr">
          <a:solidFill>
            <a:schemeClr val="accent5">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ru-RU" sz="2300" kern="1200"/>
        </a:p>
      </dsp:txBody>
      <dsp:txXfrm>
        <a:off x="6518230" y="1549807"/>
        <a:ext cx="288822" cy="39516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E0114-EF41-4BA1-996F-6B3F555C1D06}">
      <dsp:nvSpPr>
        <dsp:cNvPr id="0" name=""/>
        <dsp:cNvSpPr/>
      </dsp:nvSpPr>
      <dsp:spPr>
        <a:xfrm>
          <a:off x="0" y="0"/>
          <a:ext cx="2327477" cy="85500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sp:txBody>
      <dsp:txXfrm>
        <a:off x="550995" y="0"/>
        <a:ext cx="1776481" cy="855004"/>
      </dsp:txXfrm>
    </dsp:sp>
    <dsp:sp modelId="{4A28D44B-59B4-4BAF-AE16-B750027C3E65}">
      <dsp:nvSpPr>
        <dsp:cNvPr id="0" name=""/>
        <dsp:cNvSpPr/>
      </dsp:nvSpPr>
      <dsp:spPr>
        <a:xfrm>
          <a:off x="85500" y="85500"/>
          <a:ext cx="465495" cy="684003"/>
        </a:xfrm>
        <a:prstGeom prst="roundRect">
          <a:avLst>
            <a:gd name="adj" fmla="val 10000"/>
          </a:avLst>
        </a:prstGeom>
        <a:blipFill rotWithShape="1">
          <a:blip xmlns:r="http://schemas.openxmlformats.org/officeDocument/2006/relationships" r:embed="rId1"/>
          <a:srcRect/>
          <a:stretch>
            <a:fillRect l="-4000" r="-4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AB21FF5-8F08-46F1-8B37-2517F52075C7}">
      <dsp:nvSpPr>
        <dsp:cNvPr id="0" name=""/>
        <dsp:cNvSpPr/>
      </dsp:nvSpPr>
      <dsp:spPr>
        <a:xfrm>
          <a:off x="0" y="940504"/>
          <a:ext cx="2327477" cy="855004"/>
        </a:xfrm>
        <a:prstGeom prst="roundRect">
          <a:avLst>
            <a:gd name="adj" fmla="val 1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sp:txBody>
      <dsp:txXfrm>
        <a:off x="550995" y="940504"/>
        <a:ext cx="1776481" cy="855004"/>
      </dsp:txXfrm>
    </dsp:sp>
    <dsp:sp modelId="{B5F04078-5A11-4303-AEF2-4F24B6F962B2}">
      <dsp:nvSpPr>
        <dsp:cNvPr id="0" name=""/>
        <dsp:cNvSpPr/>
      </dsp:nvSpPr>
      <dsp:spPr>
        <a:xfrm>
          <a:off x="85500" y="1026004"/>
          <a:ext cx="465495" cy="684003"/>
        </a:xfrm>
        <a:prstGeom prst="roundRect">
          <a:avLst>
            <a:gd name="adj" fmla="val 10000"/>
          </a:avLst>
        </a:prstGeom>
        <a:blipFill rotWithShape="1">
          <a:blip xmlns:r="http://schemas.openxmlformats.org/officeDocument/2006/relationships" r:embed="rId2"/>
          <a:srcRect/>
          <a:stretch>
            <a:fillRect l="-23000" r="-23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850B829-1AC6-4556-8DAA-03E7338C3FDC}">
      <dsp:nvSpPr>
        <dsp:cNvPr id="0" name=""/>
        <dsp:cNvSpPr/>
      </dsp:nvSpPr>
      <dsp:spPr>
        <a:xfrm>
          <a:off x="0" y="1881008"/>
          <a:ext cx="2327477" cy="855004"/>
        </a:xfrm>
        <a:prstGeom prst="roundRect">
          <a:avLst>
            <a:gd name="adj" fmla="val 1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sp:txBody>
      <dsp:txXfrm>
        <a:off x="550995" y="1881008"/>
        <a:ext cx="1776481" cy="855004"/>
      </dsp:txXfrm>
    </dsp:sp>
    <dsp:sp modelId="{5004CECD-921B-4932-B5CF-775418F5BDDB}">
      <dsp:nvSpPr>
        <dsp:cNvPr id="0" name=""/>
        <dsp:cNvSpPr/>
      </dsp:nvSpPr>
      <dsp:spPr>
        <a:xfrm>
          <a:off x="85500" y="1966509"/>
          <a:ext cx="465495" cy="684003"/>
        </a:xfrm>
        <a:prstGeom prst="roundRect">
          <a:avLst>
            <a:gd name="adj" fmla="val 10000"/>
          </a:avLst>
        </a:prstGeom>
        <a:blipFill rotWithShape="1">
          <a:blip xmlns:r="http://schemas.openxmlformats.org/officeDocument/2006/relationships" r:embed="rId3"/>
          <a:srcRect/>
          <a:stretch>
            <a:fillRect l="-32000" r="-3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E0114-EF41-4BA1-996F-6B3F555C1D06}">
      <dsp:nvSpPr>
        <dsp:cNvPr id="0" name=""/>
        <dsp:cNvSpPr/>
      </dsp:nvSpPr>
      <dsp:spPr>
        <a:xfrm>
          <a:off x="0" y="0"/>
          <a:ext cx="3043340" cy="89432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Культура</a:t>
          </a:r>
        </a:p>
      </dsp:txBody>
      <dsp:txXfrm>
        <a:off x="698100" y="0"/>
        <a:ext cx="2345239" cy="894327"/>
      </dsp:txXfrm>
    </dsp:sp>
    <dsp:sp modelId="{4A28D44B-59B4-4BAF-AE16-B750027C3E65}">
      <dsp:nvSpPr>
        <dsp:cNvPr id="0" name=""/>
        <dsp:cNvSpPr/>
      </dsp:nvSpPr>
      <dsp:spPr>
        <a:xfrm>
          <a:off x="89432" y="89432"/>
          <a:ext cx="608668" cy="715462"/>
        </a:xfrm>
        <a:prstGeom prst="roundRect">
          <a:avLst>
            <a:gd name="adj" fmla="val 10000"/>
          </a:avLst>
        </a:prstGeom>
        <a:blipFill rotWithShape="1">
          <a:blip xmlns:r="http://schemas.openxmlformats.org/officeDocument/2006/relationships" r:embed="rId1"/>
          <a:srcRect/>
          <a:stretch>
            <a:fillRect l="-16000" r="-16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AB21FF5-8F08-46F1-8B37-2517F52075C7}">
      <dsp:nvSpPr>
        <dsp:cNvPr id="0" name=""/>
        <dsp:cNvSpPr/>
      </dsp:nvSpPr>
      <dsp:spPr>
        <a:xfrm>
          <a:off x="0" y="983760"/>
          <a:ext cx="3043340" cy="894327"/>
        </a:xfrm>
        <a:prstGeom prst="roundRect">
          <a:avLst>
            <a:gd name="adj" fmla="val 1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sp:txBody>
      <dsp:txXfrm>
        <a:off x="698100" y="983760"/>
        <a:ext cx="2345239" cy="894327"/>
      </dsp:txXfrm>
    </dsp:sp>
    <dsp:sp modelId="{B5F04078-5A11-4303-AEF2-4F24B6F962B2}">
      <dsp:nvSpPr>
        <dsp:cNvPr id="0" name=""/>
        <dsp:cNvSpPr/>
      </dsp:nvSpPr>
      <dsp:spPr>
        <a:xfrm>
          <a:off x="89432" y="1073193"/>
          <a:ext cx="608668" cy="715462"/>
        </a:xfrm>
        <a:prstGeom prst="roundRect">
          <a:avLst>
            <a:gd name="adj" fmla="val 10000"/>
          </a:avLst>
        </a:prstGeom>
        <a:blipFill rotWithShape="1">
          <a:blip xmlns:r="http://schemas.openxmlformats.org/officeDocument/2006/relationships" r:embed="rId2"/>
          <a:srcRect/>
          <a:stretch>
            <a:fillRect l="-44000" r="-44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850B829-1AC6-4556-8DAA-03E7338C3FDC}">
      <dsp:nvSpPr>
        <dsp:cNvPr id="0" name=""/>
        <dsp:cNvSpPr/>
      </dsp:nvSpPr>
      <dsp:spPr>
        <a:xfrm>
          <a:off x="0" y="1967521"/>
          <a:ext cx="3043340" cy="894327"/>
        </a:xfrm>
        <a:prstGeom prst="roundRect">
          <a:avLst>
            <a:gd name="adj" fmla="val 1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sp:txBody>
      <dsp:txXfrm>
        <a:off x="698100" y="1967521"/>
        <a:ext cx="2345239" cy="894327"/>
      </dsp:txXfrm>
    </dsp:sp>
    <dsp:sp modelId="{5004CECD-921B-4932-B5CF-775418F5BDDB}">
      <dsp:nvSpPr>
        <dsp:cNvPr id="0" name=""/>
        <dsp:cNvSpPr/>
      </dsp:nvSpPr>
      <dsp:spPr>
        <a:xfrm>
          <a:off x="89432" y="2056953"/>
          <a:ext cx="608668" cy="715462"/>
        </a:xfrm>
        <a:prstGeom prst="roundRect">
          <a:avLst>
            <a:gd name="adj" fmla="val 10000"/>
          </a:avLst>
        </a:prstGeom>
        <a:blipFill rotWithShape="1">
          <a:blip xmlns:r="http://schemas.openxmlformats.org/officeDocument/2006/relationships" r:embed="rId3"/>
          <a:srcRect/>
          <a:stretch>
            <a:fillRect l="-44000" r="-44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E0114-EF41-4BA1-996F-6B3F555C1D06}">
      <dsp:nvSpPr>
        <dsp:cNvPr id="0" name=""/>
        <dsp:cNvSpPr/>
      </dsp:nvSpPr>
      <dsp:spPr>
        <a:xfrm>
          <a:off x="0" y="0"/>
          <a:ext cx="2327477" cy="83415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sp:txBody>
      <dsp:txXfrm>
        <a:off x="548910" y="0"/>
        <a:ext cx="1778566" cy="834154"/>
      </dsp:txXfrm>
    </dsp:sp>
    <dsp:sp modelId="{4A28D44B-59B4-4BAF-AE16-B750027C3E65}">
      <dsp:nvSpPr>
        <dsp:cNvPr id="0" name=""/>
        <dsp:cNvSpPr/>
      </dsp:nvSpPr>
      <dsp:spPr>
        <a:xfrm>
          <a:off x="83415" y="83415"/>
          <a:ext cx="465495" cy="667323"/>
        </a:xfrm>
        <a:prstGeom prst="roundRect">
          <a:avLst>
            <a:gd name="adj" fmla="val 10000"/>
          </a:avLst>
        </a:prstGeom>
        <a:blipFill rotWithShape="1">
          <a:blip xmlns:r="http://schemas.openxmlformats.org/officeDocument/2006/relationships" r:embed="rId1"/>
          <a:srcRect/>
          <a:stretch>
            <a:fillRect l="-49000" r="-4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AB21FF5-8F08-46F1-8B37-2517F52075C7}">
      <dsp:nvSpPr>
        <dsp:cNvPr id="0" name=""/>
        <dsp:cNvSpPr/>
      </dsp:nvSpPr>
      <dsp:spPr>
        <a:xfrm>
          <a:off x="0" y="917569"/>
          <a:ext cx="2327477" cy="834154"/>
        </a:xfrm>
        <a:prstGeom prst="roundRect">
          <a:avLst>
            <a:gd name="adj" fmla="val 1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sp:txBody>
      <dsp:txXfrm>
        <a:off x="548910" y="917569"/>
        <a:ext cx="1778566" cy="834154"/>
      </dsp:txXfrm>
    </dsp:sp>
    <dsp:sp modelId="{B5F04078-5A11-4303-AEF2-4F24B6F962B2}">
      <dsp:nvSpPr>
        <dsp:cNvPr id="0" name=""/>
        <dsp:cNvSpPr/>
      </dsp:nvSpPr>
      <dsp:spPr>
        <a:xfrm>
          <a:off x="83415" y="1000984"/>
          <a:ext cx="465495" cy="667323"/>
        </a:xfrm>
        <a:prstGeom prst="roundRect">
          <a:avLst>
            <a:gd name="adj" fmla="val 10000"/>
          </a:avLst>
        </a:prstGeom>
        <a:blipFill rotWithShape="1">
          <a:blip xmlns:r="http://schemas.openxmlformats.org/officeDocument/2006/relationships" r:embed="rId2"/>
          <a:srcRect/>
          <a:stretch>
            <a:fillRect l="-16000" r="-16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850B829-1AC6-4556-8DAA-03E7338C3FDC}">
      <dsp:nvSpPr>
        <dsp:cNvPr id="0" name=""/>
        <dsp:cNvSpPr/>
      </dsp:nvSpPr>
      <dsp:spPr>
        <a:xfrm>
          <a:off x="0" y="1835138"/>
          <a:ext cx="2327477" cy="834154"/>
        </a:xfrm>
        <a:prstGeom prst="roundRect">
          <a:avLst>
            <a:gd name="adj" fmla="val 1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sp:txBody>
      <dsp:txXfrm>
        <a:off x="548910" y="1835138"/>
        <a:ext cx="1778566" cy="834154"/>
      </dsp:txXfrm>
    </dsp:sp>
    <dsp:sp modelId="{5004CECD-921B-4932-B5CF-775418F5BDDB}">
      <dsp:nvSpPr>
        <dsp:cNvPr id="0" name=""/>
        <dsp:cNvSpPr/>
      </dsp:nvSpPr>
      <dsp:spPr>
        <a:xfrm>
          <a:off x="83415" y="1918554"/>
          <a:ext cx="465495" cy="667323"/>
        </a:xfrm>
        <a:prstGeom prst="roundRect">
          <a:avLst>
            <a:gd name="adj" fmla="val 10000"/>
          </a:avLst>
        </a:prstGeom>
        <a:blipFill rotWithShape="1">
          <a:blip xmlns:r="http://schemas.openxmlformats.org/officeDocument/2006/relationships" r:embed="rId3"/>
          <a:srcRect/>
          <a:stretch>
            <a:fillRect l="-16000" r="-16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E0114-EF41-4BA1-996F-6B3F555C1D06}">
      <dsp:nvSpPr>
        <dsp:cNvPr id="0" name=""/>
        <dsp:cNvSpPr/>
      </dsp:nvSpPr>
      <dsp:spPr>
        <a:xfrm>
          <a:off x="0" y="0"/>
          <a:ext cx="2327477" cy="79885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sp:txBody>
      <dsp:txXfrm>
        <a:off x="545381" y="0"/>
        <a:ext cx="1782096" cy="798856"/>
      </dsp:txXfrm>
    </dsp:sp>
    <dsp:sp modelId="{4A28D44B-59B4-4BAF-AE16-B750027C3E65}">
      <dsp:nvSpPr>
        <dsp:cNvPr id="0" name=""/>
        <dsp:cNvSpPr/>
      </dsp:nvSpPr>
      <dsp:spPr>
        <a:xfrm>
          <a:off x="79885" y="79885"/>
          <a:ext cx="465495" cy="639084"/>
        </a:xfrm>
        <a:prstGeom prst="roundRect">
          <a:avLst>
            <a:gd name="adj" fmla="val 10000"/>
          </a:avLst>
        </a:prstGeom>
        <a:blipFill rotWithShape="1">
          <a:blip xmlns:r="http://schemas.openxmlformats.org/officeDocument/2006/relationships" r:embed="rId1"/>
          <a:srcRect/>
          <a:stretch>
            <a:fillRect l="-32000" r="-3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2A951-674C-4F73-94D3-3B25A157FA79}">
      <dsp:nvSpPr>
        <dsp:cNvPr id="0" name=""/>
        <dsp:cNvSpPr/>
      </dsp:nvSpPr>
      <dsp:spPr>
        <a:xfrm>
          <a:off x="754" y="0"/>
          <a:ext cx="1962742" cy="2082469"/>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Администрация АМО</a:t>
          </a:r>
        </a:p>
      </dsp:txBody>
      <dsp:txXfrm>
        <a:off x="754" y="0"/>
        <a:ext cx="1962742" cy="624740"/>
      </dsp:txXfrm>
    </dsp:sp>
    <dsp:sp modelId="{8BAAA5F0-F2C8-4784-A7F0-4D44185D3383}">
      <dsp:nvSpPr>
        <dsp:cNvPr id="0" name=""/>
        <dsp:cNvSpPr/>
      </dsp:nvSpPr>
      <dsp:spPr>
        <a:xfrm>
          <a:off x="197029" y="624740"/>
          <a:ext cx="1570194" cy="1353604"/>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251522171,65</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214132715,76</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a:t>
          </a:r>
          <a:r>
            <a:rPr lang="ru-RU" sz="1000" b="0" i="0" u="none" kern="1200" dirty="0">
              <a:solidFill>
                <a:schemeClr val="tx1">
                  <a:lumMod val="95000"/>
                  <a:lumOff val="5000"/>
                </a:schemeClr>
              </a:solidFill>
              <a:latin typeface="Times New Roman" panose="02020603050405020304" pitchFamily="18" charset="0"/>
              <a:cs typeface="Times New Roman" panose="02020603050405020304" pitchFamily="18" charset="0"/>
            </a:rPr>
            <a:t>219340778,14</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236675" y="664386"/>
        <a:ext cx="1490902" cy="1274312"/>
      </dsp:txXfrm>
    </dsp:sp>
    <dsp:sp modelId="{3E74D853-09B8-44C6-B022-6C9474D7E777}">
      <dsp:nvSpPr>
        <dsp:cNvPr id="0" name=""/>
        <dsp:cNvSpPr/>
      </dsp:nvSpPr>
      <dsp:spPr>
        <a:xfrm>
          <a:off x="2110703" y="0"/>
          <a:ext cx="1962742" cy="2082469"/>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Дума АМО</a:t>
          </a:r>
        </a:p>
      </dsp:txBody>
      <dsp:txXfrm>
        <a:off x="2110703" y="0"/>
        <a:ext cx="1962742" cy="624740"/>
      </dsp:txXfrm>
    </dsp:sp>
    <dsp:sp modelId="{A5ACE42F-D32A-478E-B802-E1E6FBFC5657}">
      <dsp:nvSpPr>
        <dsp:cNvPr id="0" name=""/>
        <dsp:cNvSpPr/>
      </dsp:nvSpPr>
      <dsp:spPr>
        <a:xfrm>
          <a:off x="2306977" y="624740"/>
          <a:ext cx="1570194" cy="1353604"/>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2025г –</a:t>
          </a:r>
          <a:r>
            <a:rPr lang="ru-RU" sz="1000" b="0" i="0" u="none" kern="1200" dirty="0">
              <a:solidFill>
                <a:schemeClr val="tx1">
                  <a:lumMod val="95000"/>
                  <a:lumOff val="5000"/>
                </a:schemeClr>
              </a:solidFill>
              <a:latin typeface="Times New Roman" pitchFamily="18" charset="0"/>
              <a:cs typeface="Times New Roman" pitchFamily="18" charset="0"/>
            </a:rPr>
            <a:t>4703000</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 </a:t>
          </a:r>
          <a:r>
            <a:rPr lang="ru-RU" sz="1000" b="0" i="0" u="none" kern="1200" dirty="0">
              <a:solidFill>
                <a:schemeClr val="tx1">
                  <a:lumMod val="95000"/>
                  <a:lumOff val="5000"/>
                </a:schemeClr>
              </a:solidFill>
              <a:latin typeface="Times New Roman" pitchFamily="18" charset="0"/>
              <a:cs typeface="Times New Roman" pitchFamily="18" charset="0"/>
            </a:rPr>
            <a:t>4703000</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a:t>
          </a:r>
          <a:r>
            <a:rPr lang="ru-RU" sz="1000" b="0" i="0" u="none" kern="1200" dirty="0">
              <a:solidFill>
                <a:schemeClr val="tx1">
                  <a:lumMod val="95000"/>
                  <a:lumOff val="5000"/>
                </a:schemeClr>
              </a:solidFill>
              <a:latin typeface="Times New Roman" pitchFamily="18" charset="0"/>
              <a:cs typeface="Times New Roman" pitchFamily="18" charset="0"/>
            </a:rPr>
            <a:t>4703000</a:t>
          </a:r>
          <a:endParaRPr lang="ru-RU" sz="1000" kern="1200" dirty="0">
            <a:solidFill>
              <a:schemeClr val="tx1">
                <a:lumMod val="95000"/>
                <a:lumOff val="5000"/>
              </a:schemeClr>
            </a:solidFill>
            <a:latin typeface="Times New Roman" pitchFamily="18" charset="0"/>
            <a:cs typeface="Times New Roman" pitchFamily="18" charset="0"/>
          </a:endParaRPr>
        </a:p>
      </dsp:txBody>
      <dsp:txXfrm>
        <a:off x="2346623" y="664386"/>
        <a:ext cx="1490902" cy="1274312"/>
      </dsp:txXfrm>
    </dsp:sp>
    <dsp:sp modelId="{55992BF2-CC22-4BAA-BC47-445C733DDDA7}">
      <dsp:nvSpPr>
        <dsp:cNvPr id="0" name=""/>
        <dsp:cNvSpPr/>
      </dsp:nvSpPr>
      <dsp:spPr>
        <a:xfrm>
          <a:off x="4220651" y="0"/>
          <a:ext cx="1962742" cy="2082469"/>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МКУ Хозяйственное управление администрации АМО</a:t>
          </a:r>
        </a:p>
      </dsp:txBody>
      <dsp:txXfrm>
        <a:off x="4220651" y="0"/>
        <a:ext cx="1962742" cy="624740"/>
      </dsp:txXfrm>
    </dsp:sp>
    <dsp:sp modelId="{0E6469E9-E064-493D-85A4-CC2CD83BADC4}">
      <dsp:nvSpPr>
        <dsp:cNvPr id="0" name=""/>
        <dsp:cNvSpPr/>
      </dsp:nvSpPr>
      <dsp:spPr>
        <a:xfrm>
          <a:off x="4416925" y="624740"/>
          <a:ext cx="1570194" cy="1353604"/>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2025г –</a:t>
          </a:r>
          <a:r>
            <a:rPr lang="ru-RU" sz="1000" b="0" i="0" u="none" kern="1200" dirty="0">
              <a:solidFill>
                <a:schemeClr val="tx1">
                  <a:lumMod val="95000"/>
                  <a:lumOff val="5000"/>
                </a:schemeClr>
              </a:solidFill>
              <a:latin typeface="Times New Roman" pitchFamily="18" charset="0"/>
              <a:cs typeface="Times New Roman" pitchFamily="18" charset="0"/>
            </a:rPr>
            <a:t>19453000</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a:t>
          </a:r>
          <a:r>
            <a:rPr lang="ru-RU" sz="1000" b="0" i="0" u="none" kern="1200" dirty="0">
              <a:solidFill>
                <a:schemeClr val="tx1">
                  <a:lumMod val="95000"/>
                  <a:lumOff val="5000"/>
                </a:schemeClr>
              </a:solidFill>
              <a:latin typeface="Times New Roman" pitchFamily="18" charset="0"/>
              <a:cs typeface="Times New Roman" pitchFamily="18" charset="0"/>
            </a:rPr>
            <a:t>18547100</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a:t>
          </a:r>
          <a:r>
            <a:rPr lang="ru-RU" sz="1000" b="0" i="0" u="none" kern="1200" dirty="0">
              <a:solidFill>
                <a:schemeClr val="tx1">
                  <a:lumMod val="95000"/>
                  <a:lumOff val="5000"/>
                </a:schemeClr>
              </a:solidFill>
              <a:latin typeface="Times New Roman" pitchFamily="18" charset="0"/>
              <a:cs typeface="Times New Roman" pitchFamily="18" charset="0"/>
            </a:rPr>
            <a:t>18547100</a:t>
          </a:r>
          <a:endParaRPr lang="ru-RU" sz="1000" kern="1200" dirty="0">
            <a:solidFill>
              <a:schemeClr val="tx1">
                <a:lumMod val="95000"/>
                <a:lumOff val="5000"/>
              </a:schemeClr>
            </a:solidFill>
            <a:latin typeface="Times New Roman" pitchFamily="18" charset="0"/>
            <a:cs typeface="Times New Roman" pitchFamily="18" charset="0"/>
          </a:endParaRPr>
        </a:p>
      </dsp:txBody>
      <dsp:txXfrm>
        <a:off x="4456571" y="664386"/>
        <a:ext cx="1490902" cy="127431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2A951-674C-4F73-94D3-3B25A157FA79}">
      <dsp:nvSpPr>
        <dsp:cNvPr id="0" name=""/>
        <dsp:cNvSpPr/>
      </dsp:nvSpPr>
      <dsp:spPr>
        <a:xfrm>
          <a:off x="755" y="0"/>
          <a:ext cx="1965480" cy="1966405"/>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МКУ «Муниципальный орган управления образованием» АМО</a:t>
          </a:r>
        </a:p>
      </dsp:txBody>
      <dsp:txXfrm>
        <a:off x="755" y="0"/>
        <a:ext cx="1965480" cy="589921"/>
      </dsp:txXfrm>
    </dsp:sp>
    <dsp:sp modelId="{8BAAA5F0-F2C8-4784-A7F0-4D44185D3383}">
      <dsp:nvSpPr>
        <dsp:cNvPr id="0" name=""/>
        <dsp:cNvSpPr/>
      </dsp:nvSpPr>
      <dsp:spPr>
        <a:xfrm>
          <a:off x="197303" y="589921"/>
          <a:ext cx="1572384" cy="1278163"/>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2025г –</a:t>
          </a:r>
          <a:r>
            <a:rPr lang="ru-RU" sz="1000" b="0" i="0" u="none" kern="1200" dirty="0">
              <a:solidFill>
                <a:schemeClr val="tx1">
                  <a:lumMod val="95000"/>
                  <a:lumOff val="5000"/>
                </a:schemeClr>
              </a:solidFill>
              <a:latin typeface="Times New Roman" pitchFamily="18" charset="0"/>
              <a:cs typeface="Times New Roman" pitchFamily="18" charset="0"/>
            </a:rPr>
            <a:t>521637610,90</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a:t>
          </a:r>
          <a:r>
            <a:rPr lang="ru-RU" sz="1000" b="0" i="0" u="none" kern="1200" dirty="0">
              <a:solidFill>
                <a:schemeClr val="tx1">
                  <a:lumMod val="95000"/>
                  <a:lumOff val="5000"/>
                </a:schemeClr>
              </a:solidFill>
              <a:latin typeface="Times New Roman" pitchFamily="18" charset="0"/>
              <a:cs typeface="Times New Roman" pitchFamily="18" charset="0"/>
            </a:rPr>
            <a:t>533746294,64</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a:t>
          </a:r>
          <a:r>
            <a:rPr lang="ru-RU" sz="1000" b="0" i="0" u="none" kern="1200" dirty="0">
              <a:solidFill>
                <a:schemeClr val="tx1">
                  <a:lumMod val="95000"/>
                  <a:lumOff val="5000"/>
                </a:schemeClr>
              </a:solidFill>
              <a:latin typeface="Times New Roman" pitchFamily="18" charset="0"/>
              <a:cs typeface="Times New Roman" pitchFamily="18" charset="0"/>
            </a:rPr>
            <a:t>563400890,64</a:t>
          </a:r>
          <a:endParaRPr lang="ru-RU" sz="1000" kern="1200" dirty="0">
            <a:solidFill>
              <a:schemeClr val="tx1">
                <a:lumMod val="95000"/>
                <a:lumOff val="5000"/>
              </a:schemeClr>
            </a:solidFill>
            <a:latin typeface="Times New Roman" pitchFamily="18" charset="0"/>
            <a:cs typeface="Times New Roman" pitchFamily="18" charset="0"/>
          </a:endParaRPr>
        </a:p>
      </dsp:txBody>
      <dsp:txXfrm>
        <a:off x="234739" y="627357"/>
        <a:ext cx="1497512" cy="1203291"/>
      </dsp:txXfrm>
    </dsp:sp>
    <dsp:sp modelId="{3E74D853-09B8-44C6-B022-6C9474D7E777}">
      <dsp:nvSpPr>
        <dsp:cNvPr id="0" name=""/>
        <dsp:cNvSpPr/>
      </dsp:nvSpPr>
      <dsp:spPr>
        <a:xfrm>
          <a:off x="2113647" y="0"/>
          <a:ext cx="1965480" cy="1966405"/>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МКУК ИДЦ АМО</a:t>
          </a:r>
        </a:p>
      </dsp:txBody>
      <dsp:txXfrm>
        <a:off x="2113647" y="0"/>
        <a:ext cx="1965480" cy="589921"/>
      </dsp:txXfrm>
    </dsp:sp>
    <dsp:sp modelId="{A5ACE42F-D32A-478E-B802-E1E6FBFC5657}">
      <dsp:nvSpPr>
        <dsp:cNvPr id="0" name=""/>
        <dsp:cNvSpPr/>
      </dsp:nvSpPr>
      <dsp:spPr>
        <a:xfrm>
          <a:off x="2310195" y="589921"/>
          <a:ext cx="1572384" cy="1278163"/>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2025г –</a:t>
          </a:r>
          <a:r>
            <a:rPr lang="ru-RU" sz="1000" b="0" i="0" u="none" kern="1200" dirty="0">
              <a:solidFill>
                <a:schemeClr val="tx1">
                  <a:lumMod val="95000"/>
                  <a:lumOff val="5000"/>
                </a:schemeClr>
              </a:solidFill>
              <a:latin typeface="Times New Roman" pitchFamily="18" charset="0"/>
              <a:cs typeface="Times New Roman" pitchFamily="18" charset="0"/>
            </a:rPr>
            <a:t>106619047,81</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 </a:t>
          </a:r>
          <a:r>
            <a:rPr lang="ru-RU" sz="1000" b="0" i="0" u="none" kern="1200" dirty="0">
              <a:solidFill>
                <a:schemeClr val="tx1">
                  <a:lumMod val="95000"/>
                  <a:lumOff val="5000"/>
                </a:schemeClr>
              </a:solidFill>
              <a:latin typeface="Times New Roman" pitchFamily="18" charset="0"/>
              <a:cs typeface="Times New Roman" pitchFamily="18" charset="0"/>
            </a:rPr>
            <a:t>75727916,86</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a:t>
          </a:r>
          <a:r>
            <a:rPr lang="ru-RU" sz="1000" b="0" i="0" u="none" kern="1200" dirty="0">
              <a:solidFill>
                <a:schemeClr val="tx1">
                  <a:lumMod val="95000"/>
                  <a:lumOff val="5000"/>
                </a:schemeClr>
              </a:solidFill>
              <a:latin typeface="Times New Roman" pitchFamily="18" charset="0"/>
              <a:cs typeface="Times New Roman" pitchFamily="18" charset="0"/>
            </a:rPr>
            <a:t>80039416</a:t>
          </a:r>
          <a:endParaRPr lang="ru-RU" sz="1000" kern="1200" dirty="0">
            <a:solidFill>
              <a:schemeClr val="tx1">
                <a:lumMod val="95000"/>
                <a:lumOff val="5000"/>
              </a:schemeClr>
            </a:solidFill>
            <a:latin typeface="Times New Roman" pitchFamily="18" charset="0"/>
            <a:cs typeface="Times New Roman" pitchFamily="18" charset="0"/>
          </a:endParaRPr>
        </a:p>
      </dsp:txBody>
      <dsp:txXfrm>
        <a:off x="2347631" y="627357"/>
        <a:ext cx="1497512" cy="1203291"/>
      </dsp:txXfrm>
    </dsp:sp>
    <dsp:sp modelId="{55992BF2-CC22-4BAA-BC47-445C733DDDA7}">
      <dsp:nvSpPr>
        <dsp:cNvPr id="0" name=""/>
        <dsp:cNvSpPr/>
      </dsp:nvSpPr>
      <dsp:spPr>
        <a:xfrm>
          <a:off x="4226538" y="0"/>
          <a:ext cx="1965480" cy="1966405"/>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Финансово-экономическое управлением администрации АМО</a:t>
          </a:r>
        </a:p>
      </dsp:txBody>
      <dsp:txXfrm>
        <a:off x="4226538" y="0"/>
        <a:ext cx="1965480" cy="589921"/>
      </dsp:txXfrm>
    </dsp:sp>
    <dsp:sp modelId="{0E6469E9-E064-493D-85A4-CC2CD83BADC4}">
      <dsp:nvSpPr>
        <dsp:cNvPr id="0" name=""/>
        <dsp:cNvSpPr/>
      </dsp:nvSpPr>
      <dsp:spPr>
        <a:xfrm>
          <a:off x="4423086" y="589921"/>
          <a:ext cx="1572384" cy="1278163"/>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2025г –</a:t>
          </a:r>
          <a:r>
            <a:rPr lang="ru-RU" sz="1000" b="0" i="0" u="none" kern="1200" dirty="0">
              <a:solidFill>
                <a:schemeClr val="tx1">
                  <a:lumMod val="95000"/>
                  <a:lumOff val="5000"/>
                </a:schemeClr>
              </a:solidFill>
              <a:latin typeface="Times New Roman" pitchFamily="18" charset="0"/>
              <a:cs typeface="Times New Roman" pitchFamily="18" charset="0"/>
            </a:rPr>
            <a:t>20692200</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a:t>
          </a:r>
          <a:r>
            <a:rPr lang="ru-RU" sz="1000" b="0" i="0" u="none" kern="1200" dirty="0">
              <a:solidFill>
                <a:schemeClr val="tx1">
                  <a:lumMod val="95000"/>
                  <a:lumOff val="5000"/>
                </a:schemeClr>
              </a:solidFill>
              <a:latin typeface="Times New Roman" pitchFamily="18" charset="0"/>
              <a:cs typeface="Times New Roman" pitchFamily="18" charset="0"/>
            </a:rPr>
            <a:t>21692200</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a:t>
          </a:r>
          <a:r>
            <a:rPr lang="ru-RU" sz="1000" b="0" i="0" u="none" kern="1200" dirty="0">
              <a:solidFill>
                <a:schemeClr val="tx1">
                  <a:lumMod val="95000"/>
                  <a:lumOff val="5000"/>
                </a:schemeClr>
              </a:solidFill>
              <a:latin typeface="Times New Roman" pitchFamily="18" charset="0"/>
              <a:cs typeface="Times New Roman" pitchFamily="18" charset="0"/>
            </a:rPr>
            <a:t>22844500</a:t>
          </a:r>
          <a:endParaRPr lang="ru-RU" sz="1000" kern="1200" dirty="0">
            <a:solidFill>
              <a:schemeClr val="tx1">
                <a:lumMod val="95000"/>
                <a:lumOff val="5000"/>
              </a:schemeClr>
            </a:solidFill>
            <a:latin typeface="Times New Roman" pitchFamily="18" charset="0"/>
            <a:cs typeface="Times New Roman" pitchFamily="18" charset="0"/>
          </a:endParaRPr>
        </a:p>
      </dsp:txBody>
      <dsp:txXfrm>
        <a:off x="4460522" y="627357"/>
        <a:ext cx="1497512" cy="120329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74D853-09B8-44C6-B022-6C9474D7E777}">
      <dsp:nvSpPr>
        <dsp:cNvPr id="0" name=""/>
        <dsp:cNvSpPr/>
      </dsp:nvSpPr>
      <dsp:spPr>
        <a:xfrm>
          <a:off x="0" y="0"/>
          <a:ext cx="4031845" cy="1702771"/>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МУ </a:t>
          </a:r>
          <a:r>
            <a:rPr lang="ru-RU" sz="1100" kern="1200" dirty="0" err="1">
              <a:solidFill>
                <a:schemeClr val="tx1">
                  <a:lumMod val="95000"/>
                  <a:lumOff val="5000"/>
                </a:schemeClr>
              </a:solidFill>
              <a:latin typeface="Times New Roman" panose="02020603050405020304" pitchFamily="18" charset="0"/>
              <a:cs typeface="Times New Roman" panose="02020603050405020304" pitchFamily="18" charset="0"/>
            </a:rPr>
            <a:t>Контрольно</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 счетная палата АМО</a:t>
          </a:r>
        </a:p>
      </dsp:txBody>
      <dsp:txXfrm>
        <a:off x="0" y="0"/>
        <a:ext cx="4031845" cy="510831"/>
      </dsp:txXfrm>
    </dsp:sp>
    <dsp:sp modelId="{A5ACE42F-D32A-478E-B802-E1E6FBFC5657}">
      <dsp:nvSpPr>
        <dsp:cNvPr id="0" name=""/>
        <dsp:cNvSpPr/>
      </dsp:nvSpPr>
      <dsp:spPr>
        <a:xfrm>
          <a:off x="403184" y="510831"/>
          <a:ext cx="3225476" cy="1106801"/>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2025г –</a:t>
          </a:r>
          <a:r>
            <a:rPr lang="ru-RU" sz="1000" b="0" i="0" u="none" kern="1200" dirty="0">
              <a:solidFill>
                <a:schemeClr val="tx1">
                  <a:lumMod val="95000"/>
                  <a:lumOff val="5000"/>
                </a:schemeClr>
              </a:solidFill>
              <a:latin typeface="Times New Roman" pitchFamily="18" charset="0"/>
              <a:cs typeface="Times New Roman" pitchFamily="18" charset="0"/>
            </a:rPr>
            <a:t>4068300</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 </a:t>
          </a:r>
          <a:r>
            <a:rPr lang="ru-RU" sz="1000" b="0" i="0" u="none" kern="1200" dirty="0">
              <a:solidFill>
                <a:schemeClr val="tx1">
                  <a:lumMod val="95000"/>
                  <a:lumOff val="5000"/>
                </a:schemeClr>
              </a:solidFill>
              <a:latin typeface="Times New Roman" pitchFamily="18" charset="0"/>
              <a:cs typeface="Times New Roman" pitchFamily="18" charset="0"/>
            </a:rPr>
            <a:t>4168300</a:t>
          </a:r>
          <a:endParaRPr lang="ru-RU" sz="1000" kern="1200" dirty="0">
            <a:solidFill>
              <a:schemeClr val="tx1">
                <a:lumMod val="95000"/>
                <a:lumOff val="5000"/>
              </a:schemeClr>
            </a:solidFill>
            <a:latin typeface="Times New Roman" pitchFamily="18" charset="0"/>
            <a:cs typeface="Times New Roman" pitchFamily="18" charset="0"/>
          </a:endParaRP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a:t>
          </a:r>
          <a:r>
            <a:rPr lang="ru-RU" sz="1000" b="0" i="0" u="none" kern="1200" dirty="0">
              <a:solidFill>
                <a:schemeClr val="tx1">
                  <a:lumMod val="95000"/>
                  <a:lumOff val="5000"/>
                </a:schemeClr>
              </a:solidFill>
              <a:latin typeface="Times New Roman" pitchFamily="18" charset="0"/>
              <a:cs typeface="Times New Roman" pitchFamily="18" charset="0"/>
            </a:rPr>
            <a:t>4268300</a:t>
          </a:r>
          <a:endParaRPr lang="ru-RU" sz="1000" kern="1200" dirty="0">
            <a:solidFill>
              <a:schemeClr val="tx1">
                <a:lumMod val="95000"/>
                <a:lumOff val="5000"/>
              </a:schemeClr>
            </a:solidFill>
            <a:latin typeface="Times New Roman" pitchFamily="18" charset="0"/>
            <a:cs typeface="Times New Roman" pitchFamily="18" charset="0"/>
          </a:endParaRPr>
        </a:p>
      </dsp:txBody>
      <dsp:txXfrm>
        <a:off x="435601" y="543248"/>
        <a:ext cx="3160642" cy="1041967"/>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4C41C-1FE4-4272-AE81-FBD9A7BC5C41}">
      <dsp:nvSpPr>
        <dsp:cNvPr id="0" name=""/>
        <dsp:cNvSpPr/>
      </dsp:nvSpPr>
      <dsp:spPr>
        <a:xfrm>
          <a:off x="0" y="0"/>
          <a:ext cx="11741090" cy="378289"/>
        </a:xfrm>
        <a:prstGeom prst="rect">
          <a:avLst/>
        </a:prstGeom>
        <a:solidFill>
          <a:schemeClr val="accent4">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chemeClr val="tx1"/>
              </a:solidFill>
              <a:latin typeface="Times New Roman" panose="02020603050405020304" pitchFamily="18" charset="0"/>
              <a:cs typeface="Times New Roman" panose="02020603050405020304" pitchFamily="18" charset="0"/>
            </a:rPr>
            <a:t>Условно-утверждаемые расходы – резерв денежных средств, </a:t>
          </a:r>
          <a:r>
            <a:rPr lang="ru-RU" sz="1200" b="0" i="0" kern="1200" dirty="0">
              <a:solidFill>
                <a:schemeClr val="tx1">
                  <a:lumMod val="95000"/>
                  <a:lumOff val="5000"/>
                </a:schemeClr>
              </a:solidFill>
              <a:latin typeface="Times New Roman" panose="02020603050405020304" pitchFamily="18" charset="0"/>
              <a:cs typeface="Times New Roman" panose="02020603050405020304" pitchFamily="18" charset="0"/>
            </a:rPr>
            <a:t>не распределенных в плановом периоде в соответствии с классификацией расходов бюджетов бюджетные ассигнования</a:t>
          </a:r>
          <a:r>
            <a:rPr lang="ru-RU" sz="1200" b="0" i="0" kern="1200" dirty="0"/>
            <a:t>.</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0" y="0"/>
        <a:ext cx="11741090" cy="378289"/>
      </dsp:txXfrm>
    </dsp:sp>
    <dsp:sp modelId="{A6627F8D-63CE-40AA-8656-74F16500B6EC}">
      <dsp:nvSpPr>
        <dsp:cNvPr id="0" name=""/>
        <dsp:cNvSpPr/>
      </dsp:nvSpPr>
      <dsp:spPr>
        <a:xfrm>
          <a:off x="0" y="378289"/>
          <a:ext cx="5870544" cy="794407"/>
        </a:xfrm>
        <a:prstGeom prst="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kern="1200" dirty="0">
              <a:solidFill>
                <a:schemeClr val="tx1"/>
              </a:solidFill>
              <a:latin typeface="Times New Roman" panose="02020603050405020304" pitchFamily="18" charset="0"/>
              <a:cs typeface="Times New Roman" panose="02020603050405020304" pitchFamily="18" charset="0"/>
            </a:rPr>
            <a:t>На случай непредвиденного сокращения доходов</a:t>
          </a:r>
        </a:p>
      </dsp:txBody>
      <dsp:txXfrm>
        <a:off x="0" y="378289"/>
        <a:ext cx="5870544" cy="794407"/>
      </dsp:txXfrm>
    </dsp:sp>
    <dsp:sp modelId="{BE957F9A-14D7-406D-A89C-8748FC682A70}">
      <dsp:nvSpPr>
        <dsp:cNvPr id="0" name=""/>
        <dsp:cNvSpPr/>
      </dsp:nvSpPr>
      <dsp:spPr>
        <a:xfrm>
          <a:off x="5870545" y="378289"/>
          <a:ext cx="5870544" cy="794407"/>
        </a:xfrm>
        <a:prstGeom prst="rect">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kern="1200" dirty="0">
              <a:solidFill>
                <a:schemeClr val="tx1"/>
              </a:solidFill>
              <a:latin typeface="Times New Roman" panose="02020603050405020304" pitchFamily="18" charset="0"/>
              <a:cs typeface="Times New Roman" panose="02020603050405020304" pitchFamily="18" charset="0"/>
            </a:rPr>
            <a:t>Для принятия новых расходных обязательств в очередном бюджетном цикле</a:t>
          </a:r>
        </a:p>
      </dsp:txBody>
      <dsp:txXfrm>
        <a:off x="5870545" y="378289"/>
        <a:ext cx="5870544" cy="794407"/>
      </dsp:txXfrm>
    </dsp:sp>
    <dsp:sp modelId="{D6D6F57A-4D18-456C-9B7B-A716490E07E9}">
      <dsp:nvSpPr>
        <dsp:cNvPr id="0" name=""/>
        <dsp:cNvSpPr/>
      </dsp:nvSpPr>
      <dsp:spPr>
        <a:xfrm>
          <a:off x="0" y="1172696"/>
          <a:ext cx="11741090" cy="88267"/>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C7E25D-DF4F-46E0-B248-ED336875DA73}">
      <dsp:nvSpPr>
        <dsp:cNvPr id="0" name=""/>
        <dsp:cNvSpPr/>
      </dsp:nvSpPr>
      <dsp:spPr>
        <a:xfrm>
          <a:off x="0" y="0"/>
          <a:ext cx="8554906" cy="1241765"/>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54C74C-683B-4CED-9855-5FC1EA244689}">
      <dsp:nvSpPr>
        <dsp:cNvPr id="0" name=""/>
        <dsp:cNvSpPr/>
      </dsp:nvSpPr>
      <dsp:spPr>
        <a:xfrm>
          <a:off x="259395" y="165568"/>
          <a:ext cx="1488169" cy="910627"/>
        </a:xfrm>
        <a:prstGeom prst="roundRect">
          <a:avLst>
            <a:gd name="adj" fmla="val 1000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4407F5-21D1-4DB6-9885-DCAE326711F1}">
      <dsp:nvSpPr>
        <dsp:cNvPr id="0" name=""/>
        <dsp:cNvSpPr/>
      </dsp:nvSpPr>
      <dsp:spPr>
        <a:xfrm rot="10800000">
          <a:off x="259395" y="1241765"/>
          <a:ext cx="1488169" cy="1517712"/>
        </a:xfrm>
        <a:prstGeom prst="round2SameRect">
          <a:avLst>
            <a:gd name="adj1" fmla="val 10500"/>
            <a:gd name="adj2" fmla="val 0"/>
          </a:avLst>
        </a:prstGeom>
        <a:solidFill>
          <a:srgbClr val="66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Обустройство пешеходных переходов, светофоров</a:t>
          </a:r>
        </a:p>
      </dsp:txBody>
      <dsp:txXfrm rot="10800000">
        <a:off x="305161" y="1241765"/>
        <a:ext cx="1396637" cy="1471946"/>
      </dsp:txXfrm>
    </dsp:sp>
    <dsp:sp modelId="{A7F506BE-45D0-48B6-AF40-DBE6E45C383D}">
      <dsp:nvSpPr>
        <dsp:cNvPr id="0" name=""/>
        <dsp:cNvSpPr/>
      </dsp:nvSpPr>
      <dsp:spPr>
        <a:xfrm>
          <a:off x="1896382" y="165568"/>
          <a:ext cx="1488169" cy="910627"/>
        </a:xfrm>
        <a:prstGeom prst="roundRect">
          <a:avLst>
            <a:gd name="adj" fmla="val 10000"/>
          </a:avLst>
        </a:prstGeom>
        <a:blipFill rotWithShape="1">
          <a:blip xmlns:r="http://schemas.openxmlformats.org/officeDocument/2006/relationships" r:embed="rId2"/>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D157A7-35E2-4AA1-BB77-4CDA2F376630}">
      <dsp:nvSpPr>
        <dsp:cNvPr id="0" name=""/>
        <dsp:cNvSpPr/>
      </dsp:nvSpPr>
      <dsp:spPr>
        <a:xfrm rot="10800000">
          <a:off x="1896382" y="1241765"/>
          <a:ext cx="1488169" cy="1517712"/>
        </a:xfrm>
        <a:prstGeom prst="round2SameRect">
          <a:avLst>
            <a:gd name="adj1" fmla="val 10500"/>
            <a:gd name="adj2" fmla="val 0"/>
          </a:avLst>
        </a:prstGeom>
        <a:solidFill>
          <a:srgbClr val="66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автомобильных дорог местного значения</a:t>
          </a:r>
        </a:p>
      </dsp:txBody>
      <dsp:txXfrm rot="10800000">
        <a:off x="1942148" y="1241765"/>
        <a:ext cx="1396637" cy="1471946"/>
      </dsp:txXfrm>
    </dsp:sp>
    <dsp:sp modelId="{3C2A1178-5D54-4C42-9857-8170565BA4DB}">
      <dsp:nvSpPr>
        <dsp:cNvPr id="0" name=""/>
        <dsp:cNvSpPr/>
      </dsp:nvSpPr>
      <dsp:spPr>
        <a:xfrm>
          <a:off x="3533368" y="165568"/>
          <a:ext cx="1488169" cy="910627"/>
        </a:xfrm>
        <a:prstGeom prst="roundRect">
          <a:avLst>
            <a:gd name="adj" fmla="val 10000"/>
          </a:avLst>
        </a:prstGeom>
        <a:blipFill rotWithShape="1">
          <a:blip xmlns:r="http://schemas.openxmlformats.org/officeDocument/2006/relationships" r:embed="rId3"/>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D61109-0895-4B17-8F23-F757635AB355}">
      <dsp:nvSpPr>
        <dsp:cNvPr id="0" name=""/>
        <dsp:cNvSpPr/>
      </dsp:nvSpPr>
      <dsp:spPr>
        <a:xfrm rot="10800000">
          <a:off x="3533368" y="1241765"/>
          <a:ext cx="1488169" cy="1517712"/>
        </a:xfrm>
        <a:prstGeom prst="round2SameRect">
          <a:avLst>
            <a:gd name="adj1" fmla="val 10500"/>
            <a:gd name="adj2" fmla="val 0"/>
          </a:avLst>
        </a:prstGeom>
        <a:solidFill>
          <a:srgbClr val="66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сетей водоснабжения</a:t>
          </a:r>
        </a:p>
      </dsp:txBody>
      <dsp:txXfrm rot="10800000">
        <a:off x="3579134" y="1241765"/>
        <a:ext cx="1396637" cy="1471946"/>
      </dsp:txXfrm>
    </dsp:sp>
    <dsp:sp modelId="{642FF542-F6A1-4F51-845D-5A3DDDED363C}">
      <dsp:nvSpPr>
        <dsp:cNvPr id="0" name=""/>
        <dsp:cNvSpPr/>
      </dsp:nvSpPr>
      <dsp:spPr>
        <a:xfrm>
          <a:off x="5170354" y="165568"/>
          <a:ext cx="1488169" cy="910627"/>
        </a:xfrm>
        <a:prstGeom prst="roundRect">
          <a:avLst>
            <a:gd name="adj" fmla="val 10000"/>
          </a:avLst>
        </a:prstGeom>
        <a:blipFill rotWithShape="1">
          <a:blip xmlns:r="http://schemas.openxmlformats.org/officeDocument/2006/relationships" r:embed="rId4"/>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5521C5-769F-4BDE-9C36-209E7ECB09DA}">
      <dsp:nvSpPr>
        <dsp:cNvPr id="0" name=""/>
        <dsp:cNvSpPr/>
      </dsp:nvSpPr>
      <dsp:spPr>
        <a:xfrm rot="10800000">
          <a:off x="5170354" y="1241765"/>
          <a:ext cx="1488169" cy="1517712"/>
        </a:xfrm>
        <a:prstGeom prst="round2SameRect">
          <a:avLst>
            <a:gd name="adj1" fmla="val 10500"/>
            <a:gd name="adj2" fmla="val 0"/>
          </a:avLst>
        </a:prstGeom>
        <a:solidFill>
          <a:srgbClr val="66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Устройство пожарного депо</a:t>
          </a:r>
        </a:p>
      </dsp:txBody>
      <dsp:txXfrm rot="10800000">
        <a:off x="5216120" y="1241765"/>
        <a:ext cx="1396637" cy="1471946"/>
      </dsp:txXfrm>
    </dsp:sp>
    <dsp:sp modelId="{491D2E85-3E82-4156-B16D-4BC577675FC2}">
      <dsp:nvSpPr>
        <dsp:cNvPr id="0" name=""/>
        <dsp:cNvSpPr/>
      </dsp:nvSpPr>
      <dsp:spPr>
        <a:xfrm>
          <a:off x="6807340" y="165568"/>
          <a:ext cx="1488169" cy="910627"/>
        </a:xfrm>
        <a:prstGeom prst="roundRect">
          <a:avLst>
            <a:gd name="adj" fmla="val 10000"/>
          </a:avLst>
        </a:prstGeom>
        <a:blipFill rotWithShape="1">
          <a:blip xmlns:r="http://schemas.openxmlformats.org/officeDocument/2006/relationships" r:embed="rId5"/>
          <a:srcRect/>
          <a:stretch>
            <a:fillRect l="-30000" r="-3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0DB536-082F-456A-9A2B-FC72098E758A}">
      <dsp:nvSpPr>
        <dsp:cNvPr id="0" name=""/>
        <dsp:cNvSpPr/>
      </dsp:nvSpPr>
      <dsp:spPr>
        <a:xfrm rot="10800000">
          <a:off x="6807340" y="1241765"/>
          <a:ext cx="1488169" cy="1517712"/>
        </a:xfrm>
        <a:prstGeom prst="round2SameRect">
          <a:avLst>
            <a:gd name="adj1" fmla="val 10500"/>
            <a:gd name="adj2" fmla="val 0"/>
          </a:avLst>
        </a:prstGeom>
        <a:solidFill>
          <a:srgbClr val="66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Устройство уличного освещения</a:t>
          </a:r>
        </a:p>
      </dsp:txBody>
      <dsp:txXfrm rot="10800000">
        <a:off x="6853106" y="1241765"/>
        <a:ext cx="1396637" cy="1471946"/>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C46D9-D729-4E66-BFD4-4B699E967B8F}">
      <dsp:nvSpPr>
        <dsp:cNvPr id="0" name=""/>
        <dsp:cNvSpPr/>
      </dsp:nvSpPr>
      <dsp:spPr>
        <a:xfrm>
          <a:off x="0" y="0"/>
          <a:ext cx="4490905" cy="1335282"/>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F8B0C8-D9AE-4613-B108-372A4CB449EE}">
      <dsp:nvSpPr>
        <dsp:cNvPr id="0" name=""/>
        <dsp:cNvSpPr/>
      </dsp:nvSpPr>
      <dsp:spPr>
        <a:xfrm>
          <a:off x="135242" y="178037"/>
          <a:ext cx="2009723" cy="979207"/>
        </a:xfrm>
        <a:prstGeom prst="roundRect">
          <a:avLst>
            <a:gd name="adj" fmla="val 10000"/>
          </a:avLst>
        </a:prstGeom>
        <a:blipFill rotWithShape="1">
          <a:blip xmlns:r="http://schemas.openxmlformats.org/officeDocument/2006/relationships" r:embed="rId1"/>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E45B6F-0EE8-4EBD-BB68-19390997F96A}">
      <dsp:nvSpPr>
        <dsp:cNvPr id="0" name=""/>
        <dsp:cNvSpPr/>
      </dsp:nvSpPr>
      <dsp:spPr>
        <a:xfrm rot="10800000">
          <a:off x="135242" y="1335282"/>
          <a:ext cx="2009723" cy="1632011"/>
        </a:xfrm>
        <a:prstGeom prst="round2SameRect">
          <a:avLst>
            <a:gd name="adj1" fmla="val 10500"/>
            <a:gd name="adj2" fmla="val 0"/>
          </a:avLst>
        </a:prstGeom>
        <a:solidFill>
          <a:srgbClr val="66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помещений дошкольных учреждений</a:t>
          </a:r>
        </a:p>
      </dsp:txBody>
      <dsp:txXfrm rot="10800000">
        <a:off x="185432" y="1335282"/>
        <a:ext cx="1909343" cy="1581821"/>
      </dsp:txXfrm>
    </dsp:sp>
    <dsp:sp modelId="{5E819CEA-3481-4EC0-80F1-AE924BA6BCEB}">
      <dsp:nvSpPr>
        <dsp:cNvPr id="0" name=""/>
        <dsp:cNvSpPr/>
      </dsp:nvSpPr>
      <dsp:spPr>
        <a:xfrm>
          <a:off x="2345938" y="178037"/>
          <a:ext cx="2009723" cy="979207"/>
        </a:xfrm>
        <a:prstGeom prst="roundRect">
          <a:avLst>
            <a:gd name="adj" fmla="val 10000"/>
          </a:avLst>
        </a:prstGeom>
        <a:blipFill rotWithShape="1">
          <a:blip xmlns:r="http://schemas.openxmlformats.org/officeDocument/2006/relationships" r:embed="rId2"/>
          <a:srcRect/>
          <a:stretch>
            <a:fillRect t="-18000" b="-1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72C7AB-01E6-484D-AF26-CDD903A8D89C}">
      <dsp:nvSpPr>
        <dsp:cNvPr id="0" name=""/>
        <dsp:cNvSpPr/>
      </dsp:nvSpPr>
      <dsp:spPr>
        <a:xfrm rot="10800000">
          <a:off x="2345938" y="1335282"/>
          <a:ext cx="2009723" cy="1632011"/>
        </a:xfrm>
        <a:prstGeom prst="round2SameRect">
          <a:avLst>
            <a:gd name="adj1" fmla="val 10500"/>
            <a:gd name="adj2" fmla="val 0"/>
          </a:avLst>
        </a:prstGeom>
        <a:solidFill>
          <a:srgbClr val="66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ru-RU" sz="1200" kern="1200" dirty="0">
              <a:solidFill>
                <a:srgbClr val="9900FF"/>
              </a:solidFill>
              <a:latin typeface="Times New Roman" panose="02020603050405020304" pitchFamily="18" charset="0"/>
              <a:cs typeface="Times New Roman" panose="02020603050405020304" pitchFamily="18" charset="0"/>
            </a:rPr>
            <a:t>Ремонт учреждений общего образования</a:t>
          </a:r>
        </a:p>
      </dsp:txBody>
      <dsp:txXfrm rot="10800000">
        <a:off x="2396128" y="1335282"/>
        <a:ext cx="1909343" cy="1581821"/>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7.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List2#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0.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4#2">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vList4#3">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4#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4#5">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4#6">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7.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4">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5">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6">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7">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8">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9">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2#7">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10">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2#8">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0.69895</cdr:x>
      <cdr:y>0.89493</cdr:y>
    </cdr:from>
    <cdr:to>
      <cdr:x>0.75607</cdr:x>
      <cdr:y>0.94652</cdr:y>
    </cdr:to>
    <cdr:sp macro="" textlink="">
      <cdr:nvSpPr>
        <cdr:cNvPr id="2" name="TextBox 1"/>
        <cdr:cNvSpPr txBox="1"/>
      </cdr:nvSpPr>
      <cdr:spPr>
        <a:xfrm xmlns:a="http://schemas.openxmlformats.org/drawingml/2006/main">
          <a:off x="6966895" y="5536662"/>
          <a:ext cx="569343" cy="31917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000" dirty="0">
              <a:solidFill>
                <a:schemeClr val="tx1">
                  <a:lumMod val="95000"/>
                  <a:lumOff val="5000"/>
                </a:schemeClr>
              </a:solidFill>
              <a:latin typeface="Times New Roman" pitchFamily="18" charset="0"/>
              <a:cs typeface="Times New Roman" pitchFamily="18" charset="0"/>
            </a:rPr>
            <a:t>2023г</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50615E-FC3D-A30D-76CE-647BA3FB105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4895DD14-8605-2F4E-A2C2-8E3F01BD70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12A02682-DE47-989F-9ABB-0409E758C4EF}"/>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5" name="Нижний колонтитул 4">
            <a:extLst>
              <a:ext uri="{FF2B5EF4-FFF2-40B4-BE49-F238E27FC236}">
                <a16:creationId xmlns:a16="http://schemas.microsoft.com/office/drawing/2014/main" id="{DF69A9C6-F045-474E-AACE-E46BE516AC3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33B7E92-9342-470A-B2F7-0FCC1454EA47}"/>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278620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BA8E8E-BB59-0126-07DF-5B42298670B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795D115-FFAD-C948-04C2-C921658AC49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FC74DB9-17FB-EA5B-264A-705BC1DC1391}"/>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5" name="Нижний колонтитул 4">
            <a:extLst>
              <a:ext uri="{FF2B5EF4-FFF2-40B4-BE49-F238E27FC236}">
                <a16:creationId xmlns:a16="http://schemas.microsoft.com/office/drawing/2014/main" id="{D73E614F-5092-040A-C8CD-093943115A0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21C591A-7FEC-B911-AD77-C6DE08B8391F}"/>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68061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6561FD-BD26-E2C1-7068-72BC53E2DD6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688EF05-5110-3BDD-EA60-BE3FFC303B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FF96B5-49B5-8DE9-B6BB-F5FB380B9427}"/>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5" name="Нижний колонтитул 4">
            <a:extLst>
              <a:ext uri="{FF2B5EF4-FFF2-40B4-BE49-F238E27FC236}">
                <a16:creationId xmlns:a16="http://schemas.microsoft.com/office/drawing/2014/main" id="{53117058-5A5E-174B-A843-4F4DDCA0D52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52DE4B6-070E-858D-9F33-E55B8CC70FFB}"/>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49527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28DBD9-FE0B-34A7-62FD-60B96971686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0F4100E-8669-14B8-609C-42DE99C8523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4227A0E-9288-0BDB-A9E2-3CEE0E092993}"/>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566E96-1B32-0700-21D5-B8438FDF04CB}"/>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6" name="Нижний колонтитул 5">
            <a:extLst>
              <a:ext uri="{FF2B5EF4-FFF2-40B4-BE49-F238E27FC236}">
                <a16:creationId xmlns:a16="http://schemas.microsoft.com/office/drawing/2014/main" id="{1BE2CBEB-1CCB-E8D7-CFDE-43AD1FBAAE7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07027C3-7135-0899-DAFF-A74AFA68329F}"/>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1278960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FB553C-8224-C835-FD65-94EEA3284CC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CACBB55-5665-157B-14F3-57F0AD0156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164646D-D5B3-6ACC-60C0-902FAA32A9D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AE73ADA-667B-2B58-CEF3-BB46444DCA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FF3EF0D-3DDE-5D1A-21DA-A32E1F2E292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1AC18F4D-2076-E56A-DC42-A4EA8D46496D}"/>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8" name="Нижний колонтитул 7">
            <a:extLst>
              <a:ext uri="{FF2B5EF4-FFF2-40B4-BE49-F238E27FC236}">
                <a16:creationId xmlns:a16="http://schemas.microsoft.com/office/drawing/2014/main" id="{6FB7B9D1-DC62-0ED7-5822-1FC40E78EF0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D53BE29-A6B4-1065-0B4F-DDB91B9396CC}"/>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200301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EC7CD1-0602-29F0-3B6B-8388E2C346F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532A442A-8959-80A2-6396-918E6BC3A4C0}"/>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4" name="Нижний колонтитул 3">
            <a:extLst>
              <a:ext uri="{FF2B5EF4-FFF2-40B4-BE49-F238E27FC236}">
                <a16:creationId xmlns:a16="http://schemas.microsoft.com/office/drawing/2014/main" id="{82744480-BD76-A209-823B-84B163A589E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4B498D5-8122-536F-D3CB-10559B2B9B93}"/>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4088657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5F77410-6897-A979-F5FC-5EB8BC9E1260}"/>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3" name="Нижний колонтитул 2">
            <a:extLst>
              <a:ext uri="{FF2B5EF4-FFF2-40B4-BE49-F238E27FC236}">
                <a16:creationId xmlns:a16="http://schemas.microsoft.com/office/drawing/2014/main" id="{E0CA514A-11C4-4522-0B9C-C47E5E1EAA8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0BBF23A-4A99-FDBB-2D55-F7441D5722AB}"/>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2114153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4A8A7F-6445-A895-FD4F-4F92F9CCB2F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3C466FC-4794-C56F-D9E4-2A823DF8CF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0382F20-CE65-EFD1-3271-BBBB432461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C93955A-69F4-66DF-5DC5-76BE00714C89}"/>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6" name="Нижний колонтитул 5">
            <a:extLst>
              <a:ext uri="{FF2B5EF4-FFF2-40B4-BE49-F238E27FC236}">
                <a16:creationId xmlns:a16="http://schemas.microsoft.com/office/drawing/2014/main" id="{07C85D7C-F1C1-8D45-2533-9F3117489F1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94E8384-9CB1-DC0E-51C6-7C222B70A46B}"/>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919325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65B11A-69A3-0AD2-5BEC-1858EB0D18A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C66B09BB-44B6-DE82-64EA-7AE0E79004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6B3CB1C-64E2-2DF1-C65D-95405E8AC4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FEE514A-9A17-13E2-2DFF-90A6E102E41E}"/>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6" name="Нижний колонтитул 5">
            <a:extLst>
              <a:ext uri="{FF2B5EF4-FFF2-40B4-BE49-F238E27FC236}">
                <a16:creationId xmlns:a16="http://schemas.microsoft.com/office/drawing/2014/main" id="{167D0BC9-4EA5-D6CE-D826-E48FCD83546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E7C5868-5A2B-6E4D-AD7F-EBDE69D45F80}"/>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66319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D8CC4D-1311-26EC-DE78-8805BF4AC42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5EA22B7-B607-DC19-DAB7-01558C34482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9BBA9FE-F895-28E6-E0B2-5436116FABBC}"/>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5" name="Нижний колонтитул 4">
            <a:extLst>
              <a:ext uri="{FF2B5EF4-FFF2-40B4-BE49-F238E27FC236}">
                <a16:creationId xmlns:a16="http://schemas.microsoft.com/office/drawing/2014/main" id="{60BBCF40-25D8-4966-DBB9-F727D57CE99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D3CE167-A18F-D336-E7E3-03FEECA3C680}"/>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764011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91B8370F-463E-99C7-9646-223D6AA95EE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9432359-7964-0533-12F9-136B2F3382C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4741603-407E-176C-CDE7-287890068D78}"/>
              </a:ext>
            </a:extLst>
          </p:cNvPr>
          <p:cNvSpPr>
            <a:spLocks noGrp="1"/>
          </p:cNvSpPr>
          <p:nvPr>
            <p:ph type="dt" sz="half" idx="10"/>
          </p:nvPr>
        </p:nvSpPr>
        <p:spPr/>
        <p:txBody>
          <a:bodyPr/>
          <a:lstStyle/>
          <a:p>
            <a:fld id="{2DF86E4C-E52F-4718-92A6-F63F7260DE01}" type="datetimeFigureOut">
              <a:rPr lang="ru-RU" smtClean="0"/>
              <a:pPr/>
              <a:t>23.10.2024</a:t>
            </a:fld>
            <a:endParaRPr lang="ru-RU"/>
          </a:p>
        </p:txBody>
      </p:sp>
      <p:sp>
        <p:nvSpPr>
          <p:cNvPr id="5" name="Нижний колонтитул 4">
            <a:extLst>
              <a:ext uri="{FF2B5EF4-FFF2-40B4-BE49-F238E27FC236}">
                <a16:creationId xmlns:a16="http://schemas.microsoft.com/office/drawing/2014/main" id="{3180393C-D329-1D8E-0525-FF40B8567E6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07FFBFE-E66F-627F-1CAB-EA05D25E44D9}"/>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409990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DB9F54-437E-ED86-E6C0-ED9BD6EE42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C4339E9-5507-128E-85A3-18A14AD64D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4C71CE5-C9A0-6FAE-0C74-6BFD41F330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86E4C-E52F-4718-92A6-F63F7260DE01}" type="datetimeFigureOut">
              <a:rPr lang="ru-RU" smtClean="0"/>
              <a:pPr/>
              <a:t>23.10.2024</a:t>
            </a:fld>
            <a:endParaRPr lang="ru-RU"/>
          </a:p>
        </p:txBody>
      </p:sp>
      <p:sp>
        <p:nvSpPr>
          <p:cNvPr id="5" name="Нижний колонтитул 4">
            <a:extLst>
              <a:ext uri="{FF2B5EF4-FFF2-40B4-BE49-F238E27FC236}">
                <a16:creationId xmlns:a16="http://schemas.microsoft.com/office/drawing/2014/main" id="{8FFDCD5A-710B-EB6E-9448-594C1BCDFD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5ADCA19-4146-F718-CD23-B20268E717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29960-A250-46A9-A46E-02FC3BBBCB9A}" type="slidenum">
              <a:rPr lang="ru-RU" smtClean="0"/>
              <a:pPr/>
              <a:t>‹#›</a:t>
            </a:fld>
            <a:endParaRPr lang="ru-RU"/>
          </a:p>
        </p:txBody>
      </p:sp>
    </p:spTree>
    <p:extLst>
      <p:ext uri="{BB962C8B-B14F-4D97-AF65-F5344CB8AC3E}">
        <p14:creationId xmlns:p14="http://schemas.microsoft.com/office/powerpoint/2010/main" val="4253430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1.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18" Type="http://schemas.openxmlformats.org/officeDocument/2006/relationships/image" Target="../media/image12.png"/><Relationship Id="rId3" Type="http://schemas.openxmlformats.org/officeDocument/2006/relationships/diagramData" Target="../diagrams/data3.xml"/><Relationship Id="rId21" Type="http://schemas.openxmlformats.org/officeDocument/2006/relationships/image" Target="../media/image15.png"/><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image" Target="../media/image3.png"/><Relationship Id="rId16" Type="http://schemas.openxmlformats.org/officeDocument/2006/relationships/diagramColors" Target="../diagrams/colors5.xml"/><Relationship Id="rId20"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19" Type="http://schemas.openxmlformats.org/officeDocument/2006/relationships/image" Target="../media/image13.png"/><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hyperlink" Target="consultantplus://offline/ref=49D462D015829D21C1BC582303B2CCEA59F56BA585A7EDF7CB431D9AF4dCoBX" TargetMode="External"/><Relationship Id="rId7" Type="http://schemas.openxmlformats.org/officeDocument/2006/relationships/diagramColors" Target="../diagrams/colors6.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41.jpeg"/><Relationship Id="rId13" Type="http://schemas.microsoft.com/office/2007/relationships/diagramDrawing" Target="../diagrams/drawing7.xml"/><Relationship Id="rId3" Type="http://schemas.openxmlformats.org/officeDocument/2006/relationships/chart" Target="../charts/chart1.xml"/><Relationship Id="rId7" Type="http://schemas.openxmlformats.org/officeDocument/2006/relationships/image" Target="../media/image40.jpeg"/><Relationship Id="rId12" Type="http://schemas.openxmlformats.org/officeDocument/2006/relationships/diagramColors" Target="../diagrams/colors7.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diagramQuickStyle" Target="../diagrams/quickStyle7.xml"/><Relationship Id="rId5" Type="http://schemas.openxmlformats.org/officeDocument/2006/relationships/image" Target="../media/image38.png"/><Relationship Id="rId10" Type="http://schemas.openxmlformats.org/officeDocument/2006/relationships/diagramLayout" Target="../diagrams/layout7.xml"/><Relationship Id="rId4" Type="http://schemas.openxmlformats.org/officeDocument/2006/relationships/chart" Target="../charts/chart2.xml"/><Relationship Id="rId9" Type="http://schemas.openxmlformats.org/officeDocument/2006/relationships/diagramData" Target="../diagrams/data7.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image" Target="../media/image53.png"/><Relationship Id="rId7" Type="http://schemas.openxmlformats.org/officeDocument/2006/relationships/image" Target="../media/image57.png"/><Relationship Id="rId12" Type="http://schemas.microsoft.com/office/2007/relationships/diagramDrawing" Target="../diagrams/drawing8.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diagramColors" Target="../diagrams/colors8.xml"/><Relationship Id="rId5" Type="http://schemas.openxmlformats.org/officeDocument/2006/relationships/image" Target="../media/image55.png"/><Relationship Id="rId10" Type="http://schemas.openxmlformats.org/officeDocument/2006/relationships/diagramQuickStyle" Target="../diagrams/quickStyle8.xml"/><Relationship Id="rId4" Type="http://schemas.openxmlformats.org/officeDocument/2006/relationships/image" Target="../media/image54.jpeg"/><Relationship Id="rId9" Type="http://schemas.openxmlformats.org/officeDocument/2006/relationships/diagramLayout" Target="../diagrams/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9.xml"/><Relationship Id="rId11" Type="http://schemas.openxmlformats.org/officeDocument/2006/relationships/image" Target="../media/image80.png"/><Relationship Id="rId5" Type="http://schemas.openxmlformats.org/officeDocument/2006/relationships/diagramQuickStyle" Target="../diagrams/quickStyle9.xml"/><Relationship Id="rId10" Type="http://schemas.openxmlformats.org/officeDocument/2006/relationships/image" Target="../media/image79.png"/><Relationship Id="rId4" Type="http://schemas.openxmlformats.org/officeDocument/2006/relationships/diagramLayout" Target="../diagrams/layout9.xml"/><Relationship Id="rId9"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3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chart" Target="../charts/chart17.xml"/><Relationship Id="rId4" Type="http://schemas.openxmlformats.org/officeDocument/2006/relationships/chart" Target="../charts/chart16.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chart" Target="../charts/chart20.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image" Target="../media/image84.png"/></Relationships>
</file>

<file path=ppt/slides/_rels/slide3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chart" Target="../charts/chart23.xml"/><Relationship Id="rId4" Type="http://schemas.openxmlformats.org/officeDocument/2006/relationships/chart" Target="../charts/chart22.xml"/></Relationships>
</file>

<file path=ppt/slides/_rels/slide35.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diagramData" Target="../diagrams/data11.xml"/><Relationship Id="rId13" Type="http://schemas.openxmlformats.org/officeDocument/2006/relationships/diagramData" Target="../diagrams/data12.xml"/><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17" Type="http://schemas.microsoft.com/office/2007/relationships/diagramDrawing" Target="../diagrams/drawing12.xml"/><Relationship Id="rId2" Type="http://schemas.openxmlformats.org/officeDocument/2006/relationships/image" Target="../media/image3.png"/><Relationship Id="rId16" Type="http://schemas.openxmlformats.org/officeDocument/2006/relationships/diagramColors" Target="../diagrams/colors12.xml"/><Relationship Id="rId1" Type="http://schemas.openxmlformats.org/officeDocument/2006/relationships/slideLayout" Target="../slideLayouts/slideLayout7.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5" Type="http://schemas.openxmlformats.org/officeDocument/2006/relationships/diagramQuickStyle" Target="../diagrams/quickStyle12.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 Id="rId14" Type="http://schemas.openxmlformats.org/officeDocument/2006/relationships/diagramLayout" Target="../diagrams/layout12.xml"/></Relationships>
</file>

<file path=ppt/slides/_rels/slide40.xml.rels><?xml version="1.0" encoding="UTF-8" standalone="yes"?>
<Relationships xmlns="http://schemas.openxmlformats.org/package/2006/relationships"><Relationship Id="rId8" Type="http://schemas.openxmlformats.org/officeDocument/2006/relationships/image" Target="../media/image95.png"/><Relationship Id="rId13" Type="http://schemas.microsoft.com/office/2007/relationships/diagramDrawing" Target="../diagrams/drawing14.xml"/><Relationship Id="rId3" Type="http://schemas.openxmlformats.org/officeDocument/2006/relationships/diagramData" Target="../diagrams/data13.xml"/><Relationship Id="rId7" Type="http://schemas.microsoft.com/office/2007/relationships/diagramDrawing" Target="../diagrams/drawing13.xml"/><Relationship Id="rId12" Type="http://schemas.openxmlformats.org/officeDocument/2006/relationships/diagramColors" Target="../diagrams/colors14.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3.xml"/><Relationship Id="rId11" Type="http://schemas.openxmlformats.org/officeDocument/2006/relationships/diagramQuickStyle" Target="../diagrams/quickStyle14.xml"/><Relationship Id="rId5" Type="http://schemas.openxmlformats.org/officeDocument/2006/relationships/diagramQuickStyle" Target="../diagrams/quickStyle13.xml"/><Relationship Id="rId10" Type="http://schemas.openxmlformats.org/officeDocument/2006/relationships/diagramLayout" Target="../diagrams/layout14.xml"/><Relationship Id="rId4" Type="http://schemas.openxmlformats.org/officeDocument/2006/relationships/diagramLayout" Target="../diagrams/layout13.xml"/><Relationship Id="rId9" Type="http://schemas.openxmlformats.org/officeDocument/2006/relationships/diagramData" Target="../diagrams/data14.xml"/></Relationships>
</file>

<file path=ppt/slides/_rels/slide41.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jpeg"/><Relationship Id="rId3" Type="http://schemas.openxmlformats.org/officeDocument/2006/relationships/diagramData" Target="../diagrams/data15.xml"/><Relationship Id="rId7" Type="http://schemas.microsoft.com/office/2007/relationships/diagramDrawing" Target="../diagrams/drawing15.xml"/><Relationship Id="rId12" Type="http://schemas.openxmlformats.org/officeDocument/2006/relationships/image" Target="../media/image103.jpeg"/><Relationship Id="rId2" Type="http://schemas.openxmlformats.org/officeDocument/2006/relationships/image" Target="../media/image3.png"/><Relationship Id="rId16" Type="http://schemas.openxmlformats.org/officeDocument/2006/relationships/image" Target="../media/image107.jpeg"/><Relationship Id="rId1" Type="http://schemas.openxmlformats.org/officeDocument/2006/relationships/slideLayout" Target="../slideLayouts/slideLayout7.xml"/><Relationship Id="rId6" Type="http://schemas.openxmlformats.org/officeDocument/2006/relationships/diagramColors" Target="../diagrams/colors15.xml"/><Relationship Id="rId11" Type="http://schemas.openxmlformats.org/officeDocument/2006/relationships/image" Target="../media/image102.jpeg"/><Relationship Id="rId5" Type="http://schemas.openxmlformats.org/officeDocument/2006/relationships/diagramQuickStyle" Target="../diagrams/quickStyle15.xml"/><Relationship Id="rId15" Type="http://schemas.openxmlformats.org/officeDocument/2006/relationships/image" Target="../media/image106.png"/><Relationship Id="rId10" Type="http://schemas.openxmlformats.org/officeDocument/2006/relationships/image" Target="../media/image101.jpeg"/><Relationship Id="rId4" Type="http://schemas.openxmlformats.org/officeDocument/2006/relationships/diagramLayout" Target="../diagrams/layout15.xml"/><Relationship Id="rId9" Type="http://schemas.openxmlformats.org/officeDocument/2006/relationships/image" Target="../media/image100.png"/><Relationship Id="rId14" Type="http://schemas.openxmlformats.org/officeDocument/2006/relationships/image" Target="../media/image105.png"/></Relationships>
</file>

<file path=ppt/slides/_rels/slide42.xml.rels><?xml version="1.0" encoding="UTF-8" standalone="yes"?>
<Relationships xmlns="http://schemas.openxmlformats.org/package/2006/relationships"><Relationship Id="rId8" Type="http://schemas.openxmlformats.org/officeDocument/2006/relationships/diagramData" Target="../diagrams/data17.xml"/><Relationship Id="rId3" Type="http://schemas.openxmlformats.org/officeDocument/2006/relationships/diagramData" Target="../diagrams/data16.xml"/><Relationship Id="rId7" Type="http://schemas.microsoft.com/office/2007/relationships/diagramDrawing" Target="../diagrams/drawing16.xml"/><Relationship Id="rId12" Type="http://schemas.microsoft.com/office/2007/relationships/diagramDrawing" Target="../diagrams/drawing17.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6.xml"/><Relationship Id="rId11" Type="http://schemas.openxmlformats.org/officeDocument/2006/relationships/diagramColors" Target="../diagrams/colors17.xml"/><Relationship Id="rId5" Type="http://schemas.openxmlformats.org/officeDocument/2006/relationships/diagramQuickStyle" Target="../diagrams/quickStyle16.xml"/><Relationship Id="rId10" Type="http://schemas.openxmlformats.org/officeDocument/2006/relationships/diagramQuickStyle" Target="../diagrams/quickStyle17.xml"/><Relationship Id="rId4" Type="http://schemas.openxmlformats.org/officeDocument/2006/relationships/diagramLayout" Target="../diagrams/layout16.xml"/><Relationship Id="rId9" Type="http://schemas.openxmlformats.org/officeDocument/2006/relationships/diagramLayout" Target="../diagrams/layout17.xml"/></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19.xml"/><Relationship Id="rId13" Type="http://schemas.openxmlformats.org/officeDocument/2006/relationships/diagramData" Target="../diagrams/data20.xml"/><Relationship Id="rId18" Type="http://schemas.openxmlformats.org/officeDocument/2006/relationships/diagramData" Target="../diagrams/data21.xml"/><Relationship Id="rId26" Type="http://schemas.openxmlformats.org/officeDocument/2006/relationships/diagramColors" Target="../diagrams/colors22.xml"/><Relationship Id="rId3" Type="http://schemas.openxmlformats.org/officeDocument/2006/relationships/diagramData" Target="../diagrams/data18.xml"/><Relationship Id="rId21" Type="http://schemas.openxmlformats.org/officeDocument/2006/relationships/diagramColors" Target="../diagrams/colors21.xml"/><Relationship Id="rId34" Type="http://schemas.openxmlformats.org/officeDocument/2006/relationships/diagramLayout" Target="../diagrams/layout24.xml"/><Relationship Id="rId7" Type="http://schemas.microsoft.com/office/2007/relationships/diagramDrawing" Target="../diagrams/drawing18.xml"/><Relationship Id="rId12" Type="http://schemas.microsoft.com/office/2007/relationships/diagramDrawing" Target="../diagrams/drawing19.xml"/><Relationship Id="rId17" Type="http://schemas.microsoft.com/office/2007/relationships/diagramDrawing" Target="../diagrams/drawing20.xml"/><Relationship Id="rId25" Type="http://schemas.openxmlformats.org/officeDocument/2006/relationships/diagramQuickStyle" Target="../diagrams/quickStyle22.xml"/><Relationship Id="rId33" Type="http://schemas.openxmlformats.org/officeDocument/2006/relationships/diagramData" Target="../diagrams/data24.xml"/><Relationship Id="rId2" Type="http://schemas.openxmlformats.org/officeDocument/2006/relationships/image" Target="../media/image3.png"/><Relationship Id="rId16" Type="http://schemas.openxmlformats.org/officeDocument/2006/relationships/diagramColors" Target="../diagrams/colors20.xml"/><Relationship Id="rId20" Type="http://schemas.openxmlformats.org/officeDocument/2006/relationships/diagramQuickStyle" Target="../diagrams/quickStyle21.xml"/><Relationship Id="rId29" Type="http://schemas.openxmlformats.org/officeDocument/2006/relationships/diagramLayout" Target="../diagrams/layout23.xml"/><Relationship Id="rId1" Type="http://schemas.openxmlformats.org/officeDocument/2006/relationships/slideLayout" Target="../slideLayouts/slideLayout7.xml"/><Relationship Id="rId6" Type="http://schemas.openxmlformats.org/officeDocument/2006/relationships/diagramColors" Target="../diagrams/colors18.xml"/><Relationship Id="rId11" Type="http://schemas.openxmlformats.org/officeDocument/2006/relationships/diagramColors" Target="../diagrams/colors19.xml"/><Relationship Id="rId24" Type="http://schemas.openxmlformats.org/officeDocument/2006/relationships/diagramLayout" Target="../diagrams/layout22.xml"/><Relationship Id="rId32" Type="http://schemas.microsoft.com/office/2007/relationships/diagramDrawing" Target="../diagrams/drawing23.xml"/><Relationship Id="rId37" Type="http://schemas.microsoft.com/office/2007/relationships/diagramDrawing" Target="../diagrams/drawing24.xml"/><Relationship Id="rId5" Type="http://schemas.openxmlformats.org/officeDocument/2006/relationships/diagramQuickStyle" Target="../diagrams/quickStyle18.xml"/><Relationship Id="rId15" Type="http://schemas.openxmlformats.org/officeDocument/2006/relationships/diagramQuickStyle" Target="../diagrams/quickStyle20.xml"/><Relationship Id="rId23" Type="http://schemas.openxmlformats.org/officeDocument/2006/relationships/diagramData" Target="../diagrams/data22.xml"/><Relationship Id="rId28" Type="http://schemas.openxmlformats.org/officeDocument/2006/relationships/diagramData" Target="../diagrams/data23.xml"/><Relationship Id="rId36" Type="http://schemas.openxmlformats.org/officeDocument/2006/relationships/diagramColors" Target="../diagrams/colors24.xml"/><Relationship Id="rId10" Type="http://schemas.openxmlformats.org/officeDocument/2006/relationships/diagramQuickStyle" Target="../diagrams/quickStyle19.xml"/><Relationship Id="rId19" Type="http://schemas.openxmlformats.org/officeDocument/2006/relationships/diagramLayout" Target="../diagrams/layout21.xml"/><Relationship Id="rId31" Type="http://schemas.openxmlformats.org/officeDocument/2006/relationships/diagramColors" Target="../diagrams/colors23.xml"/><Relationship Id="rId4" Type="http://schemas.openxmlformats.org/officeDocument/2006/relationships/diagramLayout" Target="../diagrams/layout18.xml"/><Relationship Id="rId9" Type="http://schemas.openxmlformats.org/officeDocument/2006/relationships/diagramLayout" Target="../diagrams/layout19.xml"/><Relationship Id="rId14" Type="http://schemas.openxmlformats.org/officeDocument/2006/relationships/diagramLayout" Target="../diagrams/layout20.xml"/><Relationship Id="rId22" Type="http://schemas.microsoft.com/office/2007/relationships/diagramDrawing" Target="../diagrams/drawing21.xml"/><Relationship Id="rId27" Type="http://schemas.microsoft.com/office/2007/relationships/diagramDrawing" Target="../diagrams/drawing22.xml"/><Relationship Id="rId30" Type="http://schemas.openxmlformats.org/officeDocument/2006/relationships/diagramQuickStyle" Target="../diagrams/quickStyle23.xml"/><Relationship Id="rId35" Type="http://schemas.openxmlformats.org/officeDocument/2006/relationships/diagramQuickStyle" Target="../diagrams/quickStyle24.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chart" Target="../charts/chart26.xml"/><Relationship Id="rId7" Type="http://schemas.openxmlformats.org/officeDocument/2006/relationships/chart" Target="../charts/chart30.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chart" Target="../charts/chart29.xml"/><Relationship Id="rId5" Type="http://schemas.openxmlformats.org/officeDocument/2006/relationships/chart" Target="../charts/chart28.xml"/><Relationship Id="rId4" Type="http://schemas.openxmlformats.org/officeDocument/2006/relationships/chart" Target="../charts/chart27.xml"/></Relationships>
</file>

<file path=ppt/slides/_rels/slide48.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25.xml"/><Relationship Id="rId5" Type="http://schemas.openxmlformats.org/officeDocument/2006/relationships/diagramQuickStyle" Target="../diagrams/quickStyle25.xml"/><Relationship Id="rId10" Type="http://schemas.openxmlformats.org/officeDocument/2006/relationships/image" Target="../media/image120.png"/><Relationship Id="rId4" Type="http://schemas.openxmlformats.org/officeDocument/2006/relationships/diagramLayout" Target="../diagrams/layout25.xml"/><Relationship Id="rId9" Type="http://schemas.openxmlformats.org/officeDocument/2006/relationships/image" Target="../media/image119.png"/></Relationships>
</file>

<file path=ppt/slides/_rels/slide4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6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33.jpeg"/></Relationships>
</file>

<file path=ppt/slides/_rels/slide6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39.png"/><Relationship Id="rId4" Type="http://schemas.openxmlformats.org/officeDocument/2006/relationships/image" Target="../media/image138.png"/></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46.jpeg"/></Relationships>
</file>

<file path=ppt/slides/_rels/slide8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50.png"/></Relationships>
</file>

<file path=ppt/slides/_rels/slide86.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52.png"/></Relationships>
</file>

<file path=ppt/slides/_rels/slide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55.png"/><Relationship Id="rId4" Type="http://schemas.openxmlformats.org/officeDocument/2006/relationships/image" Target="../media/image154.png"/></Relationships>
</file>

<file path=ppt/slides/_rels/slide89.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61.png"/></Relationships>
</file>

<file path=ppt/slides/_rels/slide96.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63.png"/></Relationships>
</file>

<file path=ppt/slides/_rels/slide9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65.png"/></Relationships>
</file>

<file path=ppt/slides/_rels/slide98.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67.png"/></Relationships>
</file>

<file path=ppt/slides/_rels/slide99.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70.emf"/></Relationships>
</file>

<file path=ppt/slides/_rels/slide101.xml.rels><?xml version="1.0" encoding="UTF-8" standalone="yes"?>
<Relationships xmlns="http://schemas.openxmlformats.org/package/2006/relationships"><Relationship Id="rId8" Type="http://schemas.openxmlformats.org/officeDocument/2006/relationships/diagramData" Target="../diagrams/data27.xml"/><Relationship Id="rId3" Type="http://schemas.openxmlformats.org/officeDocument/2006/relationships/diagramData" Target="../diagrams/data26.xml"/><Relationship Id="rId7" Type="http://schemas.microsoft.com/office/2007/relationships/diagramDrawing" Target="../diagrams/drawing26.xml"/><Relationship Id="rId12" Type="http://schemas.microsoft.com/office/2007/relationships/diagramDrawing" Target="../diagrams/drawing27.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26.xml"/><Relationship Id="rId11" Type="http://schemas.openxmlformats.org/officeDocument/2006/relationships/diagramColors" Target="../diagrams/colors27.xml"/><Relationship Id="rId5" Type="http://schemas.openxmlformats.org/officeDocument/2006/relationships/diagramQuickStyle" Target="../diagrams/quickStyle26.xml"/><Relationship Id="rId10" Type="http://schemas.openxmlformats.org/officeDocument/2006/relationships/diagramQuickStyle" Target="../diagrams/quickStyle27.xml"/><Relationship Id="rId4" Type="http://schemas.openxmlformats.org/officeDocument/2006/relationships/diagramLayout" Target="../diagrams/layout26.xml"/><Relationship Id="rId9" Type="http://schemas.openxmlformats.org/officeDocument/2006/relationships/diagramLayout" Target="../diagrams/layout27.xml"/></Relationships>
</file>

<file path=ppt/slides/_rels/slide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8" Type="http://schemas.openxmlformats.org/officeDocument/2006/relationships/image" Target="../media/image183.png"/><Relationship Id="rId3" Type="http://schemas.openxmlformats.org/officeDocument/2006/relationships/image" Target="../media/image178.png"/><Relationship Id="rId7" Type="http://schemas.openxmlformats.org/officeDocument/2006/relationships/image" Target="../media/image182.png"/><Relationship Id="rId12" Type="http://schemas.openxmlformats.org/officeDocument/2006/relationships/hyperlink" Target="https://pib.primorsky.ru/"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81.png"/><Relationship Id="rId11" Type="http://schemas.openxmlformats.org/officeDocument/2006/relationships/image" Target="../media/image186.png"/><Relationship Id="rId5" Type="http://schemas.openxmlformats.org/officeDocument/2006/relationships/image" Target="../media/image180.png"/><Relationship Id="rId10" Type="http://schemas.openxmlformats.org/officeDocument/2006/relationships/image" Target="../media/image185.png"/><Relationship Id="rId4" Type="http://schemas.openxmlformats.org/officeDocument/2006/relationships/image" Target="../media/image179.png"/><Relationship Id="rId9" Type="http://schemas.openxmlformats.org/officeDocument/2006/relationships/image" Target="../media/image184.png"/></Relationships>
</file>

<file path=ppt/slides/_rels/slide104.xml.rels><?xml version="1.0" encoding="UTF-8" standalone="yes"?>
<Relationships xmlns="http://schemas.openxmlformats.org/package/2006/relationships"><Relationship Id="rId8" Type="http://schemas.openxmlformats.org/officeDocument/2006/relationships/hyperlink" Target="https://disk.yandex.ru/d/aAYjxjbqPMPErA" TargetMode="External"/><Relationship Id="rId3" Type="http://schemas.openxmlformats.org/officeDocument/2006/relationships/image" Target="../media/image187.png"/><Relationship Id="rId7" Type="http://schemas.openxmlformats.org/officeDocument/2006/relationships/hyperlink" Target="https://t.me/minfinpk"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ebudget.primorsky.ru/Menu/Presentation/1573?ItemId=1573" TargetMode="External"/><Relationship Id="rId5" Type="http://schemas.openxmlformats.org/officeDocument/2006/relationships/hyperlink" Target="http://www.cbr.ru/fmp_check/" TargetMode="External"/><Relationship Id="rId4" Type="http://schemas.openxmlformats.org/officeDocument/2006/relationships/hyperlink" Target="https://fincult.info/" TargetMode="External"/><Relationship Id="rId9" Type="http://schemas.openxmlformats.org/officeDocument/2006/relationships/hyperlink" Target="https://&#1072;&#1085;&#1091;&#1095;&#1080;&#1085;&#1089;&#1082;&#1080;&#1081;.&#1088;&#1092;/okrug/byudzhet-dlya-grazhdan/finansovaya-gramotnost/" TargetMode="External"/></Relationships>
</file>

<file path=ppt/slides/_rels/slide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60EE379-DBDF-A741-9FA2-BFB400F192A9}"/>
              </a:ext>
            </a:extLst>
          </p:cNvPr>
          <p:cNvPicPr>
            <a:picLocks noChangeAspect="1"/>
          </p:cNvPicPr>
          <p:nvPr/>
        </p:nvPicPr>
        <p:blipFill>
          <a:blip r:embed="rId2" cstate="print"/>
          <a:stretch>
            <a:fillRect/>
          </a:stretch>
        </p:blipFill>
        <p:spPr>
          <a:xfrm>
            <a:off x="0" y="0"/>
            <a:ext cx="12192000" cy="6858000"/>
          </a:xfrm>
          <a:prstGeom prst="rect">
            <a:avLst/>
          </a:prstGeom>
        </p:spPr>
      </p:pic>
      <p:pic>
        <p:nvPicPr>
          <p:cNvPr id="3" name="Рисунок 2">
            <a:extLst>
              <a:ext uri="{FF2B5EF4-FFF2-40B4-BE49-F238E27FC236}">
                <a16:creationId xmlns:a16="http://schemas.microsoft.com/office/drawing/2014/main" id="{14B1542A-76DF-F320-8531-9E6BF4956D62}"/>
              </a:ext>
            </a:extLst>
          </p:cNvPr>
          <p:cNvPicPr>
            <a:picLocks noChangeAspect="1"/>
          </p:cNvPicPr>
          <p:nvPr/>
        </p:nvPicPr>
        <p:blipFill>
          <a:blip r:embed="rId3" cstate="print"/>
          <a:stretch>
            <a:fillRect/>
          </a:stretch>
        </p:blipFill>
        <p:spPr>
          <a:xfrm>
            <a:off x="0" y="0"/>
            <a:ext cx="12192000" cy="4064000"/>
          </a:xfrm>
          <a:prstGeom prst="rect">
            <a:avLst/>
          </a:prstGeom>
        </p:spPr>
      </p:pic>
      <p:sp>
        <p:nvSpPr>
          <p:cNvPr id="4" name="Прямоугольник 3">
            <a:extLst>
              <a:ext uri="{FF2B5EF4-FFF2-40B4-BE49-F238E27FC236}">
                <a16:creationId xmlns:a16="http://schemas.microsoft.com/office/drawing/2014/main" id="{18BCEED1-8EFE-89EB-5FD1-6AA857191E8A}"/>
              </a:ext>
            </a:extLst>
          </p:cNvPr>
          <p:cNvSpPr/>
          <p:nvPr/>
        </p:nvSpPr>
        <p:spPr>
          <a:xfrm>
            <a:off x="298064" y="4292796"/>
            <a:ext cx="3015587" cy="1938992"/>
          </a:xfrm>
          <a:prstGeom prst="rect">
            <a:avLst/>
          </a:prstGeom>
          <a:solidFill>
            <a:srgbClr val="66FF33"/>
          </a:solidFill>
          <a:scene3d>
            <a:camera prst="orthographicFront"/>
            <a:lightRig rig="threePt" dir="t"/>
          </a:scene3d>
          <a:sp3d>
            <a:bevelT/>
          </a:sp3d>
        </p:spPr>
        <p:txBody>
          <a:bodyPr wrap="square" lIns="91440" tIns="45720" rIns="91440" bIns="45720">
            <a:spAutoFit/>
          </a:bodyPr>
          <a:lstStyle/>
          <a:p>
            <a:pPr algn="ctr"/>
            <a:r>
              <a:rPr lang="ru-RU" sz="4000" b="1" i="1" cap="none" spc="0" dirty="0">
                <a:ln w="22225">
                  <a:solidFill>
                    <a:srgbClr val="00B0F0"/>
                  </a:solidFill>
                  <a:prstDash val="solid"/>
                </a:ln>
                <a:solidFill>
                  <a:srgbClr val="FF0000"/>
                </a:solidFill>
                <a:effectLst>
                  <a:outerShdw blurRad="38100" dist="38100" dir="2700000" algn="tl">
                    <a:srgbClr val="000000">
                      <a:alpha val="43137"/>
                    </a:srgbClr>
                  </a:outerShdw>
                </a:effectLst>
              </a:rPr>
              <a:t>Бюджет для граждан</a:t>
            </a:r>
          </a:p>
        </p:txBody>
      </p:sp>
      <p:sp>
        <p:nvSpPr>
          <p:cNvPr id="5" name="TextBox 4">
            <a:extLst>
              <a:ext uri="{FF2B5EF4-FFF2-40B4-BE49-F238E27FC236}">
                <a16:creationId xmlns:a16="http://schemas.microsoft.com/office/drawing/2014/main" id="{411F3CEE-ED57-C55E-26DA-38A69DF98B6A}"/>
              </a:ext>
            </a:extLst>
          </p:cNvPr>
          <p:cNvSpPr txBox="1"/>
          <p:nvPr/>
        </p:nvSpPr>
        <p:spPr>
          <a:xfrm>
            <a:off x="4178091" y="4578020"/>
            <a:ext cx="6153324" cy="120032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 sz="1800" b="1" i="1"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по проекту бюджета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ru" sz="18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Анучинского муниципального округа </a:t>
            </a:r>
            <a:br>
              <a:rPr kumimoji="0" lang="ru" sz="18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br>
            <a:r>
              <a:rPr kumimoji="0" lang="ru" sz="18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на очередной финансовый 2025год и  плановый период 2026 – 2027 годы</a:t>
            </a:r>
            <a:endParaRPr kumimoji="0" lang="ru-RU" sz="18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7610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4A411F9-A2D4-DB8A-020F-C134B5DEC789}"/>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9821EEA7-4A5A-D848-AA21-73C88DB16BD8}"/>
              </a:ext>
            </a:extLst>
          </p:cNvPr>
          <p:cNvPicPr>
            <a:picLocks noChangeAspect="1"/>
          </p:cNvPicPr>
          <p:nvPr/>
        </p:nvPicPr>
        <p:blipFill>
          <a:blip r:embed="rId3" cstate="print"/>
          <a:stretch>
            <a:fillRect/>
          </a:stretch>
        </p:blipFill>
        <p:spPr>
          <a:xfrm>
            <a:off x="194201" y="122447"/>
            <a:ext cx="2676376" cy="2670279"/>
          </a:xfrm>
          <a:prstGeom prst="rect">
            <a:avLst/>
          </a:prstGeom>
        </p:spPr>
      </p:pic>
      <p:sp>
        <p:nvSpPr>
          <p:cNvPr id="4" name="TextBox 3">
            <a:extLst>
              <a:ext uri="{FF2B5EF4-FFF2-40B4-BE49-F238E27FC236}">
                <a16:creationId xmlns:a16="http://schemas.microsoft.com/office/drawing/2014/main" id="{642380CD-4642-92DB-1478-C183C4BD1762}"/>
              </a:ext>
            </a:extLst>
          </p:cNvPr>
          <p:cNvSpPr txBox="1"/>
          <p:nvPr/>
        </p:nvSpPr>
        <p:spPr>
          <a:xfrm>
            <a:off x="18392" y="2736502"/>
            <a:ext cx="3263317" cy="692497"/>
          </a:xfrm>
          <a:prstGeom prst="rect">
            <a:avLst/>
          </a:prstGeom>
          <a:noFill/>
        </p:spPr>
        <p:txBody>
          <a:bodyPr wrap="square" rtlCol="0">
            <a:spAutoFit/>
          </a:bodyPr>
          <a:lstStyle/>
          <a:p>
            <a:pPr algn="ctr"/>
            <a:r>
              <a:rPr lang="ru-RU" sz="1300" b="1" dirty="0">
                <a:solidFill>
                  <a:srgbClr val="FF0066"/>
                </a:solidFill>
                <a:latin typeface="Times New Roman" panose="02020603050405020304" pitchFamily="18" charset="0"/>
                <a:cs typeface="Times New Roman" panose="02020603050405020304" pitchFamily="18" charset="0"/>
              </a:rPr>
              <a:t>Глава Анучинского </a:t>
            </a:r>
          </a:p>
          <a:p>
            <a:pPr algn="ctr"/>
            <a:r>
              <a:rPr lang="ru-RU" sz="1300" b="1" dirty="0">
                <a:solidFill>
                  <a:srgbClr val="FF0066"/>
                </a:solidFill>
                <a:latin typeface="Times New Roman" panose="02020603050405020304" pitchFamily="18" charset="0"/>
                <a:cs typeface="Times New Roman" panose="02020603050405020304" pitchFamily="18" charset="0"/>
              </a:rPr>
              <a:t>муниципального округа</a:t>
            </a:r>
          </a:p>
          <a:p>
            <a:pPr algn="ctr"/>
            <a:r>
              <a:rPr lang="ru-RU" sz="1300" b="1" dirty="0">
                <a:solidFill>
                  <a:srgbClr val="FF0066"/>
                </a:solidFill>
                <a:latin typeface="Times New Roman" panose="02020603050405020304" pitchFamily="18" charset="0"/>
                <a:cs typeface="Times New Roman" panose="02020603050405020304" pitchFamily="18" charset="0"/>
              </a:rPr>
              <a:t>Сергей Алексеевич </a:t>
            </a:r>
            <a:r>
              <a:rPr lang="ru-RU" sz="1300" b="1" dirty="0" err="1">
                <a:solidFill>
                  <a:srgbClr val="FF0066"/>
                </a:solidFill>
                <a:latin typeface="Times New Roman" panose="02020603050405020304" pitchFamily="18" charset="0"/>
                <a:cs typeface="Times New Roman" panose="02020603050405020304" pitchFamily="18" charset="0"/>
              </a:rPr>
              <a:t>Понуровский</a:t>
            </a:r>
            <a:endParaRPr lang="ru-RU" sz="1300" b="1" dirty="0">
              <a:solidFill>
                <a:srgbClr val="FF0066"/>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8F3B6FE-F5A8-4B3C-0A57-D5829F4BDE9B}"/>
              </a:ext>
            </a:extLst>
          </p:cNvPr>
          <p:cNvSpPr txBox="1"/>
          <p:nvPr/>
        </p:nvSpPr>
        <p:spPr>
          <a:xfrm>
            <a:off x="3214598" y="411061"/>
            <a:ext cx="8599898" cy="440120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400" b="1" i="1" dirty="0">
                <a:solidFill>
                  <a:srgbClr val="FF0066"/>
                </a:solidFill>
                <a:latin typeface="Times New Roman" panose="02020603050405020304" pitchFamily="18" charset="0"/>
                <a:cs typeface="Times New Roman" panose="02020603050405020304" pitchFamily="18" charset="0"/>
              </a:rPr>
              <a:t>      </a:t>
            </a:r>
            <a:r>
              <a:rPr kumimoji="0" lang="ru-RU" sz="1400" b="1" i="1"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rPr>
              <a:t>«Бюджет для граждан» – существует уже не первый год и занял важное место в общественной жизни. Он доказал свою значимость и востребованность, как эффективный механизм диалога между муниципальной властью и населением города.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rPr>
              <a:t>    Проект «Бюджет для граждан» обеспечивает открытость и прозрачность информации для активных и неравнодушных жителей округа.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rPr>
              <a:t>   Материал по проекту бюджета на 2025 год и плановый период 2026-2027 годов, предложенный в доступном для граждан формате «Бюджет для граждан», предназначен для различных категорий населения округа и представителей разных профессий: студентов, молодых семей и пенсионеров, педагогов и врачей, а также других категорий населения, не обладающих специальными знаниями в сфере бюджетного и налогового законодательства.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rPr>
              <a:t>    Основная цель нашей работы – сделать официальную информацию не просто доступной, но понятной и интересной для каждого гражданина округа.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rPr>
              <a:t>    Бюджет – это не сухие цифры доходов и расходов, это прежде всего деньги налогоплательщиков, а значит, каждого из Вас.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rPr>
              <a:t>    Эффективное, ответственное и прозрачное управление муниципальными финансами является базовым условием достижения стратегических целей социально-экономического развития Анучинского муниципального округа.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rPr>
              <a:t>    Мы готовы к обсуждению и принятию конкретных бюджетных решений, к общественному контролю их эффективности и результативности.   </a:t>
            </a:r>
            <a:endParaRPr kumimoji="0" lang="ru-RU" sz="1400" b="0" i="1"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79715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7B457EA-86D3-FE52-C3FD-5F44319FDB75}"/>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0F9E447B-073B-F032-3D16-4DCCF22808DC}"/>
              </a:ext>
            </a:extLst>
          </p:cNvPr>
          <p:cNvPicPr>
            <a:picLocks noChangeAspect="1"/>
          </p:cNvPicPr>
          <p:nvPr/>
        </p:nvPicPr>
        <p:blipFill>
          <a:blip r:embed="rId3" cstate="print"/>
          <a:stretch>
            <a:fillRect/>
          </a:stretch>
        </p:blipFill>
        <p:spPr>
          <a:xfrm>
            <a:off x="422090" y="589253"/>
            <a:ext cx="2304488" cy="4907705"/>
          </a:xfrm>
          <a:prstGeom prst="rect">
            <a:avLst/>
          </a:prstGeom>
        </p:spPr>
      </p:pic>
      <p:sp>
        <p:nvSpPr>
          <p:cNvPr id="4" name="TextBox 3">
            <a:extLst>
              <a:ext uri="{FF2B5EF4-FFF2-40B4-BE49-F238E27FC236}">
                <a16:creationId xmlns:a16="http://schemas.microsoft.com/office/drawing/2014/main" id="{633EDA8D-40CA-3C1B-DE69-96F2F6281C0F}"/>
              </a:ext>
            </a:extLst>
          </p:cNvPr>
          <p:cNvSpPr txBox="1"/>
          <p:nvPr/>
        </p:nvSpPr>
        <p:spPr>
          <a:xfrm>
            <a:off x="3148668" y="424001"/>
            <a:ext cx="8621241" cy="722121"/>
          </a:xfrm>
          <a:prstGeom prst="rect">
            <a:avLst/>
          </a:prstGeom>
          <a:noFill/>
        </p:spPr>
        <p:txBody>
          <a:bodyPr wrap="square">
            <a:spAutoFit/>
          </a:bodyPr>
          <a:lstStyle/>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Законом Приморского края от 16.09.2019г № 568-КЗ «Об Анучинском муниципальном округе»  путем объединения 4-х сельских поселений, район был преобразован в муниципальный округ. Анучинский муниципальный округ находится в центральной части Приморского края.</a:t>
            </a:r>
            <a:endParaRPr kumimoji="0" lang="ru-RU" sz="12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cs typeface="+mn-cs"/>
            </a:endParaRPr>
          </a:p>
        </p:txBody>
      </p:sp>
      <p:sp>
        <p:nvSpPr>
          <p:cNvPr id="5" name="TextBox 4">
            <a:extLst>
              <a:ext uri="{FF2B5EF4-FFF2-40B4-BE49-F238E27FC236}">
                <a16:creationId xmlns:a16="http://schemas.microsoft.com/office/drawing/2014/main" id="{9A6AD238-BDF5-474F-7AA0-11E3D2449F87}"/>
              </a:ext>
            </a:extLst>
          </p:cNvPr>
          <p:cNvSpPr txBox="1"/>
          <p:nvPr/>
        </p:nvSpPr>
        <p:spPr>
          <a:xfrm>
            <a:off x="3052272" y="1650033"/>
            <a:ext cx="8814033" cy="1986569"/>
          </a:xfrm>
          <a:prstGeom prst="rect">
            <a:avLst/>
          </a:prstGeom>
          <a:noFill/>
        </p:spPr>
        <p:txBody>
          <a:bodyPr wrap="square">
            <a:spAutoFit/>
          </a:bodyPr>
          <a:lstStyle/>
          <a:p>
            <a:pPr marL="0" marR="0" lvl="0" indent="449580" algn="just" defTabSz="914400" eaLnBrk="1" fontAlgn="auto" latinLnBrk="0" hangingPunct="1">
              <a:lnSpc>
                <a:spcPct val="115000"/>
              </a:lnSpc>
              <a:spcBef>
                <a:spcPts val="0"/>
              </a:spcBef>
              <a:spcAft>
                <a:spcPts val="0"/>
              </a:spcAft>
              <a:buClrTx/>
              <a:buSzTx/>
              <a:buFontTx/>
              <a:buNone/>
              <a:tabLst/>
              <a:defRPr/>
            </a:pP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rPr>
              <a:t>Административным центром муниципального округа является село Анучино. Площадь округа – 3885,4 кв. км.</a:t>
            </a:r>
            <a:endParaRPr kumimoji="0" lang="ru-RU" sz="12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endParaRPr>
          </a:p>
          <a:p>
            <a:pPr marL="0" marR="0" lvl="0" indent="450215" algn="just" defTabSz="914400" eaLnBrk="1" fontAlgn="auto" latinLnBrk="0" hangingPunct="1">
              <a:lnSpc>
                <a:spcPct val="115000"/>
              </a:lnSpc>
              <a:spcBef>
                <a:spcPts val="0"/>
              </a:spcBef>
              <a:spcAft>
                <a:spcPts val="0"/>
              </a:spcAft>
              <a:buClrTx/>
              <a:buSzTx/>
              <a:buFontTx/>
              <a:buNone/>
              <a:tabLst/>
              <a:defRPr/>
            </a:pP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rPr>
              <a:t>Округ граничит на севере со Спасским районом, на северо-западе – с Черниговским, на востоке – с Яковлевским, Чугуевским районами и городом Арсеньев, на юго-востоке – с Партизанским, на юге – с городом Партизанск, на юго-западе – со </a:t>
            </a:r>
            <a:r>
              <a:rPr kumimoji="0" lang="ru-RU" sz="1200" b="0" i="0" u="none" strike="noStrike" kern="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rPr>
              <a:t>Шкотовским</a:t>
            </a: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rPr>
              <a:t>, на западе – с Михайловским районом. Сеть населенных пунктов в границах округа представлена 29 сельскими населенными пунктами.</a:t>
            </a:r>
            <a:endParaRPr kumimoji="0" lang="ru-RU" sz="12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endParaRPr>
          </a:p>
          <a:p>
            <a:pPr marL="0" marR="0" lvl="0" indent="449580" algn="just" defTabSz="914400" eaLnBrk="1" fontAlgn="auto" latinLnBrk="0" hangingPunct="1">
              <a:lnSpc>
                <a:spcPct val="115000"/>
              </a:lnSpc>
              <a:spcBef>
                <a:spcPts val="0"/>
              </a:spcBef>
              <a:spcAft>
                <a:spcPts val="0"/>
              </a:spcAft>
              <a:buClrTx/>
              <a:buSzTx/>
              <a:buFontTx/>
              <a:buNone/>
              <a:tabLst/>
              <a:defRPr/>
            </a:pPr>
            <a:r>
              <a:rPr kumimoji="0" lang="ru-RU" sz="12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Сообщение между населенными пунктами в границах округа осуществляется автомобильным транспортом. Внешние связи района осуществляются главным образом железнодорожным транспортом по Транссибирской магистрали (через </a:t>
            </a:r>
            <a:r>
              <a:rPr kumimoji="0" lang="ru-RU" sz="1200" b="0" i="0" u="none" strike="noStrike" kern="0" cap="none" spc="0" normalizeH="0" baseline="0" noProof="0" dirty="0" err="1">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ст.Сибирцево</a:t>
            </a:r>
            <a:r>
              <a:rPr kumimoji="0" lang="ru-RU" sz="12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 автомобильным – по федеральной дороге М60 (через </a:t>
            </a:r>
            <a:r>
              <a:rPr kumimoji="0" lang="ru-RU" sz="1200" b="0" i="0" u="none" strike="noStrike" kern="0" cap="none" spc="0" normalizeH="0" baseline="0" noProof="0" dirty="0" err="1">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г.Уссурийск</a:t>
            </a:r>
            <a:r>
              <a:rPr kumimoji="0" lang="ru-RU" sz="12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 и воздушным – через аэропорт </a:t>
            </a:r>
            <a:r>
              <a:rPr kumimoji="0" lang="ru-RU" sz="1200" b="0" i="0" u="none" strike="noStrike" kern="0" cap="none" spc="0" normalizeH="0" baseline="0" noProof="0" dirty="0" err="1">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Кневичи</a:t>
            </a:r>
            <a:r>
              <a:rPr kumimoji="0" lang="ru-RU" sz="12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 г. Владивостока.</a:t>
            </a:r>
          </a:p>
          <a:p>
            <a:pPr marL="0" marR="0" lvl="0" indent="449580" algn="just" defTabSz="914400" eaLnBrk="1" fontAlgn="auto" latinLnBrk="0" hangingPunct="1">
              <a:lnSpc>
                <a:spcPct val="115000"/>
              </a:lnSpc>
              <a:spcBef>
                <a:spcPts val="0"/>
              </a:spcBef>
              <a:spcAft>
                <a:spcPts val="0"/>
              </a:spcAft>
              <a:buClrTx/>
              <a:buSzTx/>
              <a:buFontTx/>
              <a:buNone/>
              <a:tabLst/>
              <a:defRPr/>
            </a:pPr>
            <a:r>
              <a:rPr lang="ru-RU" sz="1200" kern="0" dirty="0">
                <a:solidFill>
                  <a:schemeClr val="tx1">
                    <a:lumMod val="95000"/>
                    <a:lumOff val="5000"/>
                  </a:schemeClr>
                </a:solidFill>
                <a:latin typeface="Times New Roman" panose="02020603050405020304" pitchFamily="18" charset="0"/>
              </a:rPr>
              <a:t>Численность населения муниципального округа составляет 12239 человек.</a:t>
            </a:r>
          </a:p>
        </p:txBody>
      </p:sp>
    </p:spTree>
    <p:extLst>
      <p:ext uri="{BB962C8B-B14F-4D97-AF65-F5344CB8AC3E}">
        <p14:creationId xmlns:p14="http://schemas.microsoft.com/office/powerpoint/2010/main" val="2747481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5ED9863-DCE3-A0E3-28BB-87504426288F}"/>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Прямоугольник: скругленные углы 2">
            <a:extLst>
              <a:ext uri="{FF2B5EF4-FFF2-40B4-BE49-F238E27FC236}">
                <a16:creationId xmlns:a16="http://schemas.microsoft.com/office/drawing/2014/main" id="{E61C0852-0912-F300-74A7-8489AD21ACA6}"/>
              </a:ext>
            </a:extLst>
          </p:cNvPr>
          <p:cNvSpPr/>
          <p:nvPr/>
        </p:nvSpPr>
        <p:spPr>
          <a:xfrm>
            <a:off x="3036814" y="109057"/>
            <a:ext cx="5293453" cy="419449"/>
          </a:xfrm>
          <a:prstGeom prst="roundRect">
            <a:avLst/>
          </a:prstGeom>
          <a:noFill/>
          <a:ln>
            <a:noFill/>
          </a:ln>
        </p:spPr>
        <p:style>
          <a:lnRef idx="0">
            <a:scrgbClr r="0" g="0" b="0"/>
          </a:lnRef>
          <a:fillRef idx="0">
            <a:scrgbClr r="0" g="0" b="0"/>
          </a:fillRef>
          <a:effectRef idx="0">
            <a:scrgbClr r="0" g="0" b="0"/>
          </a:effectRef>
          <a:fontRef idx="minor">
            <a:schemeClr val="accent6"/>
          </a:fontRef>
        </p:style>
        <p:txBody>
          <a:bodyPr rtlCol="0" anchor="ctr"/>
          <a:lstStyle/>
          <a:p>
            <a:pPr algn="ctr"/>
            <a:r>
              <a:rPr lang="ru-RU" sz="1400" b="1" dirty="0">
                <a:solidFill>
                  <a:srgbClr val="FF0066"/>
                </a:solidFill>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Основные термины и понятия</a:t>
            </a:r>
          </a:p>
        </p:txBody>
      </p:sp>
      <p:sp>
        <p:nvSpPr>
          <p:cNvPr id="4" name="TextBox 3">
            <a:extLst>
              <a:ext uri="{FF2B5EF4-FFF2-40B4-BE49-F238E27FC236}">
                <a16:creationId xmlns:a16="http://schemas.microsoft.com/office/drawing/2014/main" id="{DC8B30A5-39B1-78FB-A419-ED89E17C4F41}"/>
              </a:ext>
            </a:extLst>
          </p:cNvPr>
          <p:cNvSpPr txBox="1"/>
          <p:nvPr/>
        </p:nvSpPr>
        <p:spPr>
          <a:xfrm>
            <a:off x="514524" y="528506"/>
            <a:ext cx="11372676" cy="1137106"/>
          </a:xfrm>
          <a:prstGeom prst="rect">
            <a:avLst/>
          </a:prstGeom>
          <a:noFill/>
        </p:spPr>
        <p:txBody>
          <a:bodyPr wrap="square">
            <a:spAutoFit/>
          </a:bodyPr>
          <a:lstStyle/>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ru-RU" sz="1200" b="1" i="1"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Бюджет</a:t>
            </a: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(со </a:t>
            </a:r>
            <a:r>
              <a:rPr kumimoji="0" lang="ru-RU" sz="1200" b="0" i="0" u="none" strike="noStrike" kern="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старонормадского</a:t>
            </a: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a:t>
            </a:r>
            <a:r>
              <a:rPr kumimoji="0" lang="en-US" sz="1200" b="0" i="0" u="none" strike="noStrike" kern="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buogette</a:t>
            </a:r>
            <a:r>
              <a:rPr kumimoji="0" lang="en-US"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 </a:t>
            </a: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сумка, кошелек) – форма образования и расходования денежных средств, предназначенных для финансового обеспечения задач и функций государства (федеральный и региональный уровень) и местного самоуправления (местный уровень).</a:t>
            </a:r>
          </a:p>
          <a:p>
            <a:pPr marL="0" marR="0" lvl="0" indent="449580" algn="just" defTabSz="914400" rtl="0" eaLnBrk="1" fontAlgn="auto" latinLnBrk="0" hangingPunct="1">
              <a:lnSpc>
                <a:spcPct val="115000"/>
              </a:lnSpc>
              <a:spcBef>
                <a:spcPts val="0"/>
              </a:spcBef>
              <a:spcAft>
                <a:spcPts val="0"/>
              </a:spcAft>
              <a:buClrTx/>
              <a:buSzTx/>
              <a:buFontTx/>
              <a:buNone/>
              <a:tabLst/>
              <a:defRPr/>
            </a:pPr>
            <a:r>
              <a:rPr lang="ru-RU" sz="1200" kern="0" dirty="0">
                <a:solidFill>
                  <a:srgbClr val="000000"/>
                </a:solidFill>
                <a:latin typeface="Times New Roman" panose="02020603050405020304" pitchFamily="18" charset="0"/>
                <a:ea typeface="Courier New" panose="02070309020205020404" pitchFamily="49" charset="0"/>
                <a:cs typeface="Times New Roman" panose="02020603050405020304" pitchFamily="18" charset="0"/>
              </a:rPr>
              <a:t>Представляет собой главный финансовый документ страны (региона, муниципалитета, поселения), утверждаемый органом законодательной власти соответствующего уровня управления.</a:t>
            </a:r>
            <a:endPar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endParaRPr>
          </a:p>
          <a:p>
            <a:pPr marL="0" marR="0" lvl="0" indent="449580" algn="ctr" defTabSz="914400" rtl="0" eaLnBrk="1" fontAlgn="auto" latinLnBrk="0" hangingPunct="1">
              <a:lnSpc>
                <a:spcPct val="115000"/>
              </a:lnSpc>
              <a:spcBef>
                <a:spcPts val="0"/>
              </a:spcBef>
              <a:spcAft>
                <a:spcPts val="0"/>
              </a:spcAft>
              <a:buClrTx/>
              <a:buSzTx/>
              <a:buFontTx/>
              <a:buNone/>
              <a:tabLst/>
              <a:defRPr/>
            </a:pPr>
            <a:endParaRPr kumimoji="0" lang="ru-RU" sz="1200" b="1" i="0" u="sng"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endParaRPr>
          </a:p>
        </p:txBody>
      </p:sp>
      <p:pic>
        <p:nvPicPr>
          <p:cNvPr id="9" name="Рисунок 8">
            <a:extLst>
              <a:ext uri="{FF2B5EF4-FFF2-40B4-BE49-F238E27FC236}">
                <a16:creationId xmlns:a16="http://schemas.microsoft.com/office/drawing/2014/main" id="{E9308796-4C86-3FB6-11FF-73A3B66CED74}"/>
              </a:ext>
            </a:extLst>
          </p:cNvPr>
          <p:cNvPicPr>
            <a:picLocks noChangeAspect="1"/>
          </p:cNvPicPr>
          <p:nvPr/>
        </p:nvPicPr>
        <p:blipFill>
          <a:blip r:embed="rId3" cstate="print"/>
          <a:stretch>
            <a:fillRect/>
          </a:stretch>
        </p:blipFill>
        <p:spPr>
          <a:xfrm>
            <a:off x="81093" y="1417738"/>
            <a:ext cx="5354973" cy="3665990"/>
          </a:xfrm>
          <a:prstGeom prst="rect">
            <a:avLst/>
          </a:prstGeom>
        </p:spPr>
      </p:pic>
      <p:pic>
        <p:nvPicPr>
          <p:cNvPr id="10" name="Рисунок 9">
            <a:extLst>
              <a:ext uri="{FF2B5EF4-FFF2-40B4-BE49-F238E27FC236}">
                <a16:creationId xmlns:a16="http://schemas.microsoft.com/office/drawing/2014/main" id="{97413DE9-C511-D1D1-9FF4-2789B1F4F6C5}"/>
              </a:ext>
            </a:extLst>
          </p:cNvPr>
          <p:cNvPicPr>
            <a:picLocks noChangeAspect="1"/>
          </p:cNvPicPr>
          <p:nvPr/>
        </p:nvPicPr>
        <p:blipFill>
          <a:blip r:embed="rId4" cstate="print"/>
          <a:stretch>
            <a:fillRect/>
          </a:stretch>
        </p:blipFill>
        <p:spPr>
          <a:xfrm>
            <a:off x="5601049" y="1417738"/>
            <a:ext cx="1199626" cy="881063"/>
          </a:xfrm>
          <a:prstGeom prst="rect">
            <a:avLst/>
          </a:prstGeom>
        </p:spPr>
      </p:pic>
      <p:sp>
        <p:nvSpPr>
          <p:cNvPr id="11" name="TextBox 10">
            <a:extLst>
              <a:ext uri="{FF2B5EF4-FFF2-40B4-BE49-F238E27FC236}">
                <a16:creationId xmlns:a16="http://schemas.microsoft.com/office/drawing/2014/main" id="{2BAE1BB9-8031-CE02-3E5D-0118772ED53C}"/>
              </a:ext>
            </a:extLst>
          </p:cNvPr>
          <p:cNvSpPr txBox="1"/>
          <p:nvPr/>
        </p:nvSpPr>
        <p:spPr>
          <a:xfrm>
            <a:off x="6885453" y="1417738"/>
            <a:ext cx="5102415" cy="723275"/>
          </a:xfrm>
          <a:prstGeom prst="rect">
            <a:avLst/>
          </a:prstGeom>
          <a:noFill/>
        </p:spPr>
        <p:txBody>
          <a:bodyPr wrap="square">
            <a:spAutoFit/>
          </a:bodyPr>
          <a:lstStyle/>
          <a:p>
            <a:pPr algn="just">
              <a:spcAft>
                <a:spcPts val="0"/>
              </a:spcAft>
            </a:pPr>
            <a:r>
              <a:rPr lang="ru-RU" sz="1100" b="1" dirty="0">
                <a:solidFill>
                  <a:srgbClr val="7030A0"/>
                </a:solidFill>
                <a:effectLst/>
                <a:latin typeface="Times New Roman" panose="02020603050405020304" pitchFamily="18" charset="0"/>
                <a:ea typeface="Calibri" panose="020F0502020204030204" pitchFamily="34" charset="0"/>
              </a:rPr>
              <a:t>Бюджетная классификация </a:t>
            </a:r>
            <a:r>
              <a:rPr lang="ru-RU" sz="1100" b="1" dirty="0">
                <a:solidFill>
                  <a:srgbClr val="000000"/>
                </a:solidFill>
                <a:effectLst/>
                <a:latin typeface="Times New Roman" panose="02020603050405020304" pitchFamily="18" charset="0"/>
                <a:ea typeface="Calibri" panose="020F0502020204030204" pitchFamily="34" charset="0"/>
              </a:rPr>
              <a:t>– </a:t>
            </a:r>
            <a:r>
              <a:rPr lang="ru-RU" sz="1000" dirty="0">
                <a:solidFill>
                  <a:srgbClr val="000000"/>
                </a:solidFill>
                <a:effectLst/>
                <a:latin typeface="Times New Roman" panose="02020603050405020304" pitchFamily="18" charset="0"/>
                <a:ea typeface="Calibri" panose="020F0502020204030204" pitchFamily="34" charset="0"/>
              </a:rPr>
              <a:t>группировка доходов и расходов бюджетов всех уровней бюджетной системы Российской Федерации, а также источников финансирования дефицитов этих бюджетов, используемая для составления и исполнения бюджетов.</a:t>
            </a:r>
          </a:p>
        </p:txBody>
      </p:sp>
      <p:sp>
        <p:nvSpPr>
          <p:cNvPr id="12" name="TextBox 11">
            <a:extLst>
              <a:ext uri="{FF2B5EF4-FFF2-40B4-BE49-F238E27FC236}">
                <a16:creationId xmlns:a16="http://schemas.microsoft.com/office/drawing/2014/main" id="{96AF77DD-5108-F0FF-78BE-E0F8699A8214}"/>
              </a:ext>
            </a:extLst>
          </p:cNvPr>
          <p:cNvSpPr txBox="1"/>
          <p:nvPr/>
        </p:nvSpPr>
        <p:spPr>
          <a:xfrm>
            <a:off x="5251108" y="2339400"/>
            <a:ext cx="6736759" cy="430887"/>
          </a:xfrm>
          <a:prstGeom prst="rect">
            <a:avLst/>
          </a:prstGeom>
          <a:noFill/>
        </p:spPr>
        <p:txBody>
          <a:bodyPr wrap="square">
            <a:spAutoFit/>
          </a:bodyPr>
          <a:lstStyle/>
          <a:p>
            <a:pPr algn="just"/>
            <a:r>
              <a:rPr lang="ru-RU" sz="1100" b="1" dirty="0">
                <a:solidFill>
                  <a:srgbClr val="7030A0"/>
                </a:solidFill>
                <a:latin typeface="Times New Roman" panose="02020603050405020304" pitchFamily="18" charset="0"/>
                <a:ea typeface="Calibri" panose="020F0502020204030204" pitchFamily="34" charset="0"/>
              </a:rPr>
              <a:t>Бюджетные ассигнования </a:t>
            </a:r>
            <a:r>
              <a:rPr lang="ru-RU" sz="1100" b="1" dirty="0">
                <a:solidFill>
                  <a:srgbClr val="000000"/>
                </a:solidFill>
                <a:latin typeface="Times New Roman" panose="02020603050405020304" pitchFamily="18" charset="0"/>
                <a:ea typeface="Calibri" panose="020F0502020204030204" pitchFamily="34" charset="0"/>
              </a:rPr>
              <a:t>– </a:t>
            </a:r>
            <a:r>
              <a:rPr lang="ru-RU" sz="1000" dirty="0">
                <a:solidFill>
                  <a:srgbClr val="000000"/>
                </a:solidFill>
                <a:latin typeface="Times New Roman" panose="02020603050405020304" pitchFamily="18" charset="0"/>
                <a:ea typeface="Calibri" panose="020F0502020204030204" pitchFamily="34" charset="0"/>
              </a:rPr>
              <a:t>предельные объемы денежных средств, предусмотренных в соответствующем финансовом году для исполнения бюджетных обязательств. </a:t>
            </a:r>
          </a:p>
        </p:txBody>
      </p:sp>
      <p:pic>
        <p:nvPicPr>
          <p:cNvPr id="13" name="Рисунок 12">
            <a:extLst>
              <a:ext uri="{FF2B5EF4-FFF2-40B4-BE49-F238E27FC236}">
                <a16:creationId xmlns:a16="http://schemas.microsoft.com/office/drawing/2014/main" id="{63F5AEF5-7F81-E767-9938-B5AF25B5F279}"/>
              </a:ext>
            </a:extLst>
          </p:cNvPr>
          <p:cNvPicPr>
            <a:picLocks noChangeAspect="1"/>
          </p:cNvPicPr>
          <p:nvPr/>
        </p:nvPicPr>
        <p:blipFill>
          <a:blip r:embed="rId5" cstate="print"/>
          <a:stretch>
            <a:fillRect/>
          </a:stretch>
        </p:blipFill>
        <p:spPr>
          <a:xfrm>
            <a:off x="5403386" y="2810886"/>
            <a:ext cx="2705100" cy="1685925"/>
          </a:xfrm>
          <a:prstGeom prst="rect">
            <a:avLst/>
          </a:prstGeom>
        </p:spPr>
      </p:pic>
      <p:sp>
        <p:nvSpPr>
          <p:cNvPr id="15" name="TextBox 14">
            <a:extLst>
              <a:ext uri="{FF2B5EF4-FFF2-40B4-BE49-F238E27FC236}">
                <a16:creationId xmlns:a16="http://schemas.microsoft.com/office/drawing/2014/main" id="{765132F6-794B-2D6A-BEE5-A352063879B1}"/>
              </a:ext>
            </a:extLst>
          </p:cNvPr>
          <p:cNvSpPr txBox="1"/>
          <p:nvPr/>
        </p:nvSpPr>
        <p:spPr>
          <a:xfrm>
            <a:off x="8108485" y="2782208"/>
            <a:ext cx="3879381" cy="8771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Публичные обязательства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это обязательства государственных органов и органов местного самоуправления перед физическим лицом, подлежащее исполнению в денежной форме в размере, установленном соответствующим законом или иным нормативным правовым актом.</a:t>
            </a:r>
          </a:p>
        </p:txBody>
      </p:sp>
      <p:pic>
        <p:nvPicPr>
          <p:cNvPr id="16" name="Рисунок 15">
            <a:extLst>
              <a:ext uri="{FF2B5EF4-FFF2-40B4-BE49-F238E27FC236}">
                <a16:creationId xmlns:a16="http://schemas.microsoft.com/office/drawing/2014/main" id="{74AF43F5-E127-1957-11E9-F481A442288C}"/>
              </a:ext>
            </a:extLst>
          </p:cNvPr>
          <p:cNvPicPr>
            <a:picLocks noChangeAspect="1"/>
          </p:cNvPicPr>
          <p:nvPr/>
        </p:nvPicPr>
        <p:blipFill>
          <a:blip r:embed="rId6" cstate="print"/>
          <a:stretch>
            <a:fillRect/>
          </a:stretch>
        </p:blipFill>
        <p:spPr>
          <a:xfrm>
            <a:off x="8213781" y="3730433"/>
            <a:ext cx="1639699" cy="1083709"/>
          </a:xfrm>
          <a:prstGeom prst="rect">
            <a:avLst/>
          </a:prstGeom>
        </p:spPr>
      </p:pic>
      <p:sp>
        <p:nvSpPr>
          <p:cNvPr id="18" name="TextBox 17">
            <a:extLst>
              <a:ext uri="{FF2B5EF4-FFF2-40B4-BE49-F238E27FC236}">
                <a16:creationId xmlns:a16="http://schemas.microsoft.com/office/drawing/2014/main" id="{ECCAB1C9-19C7-63BB-A9DF-2D9AD29A104B}"/>
              </a:ext>
            </a:extLst>
          </p:cNvPr>
          <p:cNvSpPr txBox="1"/>
          <p:nvPr/>
        </p:nvSpPr>
        <p:spPr>
          <a:xfrm>
            <a:off x="9824729" y="3671292"/>
            <a:ext cx="2163137" cy="103105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Муниципальный долг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обязательства, возникающие в связи с привлечением кредитов в кредитных организациях, получением бюджетных кредитов от других бюджетов.</a:t>
            </a:r>
          </a:p>
        </p:txBody>
      </p:sp>
      <p:pic>
        <p:nvPicPr>
          <p:cNvPr id="19" name="Рисунок 18">
            <a:extLst>
              <a:ext uri="{FF2B5EF4-FFF2-40B4-BE49-F238E27FC236}">
                <a16:creationId xmlns:a16="http://schemas.microsoft.com/office/drawing/2014/main" id="{14E20FE5-57BB-1A9C-56A6-4860F4B9D10F}"/>
              </a:ext>
            </a:extLst>
          </p:cNvPr>
          <p:cNvPicPr>
            <a:picLocks noChangeAspect="1"/>
          </p:cNvPicPr>
          <p:nvPr/>
        </p:nvPicPr>
        <p:blipFill rotWithShape="1">
          <a:blip r:embed="rId7" cstate="print"/>
          <a:srcRect l="9735" t="29910" r="12795" b="23356"/>
          <a:stretch/>
        </p:blipFill>
        <p:spPr>
          <a:xfrm>
            <a:off x="41545" y="5123576"/>
            <a:ext cx="1850290" cy="661867"/>
          </a:xfrm>
          <a:prstGeom prst="rect">
            <a:avLst/>
          </a:prstGeom>
        </p:spPr>
      </p:pic>
      <p:sp>
        <p:nvSpPr>
          <p:cNvPr id="21" name="TextBox 20">
            <a:extLst>
              <a:ext uri="{FF2B5EF4-FFF2-40B4-BE49-F238E27FC236}">
                <a16:creationId xmlns:a16="http://schemas.microsoft.com/office/drawing/2014/main" id="{3BDB7FC5-5F22-D306-0E5A-726BC674E87B}"/>
              </a:ext>
            </a:extLst>
          </p:cNvPr>
          <p:cNvSpPr txBox="1"/>
          <p:nvPr/>
        </p:nvSpPr>
        <p:spPr>
          <a:xfrm>
            <a:off x="1891835" y="5112406"/>
            <a:ext cx="2772444" cy="553998"/>
          </a:xfrm>
          <a:prstGeom prst="rect">
            <a:avLst/>
          </a:prstGeom>
          <a:noFill/>
        </p:spPr>
        <p:txBody>
          <a:bodyPr wrap="square">
            <a:spAutoFit/>
          </a:bodyPr>
          <a:lstStyle/>
          <a:p>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средства бюджета, направленные на приобретение, модернизацию муниципального имущества.</a:t>
            </a:r>
            <a:endParaRPr lang="ru-RU" sz="1000" dirty="0"/>
          </a:p>
        </p:txBody>
      </p:sp>
      <p:sp>
        <p:nvSpPr>
          <p:cNvPr id="23" name="TextBox 22">
            <a:extLst>
              <a:ext uri="{FF2B5EF4-FFF2-40B4-BE49-F238E27FC236}">
                <a16:creationId xmlns:a16="http://schemas.microsoft.com/office/drawing/2014/main" id="{86685014-824B-75E6-2D2C-A81B6052FAA9}"/>
              </a:ext>
            </a:extLst>
          </p:cNvPr>
          <p:cNvSpPr txBox="1"/>
          <p:nvPr/>
        </p:nvSpPr>
        <p:spPr>
          <a:xfrm>
            <a:off x="4664278" y="4954830"/>
            <a:ext cx="7323587" cy="140038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Текущий финансовый год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год, в котором осуществляется исполнение бюджета, составление и рассмотрение проекта на очередной финансовый год (очередной финансовый год и плановый период.</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Очередной финансовый год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год, следующий за текущим финансовым годом.</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mn-cs"/>
              </a:rPr>
              <a:t>Плановый период </a:t>
            </a:r>
            <a:r>
              <a:rPr kumimoji="0" lang="ru-RU" sz="11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два финансовых года, следующие за очередным финансовым годом.</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Бюджетный кредит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денежные средства, предоставляемые одним бюджетом другому бюджету или юридическому лицу на определенный срок на возвратной и платной основах.</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mn-cs"/>
              </a:rPr>
              <a:t>Бюджетные обязательства </a:t>
            </a:r>
            <a:r>
              <a:rPr kumimoji="0" lang="ru-RU" sz="11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расходные обязательства, подлежащие исполнению в соответствующем финансовом году.</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endParaRPr>
          </a:p>
        </p:txBody>
      </p:sp>
    </p:spTree>
    <p:extLst>
      <p:ext uri="{BB962C8B-B14F-4D97-AF65-F5344CB8AC3E}">
        <p14:creationId xmlns:p14="http://schemas.microsoft.com/office/powerpoint/2010/main" val="2848876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7FA38CA-2158-2D21-5662-37D697C616E2}"/>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3" name="Picture 2" descr="Бюджет для граждан - Экономика и финансы - Администрация сельского  поселения Лямина">
            <a:extLst>
              <a:ext uri="{FF2B5EF4-FFF2-40B4-BE49-F238E27FC236}">
                <a16:creationId xmlns:a16="http://schemas.microsoft.com/office/drawing/2014/main" id="{E11011EC-112E-EF93-6CE3-8DC268A832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634" y="94432"/>
            <a:ext cx="4549861" cy="28054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Схема 6">
            <a:extLst>
              <a:ext uri="{FF2B5EF4-FFF2-40B4-BE49-F238E27FC236}">
                <a16:creationId xmlns:a16="http://schemas.microsoft.com/office/drawing/2014/main" id="{C279ED6B-174A-4EE9-5DCC-0ABB4F7AB84E}"/>
              </a:ext>
            </a:extLst>
          </p:cNvPr>
          <p:cNvGraphicFramePr/>
          <p:nvPr>
            <p:extLst>
              <p:ext uri="{D42A27DB-BD31-4B8C-83A1-F6EECF244321}">
                <p14:modId xmlns:p14="http://schemas.microsoft.com/office/powerpoint/2010/main" val="4211201199"/>
              </p:ext>
            </p:extLst>
          </p:nvPr>
        </p:nvGraphicFramePr>
        <p:xfrm>
          <a:off x="96124" y="2966184"/>
          <a:ext cx="5922860" cy="18141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Прямоугольник 7">
            <a:extLst>
              <a:ext uri="{FF2B5EF4-FFF2-40B4-BE49-F238E27FC236}">
                <a16:creationId xmlns:a16="http://schemas.microsoft.com/office/drawing/2014/main" id="{4A850C90-27CA-7792-A6B8-BBF02F08FBF1}"/>
              </a:ext>
            </a:extLst>
          </p:cNvPr>
          <p:cNvSpPr/>
          <p:nvPr/>
        </p:nvSpPr>
        <p:spPr>
          <a:xfrm>
            <a:off x="5930782" y="77654"/>
            <a:ext cx="5922861" cy="452933"/>
          </a:xfrm>
          <a:prstGeom prst="rect">
            <a:avLst/>
          </a:prstGeom>
          <a:solidFill>
            <a:srgbClr val="66FF33">
              <a:alpha val="50000"/>
            </a:srgbClr>
          </a:solidFill>
          <a:ln>
            <a:noFill/>
          </a:ln>
          <a:scene3d>
            <a:camera prst="orthographicFront"/>
            <a:lightRig rig="threePt" dir="t"/>
          </a:scene3d>
          <a:sp3d>
            <a:bevelT w="165100" prst="coolSlant"/>
          </a:sp3d>
        </p:spPr>
        <p:style>
          <a:lnRef idx="0">
            <a:scrgbClr r="0" g="0" b="0"/>
          </a:lnRef>
          <a:fillRef idx="0">
            <a:scrgbClr r="0" g="0" b="0"/>
          </a:fillRef>
          <a:effectRef idx="0">
            <a:scrgbClr r="0" g="0" b="0"/>
          </a:effectRef>
          <a:fontRef idx="minor">
            <a:schemeClr val="lt1"/>
          </a:fontRef>
        </p:style>
        <p:txBody>
          <a:bodyPr rtlCol="0" anchor="ctr"/>
          <a:lstStyle/>
          <a:p>
            <a:pPr algn="ctr"/>
            <a:r>
              <a:rPr lang="ru-RU" sz="1100" b="1" dirty="0">
                <a:solidFill>
                  <a:srgbClr val="7030A0"/>
                </a:solidFill>
                <a:latin typeface="Times New Roman" panose="02020603050405020304" pitchFamily="18" charset="0"/>
                <a:cs typeface="Times New Roman" panose="02020603050405020304" pitchFamily="18" charset="0"/>
              </a:rPr>
              <a:t>Принципы бюджетной системы</a:t>
            </a:r>
          </a:p>
        </p:txBody>
      </p:sp>
      <p:graphicFrame>
        <p:nvGraphicFramePr>
          <p:cNvPr id="9" name="Схема 8">
            <a:extLst>
              <a:ext uri="{FF2B5EF4-FFF2-40B4-BE49-F238E27FC236}">
                <a16:creationId xmlns:a16="http://schemas.microsoft.com/office/drawing/2014/main" id="{AE34016F-821D-C8ED-33D3-01FE17FFD5BB}"/>
              </a:ext>
            </a:extLst>
          </p:cNvPr>
          <p:cNvGraphicFramePr/>
          <p:nvPr>
            <p:extLst>
              <p:ext uri="{D42A27DB-BD31-4B8C-83A1-F6EECF244321}">
                <p14:modId xmlns:p14="http://schemas.microsoft.com/office/powerpoint/2010/main" val="1017825935"/>
              </p:ext>
            </p:extLst>
          </p:nvPr>
        </p:nvGraphicFramePr>
        <p:xfrm>
          <a:off x="5846138" y="551524"/>
          <a:ext cx="6288247" cy="541866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 name="TextBox 9">
            <a:extLst>
              <a:ext uri="{FF2B5EF4-FFF2-40B4-BE49-F238E27FC236}">
                <a16:creationId xmlns:a16="http://schemas.microsoft.com/office/drawing/2014/main" id="{139F71F8-C17A-A2D3-10CA-B48F8EFBAB0C}"/>
              </a:ext>
            </a:extLst>
          </p:cNvPr>
          <p:cNvSpPr txBox="1"/>
          <p:nvPr/>
        </p:nvSpPr>
        <p:spPr>
          <a:xfrm>
            <a:off x="96124" y="4822177"/>
            <a:ext cx="7755971" cy="1785104"/>
          </a:xfrm>
          <a:prstGeom prst="rect">
            <a:avLst/>
          </a:prstGeom>
          <a:noFill/>
        </p:spPr>
        <p:txBody>
          <a:bodyPr wrap="square" rtlCol="0">
            <a:spAutoFi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При составлении, утверждении и исполнении бюджета органы власти должны исходить из необходимости минимизации размера дефицита бюджета.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Наличие дефицита бюджета не означает, что какие – либо из запланированных расходов не будут оплачены.</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Все принятые в бюджет обязательства должны быть исполнены, за счет поступивших доходов и источников погашения дефицита бюджета.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К методам сбалансированности бюджета относятся:</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наращивание доходной базы;</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управление местными налогами;</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оптимизация расходов;</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построение эффективной системы бюджетного регулирования и оказания финансовой помощи из вышестоящих бюджетов;</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привлечение населения к решению вопросов местного значения.</a:t>
            </a:r>
          </a:p>
        </p:txBody>
      </p:sp>
    </p:spTree>
    <p:extLst>
      <p:ext uri="{BB962C8B-B14F-4D97-AF65-F5344CB8AC3E}">
        <p14:creationId xmlns:p14="http://schemas.microsoft.com/office/powerpoint/2010/main" val="822520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8DE7949-5D96-0EE7-55AD-ED39B78B86BD}"/>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3D2572A2-AD62-01C2-B1E7-1DAD3825EC55}"/>
              </a:ext>
            </a:extLst>
          </p:cNvPr>
          <p:cNvSpPr/>
          <p:nvPr/>
        </p:nvSpPr>
        <p:spPr>
          <a:xfrm>
            <a:off x="3263317" y="0"/>
            <a:ext cx="4697836" cy="352337"/>
          </a:xfrm>
          <a:prstGeom prst="snip2SameRect">
            <a:avLst/>
          </a:prstGeom>
          <a:no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6600FF"/>
                </a:solidFill>
                <a:latin typeface="Times New Roman" panose="02020603050405020304" pitchFamily="18" charset="0"/>
                <a:cs typeface="Times New Roman" panose="02020603050405020304" pitchFamily="18" charset="0"/>
              </a:rPr>
              <a:t>Бюджетный процесс</a:t>
            </a:r>
          </a:p>
        </p:txBody>
      </p:sp>
      <p:sp>
        <p:nvSpPr>
          <p:cNvPr id="4" name="TextBox 3">
            <a:extLst>
              <a:ext uri="{FF2B5EF4-FFF2-40B4-BE49-F238E27FC236}">
                <a16:creationId xmlns:a16="http://schemas.microsoft.com/office/drawing/2014/main" id="{0C8DC4F3-EB09-A22C-04E0-0F4AF94D6C44}"/>
              </a:ext>
            </a:extLst>
          </p:cNvPr>
          <p:cNvSpPr txBox="1"/>
          <p:nvPr/>
        </p:nvSpPr>
        <p:spPr>
          <a:xfrm>
            <a:off x="94460" y="285226"/>
            <a:ext cx="11852561" cy="430887"/>
          </a:xfrm>
          <a:prstGeom prst="rect">
            <a:avLst/>
          </a:prstGeom>
          <a:noFill/>
        </p:spPr>
        <p:txBody>
          <a:bodyPr wrap="square" rtlCol="0">
            <a:spAutoFit/>
          </a:bodyPr>
          <a:lstStyle/>
          <a:p>
            <a:pPr algn="just"/>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Бюджетный процесс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это деятельность органов государственной власти, органов местного самоуправления и иных участников бюджетного процесса по составлению и рассмотрению проектов бюджетов, утверждению и исполнению бюджетов, контролю за их исполнением, осуществлению бюджетного учета, внешней проверке, рассмотрению и утверждению бюджетной отчетности.</a:t>
            </a:r>
          </a:p>
        </p:txBody>
      </p:sp>
      <p:sp>
        <p:nvSpPr>
          <p:cNvPr id="5" name="TextBox 4">
            <a:extLst>
              <a:ext uri="{FF2B5EF4-FFF2-40B4-BE49-F238E27FC236}">
                <a16:creationId xmlns:a16="http://schemas.microsoft.com/office/drawing/2014/main" id="{14F47B1D-C0FD-2DC3-9772-4D56809CB795}"/>
              </a:ext>
            </a:extLst>
          </p:cNvPr>
          <p:cNvSpPr txBox="1"/>
          <p:nvPr/>
        </p:nvSpPr>
        <p:spPr>
          <a:xfrm>
            <a:off x="2535573" y="727920"/>
            <a:ext cx="6153324" cy="261610"/>
          </a:xfrm>
          <a:prstGeom prst="rect">
            <a:avLst/>
          </a:prstGeom>
          <a:noFill/>
        </p:spPr>
        <p:txBody>
          <a:bodyPr wrap="square">
            <a:spAutoFit/>
          </a:bodyPr>
          <a:lstStyle/>
          <a:p>
            <a:pPr algn="ctr"/>
            <a:r>
              <a:rPr lang="ru-RU" sz="1100" b="1" dirty="0">
                <a:solidFill>
                  <a:srgbClr val="6600FF"/>
                </a:solidFill>
                <a:latin typeface="Times New Roman" panose="02020603050405020304" pitchFamily="18" charset="0"/>
                <a:cs typeface="Times New Roman" panose="02020603050405020304" pitchFamily="18" charset="0"/>
              </a:rPr>
              <a:t>Участники бюджетного процесса</a:t>
            </a:r>
          </a:p>
        </p:txBody>
      </p:sp>
      <p:graphicFrame>
        <p:nvGraphicFramePr>
          <p:cNvPr id="6" name="Схема 5">
            <a:extLst>
              <a:ext uri="{FF2B5EF4-FFF2-40B4-BE49-F238E27FC236}">
                <a16:creationId xmlns:a16="http://schemas.microsoft.com/office/drawing/2014/main" id="{287A8794-C2E9-A245-2F02-587047CA9475}"/>
              </a:ext>
            </a:extLst>
          </p:cNvPr>
          <p:cNvGraphicFramePr/>
          <p:nvPr>
            <p:extLst>
              <p:ext uri="{D42A27DB-BD31-4B8C-83A1-F6EECF244321}">
                <p14:modId xmlns:p14="http://schemas.microsoft.com/office/powerpoint/2010/main" val="408717575"/>
              </p:ext>
            </p:extLst>
          </p:nvPr>
        </p:nvGraphicFramePr>
        <p:xfrm>
          <a:off x="388075" y="989530"/>
          <a:ext cx="5224160" cy="726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Схема 6">
            <a:extLst>
              <a:ext uri="{FF2B5EF4-FFF2-40B4-BE49-F238E27FC236}">
                <a16:creationId xmlns:a16="http://schemas.microsoft.com/office/drawing/2014/main" id="{5C349F01-CF87-B7DA-DB9F-796160259C78}"/>
              </a:ext>
            </a:extLst>
          </p:cNvPr>
          <p:cNvGraphicFramePr/>
          <p:nvPr>
            <p:extLst>
              <p:ext uri="{D42A27DB-BD31-4B8C-83A1-F6EECF244321}">
                <p14:modId xmlns:p14="http://schemas.microsoft.com/office/powerpoint/2010/main" val="3142001327"/>
              </p:ext>
            </p:extLst>
          </p:nvPr>
        </p:nvGraphicFramePr>
        <p:xfrm>
          <a:off x="5967761" y="1001337"/>
          <a:ext cx="5742879" cy="7267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Схема 7">
            <a:extLst>
              <a:ext uri="{FF2B5EF4-FFF2-40B4-BE49-F238E27FC236}">
                <a16:creationId xmlns:a16="http://schemas.microsoft.com/office/drawing/2014/main" id="{686169A0-BFD1-B5F4-C0F0-6A1061676A54}"/>
              </a:ext>
            </a:extLst>
          </p:cNvPr>
          <p:cNvGraphicFramePr/>
          <p:nvPr>
            <p:extLst>
              <p:ext uri="{D42A27DB-BD31-4B8C-83A1-F6EECF244321}">
                <p14:modId xmlns:p14="http://schemas.microsoft.com/office/powerpoint/2010/main" val="2414826633"/>
              </p:ext>
            </p:extLst>
          </p:nvPr>
        </p:nvGraphicFramePr>
        <p:xfrm>
          <a:off x="1982871" y="1915596"/>
          <a:ext cx="7555411" cy="90654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9" name="TextBox 8">
            <a:extLst>
              <a:ext uri="{FF2B5EF4-FFF2-40B4-BE49-F238E27FC236}">
                <a16:creationId xmlns:a16="http://schemas.microsoft.com/office/drawing/2014/main" id="{050E7D36-BE18-CB70-35DB-72560065E6CF}"/>
              </a:ext>
            </a:extLst>
          </p:cNvPr>
          <p:cNvSpPr txBox="1"/>
          <p:nvPr/>
        </p:nvSpPr>
        <p:spPr>
          <a:xfrm>
            <a:off x="94460" y="2926343"/>
            <a:ext cx="11852560" cy="400110"/>
          </a:xfrm>
          <a:prstGeom prst="rect">
            <a:avLst/>
          </a:prstGeom>
          <a:noFill/>
        </p:spPr>
        <p:txBody>
          <a:bodyPr wrap="square" rtlCol="0">
            <a:spAutoFit/>
          </a:bodyPr>
          <a:lstStyle/>
          <a:p>
            <a:pPr algn="ctr"/>
            <a:r>
              <a:rPr lang="ru-RU" sz="1000" dirty="0">
                <a:effectLst/>
                <a:latin typeface="Times New Roman" panose="02020603050405020304" pitchFamily="18" charset="0"/>
                <a:ea typeface="Times New Roman" panose="02020603050405020304" pitchFamily="18" charset="0"/>
              </a:rPr>
              <a:t>Бюджетный процесс в Анучинском муниципальном округе регулируется решением Думы от 25.11.2020г № 119-НПА </a:t>
            </a:r>
          </a:p>
          <a:p>
            <a:pPr algn="ctr"/>
            <a:r>
              <a:rPr lang="ru-RU" sz="1000" dirty="0">
                <a:effectLst/>
                <a:latin typeface="Times New Roman" panose="02020603050405020304" pitchFamily="18" charset="0"/>
                <a:ea typeface="Times New Roman" panose="02020603050405020304" pitchFamily="18" charset="0"/>
              </a:rPr>
              <a:t>«Об утверждении Положения о бюджетном устройстве и бюджетном процессе</a:t>
            </a:r>
            <a:r>
              <a:rPr lang="ru-RU" sz="1000" dirty="0">
                <a:effectLst/>
                <a:latin typeface="Arial" panose="020B0604020202020204" pitchFamily="34"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в</a:t>
            </a:r>
            <a:r>
              <a:rPr lang="ru-RU" sz="1000" dirty="0">
                <a:effectLst/>
                <a:latin typeface="Arial" panose="020B0604020202020204" pitchFamily="34"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Анучинском муниципальном округе»</a:t>
            </a:r>
            <a:r>
              <a:rPr lang="ru-RU" sz="1000" dirty="0">
                <a:effectLst/>
                <a:latin typeface="Arial" panose="020B0604020202020204" pitchFamily="34" charset="0"/>
                <a:ea typeface="Times New Roman" panose="02020603050405020304" pitchFamily="18" charset="0"/>
              </a:rPr>
              <a:t>                </a:t>
            </a:r>
          </a:p>
        </p:txBody>
      </p:sp>
      <p:sp>
        <p:nvSpPr>
          <p:cNvPr id="10" name="TextBox 9">
            <a:extLst>
              <a:ext uri="{FF2B5EF4-FFF2-40B4-BE49-F238E27FC236}">
                <a16:creationId xmlns:a16="http://schemas.microsoft.com/office/drawing/2014/main" id="{439505EF-03F0-08B4-17A6-554B038DF7AA}"/>
              </a:ext>
            </a:extLst>
          </p:cNvPr>
          <p:cNvSpPr txBox="1"/>
          <p:nvPr/>
        </p:nvSpPr>
        <p:spPr>
          <a:xfrm>
            <a:off x="2685876" y="3326453"/>
            <a:ext cx="6153324" cy="261610"/>
          </a:xfrm>
          <a:prstGeom prst="rect">
            <a:avLst/>
          </a:prstGeom>
          <a:noFill/>
        </p:spPr>
        <p:txBody>
          <a:bodyPr wrap="square">
            <a:spAutoFit/>
          </a:bodyPr>
          <a:lstStyle/>
          <a:p>
            <a:pPr algn="ctr"/>
            <a:r>
              <a:rPr lang="ru-RU" sz="1100" b="1" dirty="0">
                <a:solidFill>
                  <a:srgbClr val="6600FF"/>
                </a:solidFill>
                <a:latin typeface="Times New Roman" panose="02020603050405020304" pitchFamily="18" charset="0"/>
                <a:cs typeface="Times New Roman" panose="02020603050405020304" pitchFamily="18" charset="0"/>
              </a:rPr>
              <a:t>Этапы бюджетного процесса</a:t>
            </a:r>
          </a:p>
        </p:txBody>
      </p:sp>
      <p:pic>
        <p:nvPicPr>
          <p:cNvPr id="11" name="Рисунок 10">
            <a:extLst>
              <a:ext uri="{FF2B5EF4-FFF2-40B4-BE49-F238E27FC236}">
                <a16:creationId xmlns:a16="http://schemas.microsoft.com/office/drawing/2014/main" id="{4B5AA95F-2B62-13E7-DCC5-BEB66CC07746}"/>
              </a:ext>
            </a:extLst>
          </p:cNvPr>
          <p:cNvPicPr>
            <a:picLocks noChangeAspect="1"/>
          </p:cNvPicPr>
          <p:nvPr/>
        </p:nvPicPr>
        <p:blipFill>
          <a:blip r:embed="rId18" cstate="print"/>
          <a:stretch>
            <a:fillRect/>
          </a:stretch>
        </p:blipFill>
        <p:spPr>
          <a:xfrm>
            <a:off x="357588" y="5304437"/>
            <a:ext cx="1938696" cy="1170533"/>
          </a:xfrm>
          <a:prstGeom prst="rect">
            <a:avLst/>
          </a:prstGeom>
        </p:spPr>
      </p:pic>
      <p:sp>
        <p:nvSpPr>
          <p:cNvPr id="12" name="TextBox 11">
            <a:extLst>
              <a:ext uri="{FF2B5EF4-FFF2-40B4-BE49-F238E27FC236}">
                <a16:creationId xmlns:a16="http://schemas.microsoft.com/office/drawing/2014/main" id="{DC6EF1C6-FE34-920A-2F3E-31331F158BBF}"/>
              </a:ext>
            </a:extLst>
          </p:cNvPr>
          <p:cNvSpPr txBox="1"/>
          <p:nvPr/>
        </p:nvSpPr>
        <p:spPr>
          <a:xfrm>
            <a:off x="292371" y="6498545"/>
            <a:ext cx="2130103" cy="246221"/>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Разработка и составление проекта</a:t>
            </a:r>
          </a:p>
        </p:txBody>
      </p:sp>
      <p:sp>
        <p:nvSpPr>
          <p:cNvPr id="13" name="Блок-схема: узел 12">
            <a:extLst>
              <a:ext uri="{FF2B5EF4-FFF2-40B4-BE49-F238E27FC236}">
                <a16:creationId xmlns:a16="http://schemas.microsoft.com/office/drawing/2014/main" id="{CFF0B0F5-0860-B7F8-79E5-61648AE196C2}"/>
              </a:ext>
            </a:extLst>
          </p:cNvPr>
          <p:cNvSpPr/>
          <p:nvPr/>
        </p:nvSpPr>
        <p:spPr>
          <a:xfrm>
            <a:off x="1528053" y="4975760"/>
            <a:ext cx="454818" cy="43088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1</a:t>
            </a:r>
          </a:p>
        </p:txBody>
      </p:sp>
      <p:pic>
        <p:nvPicPr>
          <p:cNvPr id="16" name="Рисунок 15">
            <a:extLst>
              <a:ext uri="{FF2B5EF4-FFF2-40B4-BE49-F238E27FC236}">
                <a16:creationId xmlns:a16="http://schemas.microsoft.com/office/drawing/2014/main" id="{BF61B2F3-2EF9-9B2D-EFE4-248F338C7D98}"/>
              </a:ext>
            </a:extLst>
          </p:cNvPr>
          <p:cNvPicPr>
            <a:picLocks noChangeAspect="1"/>
          </p:cNvPicPr>
          <p:nvPr/>
        </p:nvPicPr>
        <p:blipFill>
          <a:blip r:embed="rId19" cstate="print"/>
          <a:stretch>
            <a:fillRect/>
          </a:stretch>
        </p:blipFill>
        <p:spPr>
          <a:xfrm>
            <a:off x="2678459" y="4823851"/>
            <a:ext cx="1828959" cy="1878911"/>
          </a:xfrm>
          <a:prstGeom prst="rect">
            <a:avLst/>
          </a:prstGeom>
        </p:spPr>
      </p:pic>
      <p:sp>
        <p:nvSpPr>
          <p:cNvPr id="17" name="TextBox 16">
            <a:extLst>
              <a:ext uri="{FF2B5EF4-FFF2-40B4-BE49-F238E27FC236}">
                <a16:creationId xmlns:a16="http://schemas.microsoft.com/office/drawing/2014/main" id="{0CB2D70F-DB28-828F-E38F-C0E68F04871C}"/>
              </a:ext>
            </a:extLst>
          </p:cNvPr>
          <p:cNvSpPr txBox="1"/>
          <p:nvPr/>
        </p:nvSpPr>
        <p:spPr>
          <a:xfrm>
            <a:off x="2535573" y="5990765"/>
            <a:ext cx="2130103" cy="400110"/>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Рассмотрение и утверждение бюджета</a:t>
            </a:r>
          </a:p>
        </p:txBody>
      </p:sp>
      <p:sp>
        <p:nvSpPr>
          <p:cNvPr id="18" name="Блок-схема: узел 17">
            <a:extLst>
              <a:ext uri="{FF2B5EF4-FFF2-40B4-BE49-F238E27FC236}">
                <a16:creationId xmlns:a16="http://schemas.microsoft.com/office/drawing/2014/main" id="{7E4A3AE6-8ECD-B9EA-8E13-A484BAAB818F}"/>
              </a:ext>
            </a:extLst>
          </p:cNvPr>
          <p:cNvSpPr/>
          <p:nvPr/>
        </p:nvSpPr>
        <p:spPr>
          <a:xfrm>
            <a:off x="3373215" y="4321028"/>
            <a:ext cx="454818" cy="43088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a:t>
            </a:r>
          </a:p>
        </p:txBody>
      </p:sp>
      <p:pic>
        <p:nvPicPr>
          <p:cNvPr id="19" name="Рисунок 18">
            <a:extLst>
              <a:ext uri="{FF2B5EF4-FFF2-40B4-BE49-F238E27FC236}">
                <a16:creationId xmlns:a16="http://schemas.microsoft.com/office/drawing/2014/main" id="{9B1893FF-A67E-B9D1-3075-D7B7C1B13AF9}"/>
              </a:ext>
            </a:extLst>
          </p:cNvPr>
          <p:cNvPicPr>
            <a:picLocks noChangeAspect="1"/>
          </p:cNvPicPr>
          <p:nvPr/>
        </p:nvPicPr>
        <p:blipFill rotWithShape="1">
          <a:blip r:embed="rId20" cstate="print"/>
          <a:srcRect b="33942"/>
          <a:stretch/>
        </p:blipFill>
        <p:spPr>
          <a:xfrm>
            <a:off x="4831028" y="4400948"/>
            <a:ext cx="1818647" cy="927875"/>
          </a:xfrm>
          <a:prstGeom prst="rect">
            <a:avLst/>
          </a:prstGeom>
          <a:ln>
            <a:noFill/>
          </a:ln>
          <a:effectLst>
            <a:outerShdw blurRad="292100" dist="139700" dir="2700000" algn="tl" rotWithShape="0">
              <a:srgbClr val="333333">
                <a:alpha val="65000"/>
              </a:srgbClr>
            </a:outerShdw>
          </a:effectLst>
        </p:spPr>
      </p:pic>
      <p:sp>
        <p:nvSpPr>
          <p:cNvPr id="20" name="TextBox 19">
            <a:extLst>
              <a:ext uri="{FF2B5EF4-FFF2-40B4-BE49-F238E27FC236}">
                <a16:creationId xmlns:a16="http://schemas.microsoft.com/office/drawing/2014/main" id="{CA9F157D-52D7-0EC5-5F14-7C38C8343367}"/>
              </a:ext>
            </a:extLst>
          </p:cNvPr>
          <p:cNvSpPr txBox="1"/>
          <p:nvPr/>
        </p:nvSpPr>
        <p:spPr>
          <a:xfrm>
            <a:off x="4547183" y="5394850"/>
            <a:ext cx="2130103" cy="246221"/>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Исполнение бюджета</a:t>
            </a:r>
          </a:p>
        </p:txBody>
      </p:sp>
      <p:sp>
        <p:nvSpPr>
          <p:cNvPr id="21" name="Блок-схема: узел 20">
            <a:extLst>
              <a:ext uri="{FF2B5EF4-FFF2-40B4-BE49-F238E27FC236}">
                <a16:creationId xmlns:a16="http://schemas.microsoft.com/office/drawing/2014/main" id="{C959B142-AD67-2B99-E349-63229E6ECF86}"/>
              </a:ext>
            </a:extLst>
          </p:cNvPr>
          <p:cNvSpPr/>
          <p:nvPr/>
        </p:nvSpPr>
        <p:spPr>
          <a:xfrm>
            <a:off x="5512943" y="3926554"/>
            <a:ext cx="454818" cy="43088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3</a:t>
            </a:r>
          </a:p>
        </p:txBody>
      </p:sp>
      <p:pic>
        <p:nvPicPr>
          <p:cNvPr id="22" name="Рисунок 21">
            <a:extLst>
              <a:ext uri="{FF2B5EF4-FFF2-40B4-BE49-F238E27FC236}">
                <a16:creationId xmlns:a16="http://schemas.microsoft.com/office/drawing/2014/main" id="{3B8D5E9D-00F9-B6EE-E15F-6D76C1EA19D9}"/>
              </a:ext>
            </a:extLst>
          </p:cNvPr>
          <p:cNvPicPr>
            <a:picLocks noChangeAspect="1"/>
          </p:cNvPicPr>
          <p:nvPr/>
        </p:nvPicPr>
        <p:blipFill>
          <a:blip r:embed="rId21" cstate="print"/>
          <a:stretch>
            <a:fillRect/>
          </a:stretch>
        </p:blipFill>
        <p:spPr>
          <a:xfrm>
            <a:off x="7338676" y="3792793"/>
            <a:ext cx="1552814" cy="10357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TextBox 22">
            <a:extLst>
              <a:ext uri="{FF2B5EF4-FFF2-40B4-BE49-F238E27FC236}">
                <a16:creationId xmlns:a16="http://schemas.microsoft.com/office/drawing/2014/main" id="{7D74C266-730A-F6C6-2C34-FADA124F9CA2}"/>
              </a:ext>
            </a:extLst>
          </p:cNvPr>
          <p:cNvSpPr txBox="1"/>
          <p:nvPr/>
        </p:nvSpPr>
        <p:spPr>
          <a:xfrm>
            <a:off x="7127312" y="4914290"/>
            <a:ext cx="2130103" cy="553998"/>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Контроль за исполнением бюджета и утверждение отчета об исполнении бюджета</a:t>
            </a:r>
          </a:p>
        </p:txBody>
      </p:sp>
      <p:sp>
        <p:nvSpPr>
          <p:cNvPr id="24" name="Блок-схема: узел 23">
            <a:extLst>
              <a:ext uri="{FF2B5EF4-FFF2-40B4-BE49-F238E27FC236}">
                <a16:creationId xmlns:a16="http://schemas.microsoft.com/office/drawing/2014/main" id="{C3420802-4C07-A605-3345-4D5A83AC5710}"/>
              </a:ext>
            </a:extLst>
          </p:cNvPr>
          <p:cNvSpPr/>
          <p:nvPr/>
        </p:nvSpPr>
        <p:spPr>
          <a:xfrm>
            <a:off x="7887674" y="3340904"/>
            <a:ext cx="454818" cy="43088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4</a:t>
            </a:r>
          </a:p>
        </p:txBody>
      </p:sp>
    </p:spTree>
    <p:extLst>
      <p:ext uri="{BB962C8B-B14F-4D97-AF65-F5344CB8AC3E}">
        <p14:creationId xmlns:p14="http://schemas.microsoft.com/office/powerpoint/2010/main" val="3754068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7635941-2DCB-109E-3B4E-D3884614FDC3}"/>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Прямоугольник: скругленные углы 2">
            <a:extLst>
              <a:ext uri="{FF2B5EF4-FFF2-40B4-BE49-F238E27FC236}">
                <a16:creationId xmlns:a16="http://schemas.microsoft.com/office/drawing/2014/main" id="{8A1DED32-C317-1D83-246B-E3C8CE03980C}"/>
              </a:ext>
            </a:extLst>
          </p:cNvPr>
          <p:cNvSpPr/>
          <p:nvPr/>
        </p:nvSpPr>
        <p:spPr>
          <a:xfrm>
            <a:off x="243281" y="216135"/>
            <a:ext cx="1585519" cy="914400"/>
          </a:xfrm>
          <a:prstGeom prst="roundRect">
            <a:avLst/>
          </a:prstGeom>
          <a:solidFill>
            <a:srgbClr val="99FF66"/>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Составление проекта бюджета</a:t>
            </a:r>
          </a:p>
        </p:txBody>
      </p:sp>
      <p:sp>
        <p:nvSpPr>
          <p:cNvPr id="4" name="TextBox 3">
            <a:extLst>
              <a:ext uri="{FF2B5EF4-FFF2-40B4-BE49-F238E27FC236}">
                <a16:creationId xmlns:a16="http://schemas.microsoft.com/office/drawing/2014/main" id="{342F84CF-D91A-F09D-66E4-D80F760278AA}"/>
              </a:ext>
            </a:extLst>
          </p:cNvPr>
          <p:cNvSpPr txBox="1"/>
          <p:nvPr/>
        </p:nvSpPr>
        <p:spPr>
          <a:xfrm>
            <a:off x="1930851" y="216135"/>
            <a:ext cx="10082184" cy="1323439"/>
          </a:xfrm>
          <a:prstGeom prst="rect">
            <a:avLst/>
          </a:prstGeom>
          <a:noFill/>
        </p:spPr>
        <p:txBody>
          <a:bodyPr wrap="square" rtlCol="0">
            <a:spAutoFit/>
          </a:bodyPr>
          <a:lstStyle/>
          <a:p>
            <a:pPr indent="342900" algn="just"/>
            <a:r>
              <a:rPr lang="ru-RU" sz="1000" dirty="0">
                <a:effectLst/>
                <a:latin typeface="Times New Roman" panose="02020603050405020304" pitchFamily="18" charset="0"/>
                <a:ea typeface="Times New Roman" panose="02020603050405020304" pitchFamily="18" charset="0"/>
              </a:rPr>
              <a:t>Составление проекта  бюджета округа осуществляется администрацией муниципального округа и начинается не позднее чем за шесть месяцев до начала очередного финансового года.</a:t>
            </a:r>
            <a:endParaRPr lang="ru-RU" sz="1000" dirty="0">
              <a:effectLst/>
              <a:latin typeface="Arial" panose="020B0604020202020204" pitchFamily="34" charset="0"/>
              <a:ea typeface="Times New Roman" panose="02020603050405020304" pitchFamily="18" charset="0"/>
            </a:endParaRPr>
          </a:p>
          <a:p>
            <a:pPr indent="342900" algn="just"/>
            <a:r>
              <a:rPr lang="ru-RU" sz="1000" dirty="0">
                <a:effectLst/>
                <a:latin typeface="Times New Roman" panose="02020603050405020304" pitchFamily="18" charset="0"/>
                <a:ea typeface="Times New Roman" panose="02020603050405020304" pitchFamily="18" charset="0"/>
              </a:rPr>
              <a:t>Проект  бюджета округа составляется и утверждается сроком на три года - очередной финансовый год и плановый период.</a:t>
            </a:r>
            <a:endParaRPr lang="ru-RU" sz="1000" dirty="0">
              <a:effectLst/>
              <a:latin typeface="Arial" panose="020B0604020202020204" pitchFamily="34" charset="0"/>
              <a:ea typeface="Times New Roman" panose="02020603050405020304" pitchFamily="18" charset="0"/>
            </a:endParaRPr>
          </a:p>
          <a:p>
            <a:pPr indent="342900" algn="just"/>
            <a:r>
              <a:rPr lang="ru-RU" sz="1000" dirty="0">
                <a:effectLst/>
                <a:latin typeface="Times New Roman" panose="02020603050405020304" pitchFamily="18" charset="0"/>
                <a:ea typeface="Times New Roman" panose="02020603050405020304" pitchFamily="18" charset="0"/>
              </a:rPr>
              <a:t>Порядок и сроки составления проекта  бюджета округа устанавливаются администрацией с соблюдением требований, устанавливаемых Бюджетным </a:t>
            </a:r>
            <a:r>
              <a:rPr lang="ru-RU" sz="1000" u="none" strike="noStrike" dirty="0">
                <a:solidFill>
                  <a:srgbClr val="0000FF"/>
                </a:solidFill>
                <a:effectLst/>
                <a:latin typeface="Times New Roman" panose="02020603050405020304" pitchFamily="18" charset="0"/>
                <a:ea typeface="Times New Roman" panose="02020603050405020304" pitchFamily="18" charset="0"/>
                <a:hlinkClick r:id="rId3" tooltip="&quot;Бюджетный кодекс Российской Федерации&quot; от 31.07.1998 N 145-ФЗ (ред. от 28.12.2013, с изм. от 03.02.2014) (с изм. и доп., вступ. в силу с 01.01.2014){КонсультантПлюс}"/>
              </a:rPr>
              <a:t>кодексом</a:t>
            </a:r>
            <a:r>
              <a:rPr lang="ru-RU" sz="1000" dirty="0">
                <a:effectLst/>
                <a:latin typeface="Times New Roman" panose="02020603050405020304" pitchFamily="18" charset="0"/>
                <a:ea typeface="Times New Roman" panose="02020603050405020304" pitchFamily="18" charset="0"/>
              </a:rPr>
              <a:t> Российской Федерации и положением о бюджетном устройстве и бюджетном процессе в Анучинском муниципальном округе.</a:t>
            </a:r>
          </a:p>
          <a:p>
            <a:pPr indent="342900" algn="just"/>
            <a:r>
              <a:rPr lang="ru-RU" sz="1000" dirty="0">
                <a:latin typeface="Times New Roman" panose="02020603050405020304" pitchFamily="18" charset="0"/>
                <a:ea typeface="Times New Roman" panose="02020603050405020304" pitchFamily="18" charset="0"/>
              </a:rPr>
              <a:t>Составляется прогноз социально – экономического развития, определяются основные характеристики бюджета, основные направления бюджетной и налоговой политики, разрабатываются проекты муниципальных программ.</a:t>
            </a:r>
            <a:endParaRPr lang="ru-RU" sz="1000" dirty="0">
              <a:effectLst/>
              <a:latin typeface="Arial" panose="020B0604020202020204" pitchFamily="34" charset="0"/>
              <a:ea typeface="Times New Roman" panose="02020603050405020304" pitchFamily="18" charset="0"/>
            </a:endParaRPr>
          </a:p>
          <a:p>
            <a:pPr indent="342900" algn="just"/>
            <a:r>
              <a:rPr lang="ru-RU" sz="1000" dirty="0">
                <a:effectLst/>
                <a:latin typeface="Times New Roman" panose="02020603050405020304" pitchFamily="18" charset="0"/>
                <a:ea typeface="Times New Roman" panose="02020603050405020304" pitchFamily="18" charset="0"/>
              </a:rPr>
              <a:t>Непосредственное составление проекта  бюджета округа осуществляется финансово-экономическим управлением администрации Анучинского муниципального округа.</a:t>
            </a:r>
            <a:endParaRPr lang="ru-RU" sz="1000" dirty="0">
              <a:effectLst/>
              <a:latin typeface="Arial" panose="020B0604020202020204" pitchFamily="34" charset="0"/>
              <a:ea typeface="Times New Roman" panose="02020603050405020304" pitchFamily="18" charset="0"/>
            </a:endParaRPr>
          </a:p>
        </p:txBody>
      </p:sp>
      <p:sp>
        <p:nvSpPr>
          <p:cNvPr id="5" name="Стрелка: влево-вправо 4">
            <a:extLst>
              <a:ext uri="{FF2B5EF4-FFF2-40B4-BE49-F238E27FC236}">
                <a16:creationId xmlns:a16="http://schemas.microsoft.com/office/drawing/2014/main" id="{087D855E-4241-7879-D2D2-1BC396333170}"/>
              </a:ext>
            </a:extLst>
          </p:cNvPr>
          <p:cNvSpPr/>
          <p:nvPr/>
        </p:nvSpPr>
        <p:spPr>
          <a:xfrm>
            <a:off x="1930851" y="1793422"/>
            <a:ext cx="7843707" cy="484632"/>
          </a:xfrm>
          <a:prstGeom prst="leftRightArrow">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                                                   Составление проекта  бюджета округа основывается на:</a:t>
            </a:r>
          </a:p>
        </p:txBody>
      </p:sp>
      <p:graphicFrame>
        <p:nvGraphicFramePr>
          <p:cNvPr id="6" name="Схема 5">
            <a:extLst>
              <a:ext uri="{FF2B5EF4-FFF2-40B4-BE49-F238E27FC236}">
                <a16:creationId xmlns:a16="http://schemas.microsoft.com/office/drawing/2014/main" id="{E6D03E14-5336-78EF-FAFD-0651FE58EEFA}"/>
              </a:ext>
            </a:extLst>
          </p:cNvPr>
          <p:cNvGraphicFramePr/>
          <p:nvPr>
            <p:extLst>
              <p:ext uri="{D42A27DB-BD31-4B8C-83A1-F6EECF244321}">
                <p14:modId xmlns:p14="http://schemas.microsoft.com/office/powerpoint/2010/main" val="436168367"/>
              </p:ext>
            </p:extLst>
          </p:nvPr>
        </p:nvGraphicFramePr>
        <p:xfrm>
          <a:off x="954523" y="2400198"/>
          <a:ext cx="9590438" cy="36063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38000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0F0107C-7264-B5B1-D31E-EB58015514CF}"/>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Прямоугольник: усеченные верхние углы 2">
            <a:extLst>
              <a:ext uri="{FF2B5EF4-FFF2-40B4-BE49-F238E27FC236}">
                <a16:creationId xmlns:a16="http://schemas.microsoft.com/office/drawing/2014/main" id="{6E9EE030-25F9-0F34-B0C0-4A1D16F052E6}"/>
              </a:ext>
            </a:extLst>
          </p:cNvPr>
          <p:cNvSpPr/>
          <p:nvPr/>
        </p:nvSpPr>
        <p:spPr>
          <a:xfrm>
            <a:off x="276835" y="57863"/>
            <a:ext cx="4697836" cy="444616"/>
          </a:xfrm>
          <a:prstGeom prst="snip2SameRect">
            <a:avLst/>
          </a:prstGeom>
          <a:solidFill>
            <a:srgbClr val="FFFF00">
              <a:alpha val="50000"/>
            </a:srgbClr>
          </a:soli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chemeClr val="tx1">
                    <a:lumMod val="95000"/>
                    <a:lumOff val="5000"/>
                  </a:schemeClr>
                </a:solidFill>
                <a:latin typeface="Times New Roman" panose="02020603050405020304" pitchFamily="18" charset="0"/>
                <a:cs typeface="Times New Roman" panose="02020603050405020304" pitchFamily="18" charset="0"/>
              </a:rPr>
              <a:t>Гражданин и его участие в бюджетном процессе</a:t>
            </a:r>
          </a:p>
        </p:txBody>
      </p:sp>
      <p:sp>
        <p:nvSpPr>
          <p:cNvPr id="4" name="Прямоугольник: скругленные углы 3">
            <a:extLst>
              <a:ext uri="{FF2B5EF4-FFF2-40B4-BE49-F238E27FC236}">
                <a16:creationId xmlns:a16="http://schemas.microsoft.com/office/drawing/2014/main" id="{BDE74D02-596F-4594-B6F2-E77966A0613E}"/>
              </a:ext>
            </a:extLst>
          </p:cNvPr>
          <p:cNvSpPr/>
          <p:nvPr/>
        </p:nvSpPr>
        <p:spPr>
          <a:xfrm>
            <a:off x="402670" y="538453"/>
            <a:ext cx="4446166" cy="601559"/>
          </a:xfrm>
          <a:prstGeom prst="roundRect">
            <a:avLst/>
          </a:prstGeom>
          <a:solidFill>
            <a:schemeClr val="accent6">
              <a:lumMod val="20000"/>
              <a:lumOff val="80000"/>
            </a:schemeClr>
          </a:solidFill>
          <a:scene3d>
            <a:camera prst="orthographicFront"/>
            <a:lightRig rig="threePt" dir="t"/>
          </a:scene3d>
          <a:sp3d>
            <a:bevelT w="165100" prst="coolSlant"/>
          </a:sp3d>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000" dirty="0">
                <a:latin typeface="Times New Roman" panose="02020603050405020304" pitchFamily="18" charset="0"/>
                <a:cs typeface="Times New Roman" panose="02020603050405020304" pitchFamily="18" charset="0"/>
              </a:rPr>
              <a:t>Принимает участие в формировании доходной части бюджета как налогоплательщик</a:t>
            </a:r>
          </a:p>
        </p:txBody>
      </p:sp>
      <p:sp>
        <p:nvSpPr>
          <p:cNvPr id="5" name="TextBox 4">
            <a:extLst>
              <a:ext uri="{FF2B5EF4-FFF2-40B4-BE49-F238E27FC236}">
                <a16:creationId xmlns:a16="http://schemas.microsoft.com/office/drawing/2014/main" id="{67A1304B-934F-061B-DA06-94CE77BB1FE7}"/>
              </a:ext>
            </a:extLst>
          </p:cNvPr>
          <p:cNvSpPr txBox="1"/>
          <p:nvPr/>
        </p:nvSpPr>
        <p:spPr>
          <a:xfrm>
            <a:off x="1595264" y="1263542"/>
            <a:ext cx="2238506" cy="400110"/>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НДФЛ, налог на имущество физических лиц, земельный налог.</a:t>
            </a:r>
          </a:p>
        </p:txBody>
      </p:sp>
      <p:pic>
        <p:nvPicPr>
          <p:cNvPr id="6" name="Рисунок 5">
            <a:extLst>
              <a:ext uri="{FF2B5EF4-FFF2-40B4-BE49-F238E27FC236}">
                <a16:creationId xmlns:a16="http://schemas.microsoft.com/office/drawing/2014/main" id="{D2E88672-E6D6-B7B2-4532-F19A62240CC6}"/>
              </a:ext>
            </a:extLst>
          </p:cNvPr>
          <p:cNvPicPr>
            <a:picLocks noChangeAspect="1"/>
          </p:cNvPicPr>
          <p:nvPr/>
        </p:nvPicPr>
        <p:blipFill>
          <a:blip r:embed="rId3" cstate="print"/>
          <a:stretch>
            <a:fillRect/>
          </a:stretch>
        </p:blipFill>
        <p:spPr>
          <a:xfrm>
            <a:off x="402670" y="1263542"/>
            <a:ext cx="962101" cy="641714"/>
          </a:xfrm>
          <a:prstGeom prst="rect">
            <a:avLst/>
          </a:prstGeom>
        </p:spPr>
      </p:pic>
      <p:pic>
        <p:nvPicPr>
          <p:cNvPr id="7" name="Рисунок 6">
            <a:extLst>
              <a:ext uri="{FF2B5EF4-FFF2-40B4-BE49-F238E27FC236}">
                <a16:creationId xmlns:a16="http://schemas.microsoft.com/office/drawing/2014/main" id="{4744D895-ABC7-BF4B-42B3-23DA7A28A267}"/>
              </a:ext>
            </a:extLst>
          </p:cNvPr>
          <p:cNvPicPr>
            <a:picLocks noChangeAspect="1"/>
          </p:cNvPicPr>
          <p:nvPr/>
        </p:nvPicPr>
        <p:blipFill>
          <a:blip r:embed="rId4" cstate="print"/>
          <a:stretch>
            <a:fillRect/>
          </a:stretch>
        </p:blipFill>
        <p:spPr>
          <a:xfrm>
            <a:off x="3833770" y="1263542"/>
            <a:ext cx="929386" cy="618464"/>
          </a:xfrm>
          <a:prstGeom prst="rect">
            <a:avLst/>
          </a:prstGeom>
        </p:spPr>
      </p:pic>
      <p:sp>
        <p:nvSpPr>
          <p:cNvPr id="8" name="Прямоугольник: скругленные углы 7">
            <a:extLst>
              <a:ext uri="{FF2B5EF4-FFF2-40B4-BE49-F238E27FC236}">
                <a16:creationId xmlns:a16="http://schemas.microsoft.com/office/drawing/2014/main" id="{D45671F9-87D4-C479-3CB5-422B614F568F}"/>
              </a:ext>
            </a:extLst>
          </p:cNvPr>
          <p:cNvSpPr/>
          <p:nvPr/>
        </p:nvSpPr>
        <p:spPr>
          <a:xfrm>
            <a:off x="586149" y="2028786"/>
            <a:ext cx="4256736" cy="364868"/>
          </a:xfrm>
          <a:prstGeom prst="roundRect">
            <a:avLst/>
          </a:prstGeom>
          <a:solidFill>
            <a:schemeClr val="accent6">
              <a:lumMod val="20000"/>
              <a:lumOff val="80000"/>
            </a:schemeClr>
          </a:solidFill>
          <a:scene3d>
            <a:camera prst="orthographicFront"/>
            <a:lightRig rig="threePt" dir="t"/>
          </a:scene3d>
          <a:sp3d>
            <a:bevelT w="165100" prst="coolSlant"/>
          </a:sp3d>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000" dirty="0">
                <a:latin typeface="Times New Roman" panose="02020603050405020304" pitchFamily="18" charset="0"/>
                <a:cs typeface="Times New Roman" panose="02020603050405020304" pitchFamily="18" charset="0"/>
              </a:rPr>
              <a:t>Получатель услуг за счет средств бюджета</a:t>
            </a:r>
          </a:p>
        </p:txBody>
      </p:sp>
      <p:pic>
        <p:nvPicPr>
          <p:cNvPr id="9" name="Рисунок 8">
            <a:extLst>
              <a:ext uri="{FF2B5EF4-FFF2-40B4-BE49-F238E27FC236}">
                <a16:creationId xmlns:a16="http://schemas.microsoft.com/office/drawing/2014/main" id="{D4D7549B-0511-3BB2-5F75-CBF56A0BB13C}"/>
              </a:ext>
            </a:extLst>
          </p:cNvPr>
          <p:cNvPicPr>
            <a:picLocks noChangeAspect="1"/>
          </p:cNvPicPr>
          <p:nvPr/>
        </p:nvPicPr>
        <p:blipFill>
          <a:blip r:embed="rId5" cstate="print"/>
          <a:stretch>
            <a:fillRect/>
          </a:stretch>
        </p:blipFill>
        <p:spPr>
          <a:xfrm>
            <a:off x="127176" y="2540434"/>
            <a:ext cx="1237595" cy="2200847"/>
          </a:xfrm>
          <a:prstGeom prst="rect">
            <a:avLst/>
          </a:prstGeom>
        </p:spPr>
      </p:pic>
      <p:sp>
        <p:nvSpPr>
          <p:cNvPr id="10" name="TextBox 9">
            <a:extLst>
              <a:ext uri="{FF2B5EF4-FFF2-40B4-BE49-F238E27FC236}">
                <a16:creationId xmlns:a16="http://schemas.microsoft.com/office/drawing/2014/main" id="{1A751B0B-E0C9-8F5B-A7E0-B8D974EA514F}"/>
              </a:ext>
            </a:extLst>
          </p:cNvPr>
          <p:cNvSpPr txBox="1"/>
          <p:nvPr/>
        </p:nvSpPr>
        <p:spPr>
          <a:xfrm>
            <a:off x="1364771" y="2618410"/>
            <a:ext cx="3398385" cy="553998"/>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Получает социальные гарантии в виде расходов бюджета на образование, культуру, ЖКХ, физическую культуру и спорт, социальные выплаты и другие услуги.</a:t>
            </a:r>
          </a:p>
        </p:txBody>
      </p:sp>
      <p:sp>
        <p:nvSpPr>
          <p:cNvPr id="11" name="Прямоугольник: скругленные углы 10">
            <a:extLst>
              <a:ext uri="{FF2B5EF4-FFF2-40B4-BE49-F238E27FC236}">
                <a16:creationId xmlns:a16="http://schemas.microsoft.com/office/drawing/2014/main" id="{39D8ABE8-1EE8-4DE0-BD43-3CEC53495633}"/>
              </a:ext>
            </a:extLst>
          </p:cNvPr>
          <p:cNvSpPr/>
          <p:nvPr/>
        </p:nvSpPr>
        <p:spPr>
          <a:xfrm>
            <a:off x="1640891" y="3892782"/>
            <a:ext cx="3161294" cy="601559"/>
          </a:xfrm>
          <a:prstGeom prst="roundRect">
            <a:avLst/>
          </a:prstGeom>
          <a:solidFill>
            <a:schemeClr val="accent6">
              <a:lumMod val="20000"/>
              <a:lumOff val="80000"/>
            </a:schemeClr>
          </a:solidFill>
          <a:scene3d>
            <a:camera prst="orthographicFront"/>
            <a:lightRig rig="threePt" dir="t"/>
          </a:scene3d>
          <a:sp3d>
            <a:bevelT w="165100" prst="coolSlant"/>
          </a:sp3d>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000" dirty="0">
                <a:latin typeface="Times New Roman" panose="02020603050405020304" pitchFamily="18" charset="0"/>
                <a:cs typeface="Times New Roman" panose="02020603050405020304" pitchFamily="18" charset="0"/>
              </a:rPr>
              <a:t>Как участник публичных слушаний может оказывать влияние на состав бюджета</a:t>
            </a:r>
          </a:p>
        </p:txBody>
      </p:sp>
      <p:pic>
        <p:nvPicPr>
          <p:cNvPr id="12" name="Рисунок 11">
            <a:extLst>
              <a:ext uri="{FF2B5EF4-FFF2-40B4-BE49-F238E27FC236}">
                <a16:creationId xmlns:a16="http://schemas.microsoft.com/office/drawing/2014/main" id="{C9D040F8-1601-3629-2311-5059843F9452}"/>
              </a:ext>
            </a:extLst>
          </p:cNvPr>
          <p:cNvPicPr>
            <a:picLocks noChangeAspect="1"/>
          </p:cNvPicPr>
          <p:nvPr/>
        </p:nvPicPr>
        <p:blipFill>
          <a:blip r:embed="rId6" cstate="print"/>
          <a:stretch>
            <a:fillRect/>
          </a:stretch>
        </p:blipFill>
        <p:spPr>
          <a:xfrm>
            <a:off x="72918" y="3813398"/>
            <a:ext cx="1449428" cy="957586"/>
          </a:xfrm>
          <a:prstGeom prst="rect">
            <a:avLst/>
          </a:prstGeom>
        </p:spPr>
      </p:pic>
      <p:sp>
        <p:nvSpPr>
          <p:cNvPr id="13" name="TextBox 12">
            <a:extLst>
              <a:ext uri="{FF2B5EF4-FFF2-40B4-BE49-F238E27FC236}">
                <a16:creationId xmlns:a16="http://schemas.microsoft.com/office/drawing/2014/main" id="{40A4BA64-271D-1412-A10A-7E6DAA7B3C84}"/>
              </a:ext>
            </a:extLst>
          </p:cNvPr>
          <p:cNvSpPr txBox="1"/>
          <p:nvPr/>
        </p:nvSpPr>
        <p:spPr>
          <a:xfrm>
            <a:off x="33524" y="4819257"/>
            <a:ext cx="4941147" cy="1323439"/>
          </a:xfrm>
          <a:prstGeom prst="rect">
            <a:avLst/>
          </a:prstGeom>
          <a:noFill/>
        </p:spPr>
        <p:txBody>
          <a:bodyPr wrap="square">
            <a:spAutoFit/>
          </a:bodyPr>
          <a:lstStyle/>
          <a:p>
            <a:pPr indent="342900" algn="just"/>
            <a:r>
              <a:rPr lang="ru-RU" sz="1000" dirty="0">
                <a:latin typeface="Times New Roman" panose="02020603050405020304" pitchFamily="18" charset="0"/>
                <a:cs typeface="Times New Roman" panose="02020603050405020304" pitchFamily="18" charset="0"/>
              </a:rPr>
              <a:t>Муниципалитет расходует поступившие доходы для выполнения своих функций и предоставление общественных (муниципальных) услуг: образование, культура, спорт, социальное обеспечение, поддержка экономики, гарантии безопасности, защита общественных интересов и др.</a:t>
            </a:r>
          </a:p>
          <a:p>
            <a:pPr indent="342900" algn="just"/>
            <a:r>
              <a:rPr lang="ru-RU" sz="1000" dirty="0">
                <a:latin typeface="Times New Roman" panose="02020603050405020304" pitchFamily="18" charset="0"/>
                <a:cs typeface="Times New Roman" panose="02020603050405020304" pitchFamily="18" charset="0"/>
              </a:rPr>
              <a:t>Граждане – и как налогоплательщики, и как потребители общественных услуг – должны быть уверены в том, что передаваемые ими в распоряжение муниципалитета средства используются прозрачно и эффективно, приносят конкретные результаты как для общества в целом, так и для каждой семьи, для каждого человека. </a:t>
            </a:r>
          </a:p>
        </p:txBody>
      </p:sp>
      <p:pic>
        <p:nvPicPr>
          <p:cNvPr id="14" name="Рисунок 13">
            <a:extLst>
              <a:ext uri="{FF2B5EF4-FFF2-40B4-BE49-F238E27FC236}">
                <a16:creationId xmlns:a16="http://schemas.microsoft.com/office/drawing/2014/main" id="{81E6A23F-AF69-531A-2BB2-49D9241E17CE}"/>
              </a:ext>
            </a:extLst>
          </p:cNvPr>
          <p:cNvPicPr>
            <a:picLocks noChangeAspect="1"/>
          </p:cNvPicPr>
          <p:nvPr/>
        </p:nvPicPr>
        <p:blipFill>
          <a:blip r:embed="rId7" cstate="print"/>
          <a:stretch>
            <a:fillRect/>
          </a:stretch>
        </p:blipFill>
        <p:spPr>
          <a:xfrm>
            <a:off x="5205164" y="267369"/>
            <a:ext cx="1897058" cy="1424209"/>
          </a:xfrm>
          <a:prstGeom prst="rect">
            <a:avLst/>
          </a:prstGeom>
        </p:spPr>
      </p:pic>
      <p:sp>
        <p:nvSpPr>
          <p:cNvPr id="15" name="TextBox 14">
            <a:extLst>
              <a:ext uri="{FF2B5EF4-FFF2-40B4-BE49-F238E27FC236}">
                <a16:creationId xmlns:a16="http://schemas.microsoft.com/office/drawing/2014/main" id="{9B5DAD02-1610-9DAE-804E-D0FD921F4C8D}"/>
              </a:ext>
            </a:extLst>
          </p:cNvPr>
          <p:cNvSpPr txBox="1"/>
          <p:nvPr/>
        </p:nvSpPr>
        <p:spPr>
          <a:xfrm>
            <a:off x="7102222" y="355601"/>
            <a:ext cx="4828721" cy="1107996"/>
          </a:xfrm>
          <a:prstGeom prst="rect">
            <a:avLst/>
          </a:prstGeom>
          <a:noFill/>
        </p:spPr>
        <p:txBody>
          <a:bodyPr wrap="square" rtlCol="0">
            <a:spAutoFit/>
          </a:bodyPr>
          <a:lstStyle/>
          <a:p>
            <a:pPr algn="just"/>
            <a:r>
              <a:rPr lang="ru-RU" sz="1100" b="1" dirty="0">
                <a:solidFill>
                  <a:srgbClr val="6600FF"/>
                </a:solidFill>
                <a:latin typeface="Times New Roman" panose="02020603050405020304" pitchFamily="18" charset="0"/>
                <a:ea typeface="Courier New" panose="02070309020205020404" pitchFamily="49" charset="0"/>
              </a:rPr>
              <a:t>Публичные слушания </a:t>
            </a:r>
            <a:r>
              <a:rPr lang="ru-RU" sz="1100" dirty="0">
                <a:solidFill>
                  <a:srgbClr val="6600FF"/>
                </a:solidFill>
                <a:latin typeface="Times New Roman" panose="02020603050405020304" pitchFamily="18" charset="0"/>
                <a:ea typeface="Courier New" panose="02070309020205020404" pitchFamily="49" charset="0"/>
              </a:rPr>
              <a:t>- форма реализации прав населения муниципального образования (общественности) на участие в процессе принятия решений органами местного самоуправления посредством проведения собрания для публичного обсуждения проектов муниципальных правовых актов муниципального образования по вопросам местного значения и других общественно значимых вопросов.</a:t>
            </a:r>
            <a:endParaRPr lang="ru-RU" sz="1100" dirty="0">
              <a:solidFill>
                <a:srgbClr val="6600FF"/>
              </a:solidFill>
              <a:latin typeface="Courier New" panose="02070309020205020404" pitchFamily="49" charset="0"/>
              <a:ea typeface="Courier New" panose="02070309020205020404" pitchFamily="49" charset="0"/>
            </a:endParaRPr>
          </a:p>
        </p:txBody>
      </p:sp>
      <p:sp>
        <p:nvSpPr>
          <p:cNvPr id="16" name="TextBox 15">
            <a:extLst>
              <a:ext uri="{FF2B5EF4-FFF2-40B4-BE49-F238E27FC236}">
                <a16:creationId xmlns:a16="http://schemas.microsoft.com/office/drawing/2014/main" id="{C40886B1-3A1A-9230-F37E-4CFDC5C90763}"/>
              </a:ext>
            </a:extLst>
          </p:cNvPr>
          <p:cNvSpPr txBox="1"/>
          <p:nvPr/>
        </p:nvSpPr>
        <p:spPr>
          <a:xfrm>
            <a:off x="5846642" y="2127724"/>
            <a:ext cx="6158494" cy="3785652"/>
          </a:xfrm>
          <a:prstGeom prst="rect">
            <a:avLst/>
          </a:prstGeom>
          <a:noFill/>
        </p:spPr>
        <p:txBody>
          <a:bodyPr wrap="square">
            <a:spAutoFit/>
          </a:bodyPr>
          <a:lstStyle/>
          <a:p>
            <a:pPr indent="342900" algn="just"/>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Инициаторы проведения публичных слушаний - жители Анучинского муниципального округа (далее жители), Дума Анучинского муниципального округа (далее Дума), глава Анучинского муниципального округа (далее Глава).</a:t>
            </a:r>
          </a:p>
          <a:p>
            <a:pPr indent="342900" algn="just"/>
            <a:r>
              <a:rPr lang="ru-RU" sz="1000" dirty="0">
                <a:effectLst/>
                <a:latin typeface="Times New Roman" panose="02020603050405020304" pitchFamily="18" charset="0"/>
                <a:ea typeface="Times New Roman" panose="02020603050405020304" pitchFamily="18" charset="0"/>
              </a:rPr>
              <a:t>Инициатива населения по проведению публичных слушаний исходит от инициативной группы.</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42900" algn="just"/>
            <a:r>
              <a:rPr lang="ru-RU" sz="1000" dirty="0">
                <a:effectLst/>
                <a:latin typeface="Times New Roman" panose="02020603050405020304" pitchFamily="18" charset="0"/>
                <a:ea typeface="Times New Roman" panose="02020603050405020304" pitchFamily="18" charset="0"/>
              </a:rPr>
              <a:t>Публичные слушания, проводимые по инициативе населения или Думы, назначаются Думой, а по инициативе главы Анучинского муниципального округа - Главой.</a:t>
            </a:r>
          </a:p>
          <a:p>
            <a:pPr indent="342900" algn="just"/>
            <a:r>
              <a:rPr lang="ru-RU" sz="1000" dirty="0">
                <a:effectLst/>
                <a:latin typeface="Times New Roman" panose="02020603050405020304" pitchFamily="18" charset="0"/>
                <a:ea typeface="Times New Roman" panose="02020603050405020304" pitchFamily="18" charset="0"/>
              </a:rPr>
              <a:t>Решение Думы, постановление Главы о назначении публичных слушаний подлежит официальному опубликованию в средствах массовой информации.</a:t>
            </a:r>
          </a:p>
          <a:p>
            <a:pPr algn="just"/>
            <a:r>
              <a:rPr lang="ru-RU" sz="1000" dirty="0">
                <a:latin typeface="Times New Roman" panose="02020603050405020304" pitchFamily="18"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Решение Думы (постановление Главы) о назначении проведения публичных слушаний подлежит обязательному официальному опубликованию в течение 15 рабочих дней после его принятия.</a:t>
            </a: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           Участниками публичных слушаний, имеющими право задавать вопросы и право на выступление для аргументации своих предложений, являются представители Думы и (или) представители администрации Анучинского муниципального округа, приглашенные на публичные слушания в качестве докладчиков и содокладчиков по рассматриваемому проекту, а также эксперты, которые внесли в оргкомитет в письменной форме свои предложения не позднее чем за три дня до дня проведения публичных слушаний, члены оргкомитета.</a:t>
            </a:r>
          </a:p>
          <a:p>
            <a:pPr algn="just"/>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Участниками публичных слушаний без права выступления на публичных слушаниях могут быть представители средств массовой информации и все заинтересованные жители Анучинского муниципального  округа.</a:t>
            </a:r>
            <a:endParaRPr lang="ru-RU" sz="1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sz="1000" dirty="0">
                <a:effectLst/>
                <a:latin typeface="Times New Roman" panose="02020603050405020304" pitchFamily="18" charset="0"/>
                <a:ea typeface="Times New Roman" panose="02020603050405020304" pitchFamily="18" charset="0"/>
              </a:rPr>
              <a:t>          По результатам публичных слушаний оргкомитет составляет итоговый документ (протокол).</a:t>
            </a:r>
          </a:p>
          <a:p>
            <a:pPr indent="342900" algn="just"/>
            <a:r>
              <a:rPr lang="ru-RU" sz="1000" dirty="0">
                <a:effectLst/>
                <a:latin typeface="Times New Roman" panose="02020603050405020304" pitchFamily="18" charset="0"/>
                <a:ea typeface="Times New Roman" panose="02020603050405020304" pitchFamily="18" charset="0"/>
              </a:rPr>
              <a:t>Оргкомитет обеспечивает опубликование результатов публичных слушаний в средствах массовой информации, включая мотивированное обоснование принятых решений, в виде итогового документа (протокола) не позднее чем через 15 дней со дня их проведения.</a:t>
            </a:r>
          </a:p>
          <a:p>
            <a:pPr indent="342900" algn="just"/>
            <a:endParaRPr lang="ru-RU"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8208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FD6491B-DA67-FE54-C8A3-3C3E1D319C82}"/>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53583CFE-D3A4-21B5-D954-C63CFCCD3694}"/>
              </a:ext>
            </a:extLst>
          </p:cNvPr>
          <p:cNvSpPr txBox="1">
            <a:spLocks/>
          </p:cNvSpPr>
          <p:nvPr/>
        </p:nvSpPr>
        <p:spPr>
          <a:xfrm>
            <a:off x="1554587" y="59490"/>
            <a:ext cx="8822595" cy="436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15000"/>
              </a:lnSpc>
            </a:pPr>
            <a:endParaRPr lang="ru-RU" sz="2000" b="1" dirty="0">
              <a:solidFill>
                <a:srgbClr val="0066FF"/>
              </a:solidFill>
              <a:latin typeface="Times New Roman" panose="02020603050405020304" pitchFamily="18" charset="0"/>
              <a:ea typeface="Courier New" panose="02070309020205020404" pitchFamily="49" charset="0"/>
              <a:cs typeface="Times New Roman" panose="02020603050405020304" pitchFamily="18" charset="0"/>
            </a:endParaRPr>
          </a:p>
          <a:p>
            <a:pPr algn="ctr">
              <a:lnSpc>
                <a:spcPct val="115000"/>
              </a:lnSpc>
            </a:pPr>
            <a:endParaRPr lang="ru-RU" sz="2000" b="1" dirty="0">
              <a:solidFill>
                <a:srgbClr val="0066FF"/>
              </a:solidFill>
              <a:latin typeface="Times New Roman" panose="02020603050405020304" pitchFamily="18" charset="0"/>
              <a:ea typeface="Courier New" panose="02070309020205020404" pitchFamily="49" charset="0"/>
              <a:cs typeface="Times New Roman" panose="02020603050405020304" pitchFamily="18" charset="0"/>
            </a:endParaRPr>
          </a:p>
          <a:p>
            <a:pPr algn="ctr">
              <a:lnSpc>
                <a:spcPct val="115000"/>
              </a:lnSpc>
            </a:pPr>
            <a:r>
              <a:rPr lang="ru-RU" sz="1200" b="1" dirty="0">
                <a:solidFill>
                  <a:srgbClr val="6600FF"/>
                </a:solidFill>
                <a:latin typeface="Times New Roman" panose="02020603050405020304" pitchFamily="18" charset="0"/>
                <a:ea typeface="Courier New" panose="02070309020205020404" pitchFamily="49" charset="0"/>
                <a:cs typeface="Times New Roman" panose="02020603050405020304" pitchFamily="18" charset="0"/>
              </a:rPr>
              <a:t>ОСНОВНЫЕ НАПРАВЛЕНИЯ </a:t>
            </a:r>
            <a:br>
              <a:rPr lang="ru-RU" sz="1200" b="1" dirty="0">
                <a:solidFill>
                  <a:srgbClr val="6600FF"/>
                </a:solidFill>
                <a:latin typeface="Times New Roman" panose="02020603050405020304" pitchFamily="18" charset="0"/>
                <a:ea typeface="Courier New" panose="02070309020205020404" pitchFamily="49" charset="0"/>
                <a:cs typeface="Times New Roman" panose="02020603050405020304" pitchFamily="18" charset="0"/>
              </a:rPr>
            </a:br>
            <a:r>
              <a:rPr lang="ru-RU" sz="1200" b="1" dirty="0">
                <a:solidFill>
                  <a:srgbClr val="6600FF"/>
                </a:solidFill>
                <a:latin typeface="Times New Roman" panose="02020603050405020304" pitchFamily="18" charset="0"/>
                <a:ea typeface="Courier New" panose="02070309020205020404" pitchFamily="49" charset="0"/>
                <a:cs typeface="Times New Roman" panose="02020603050405020304" pitchFamily="18" charset="0"/>
              </a:rPr>
              <a:t>бюджетной и налоговой политики на 2025 год и на плановый период 2026 и 2027 годов</a:t>
            </a:r>
            <a:endParaRPr lang="ru-RU" sz="1200" dirty="0">
              <a:solidFill>
                <a:srgbClr val="6600FF"/>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E2A44105-680B-F9D6-88E7-8870E922865F}"/>
              </a:ext>
            </a:extLst>
          </p:cNvPr>
          <p:cNvSpPr txBox="1"/>
          <p:nvPr/>
        </p:nvSpPr>
        <p:spPr>
          <a:xfrm>
            <a:off x="218114" y="443994"/>
            <a:ext cx="11786532" cy="6111481"/>
          </a:xfrm>
          <a:prstGeom prst="rect">
            <a:avLst/>
          </a:prstGeom>
          <a:noFill/>
        </p:spPr>
        <p:txBody>
          <a:bodyPr wrap="square">
            <a:spAutoFit/>
          </a:bodyPr>
          <a:lstStyle/>
          <a:p>
            <a:pPr indent="449580" algn="just">
              <a:lnSpc>
                <a:spcPct val="115000"/>
              </a:lnSpc>
            </a:pPr>
            <a:r>
              <a:rPr lang="ru-RU" sz="1100" dirty="0">
                <a:effectLst/>
                <a:latin typeface="Times New Roman" panose="02020603050405020304" pitchFamily="18" charset="0"/>
                <a:ea typeface="Times New Roman" panose="02020603050405020304" pitchFamily="18" charset="0"/>
              </a:rPr>
              <a:t>Основные направления бюджетной и налоговой политики  Анучинского муниципального округа на 202</a:t>
            </a:r>
            <a:r>
              <a:rPr lang="en-US" sz="1100" dirty="0">
                <a:effectLst/>
                <a:latin typeface="Times New Roman" panose="02020603050405020304" pitchFamily="18" charset="0"/>
                <a:ea typeface="Times New Roman" panose="02020603050405020304" pitchFamily="18" charset="0"/>
              </a:rPr>
              <a:t>5</a:t>
            </a:r>
            <a:r>
              <a:rPr lang="ru-RU" sz="1100" dirty="0">
                <a:effectLst/>
                <a:latin typeface="Times New Roman" panose="02020603050405020304" pitchFamily="18" charset="0"/>
                <a:ea typeface="Times New Roman" panose="02020603050405020304" pitchFamily="18" charset="0"/>
              </a:rPr>
              <a:t> год и на  плановый период 202</a:t>
            </a:r>
            <a:r>
              <a:rPr lang="en-US" sz="1100" dirty="0">
                <a:effectLst/>
                <a:latin typeface="Times New Roman" panose="02020603050405020304" pitchFamily="18" charset="0"/>
                <a:ea typeface="Times New Roman" panose="02020603050405020304" pitchFamily="18" charset="0"/>
              </a:rPr>
              <a:t>6</a:t>
            </a:r>
            <a:r>
              <a:rPr lang="ru-RU" sz="1100" dirty="0">
                <a:effectLst/>
                <a:latin typeface="Times New Roman" panose="02020603050405020304" pitchFamily="18" charset="0"/>
                <a:ea typeface="Times New Roman" panose="02020603050405020304" pitchFamily="18" charset="0"/>
              </a:rPr>
              <a:t> и 202</a:t>
            </a:r>
            <a:r>
              <a:rPr lang="en-US" sz="1100" dirty="0">
                <a:effectLst/>
                <a:latin typeface="Times New Roman" panose="02020603050405020304" pitchFamily="18" charset="0"/>
                <a:ea typeface="Times New Roman" panose="02020603050405020304" pitchFamily="18" charset="0"/>
              </a:rPr>
              <a:t>7</a:t>
            </a:r>
            <a:r>
              <a:rPr lang="ru-RU" sz="1100" dirty="0">
                <a:effectLst/>
                <a:latin typeface="Times New Roman" panose="02020603050405020304" pitchFamily="18" charset="0"/>
                <a:ea typeface="Times New Roman" panose="02020603050405020304" pitchFamily="18" charset="0"/>
              </a:rPr>
              <a:t> годов определены в соответствии со статьями 172,184.2  Бюджетного  кодекса  Российской Федерации, Решением Думы АМО от 25.11.2020г № 119-НПА «Положение о бюджетном устройстве, бюджетном процессе в Анучинском муниципальном округе».</a:t>
            </a:r>
          </a:p>
          <a:p>
            <a:pPr indent="449580" algn="just">
              <a:lnSpc>
                <a:spcPct val="115000"/>
              </a:lnSpc>
            </a:pPr>
            <a:r>
              <a:rPr lang="ru-RU" sz="1100" dirty="0">
                <a:latin typeface="Times New Roman" panose="02020603050405020304" pitchFamily="18" charset="0"/>
                <a:ea typeface="Times New Roman" panose="02020603050405020304" pitchFamily="18" charset="0"/>
              </a:rPr>
              <a:t>В Анучинском муниципальном округе определены следующие приоритеты в сфере управления муниципальными финансами:</a:t>
            </a:r>
          </a:p>
          <a:p>
            <a:pPr marL="171450" indent="-171450" algn="just">
              <a:lnSpc>
                <a:spcPct val="115000"/>
              </a:lnSpc>
              <a:buFontTx/>
              <a:buChar char="-"/>
            </a:pPr>
            <a:r>
              <a:rPr lang="ru-RU" sz="1100" dirty="0">
                <a:effectLst/>
                <a:latin typeface="Times New Roman" panose="02020603050405020304" pitchFamily="18" charset="0"/>
                <a:ea typeface="Times New Roman" panose="02020603050405020304" pitchFamily="18" charset="0"/>
              </a:rPr>
              <a:t>создание условий для устойчивого исполнения бюджета муниципального округа, в то</a:t>
            </a:r>
            <a:r>
              <a:rPr lang="ru-RU" sz="1100" dirty="0">
                <a:latin typeface="Times New Roman" panose="02020603050405020304" pitchFamily="18" charset="0"/>
                <a:ea typeface="Times New Roman" panose="02020603050405020304" pitchFamily="18" charset="0"/>
              </a:rPr>
              <a:t>м числе для повышения бюджетной обеспеченности муниципального округа;</a:t>
            </a:r>
          </a:p>
          <a:p>
            <a:pPr marL="171450" indent="-171450" algn="just">
              <a:lnSpc>
                <a:spcPct val="115000"/>
              </a:lnSpc>
              <a:buFontTx/>
              <a:buChar char="-"/>
            </a:pPr>
            <a:r>
              <a:rPr lang="ru-RU" sz="1100" dirty="0">
                <a:effectLst/>
                <a:latin typeface="Times New Roman" panose="02020603050405020304" pitchFamily="18" charset="0"/>
                <a:ea typeface="Times New Roman" panose="02020603050405020304" pitchFamily="18" charset="0"/>
              </a:rPr>
              <a:t>использование проектных принципов управления,</a:t>
            </a:r>
          </a:p>
          <a:p>
            <a:pPr marL="171450" indent="-171450" algn="just">
              <a:lnSpc>
                <a:spcPct val="115000"/>
              </a:lnSpc>
              <a:buFontTx/>
              <a:buChar char="-"/>
            </a:pPr>
            <a:r>
              <a:rPr lang="ru-RU" sz="1100" dirty="0">
                <a:latin typeface="Times New Roman" panose="02020603050405020304" pitchFamily="18" charset="0"/>
                <a:ea typeface="Times New Roman" panose="02020603050405020304" pitchFamily="18" charset="0"/>
              </a:rPr>
              <a:t>участие в реализации федеральных и национальных проектов;</a:t>
            </a:r>
          </a:p>
          <a:p>
            <a:pPr marL="171450" indent="-171450" algn="just">
              <a:lnSpc>
                <a:spcPct val="115000"/>
              </a:lnSpc>
              <a:buFontTx/>
              <a:buChar char="-"/>
            </a:pPr>
            <a:r>
              <a:rPr lang="ru-RU" sz="1100" dirty="0">
                <a:effectLst/>
                <a:latin typeface="Times New Roman" panose="02020603050405020304" pitchFamily="18" charset="0"/>
                <a:ea typeface="Times New Roman" panose="02020603050405020304" pitchFamily="18" charset="0"/>
              </a:rPr>
              <a:t>совершенствование программного метода планирования расходов местного бюджета с целью повышения эффективности расходов и их увязка с </a:t>
            </a:r>
            <a:r>
              <a:rPr lang="ru-RU" sz="1100" dirty="0">
                <a:latin typeface="Times New Roman" panose="02020603050405020304" pitchFamily="18" charset="0"/>
                <a:ea typeface="Times New Roman" panose="02020603050405020304" pitchFamily="18" charset="0"/>
              </a:rPr>
              <a:t>программными целями и задачами;</a:t>
            </a:r>
          </a:p>
          <a:p>
            <a:pPr marL="171450" indent="-171450" algn="just">
              <a:lnSpc>
                <a:spcPct val="115000"/>
              </a:lnSpc>
              <a:buFontTx/>
              <a:buChar char="-"/>
            </a:pPr>
            <a:r>
              <a:rPr lang="ru-RU" sz="1100" dirty="0">
                <a:latin typeface="Times New Roman" panose="02020603050405020304" pitchFamily="18" charset="0"/>
                <a:ea typeface="Times New Roman" panose="02020603050405020304" pitchFamily="18" charset="0"/>
              </a:rPr>
              <a:t>создание условий для равных финансовых возможностей оказания гражданам муниципальных услуг на всей территории муниципального округа;</a:t>
            </a:r>
          </a:p>
          <a:p>
            <a:pPr marL="171450" indent="-171450" algn="just">
              <a:lnSpc>
                <a:spcPct val="115000"/>
              </a:lnSpc>
              <a:buFontTx/>
              <a:buChar char="-"/>
            </a:pPr>
            <a:r>
              <a:rPr lang="ru-RU" sz="1100" dirty="0">
                <a:latin typeface="Times New Roman" panose="02020603050405020304" pitchFamily="18" charset="0"/>
                <a:ea typeface="Times New Roman" panose="02020603050405020304" pitchFamily="18" charset="0"/>
              </a:rPr>
              <a:t>повышение качества управления муниципальными финансами в общественном секторе;</a:t>
            </a:r>
          </a:p>
          <a:p>
            <a:pPr marL="171450" indent="-171450" algn="just">
              <a:lnSpc>
                <a:spcPct val="115000"/>
              </a:lnSpc>
              <a:buFontTx/>
              <a:buChar char="-"/>
            </a:pPr>
            <a:r>
              <a:rPr lang="ru-RU" sz="1100" dirty="0">
                <a:latin typeface="Times New Roman" panose="02020603050405020304" pitchFamily="18" charset="0"/>
                <a:ea typeface="Times New Roman" panose="02020603050405020304" pitchFamily="18" charset="0"/>
              </a:rPr>
              <a:t>проведение мониторинга качества управления муниципальными финансами, обеспечение открытости и прозрачности бюджетного процесса;</a:t>
            </a:r>
          </a:p>
          <a:p>
            <a:pPr marL="171450" indent="-171450" algn="just">
              <a:lnSpc>
                <a:spcPct val="115000"/>
              </a:lnSpc>
              <a:buFontTx/>
              <a:buChar char="-"/>
            </a:pPr>
            <a:r>
              <a:rPr lang="ru-RU" sz="1100" dirty="0">
                <a:latin typeface="Times New Roman" panose="02020603050405020304" pitchFamily="18" charset="0"/>
                <a:ea typeface="Times New Roman" panose="02020603050405020304" pitchFamily="18" charset="0"/>
              </a:rPr>
              <a:t>эффективное управление муниципальным долгом.</a:t>
            </a:r>
          </a:p>
          <a:p>
            <a:pPr algn="just">
              <a:lnSpc>
                <a:spcPct val="115000"/>
              </a:lnSpc>
            </a:pPr>
            <a:r>
              <a:rPr lang="ru-RU" sz="1100" dirty="0">
                <a:latin typeface="Times New Roman" panose="02020603050405020304" pitchFamily="18" charset="0"/>
                <a:ea typeface="Times New Roman" panose="02020603050405020304" pitchFamily="18" charset="0"/>
              </a:rPr>
              <a:t>    Основным приоритетом бюджетной политики Анучинского муниципального округа является достижение национальных целей развития Российской Федерации на период до 2030 года, целей и задач социально-экономического развития Анучинского муниципального округа.</a:t>
            </a:r>
          </a:p>
          <a:p>
            <a:pPr algn="just">
              <a:lnSpc>
                <a:spcPct val="115000"/>
              </a:lnSpc>
            </a:pPr>
            <a:r>
              <a:rPr lang="ru-RU" sz="1100" dirty="0">
                <a:latin typeface="Times New Roman" panose="02020603050405020304" pitchFamily="18" charset="0"/>
                <a:ea typeface="Times New Roman" panose="02020603050405020304" pitchFamily="18" charset="0"/>
              </a:rPr>
              <a:t>    В целях обеспечения основных направлений бюджетной политики Анучинского муниципального округа на 2025-2027 годы необходимо продолжить работу, направленную на решение следующих задач:</a:t>
            </a:r>
          </a:p>
          <a:p>
            <a:pPr algn="just">
              <a:lnSpc>
                <a:spcPct val="115000"/>
              </a:lnSpc>
            </a:pPr>
            <a:r>
              <a:rPr lang="ru-RU" sz="1100" dirty="0">
                <a:latin typeface="Times New Roman" panose="02020603050405020304" pitchFamily="18" charset="0"/>
                <a:ea typeface="Times New Roman" panose="02020603050405020304" pitchFamily="18" charset="0"/>
              </a:rPr>
              <a:t>1)проведение ответственной бюджетной политики, направленной на максимально эффективное использование имеющихся финансовых ресурсов, расстановку приоритетов в расходовании бюджетных средств на реализацию современных целей и задач, оптимизацию и повышение эффективности бюджетных расходов;</a:t>
            </a:r>
          </a:p>
          <a:p>
            <a:pPr algn="just">
              <a:lnSpc>
                <a:spcPct val="115000"/>
              </a:lnSpc>
            </a:pPr>
            <a:r>
              <a:rPr lang="ru-RU" sz="1100" dirty="0">
                <a:latin typeface="Times New Roman" panose="02020603050405020304" pitchFamily="18" charset="0"/>
                <a:ea typeface="Times New Roman" panose="02020603050405020304" pitchFamily="18" charset="0"/>
              </a:rPr>
              <a:t>2)безусловное исполнение действующих расходных обязательств и ответственный подход к принятию новых расходных обязательств;</a:t>
            </a:r>
          </a:p>
          <a:p>
            <a:pPr algn="just">
              <a:lnSpc>
                <a:spcPct val="115000"/>
              </a:lnSpc>
            </a:pPr>
            <a:r>
              <a:rPr lang="ru-RU" sz="1100" dirty="0">
                <a:latin typeface="Times New Roman" panose="02020603050405020304" pitchFamily="18" charset="0"/>
                <a:ea typeface="Times New Roman" panose="02020603050405020304" pitchFamily="18" charset="0"/>
              </a:rPr>
              <a:t>3)повышение стратегической и операционной эффективности бюджетных расходов путем совершенствования нормативных правовых актов и методической базы в сфере разработки и реализации муниципальных программ Анучинского муниципального округа;</a:t>
            </a:r>
          </a:p>
          <a:p>
            <a:pPr algn="just">
              <a:lnSpc>
                <a:spcPct val="115000"/>
              </a:lnSpc>
            </a:pPr>
            <a:r>
              <a:rPr lang="ru-RU" sz="1100" dirty="0">
                <a:latin typeface="Times New Roman" panose="02020603050405020304" pitchFamily="18" charset="0"/>
                <a:ea typeface="Times New Roman" panose="02020603050405020304" pitchFamily="18" charset="0"/>
              </a:rPr>
              <a:t>4)обеспечение открытости бюджетного процесса и вовлечения в него граждан, проживающих на территории Анучинского муниципального округа, в том числе путем развития инициативных проектов и инициативного бюджетирования на территории Анучинского муниципального округа.</a:t>
            </a:r>
          </a:p>
          <a:p>
            <a:pPr algn="just">
              <a:lnSpc>
                <a:spcPct val="115000"/>
              </a:lnSpc>
            </a:pPr>
            <a:r>
              <a:rPr lang="ru-RU" sz="1100" dirty="0">
                <a:effectLst/>
                <a:latin typeface="Times New Roman" panose="02020603050405020304" pitchFamily="18" charset="0"/>
                <a:ea typeface="Times New Roman" panose="02020603050405020304" pitchFamily="18" charset="0"/>
              </a:rPr>
              <a:t>       В 2025 году бюджет Анучинского муниципального округа сохранит свою социальную направленность и буде ориентирован на последовательное повышение качества жизни населения Анучинского муниципального округа.</a:t>
            </a:r>
          </a:p>
          <a:p>
            <a:pPr algn="just">
              <a:lnSpc>
                <a:spcPct val="115000"/>
              </a:lnSpc>
            </a:pPr>
            <a:r>
              <a:rPr lang="ru-RU" sz="1100" dirty="0">
                <a:latin typeface="Times New Roman" panose="02020603050405020304" pitchFamily="18" charset="0"/>
                <a:ea typeface="Times New Roman" panose="02020603050405020304" pitchFamily="18" charset="0"/>
              </a:rPr>
              <a:t>      Важнейшей задачей бюджетной политики является повышение эффективности бюджетных расходов.</a:t>
            </a:r>
          </a:p>
          <a:p>
            <a:pPr algn="just">
              <a:lnSpc>
                <a:spcPct val="115000"/>
              </a:lnSpc>
            </a:pPr>
            <a:r>
              <a:rPr lang="ru-RU" sz="1100" dirty="0">
                <a:effectLst/>
                <a:latin typeface="Times New Roman" panose="02020603050405020304" pitchFamily="18" charset="0"/>
                <a:ea typeface="Times New Roman" panose="02020603050405020304" pitchFamily="18" charset="0"/>
              </a:rPr>
              <a:t>      В целях повышения эффективности использования бюджетных ассигнований при реализации муниципальных программ следует продолжить реализацию мер, направленных на достижение целей и решение задач соответствующих муниципальных программ. Развитие методологии разработки муниципальных программ, повышение эффективности их реализации будут продолжены по следующим направлениям:</a:t>
            </a:r>
          </a:p>
          <a:p>
            <a:pPr algn="just">
              <a:lnSpc>
                <a:spcPct val="115000"/>
              </a:lnSpc>
            </a:pPr>
            <a:r>
              <a:rPr lang="ru-RU" sz="1100" dirty="0">
                <a:latin typeface="Times New Roman" panose="02020603050405020304" pitchFamily="18" charset="0"/>
                <a:ea typeface="Times New Roman" panose="02020603050405020304" pitchFamily="18" charset="0"/>
              </a:rPr>
              <a:t>- обязательное отражение в муниципальных программах показателей стратегических документов федерального и регионального уровней и их целевых значений, что должно обеспечить полное соответствие муниципальных программ приоритетам государственной и региональной политики;</a:t>
            </a:r>
          </a:p>
        </p:txBody>
      </p:sp>
    </p:spTree>
    <p:extLst>
      <p:ext uri="{BB962C8B-B14F-4D97-AF65-F5344CB8AC3E}">
        <p14:creationId xmlns:p14="http://schemas.microsoft.com/office/powerpoint/2010/main" val="1305634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8E7A487-9DC0-2D83-F7F7-D26E114E6B65}"/>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ED0A752C-D3AD-66D5-2C74-4AA465BD6CEB}"/>
              </a:ext>
            </a:extLst>
          </p:cNvPr>
          <p:cNvSpPr txBox="1"/>
          <p:nvPr/>
        </p:nvSpPr>
        <p:spPr>
          <a:xfrm>
            <a:off x="216017" y="139294"/>
            <a:ext cx="11813795" cy="660758"/>
          </a:xfrm>
          <a:prstGeom prst="rect">
            <a:avLst/>
          </a:prstGeom>
          <a:noFill/>
        </p:spPr>
        <p:txBody>
          <a:bodyPr wrap="square">
            <a:spAutoFit/>
          </a:bodyPr>
          <a:lstStyle/>
          <a:p>
            <a:pPr marL="171450" marR="0" lvl="0" indent="-171450" algn="just" defTabSz="914400" rtl="0" eaLnBrk="1" fontAlgn="auto" latinLnBrk="0" hangingPunct="1">
              <a:lnSpc>
                <a:spcPct val="115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повышение качества планирования значений целевых показателей муниципальных программ;</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проведение комплексной оценки эффективности муниципальных программ, включающей оценку эффективности их реализации в разрезе подпрограмм, оценку финансового обеспечения и качества планирования каждой муниципальной программы.</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7" name="Рисунок 6">
            <a:extLst>
              <a:ext uri="{FF2B5EF4-FFF2-40B4-BE49-F238E27FC236}">
                <a16:creationId xmlns:a16="http://schemas.microsoft.com/office/drawing/2014/main" id="{7D0FB074-3C48-FC2F-EE27-8DFE0879E37F}"/>
              </a:ext>
            </a:extLst>
          </p:cNvPr>
          <p:cNvPicPr>
            <a:picLocks noChangeAspect="1"/>
          </p:cNvPicPr>
          <p:nvPr/>
        </p:nvPicPr>
        <p:blipFill>
          <a:blip r:embed="rId3" cstate="print"/>
          <a:stretch>
            <a:fillRect/>
          </a:stretch>
        </p:blipFill>
        <p:spPr>
          <a:xfrm>
            <a:off x="216017" y="887520"/>
            <a:ext cx="1253455" cy="1253455"/>
          </a:xfrm>
          <a:prstGeom prst="rect">
            <a:avLst/>
          </a:prstGeom>
        </p:spPr>
      </p:pic>
      <p:sp>
        <p:nvSpPr>
          <p:cNvPr id="8" name="TextBox 7">
            <a:extLst>
              <a:ext uri="{FF2B5EF4-FFF2-40B4-BE49-F238E27FC236}">
                <a16:creationId xmlns:a16="http://schemas.microsoft.com/office/drawing/2014/main" id="{BC258A7D-D00B-9B2C-6D9C-447F07B3781E}"/>
              </a:ext>
            </a:extLst>
          </p:cNvPr>
          <p:cNvSpPr txBox="1"/>
          <p:nvPr/>
        </p:nvSpPr>
        <p:spPr>
          <a:xfrm>
            <a:off x="1549168" y="640108"/>
            <a:ext cx="3045204" cy="466090"/>
          </a:xfrm>
          <a:prstGeom prst="rect">
            <a:avLst/>
          </a:prstGeom>
          <a:noFill/>
        </p:spPr>
        <p:txBody>
          <a:bodyPr wrap="square">
            <a:spAutoFit/>
          </a:bodyPr>
          <a:lstStyle/>
          <a:p>
            <a:pPr marR="0" lvl="0" algn="ctr"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1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Бюджетная политика в сфере образования</a:t>
            </a:r>
          </a:p>
        </p:txBody>
      </p:sp>
      <p:sp>
        <p:nvSpPr>
          <p:cNvPr id="9" name="TextBox 8">
            <a:extLst>
              <a:ext uri="{FF2B5EF4-FFF2-40B4-BE49-F238E27FC236}">
                <a16:creationId xmlns:a16="http://schemas.microsoft.com/office/drawing/2014/main" id="{181D3FDF-27A3-AEFF-5C92-BBBEA21EA6A1}"/>
              </a:ext>
            </a:extLst>
          </p:cNvPr>
          <p:cNvSpPr txBox="1"/>
          <p:nvPr/>
        </p:nvSpPr>
        <p:spPr>
          <a:xfrm>
            <a:off x="1527496" y="1090879"/>
            <a:ext cx="10502316" cy="1050096"/>
          </a:xfrm>
          <a:prstGeom prst="rect">
            <a:avLst/>
          </a:prstGeom>
          <a:noFill/>
        </p:spPr>
        <p:txBody>
          <a:bodyPr wrap="square">
            <a:spAutoFit/>
          </a:bodyPr>
          <a:lstStyle/>
          <a:p>
            <a:pPr marL="171450" marR="0" lvl="0" indent="-171450" algn="just" defTabSz="914400" rtl="0" eaLnBrk="1" fontAlgn="auto" latinLnBrk="0" hangingPunct="1">
              <a:lnSpc>
                <a:spcPct val="115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обеспечение доступности дошкольного образования в муниципальных дошкольных образовательных организациях;</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обеспечение государственных гарантий реализации прав на получение общедоступного и бесплатного дошкольного, начального общего, основного общего, среднего общего образования в муниципальных общеобразовательных организациях;</a:t>
            </a: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создание новых мест в образовательных организациях различных типов для реализации дополнительных общеразвивающих программ всех направленностей;</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создание на базе общеобразовательных организаций, центров образования естественно-научной и технологической направленностей «Точка роста»;</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10" name="TextBox 9">
            <a:extLst>
              <a:ext uri="{FF2B5EF4-FFF2-40B4-BE49-F238E27FC236}">
                <a16:creationId xmlns:a16="http://schemas.microsoft.com/office/drawing/2014/main" id="{B4126189-3791-0FD0-61F1-AD094B9E52AD}"/>
              </a:ext>
            </a:extLst>
          </p:cNvPr>
          <p:cNvSpPr txBox="1"/>
          <p:nvPr/>
        </p:nvSpPr>
        <p:spPr>
          <a:xfrm>
            <a:off x="216018" y="2181569"/>
            <a:ext cx="11813794" cy="855427"/>
          </a:xfrm>
          <a:prstGeom prst="rect">
            <a:avLst/>
          </a:prstGeom>
          <a:noFill/>
        </p:spPr>
        <p:txBody>
          <a:bodyPr wrap="square">
            <a:spAutoFit/>
          </a:bodyPr>
          <a:lstStyle/>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о</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беспечение</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безопасных условий функционирования муниципальных образовательных учреждений Анучинского муниципального округа в целях минимизации </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экстремистких</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 террористических проявлений;</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организацию предоставления дополнительного образования детей в муниципальных организациях дополнительного образования;</a:t>
            </a: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 организацию отдыха детей в каникулярное время. </a:t>
            </a:r>
          </a:p>
        </p:txBody>
      </p:sp>
      <p:sp>
        <p:nvSpPr>
          <p:cNvPr id="11" name="TextBox 10">
            <a:extLst>
              <a:ext uri="{FF2B5EF4-FFF2-40B4-BE49-F238E27FC236}">
                <a16:creationId xmlns:a16="http://schemas.microsoft.com/office/drawing/2014/main" id="{75FB3ACA-2C9D-3741-C77B-AEB495D8A0EB}"/>
              </a:ext>
            </a:extLst>
          </p:cNvPr>
          <p:cNvSpPr txBox="1"/>
          <p:nvPr/>
        </p:nvSpPr>
        <p:spPr>
          <a:xfrm>
            <a:off x="1549168" y="2803951"/>
            <a:ext cx="3045204" cy="466090"/>
          </a:xfrm>
          <a:prstGeom prst="rect">
            <a:avLst/>
          </a:prstGeom>
          <a:noFill/>
        </p:spPr>
        <p:txBody>
          <a:bodyPr wrap="square">
            <a:spAutoFit/>
          </a:bodyPr>
          <a:lstStyle/>
          <a:p>
            <a:pPr marR="0" lvl="0" algn="ctr"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1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Бюджетная политика в сфере культуры</a:t>
            </a:r>
          </a:p>
        </p:txBody>
      </p:sp>
      <p:pic>
        <p:nvPicPr>
          <p:cNvPr id="12" name="Рисунок 11">
            <a:extLst>
              <a:ext uri="{FF2B5EF4-FFF2-40B4-BE49-F238E27FC236}">
                <a16:creationId xmlns:a16="http://schemas.microsoft.com/office/drawing/2014/main" id="{2BBE4955-01D4-63D7-0CBB-2E1ABF13477B}"/>
              </a:ext>
            </a:extLst>
          </p:cNvPr>
          <p:cNvPicPr>
            <a:picLocks noChangeAspect="1"/>
          </p:cNvPicPr>
          <p:nvPr/>
        </p:nvPicPr>
        <p:blipFill>
          <a:blip r:embed="rId4" cstate="print"/>
          <a:stretch>
            <a:fillRect/>
          </a:stretch>
        </p:blipFill>
        <p:spPr>
          <a:xfrm>
            <a:off x="168277" y="3036997"/>
            <a:ext cx="1301196" cy="1149110"/>
          </a:xfrm>
          <a:prstGeom prst="rect">
            <a:avLst/>
          </a:prstGeom>
        </p:spPr>
      </p:pic>
      <p:sp>
        <p:nvSpPr>
          <p:cNvPr id="13" name="TextBox 12">
            <a:extLst>
              <a:ext uri="{FF2B5EF4-FFF2-40B4-BE49-F238E27FC236}">
                <a16:creationId xmlns:a16="http://schemas.microsoft.com/office/drawing/2014/main" id="{027D47A7-66DE-4A0E-0441-32E930955766}"/>
              </a:ext>
            </a:extLst>
          </p:cNvPr>
          <p:cNvSpPr txBox="1"/>
          <p:nvPr/>
        </p:nvSpPr>
        <p:spPr>
          <a:xfrm>
            <a:off x="1549168" y="3221675"/>
            <a:ext cx="10502316" cy="1050096"/>
          </a:xfrm>
          <a:prstGeom prst="rect">
            <a:avLst/>
          </a:prstGeom>
          <a:noFill/>
        </p:spPr>
        <p:txBody>
          <a:bodyPr wrap="square">
            <a:spAutoFit/>
          </a:bodyPr>
          <a:lstStyle/>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организация библиотечного обслуживания населения, формирование и хранение библиотечных фондов муниципальных библиотек;</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организация и обеспечение деятельности учреждений культуры и искусства, культурно-досуговой сферы;</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информатизация муниципальных библиотек, в том числе комплектование книжных фондов (включая приобретение электронных версий книг и приобретение (подписку) периодических изданий),  приобретение компьютерного оборудования и лицензионного  программного обеспечения, подключение муниципальных библиотек к сети Интернет;</a:t>
            </a:r>
          </a:p>
        </p:txBody>
      </p:sp>
      <p:sp>
        <p:nvSpPr>
          <p:cNvPr id="15" name="TextBox 14">
            <a:extLst>
              <a:ext uri="{FF2B5EF4-FFF2-40B4-BE49-F238E27FC236}">
                <a16:creationId xmlns:a16="http://schemas.microsoft.com/office/drawing/2014/main" id="{D1220F24-CC08-578D-3494-4B8FCC438256}"/>
              </a:ext>
            </a:extLst>
          </p:cNvPr>
          <p:cNvSpPr txBox="1"/>
          <p:nvPr/>
        </p:nvSpPr>
        <p:spPr>
          <a:xfrm>
            <a:off x="216017" y="4232219"/>
            <a:ext cx="11813794" cy="466090"/>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проведение мероприятий, ремонтных работ памятников воинской славы, участие в проектах и программах регионального уровня;</a:t>
            </a: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обеспечение доступной для инвалидов среды жизнедеятельности.</a:t>
            </a:r>
          </a:p>
        </p:txBody>
      </p:sp>
      <p:pic>
        <p:nvPicPr>
          <p:cNvPr id="16" name="Рисунок 15">
            <a:extLst>
              <a:ext uri="{FF2B5EF4-FFF2-40B4-BE49-F238E27FC236}">
                <a16:creationId xmlns:a16="http://schemas.microsoft.com/office/drawing/2014/main" id="{97CC2836-3982-FA20-2D2E-735B11B4346B}"/>
              </a:ext>
            </a:extLst>
          </p:cNvPr>
          <p:cNvPicPr>
            <a:picLocks noChangeAspect="1"/>
          </p:cNvPicPr>
          <p:nvPr/>
        </p:nvPicPr>
        <p:blipFill>
          <a:blip r:embed="rId5" cstate="print"/>
          <a:stretch>
            <a:fillRect/>
          </a:stretch>
        </p:blipFill>
        <p:spPr>
          <a:xfrm>
            <a:off x="168277" y="4733025"/>
            <a:ext cx="1301195" cy="1149111"/>
          </a:xfrm>
          <a:prstGeom prst="rect">
            <a:avLst/>
          </a:prstGeom>
        </p:spPr>
      </p:pic>
      <p:sp>
        <p:nvSpPr>
          <p:cNvPr id="17" name="TextBox 16">
            <a:extLst>
              <a:ext uri="{FF2B5EF4-FFF2-40B4-BE49-F238E27FC236}">
                <a16:creationId xmlns:a16="http://schemas.microsoft.com/office/drawing/2014/main" id="{6A18BD95-5DC3-5455-F427-7C906BF4FF08}"/>
              </a:ext>
            </a:extLst>
          </p:cNvPr>
          <p:cNvSpPr txBox="1"/>
          <p:nvPr/>
        </p:nvSpPr>
        <p:spPr>
          <a:xfrm>
            <a:off x="1391802" y="4714850"/>
            <a:ext cx="3761312" cy="271421"/>
          </a:xfrm>
          <a:prstGeom prst="rect">
            <a:avLst/>
          </a:prstGeom>
          <a:noFill/>
        </p:spPr>
        <p:txBody>
          <a:bodyPr wrap="square">
            <a:spAutoFit/>
          </a:bodyPr>
          <a:lstStyle/>
          <a:p>
            <a:pPr marR="0" lvl="0" algn="ctr" defTabSz="914400" rtl="0" eaLnBrk="1" fontAlgn="auto" latinLnBrk="0" hangingPunct="1">
              <a:lnSpc>
                <a:spcPct val="115000"/>
              </a:lnSpc>
              <a:spcBef>
                <a:spcPts val="0"/>
              </a:spcBef>
              <a:spcAft>
                <a:spcPts val="0"/>
              </a:spcAft>
              <a:buClrTx/>
              <a:buSzTx/>
              <a:tabLst/>
              <a:defRPr/>
            </a:pPr>
            <a:r>
              <a:rPr kumimoji="0" lang="ru-RU" sz="11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Бюджетная политика в сфере социальной политики</a:t>
            </a:r>
          </a:p>
        </p:txBody>
      </p:sp>
      <p:sp>
        <p:nvSpPr>
          <p:cNvPr id="18" name="TextBox 17">
            <a:extLst>
              <a:ext uri="{FF2B5EF4-FFF2-40B4-BE49-F238E27FC236}">
                <a16:creationId xmlns:a16="http://schemas.microsoft.com/office/drawing/2014/main" id="{6DAE37A8-7D69-4543-D3EA-0987ACD417F3}"/>
              </a:ext>
            </a:extLst>
          </p:cNvPr>
          <p:cNvSpPr txBox="1"/>
          <p:nvPr/>
        </p:nvSpPr>
        <p:spPr>
          <a:xfrm>
            <a:off x="1497233" y="4953457"/>
            <a:ext cx="10554251" cy="855427"/>
          </a:xfrm>
          <a:prstGeom prst="rect">
            <a:avLst/>
          </a:prstGeom>
          <a:noFill/>
        </p:spPr>
        <p:txBody>
          <a:bodyPr wrap="square">
            <a:spAutoFit/>
          </a:bodyPr>
          <a:lstStyle/>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предоставление социальных выплат молодым семьям на приобретение (строительство) жилья, улучшение жилищных условий граждан, проживающих в сельской местности, в том числе молодых семей и молодых специалистов, предоставление региональных социальных выплат молодым семьям на улучшение жилищных условий;</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на поддержку социально ориентированных некоммерческих организаций, расположенных на территории Анучинского муниципального округа, на финансовое обеспечение затрат, связанных с предоставлением социальных услуг.</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416754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FBA4794-12D1-21CF-F005-22212379F176}"/>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19" name="Рисунок 18">
            <a:extLst>
              <a:ext uri="{FF2B5EF4-FFF2-40B4-BE49-F238E27FC236}">
                <a16:creationId xmlns:a16="http://schemas.microsoft.com/office/drawing/2014/main" id="{4969BBBA-5282-F217-35D8-83ED42AF68C7}"/>
              </a:ext>
            </a:extLst>
          </p:cNvPr>
          <p:cNvPicPr>
            <a:picLocks noChangeAspect="1"/>
          </p:cNvPicPr>
          <p:nvPr/>
        </p:nvPicPr>
        <p:blipFill>
          <a:blip r:embed="rId3" cstate="print"/>
          <a:stretch>
            <a:fillRect/>
          </a:stretch>
        </p:blipFill>
        <p:spPr>
          <a:xfrm>
            <a:off x="150652" y="180236"/>
            <a:ext cx="1451995" cy="1015068"/>
          </a:xfrm>
          <a:prstGeom prst="rect">
            <a:avLst/>
          </a:prstGeom>
        </p:spPr>
      </p:pic>
      <p:pic>
        <p:nvPicPr>
          <p:cNvPr id="20" name="Рисунок 19">
            <a:extLst>
              <a:ext uri="{FF2B5EF4-FFF2-40B4-BE49-F238E27FC236}">
                <a16:creationId xmlns:a16="http://schemas.microsoft.com/office/drawing/2014/main" id="{5FE97BBB-5CC8-3FD3-6F7B-F5A426E9D1D1}"/>
              </a:ext>
            </a:extLst>
          </p:cNvPr>
          <p:cNvPicPr>
            <a:picLocks noChangeAspect="1"/>
          </p:cNvPicPr>
          <p:nvPr/>
        </p:nvPicPr>
        <p:blipFill>
          <a:blip r:embed="rId4" cstate="print"/>
          <a:stretch>
            <a:fillRect/>
          </a:stretch>
        </p:blipFill>
        <p:spPr>
          <a:xfrm>
            <a:off x="159041" y="1376994"/>
            <a:ext cx="1451995" cy="833973"/>
          </a:xfrm>
          <a:prstGeom prst="rect">
            <a:avLst/>
          </a:prstGeom>
        </p:spPr>
      </p:pic>
      <p:pic>
        <p:nvPicPr>
          <p:cNvPr id="21" name="Рисунок 20">
            <a:extLst>
              <a:ext uri="{FF2B5EF4-FFF2-40B4-BE49-F238E27FC236}">
                <a16:creationId xmlns:a16="http://schemas.microsoft.com/office/drawing/2014/main" id="{E17DEB05-EF26-F2F8-26E2-0126BB45EF0E}"/>
              </a:ext>
            </a:extLst>
          </p:cNvPr>
          <p:cNvPicPr>
            <a:picLocks noChangeAspect="1"/>
          </p:cNvPicPr>
          <p:nvPr/>
        </p:nvPicPr>
        <p:blipFill rotWithShape="1">
          <a:blip r:embed="rId5" cstate="print"/>
          <a:srcRect l="26587" t="8642" r="5377" b="38807"/>
          <a:stretch/>
        </p:blipFill>
        <p:spPr>
          <a:xfrm>
            <a:off x="159041" y="2512389"/>
            <a:ext cx="1443606" cy="998290"/>
          </a:xfrm>
          <a:prstGeom prst="rect">
            <a:avLst/>
          </a:prstGeom>
        </p:spPr>
      </p:pic>
      <p:pic>
        <p:nvPicPr>
          <p:cNvPr id="22" name="Рисунок 21">
            <a:extLst>
              <a:ext uri="{FF2B5EF4-FFF2-40B4-BE49-F238E27FC236}">
                <a16:creationId xmlns:a16="http://schemas.microsoft.com/office/drawing/2014/main" id="{F7E5D36F-39C5-8F2C-F571-4EEC568D98A2}"/>
              </a:ext>
            </a:extLst>
          </p:cNvPr>
          <p:cNvPicPr>
            <a:picLocks noChangeAspect="1"/>
          </p:cNvPicPr>
          <p:nvPr/>
        </p:nvPicPr>
        <p:blipFill>
          <a:blip r:embed="rId6" cstate="print"/>
          <a:stretch>
            <a:fillRect/>
          </a:stretch>
        </p:blipFill>
        <p:spPr>
          <a:xfrm>
            <a:off x="159041" y="4224470"/>
            <a:ext cx="1443606" cy="975508"/>
          </a:xfrm>
          <a:prstGeom prst="rect">
            <a:avLst/>
          </a:prstGeom>
        </p:spPr>
      </p:pic>
      <p:sp>
        <p:nvSpPr>
          <p:cNvPr id="23" name="TextBox 22">
            <a:extLst>
              <a:ext uri="{FF2B5EF4-FFF2-40B4-BE49-F238E27FC236}">
                <a16:creationId xmlns:a16="http://schemas.microsoft.com/office/drawing/2014/main" id="{7FC1A05E-793A-CCCE-431D-8927FB7E48B5}"/>
              </a:ext>
            </a:extLst>
          </p:cNvPr>
          <p:cNvSpPr txBox="1"/>
          <p:nvPr/>
        </p:nvSpPr>
        <p:spPr>
          <a:xfrm>
            <a:off x="1753299" y="125083"/>
            <a:ext cx="3761312" cy="271421"/>
          </a:xfrm>
          <a:prstGeom prst="rect">
            <a:avLst/>
          </a:prstGeom>
          <a:noFill/>
        </p:spPr>
        <p:txBody>
          <a:bodyPr wrap="square">
            <a:spAutoFit/>
          </a:bodyPr>
          <a:lstStyle/>
          <a:p>
            <a:pPr marR="0" lvl="0" algn="ctr" defTabSz="914400" rtl="0" eaLnBrk="1" fontAlgn="auto" latinLnBrk="0" hangingPunct="1">
              <a:lnSpc>
                <a:spcPct val="115000"/>
              </a:lnSpc>
              <a:spcBef>
                <a:spcPts val="0"/>
              </a:spcBef>
              <a:spcAft>
                <a:spcPts val="0"/>
              </a:spcAft>
              <a:buClrTx/>
              <a:buSzTx/>
              <a:tabLst/>
              <a:defRPr/>
            </a:pPr>
            <a:r>
              <a:rPr kumimoji="0" lang="ru-RU" sz="11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Бюджетная политика в сфере физкультуры и спорта</a:t>
            </a:r>
          </a:p>
        </p:txBody>
      </p:sp>
      <p:sp>
        <p:nvSpPr>
          <p:cNvPr id="24" name="TextBox 23">
            <a:extLst>
              <a:ext uri="{FF2B5EF4-FFF2-40B4-BE49-F238E27FC236}">
                <a16:creationId xmlns:a16="http://schemas.microsoft.com/office/drawing/2014/main" id="{1F97B2BD-C218-5C99-A8D9-9F31AD751BFC}"/>
              </a:ext>
            </a:extLst>
          </p:cNvPr>
          <p:cNvSpPr txBox="1"/>
          <p:nvPr/>
        </p:nvSpPr>
        <p:spPr>
          <a:xfrm>
            <a:off x="1753299" y="396504"/>
            <a:ext cx="10137397" cy="855427"/>
          </a:xfrm>
          <a:prstGeom prst="rect">
            <a:avLst/>
          </a:prstGeom>
          <a:noFill/>
        </p:spPr>
        <p:txBody>
          <a:bodyPr wrap="square">
            <a:spAutoFit/>
          </a:bodyPr>
          <a:lstStyle/>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создание условий для занятий физической культурой и спортом;</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организация и проведение физкультурно-оздоровительных и спортивно-массовых мероприятий;</a:t>
            </a: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реализация программ спортивной подготовки Анучинского муниципального округа;</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развитие массового спорта, увеличение количества занимающихся спортом граждан, обеспечение доступа к объектам спорта.</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25" name="TextBox 24">
            <a:extLst>
              <a:ext uri="{FF2B5EF4-FFF2-40B4-BE49-F238E27FC236}">
                <a16:creationId xmlns:a16="http://schemas.microsoft.com/office/drawing/2014/main" id="{4E71114E-A3C3-56C4-C544-B2179213175C}"/>
              </a:ext>
            </a:extLst>
          </p:cNvPr>
          <p:cNvSpPr txBox="1"/>
          <p:nvPr/>
        </p:nvSpPr>
        <p:spPr>
          <a:xfrm>
            <a:off x="1778467" y="1349327"/>
            <a:ext cx="3761312" cy="271421"/>
          </a:xfrm>
          <a:prstGeom prst="rect">
            <a:avLst/>
          </a:prstGeom>
          <a:noFill/>
        </p:spPr>
        <p:txBody>
          <a:bodyPr wrap="square">
            <a:spAutoFit/>
          </a:bodyPr>
          <a:lstStyle/>
          <a:p>
            <a:pPr marR="0" lvl="0" algn="ctr" defTabSz="914400" rtl="0" eaLnBrk="1" fontAlgn="auto" latinLnBrk="0" hangingPunct="1">
              <a:lnSpc>
                <a:spcPct val="115000"/>
              </a:lnSpc>
              <a:spcBef>
                <a:spcPts val="0"/>
              </a:spcBef>
              <a:spcAft>
                <a:spcPts val="0"/>
              </a:spcAft>
              <a:buClrTx/>
              <a:buSzTx/>
              <a:tabLst/>
              <a:defRPr/>
            </a:pPr>
            <a:r>
              <a:rPr kumimoji="0" lang="ru-RU" sz="11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Бюджетная политика в сфере молодежной политики</a:t>
            </a:r>
          </a:p>
        </p:txBody>
      </p:sp>
      <p:sp>
        <p:nvSpPr>
          <p:cNvPr id="26" name="TextBox 25">
            <a:extLst>
              <a:ext uri="{FF2B5EF4-FFF2-40B4-BE49-F238E27FC236}">
                <a16:creationId xmlns:a16="http://schemas.microsoft.com/office/drawing/2014/main" id="{B7912B83-19AC-82C8-CD4D-0DEEBCE71F2D}"/>
              </a:ext>
            </a:extLst>
          </p:cNvPr>
          <p:cNvSpPr txBox="1"/>
          <p:nvPr/>
        </p:nvSpPr>
        <p:spPr>
          <a:xfrm>
            <a:off x="1799693" y="1550209"/>
            <a:ext cx="10137397" cy="660758"/>
          </a:xfrm>
          <a:prstGeom prst="rect">
            <a:avLst/>
          </a:prstGeom>
          <a:noFill/>
        </p:spPr>
        <p:txBody>
          <a:bodyPr wrap="square">
            <a:spAutoFit/>
          </a:bodyPr>
          <a:lstStyle/>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реализация мероприятий по работе с молодежью на территории Анучинского муниципального округа;</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содействие в трудоустройстве в летний период молодежи и подростков;</a:t>
            </a: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проведение мероприятий по патриотическому воспитанию граждан, по подготовке молодежи к военной службе.</a:t>
            </a:r>
          </a:p>
        </p:txBody>
      </p:sp>
      <p:sp>
        <p:nvSpPr>
          <p:cNvPr id="27" name="TextBox 26">
            <a:extLst>
              <a:ext uri="{FF2B5EF4-FFF2-40B4-BE49-F238E27FC236}">
                <a16:creationId xmlns:a16="http://schemas.microsoft.com/office/drawing/2014/main" id="{2B3A84D9-E1C0-4D7F-8C88-82582FEC58DB}"/>
              </a:ext>
            </a:extLst>
          </p:cNvPr>
          <p:cNvSpPr txBox="1"/>
          <p:nvPr/>
        </p:nvSpPr>
        <p:spPr>
          <a:xfrm>
            <a:off x="1799693" y="2448598"/>
            <a:ext cx="3761312" cy="271421"/>
          </a:xfrm>
          <a:prstGeom prst="rect">
            <a:avLst/>
          </a:prstGeom>
          <a:noFill/>
        </p:spPr>
        <p:txBody>
          <a:bodyPr wrap="square">
            <a:spAutoFit/>
          </a:bodyPr>
          <a:lstStyle/>
          <a:p>
            <a:pPr marR="0" lvl="0" algn="ctr" defTabSz="914400" rtl="0" eaLnBrk="1" fontAlgn="auto" latinLnBrk="0" hangingPunct="1">
              <a:lnSpc>
                <a:spcPct val="115000"/>
              </a:lnSpc>
              <a:spcBef>
                <a:spcPts val="0"/>
              </a:spcBef>
              <a:spcAft>
                <a:spcPts val="0"/>
              </a:spcAft>
              <a:buClrTx/>
              <a:buSzTx/>
              <a:tabLst/>
              <a:defRPr/>
            </a:pPr>
            <a:r>
              <a:rPr kumimoji="0" lang="ru-RU" sz="11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Бюджетная политика в сфере национальной экономики</a:t>
            </a:r>
          </a:p>
        </p:txBody>
      </p:sp>
      <p:sp>
        <p:nvSpPr>
          <p:cNvPr id="28" name="TextBox 27">
            <a:extLst>
              <a:ext uri="{FF2B5EF4-FFF2-40B4-BE49-F238E27FC236}">
                <a16:creationId xmlns:a16="http://schemas.microsoft.com/office/drawing/2014/main" id="{F502FDED-7F03-A06A-3BF5-4CEBF827ACD8}"/>
              </a:ext>
            </a:extLst>
          </p:cNvPr>
          <p:cNvSpPr txBox="1"/>
          <p:nvPr/>
        </p:nvSpPr>
        <p:spPr>
          <a:xfrm>
            <a:off x="1747955" y="2687884"/>
            <a:ext cx="10137397" cy="855427"/>
          </a:xfrm>
          <a:prstGeom prst="rect">
            <a:avLst/>
          </a:prstGeom>
          <a:noFill/>
        </p:spPr>
        <p:txBody>
          <a:bodyPr wrap="square">
            <a:spAutoFit/>
          </a:bodyPr>
          <a:lstStyle/>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обеспечение обязательств, связанных с продажей муниципального имущества на территории Анучинского муниципального округа;</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обеспечение надлежащего учета муниципального имущества;</a:t>
            </a: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развитие системы поддержки малого и среднего предпринимательства на территории Анучинского муниципального округа путем предоставления субсидий субъектам малого и среднего предпринимательства, осуществляющим сельскохозяйственную деятельность на территории Анучинского муниципального округа;</a:t>
            </a:r>
          </a:p>
        </p:txBody>
      </p:sp>
      <p:sp>
        <p:nvSpPr>
          <p:cNvPr id="30" name="TextBox 29">
            <a:extLst>
              <a:ext uri="{FF2B5EF4-FFF2-40B4-BE49-F238E27FC236}">
                <a16:creationId xmlns:a16="http://schemas.microsoft.com/office/drawing/2014/main" id="{C62887B8-6B93-14AB-3B0E-76FE42DD456C}"/>
              </a:ext>
            </a:extLst>
          </p:cNvPr>
          <p:cNvSpPr txBox="1"/>
          <p:nvPr/>
        </p:nvSpPr>
        <p:spPr>
          <a:xfrm>
            <a:off x="90181" y="3516920"/>
            <a:ext cx="11704739" cy="466090"/>
          </a:xfrm>
          <a:prstGeom prst="rect">
            <a:avLst/>
          </a:prstGeom>
          <a:noFill/>
        </p:spPr>
        <p:txBody>
          <a:bodyPr wrap="square">
            <a:spAutoFit/>
          </a:bodyPr>
          <a:lstStyle/>
          <a:p>
            <a:pPr marL="171450" marR="0" lvl="0" indent="-171450" algn="just" defTabSz="914400" rtl="0" eaLnBrk="1" fontAlgn="auto" latinLnBrk="0" hangingPunct="1">
              <a:lnSpc>
                <a:spcPct val="115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организация и проведение событийных туристических мероприятий в округе;</a:t>
            </a:r>
          </a:p>
          <a:p>
            <a:pPr marL="171450" marR="0" lvl="0" indent="-171450" algn="just" defTabSz="914400" rtl="0" eaLnBrk="1" fontAlgn="auto" latinLnBrk="0" hangingPunct="1">
              <a:lnSpc>
                <a:spcPct val="115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реализация мероприятий в сфере дорожной деятельности.</a:t>
            </a:r>
          </a:p>
        </p:txBody>
      </p:sp>
      <p:sp>
        <p:nvSpPr>
          <p:cNvPr id="31" name="TextBox 30">
            <a:extLst>
              <a:ext uri="{FF2B5EF4-FFF2-40B4-BE49-F238E27FC236}">
                <a16:creationId xmlns:a16="http://schemas.microsoft.com/office/drawing/2014/main" id="{2424E54C-C6B1-341D-C256-AF0F6297ED2E}"/>
              </a:ext>
            </a:extLst>
          </p:cNvPr>
          <p:cNvSpPr txBox="1"/>
          <p:nvPr/>
        </p:nvSpPr>
        <p:spPr>
          <a:xfrm>
            <a:off x="1799692" y="4067587"/>
            <a:ext cx="4584329" cy="271421"/>
          </a:xfrm>
          <a:prstGeom prst="rect">
            <a:avLst/>
          </a:prstGeom>
          <a:noFill/>
        </p:spPr>
        <p:txBody>
          <a:bodyPr wrap="square">
            <a:spAutoFit/>
          </a:bodyPr>
          <a:lstStyle/>
          <a:p>
            <a:pPr marR="0" lvl="0" algn="ctr" defTabSz="914400" rtl="0" eaLnBrk="1" fontAlgn="auto" latinLnBrk="0" hangingPunct="1">
              <a:lnSpc>
                <a:spcPct val="115000"/>
              </a:lnSpc>
              <a:spcBef>
                <a:spcPts val="0"/>
              </a:spcBef>
              <a:spcAft>
                <a:spcPts val="0"/>
              </a:spcAft>
              <a:buClrTx/>
              <a:buSzTx/>
              <a:tabLst/>
              <a:defRPr/>
            </a:pPr>
            <a:r>
              <a:rPr kumimoji="0" lang="ru-RU" sz="11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Бюджетная политика в сфере жилищно-коммунального хозяйства</a:t>
            </a:r>
          </a:p>
        </p:txBody>
      </p:sp>
      <p:sp>
        <p:nvSpPr>
          <p:cNvPr id="32" name="TextBox 31">
            <a:extLst>
              <a:ext uri="{FF2B5EF4-FFF2-40B4-BE49-F238E27FC236}">
                <a16:creationId xmlns:a16="http://schemas.microsoft.com/office/drawing/2014/main" id="{5A1218CD-F06A-470D-DDFA-4D28C1A52473}"/>
              </a:ext>
            </a:extLst>
          </p:cNvPr>
          <p:cNvSpPr txBox="1"/>
          <p:nvPr/>
        </p:nvSpPr>
        <p:spPr>
          <a:xfrm>
            <a:off x="1799692" y="4325090"/>
            <a:ext cx="8724201" cy="855427"/>
          </a:xfrm>
          <a:prstGeom prst="rect">
            <a:avLst/>
          </a:prstGeom>
          <a:noFill/>
        </p:spPr>
        <p:txBody>
          <a:bodyPr wrap="square">
            <a:spAutoFit/>
          </a:bodyPr>
          <a:lstStyle/>
          <a:p>
            <a:pPr marL="171450" marR="0" lvl="0" indent="-171450" algn="just" defTabSz="914400" rtl="0" eaLnBrk="1" fontAlgn="auto" latinLnBrk="0" hangingPunct="1">
              <a:lnSpc>
                <a:spcPct val="115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ликвидация аварийного и ветхого жилья;</a:t>
            </a:r>
          </a:p>
          <a:p>
            <a:pPr marL="171450" marR="0" lvl="0" indent="-171450" algn="just" defTabSz="914400" rtl="0" eaLnBrk="1" fontAlgn="auto" latinLnBrk="0" hangingPunct="1">
              <a:lnSpc>
                <a:spcPct val="115000"/>
              </a:lnSpc>
              <a:spcBef>
                <a:spcPts val="0"/>
              </a:spcBef>
              <a:spcAft>
                <a:spcPts val="0"/>
              </a:spcAft>
              <a:buClrTx/>
              <a:buSzTx/>
              <a:buFontTx/>
              <a:buChar char="-"/>
              <a:tabLst/>
              <a:defRPr/>
            </a:pPr>
            <a:r>
              <a:rPr lang="ru-RU" sz="1100" dirty="0">
                <a:solidFill>
                  <a:prstClr val="black"/>
                </a:solidFill>
                <a:latin typeface="Times New Roman" panose="02020603050405020304" pitchFamily="18" charset="0"/>
                <a:ea typeface="Times New Roman" panose="02020603050405020304" pitchFamily="18" charset="0"/>
              </a:rPr>
              <a:t>строительство и реконструкция систем и объектов коммунальной инфраструктуры Анучинского муниципального округа;</a:t>
            </a: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повышение энергетической эффективности использования энергетических ресурсов при эксплуатации объектов наружного (уличного) освещения на территории Анучинского муниципального округа;</a:t>
            </a:r>
          </a:p>
        </p:txBody>
      </p:sp>
      <p:sp>
        <p:nvSpPr>
          <p:cNvPr id="34" name="TextBox 33">
            <a:extLst>
              <a:ext uri="{FF2B5EF4-FFF2-40B4-BE49-F238E27FC236}">
                <a16:creationId xmlns:a16="http://schemas.microsoft.com/office/drawing/2014/main" id="{997A168D-1423-430F-419C-09CE79C54E76}"/>
              </a:ext>
            </a:extLst>
          </p:cNvPr>
          <p:cNvSpPr txBox="1"/>
          <p:nvPr/>
        </p:nvSpPr>
        <p:spPr>
          <a:xfrm>
            <a:off x="159040" y="5326275"/>
            <a:ext cx="11726311" cy="660758"/>
          </a:xfrm>
          <a:prstGeom prst="rect">
            <a:avLst/>
          </a:prstGeom>
          <a:noFill/>
        </p:spPr>
        <p:txBody>
          <a:bodyPr wrap="square">
            <a:spAutoFit/>
          </a:bodyPr>
          <a:lstStyle/>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повышение комфортности и индекса качества городской среды в рамках реализации регионального проекта «Формирование комфортной городской среды;</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повышение качества питьевой воды для населений, в том числе для жителей населенных пунктов, не оборудованных современными системами централизованного водоснабжения;</a:t>
            </a:r>
          </a:p>
          <a:p>
            <a:pPr marR="0" lvl="0" algn="just" defTabSz="914400" rtl="0" eaLnBrk="1" fontAlgn="auto" latinLnBrk="0" hangingPunct="1">
              <a:lnSpc>
                <a:spcPct val="115000"/>
              </a:lnSpc>
              <a:spcBef>
                <a:spcPts val="0"/>
              </a:spcBef>
              <a:spcAft>
                <a:spcPts val="0"/>
              </a:spcAft>
              <a:buClrTx/>
              <a:buSzTx/>
              <a:tabLst/>
              <a:defRPr/>
            </a:pPr>
            <a:r>
              <a:rPr lang="ru-RU" sz="1100" dirty="0">
                <a:solidFill>
                  <a:prstClr val="black"/>
                </a:solidFill>
                <a:latin typeface="Times New Roman" panose="02020603050405020304" pitchFamily="18" charset="0"/>
                <a:ea typeface="Times New Roman" panose="02020603050405020304" pitchFamily="18" charset="0"/>
              </a:rPr>
              <a:t>- </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обеспечение проведения мероприятий, направленных на санитарную очистку и утилизацию бытовых отходов (ликвидация несанкционированных свалок).</a:t>
            </a:r>
          </a:p>
        </p:txBody>
      </p:sp>
    </p:spTree>
    <p:extLst>
      <p:ext uri="{BB962C8B-B14F-4D97-AF65-F5344CB8AC3E}">
        <p14:creationId xmlns:p14="http://schemas.microsoft.com/office/powerpoint/2010/main" val="3220462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103CA32-D4A3-D61B-2005-4F6DEA92EDEB}"/>
              </a:ext>
            </a:extLst>
          </p:cNvPr>
          <p:cNvPicPr>
            <a:picLocks noChangeAspect="1"/>
          </p:cNvPicPr>
          <p:nvPr/>
        </p:nvPicPr>
        <p:blipFill>
          <a:blip r:embed="rId2" cstate="print"/>
          <a:stretch>
            <a:fillRect/>
          </a:stretch>
        </p:blipFill>
        <p:spPr>
          <a:xfrm>
            <a:off x="-4313" y="7679"/>
            <a:ext cx="12192000" cy="6857999"/>
          </a:xfrm>
          <a:prstGeom prst="rect">
            <a:avLst/>
          </a:prstGeom>
        </p:spPr>
      </p:pic>
      <p:sp>
        <p:nvSpPr>
          <p:cNvPr id="3" name="TextBox 2">
            <a:extLst>
              <a:ext uri="{FF2B5EF4-FFF2-40B4-BE49-F238E27FC236}">
                <a16:creationId xmlns:a16="http://schemas.microsoft.com/office/drawing/2014/main" id="{F42EE5BE-FA35-73F8-7E31-A1A801A2686F}"/>
              </a:ext>
            </a:extLst>
          </p:cNvPr>
          <p:cNvSpPr txBox="1"/>
          <p:nvPr/>
        </p:nvSpPr>
        <p:spPr>
          <a:xfrm>
            <a:off x="2723948" y="75501"/>
            <a:ext cx="5588389" cy="286232"/>
          </a:xfrm>
          <a:prstGeom prst="rect">
            <a:avLst/>
          </a:prstGeom>
          <a:noFill/>
        </p:spPr>
        <p:txBody>
          <a:bodyPr wrap="none" rtlCol="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6600FF"/>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Прогноз социально – экономического развития муниципального округа</a:t>
            </a:r>
          </a:p>
        </p:txBody>
      </p:sp>
      <p:pic>
        <p:nvPicPr>
          <p:cNvPr id="4" name="Рисунок 3">
            <a:extLst>
              <a:ext uri="{FF2B5EF4-FFF2-40B4-BE49-F238E27FC236}">
                <a16:creationId xmlns:a16="http://schemas.microsoft.com/office/drawing/2014/main" id="{323194F7-C83B-64F6-074F-BB440B00802E}"/>
              </a:ext>
            </a:extLst>
          </p:cNvPr>
          <p:cNvPicPr>
            <a:picLocks noChangeAspect="1"/>
          </p:cNvPicPr>
          <p:nvPr/>
        </p:nvPicPr>
        <p:blipFill>
          <a:blip r:embed="rId3" cstate="print"/>
          <a:stretch>
            <a:fillRect/>
          </a:stretch>
        </p:blipFill>
        <p:spPr>
          <a:xfrm>
            <a:off x="284489" y="361733"/>
            <a:ext cx="1675739" cy="938718"/>
          </a:xfrm>
          <a:prstGeom prst="rect">
            <a:avLst/>
          </a:prstGeom>
        </p:spPr>
      </p:pic>
      <p:sp>
        <p:nvSpPr>
          <p:cNvPr id="5" name="TextBox 4">
            <a:extLst>
              <a:ext uri="{FF2B5EF4-FFF2-40B4-BE49-F238E27FC236}">
                <a16:creationId xmlns:a16="http://schemas.microsoft.com/office/drawing/2014/main" id="{4D93C06C-9EFC-093B-71A7-6E1311E73342}"/>
              </a:ext>
            </a:extLst>
          </p:cNvPr>
          <p:cNvSpPr txBox="1"/>
          <p:nvPr/>
        </p:nvSpPr>
        <p:spPr>
          <a:xfrm>
            <a:off x="2139193" y="361733"/>
            <a:ext cx="9873842" cy="938719"/>
          </a:xfrm>
          <a:prstGeom prst="rect">
            <a:avLst/>
          </a:prstGeom>
          <a:noFill/>
        </p:spPr>
        <p:txBody>
          <a:bodyPr wrap="square">
            <a:spAutoFit/>
          </a:bodyPr>
          <a:lstStyle/>
          <a:p>
            <a:pPr indent="571500" algn="just">
              <a:tabLst>
                <a:tab pos="4770755" algn="l"/>
              </a:tabLst>
            </a:pPr>
            <a:r>
              <a:rPr lang="ru-RU" sz="1100" dirty="0">
                <a:effectLst/>
                <a:latin typeface="Times New Roman" panose="02020603050405020304" pitchFamily="18" charset="0"/>
                <a:ea typeface="Times New Roman" panose="02020603050405020304" pitchFamily="18" charset="0"/>
              </a:rPr>
              <a:t>Параметры прогноза разработаны исходя из ориентиров и приоритетов социально-экономического развития, в соответствии с </a:t>
            </a:r>
            <a:r>
              <a:rPr lang="ru-RU" sz="1100" b="1" dirty="0">
                <a:solidFill>
                  <a:srgbClr val="000000"/>
                </a:solidFill>
                <a:effectLst/>
                <a:latin typeface="Times New Roman" panose="02020603050405020304" pitchFamily="18" charset="0"/>
                <a:ea typeface="Times New Roman" panose="02020603050405020304" pitchFamily="18" charset="0"/>
              </a:rPr>
              <a:t>Указом Президента Российской Федерации от 7 мая 2024 г. № 309</a:t>
            </a:r>
            <a:r>
              <a:rPr lang="ru-RU" sz="1100" dirty="0">
                <a:solidFill>
                  <a:srgbClr val="000000"/>
                </a:solidFill>
                <a:effectLst/>
                <a:latin typeface="Times New Roman" panose="02020603050405020304" pitchFamily="18" charset="0"/>
                <a:ea typeface="Times New Roman" panose="02020603050405020304" pitchFamily="18" charset="0"/>
              </a:rPr>
              <a:t>  «О национальных целях развития Российской Федерации на период до 2030 года и на перспективу до 2036 года», </a:t>
            </a:r>
            <a:r>
              <a:rPr lang="ru-RU" sz="1100" dirty="0">
                <a:effectLst/>
                <a:latin typeface="Times New Roman" panose="02020603050405020304" pitchFamily="18" charset="0"/>
                <a:ea typeface="Times New Roman" panose="02020603050405020304" pitchFamily="18" charset="0"/>
              </a:rPr>
              <a:t>Сценарными условиями функционирования экономики Российской Федерации, основными параметрами прогноза социально-экономического развития Российской Федерации и прогнозируемых изменений цен (тарифов) на товары, услуги хозяйствующих субъектов, осуществляющих регулируемые виды деятельности в инфраструктурном секторе, на 2025 год и на плановый период 2026 и 2027 годов.</a:t>
            </a:r>
            <a:endParaRPr lang="ru-RU" sz="1100" dirty="0"/>
          </a:p>
        </p:txBody>
      </p:sp>
      <p:sp>
        <p:nvSpPr>
          <p:cNvPr id="6" name="Прямоугольник 5">
            <a:extLst>
              <a:ext uri="{FF2B5EF4-FFF2-40B4-BE49-F238E27FC236}">
                <a16:creationId xmlns:a16="http://schemas.microsoft.com/office/drawing/2014/main" id="{98D717F8-FC6A-3449-5937-F24A46952838}"/>
              </a:ext>
            </a:extLst>
          </p:cNvPr>
          <p:cNvSpPr/>
          <p:nvPr/>
        </p:nvSpPr>
        <p:spPr>
          <a:xfrm>
            <a:off x="184031" y="1250678"/>
            <a:ext cx="11815312" cy="600164"/>
          </a:xfrm>
          <a:prstGeom prst="rect">
            <a:avLst/>
          </a:prstGeom>
        </p:spPr>
        <p:txBody>
          <a:bodyPr wrap="square">
            <a:spAutoFit/>
          </a:bodyPr>
          <a:lstStyle/>
          <a:p>
            <a:pPr algn="just"/>
            <a:r>
              <a:rPr lang="ru-RU" sz="1100" dirty="0">
                <a:latin typeface="Times New Roman" pitchFamily="18" charset="0"/>
                <a:cs typeface="Times New Roman" pitchFamily="18" charset="0"/>
              </a:rPr>
              <a:t>Проектировки сценарных условий и основных параметров прогноза развития экономики в 2025 году и на плановый период до 2027 года учитывают консервативную и базовую оценки развития внешних и внутренних условий, тенденции и итоги экономического и социального развития Анучинского муниципального округа в январе-декабре 2023 года, январе-июне 2024 года, среднесрочный прогноз индексов цен и индексов-дефляторов по отраслям экономики, влияние прогнозируемых условий и факторов роста.</a:t>
            </a:r>
          </a:p>
        </p:txBody>
      </p:sp>
      <p:sp>
        <p:nvSpPr>
          <p:cNvPr id="7" name="Прямоугольник: загнутый угол 6">
            <a:extLst>
              <a:ext uri="{FF2B5EF4-FFF2-40B4-BE49-F238E27FC236}">
                <a16:creationId xmlns:a16="http://schemas.microsoft.com/office/drawing/2014/main" id="{C290557E-EBCA-4BE6-93BD-3E8D268E2BF1}"/>
              </a:ext>
            </a:extLst>
          </p:cNvPr>
          <p:cNvSpPr/>
          <p:nvPr/>
        </p:nvSpPr>
        <p:spPr>
          <a:xfrm>
            <a:off x="5438282" y="1999195"/>
            <a:ext cx="6626485" cy="4353479"/>
          </a:xfrm>
          <a:prstGeom prst="foldedCorner">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100" b="1" u="sng" dirty="0">
              <a:effectLst/>
              <a:latin typeface="Times New Roman" panose="02020603050405020304" pitchFamily="18" charset="0"/>
              <a:ea typeface="Times New Roman" panose="02020603050405020304" pitchFamily="18" charset="0"/>
            </a:endParaRPr>
          </a:p>
          <a:p>
            <a:pPr algn="ctr"/>
            <a:endParaRPr lang="ru-RU" sz="1100" b="1" u="sng" dirty="0">
              <a:latin typeface="Times New Roman" panose="02020603050405020304" pitchFamily="18" charset="0"/>
              <a:ea typeface="Times New Roman" panose="02020603050405020304" pitchFamily="18" charset="0"/>
            </a:endParaRPr>
          </a:p>
          <a:p>
            <a:pPr algn="ctr"/>
            <a:endParaRPr lang="ru-RU" sz="1100" b="1" u="sng" dirty="0">
              <a:effectLst/>
              <a:latin typeface="Times New Roman" panose="02020603050405020304" pitchFamily="18" charset="0"/>
              <a:ea typeface="Times New Roman" panose="02020603050405020304" pitchFamily="18" charset="0"/>
            </a:endParaRPr>
          </a:p>
          <a:p>
            <a:pPr algn="ctr"/>
            <a:r>
              <a:rPr lang="ru-RU" sz="1100" b="1" i="1" u="sng" dirty="0">
                <a:solidFill>
                  <a:schemeClr val="tx1">
                    <a:lumMod val="95000"/>
                    <a:lumOff val="5000"/>
                  </a:schemeClr>
                </a:solidFill>
                <a:effectLst/>
                <a:latin typeface="Times New Roman" panose="02020603050405020304" pitchFamily="18" charset="0"/>
                <a:ea typeface="Times New Roman" panose="02020603050405020304" pitchFamily="18" charset="0"/>
              </a:rPr>
              <a:t>Основными задачами на предстоящий период являются:</a:t>
            </a:r>
            <a:endParaRPr lang="ru-RU" sz="1100" i="1" dirty="0">
              <a:solidFill>
                <a:schemeClr val="tx1">
                  <a:lumMod val="95000"/>
                  <a:lumOff val="5000"/>
                </a:schemeClr>
              </a:solidFill>
              <a:effectLst/>
              <a:latin typeface="Times New Roman" panose="02020603050405020304" pitchFamily="18" charset="0"/>
              <a:ea typeface="Times New Roman" panose="02020603050405020304" pitchFamily="18" charset="0"/>
            </a:endParaRP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увеличение объемов производства и отгрузки продукции, выполненных работ и услуг как основа для роста заработной платы и платежей в бюджет;</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продолжение работы по привлечению дополнительных доходов в бюджет района и недопущение роста недоимки по налоговым и неналоговым платежам во все уровни бюджета; </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продолжение работы по оптимизации бюджетных расходов; </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привлечение в округ инвестиций и инвесторов, внедрение и использование новых технологии, модернизация производства;</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наращивание собственных источников формирования местного бюджета за счет развития малого бизнеса, эффективного использования земель и муниципальной собственности; </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решение экологических проблем за счет строительства очистных сооружений;</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создание благоприятных условий для развития малого и среднего бизнеса, обеспечивающего новые рабочие места, стабилизацию цен, снижение социальной напряженности;</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реализация национальных проектов и муниципальных программ на территории Анучинского муниципального округа;</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разработка и реализация «Долгосрочного плана развития опорного населенного пункта с. Анучино и прилегающей территории Анучинской сельской агломерации до 2030 гола».</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повышение качества дорожного покрытия путем проведения мероприятий по ремонту дорог и мероприятий  по безопасности дорожного движения;</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повышение реальных доходов, уровня жизни и занятости населения;</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создание условий для развития сельскохозяйственного производства, поддержка малого и среднего предпринимательства в области сельского хозяйства;</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укрепление материально-технической базы муниципальных учреждений.</a:t>
            </a:r>
          </a:p>
        </p:txBody>
      </p:sp>
      <p:sp>
        <p:nvSpPr>
          <p:cNvPr id="8" name="TextBox 7">
            <a:extLst>
              <a:ext uri="{FF2B5EF4-FFF2-40B4-BE49-F238E27FC236}">
                <a16:creationId xmlns:a16="http://schemas.microsoft.com/office/drawing/2014/main" id="{39C98AEA-F68F-35D2-9DE6-CD91CDE4BE30}"/>
              </a:ext>
            </a:extLst>
          </p:cNvPr>
          <p:cNvSpPr txBox="1"/>
          <p:nvPr/>
        </p:nvSpPr>
        <p:spPr>
          <a:xfrm>
            <a:off x="127233" y="1817010"/>
            <a:ext cx="5342389" cy="600164"/>
          </a:xfrm>
          <a:prstGeom prst="rect">
            <a:avLst/>
          </a:prstGeom>
          <a:noFill/>
        </p:spPr>
        <p:txBody>
          <a:bodyPr wrap="square">
            <a:spAutoFit/>
          </a:bodyPr>
          <a:lstStyle/>
          <a:p>
            <a:pPr indent="450215" algn="just"/>
            <a:r>
              <a:rPr lang="ru-RU" sz="1100" b="1" dirty="0">
                <a:effectLst/>
                <a:latin typeface="Times New Roman" panose="02020603050405020304" pitchFamily="18" charset="0"/>
                <a:ea typeface="Times New Roman" panose="02020603050405020304" pitchFamily="18" charset="0"/>
              </a:rPr>
              <a:t>Консервативный вариант (1) </a:t>
            </a:r>
            <a:r>
              <a:rPr lang="ru-RU" sz="1100" dirty="0">
                <a:effectLst/>
                <a:latin typeface="Times New Roman" panose="02020603050405020304" pitchFamily="18" charset="0"/>
                <a:ea typeface="Times New Roman" panose="02020603050405020304" pitchFamily="18" charset="0"/>
              </a:rPr>
              <a:t>–  основан на предпосылках об ухудшении внешнеэкономических условий. рассматривается как основной для составления бюджета на 2025 год и плановый период  до 2027 года.</a:t>
            </a:r>
          </a:p>
        </p:txBody>
      </p:sp>
      <p:sp>
        <p:nvSpPr>
          <p:cNvPr id="9" name="TextBox 8">
            <a:extLst>
              <a:ext uri="{FF2B5EF4-FFF2-40B4-BE49-F238E27FC236}">
                <a16:creationId xmlns:a16="http://schemas.microsoft.com/office/drawing/2014/main" id="{7C4257FD-622E-57FB-ABDC-CB0FA3CB836D}"/>
              </a:ext>
            </a:extLst>
          </p:cNvPr>
          <p:cNvSpPr txBox="1"/>
          <p:nvPr/>
        </p:nvSpPr>
        <p:spPr>
          <a:xfrm>
            <a:off x="127232" y="2393056"/>
            <a:ext cx="5342389" cy="430887"/>
          </a:xfrm>
          <a:prstGeom prst="rect">
            <a:avLst/>
          </a:prstGeom>
          <a:noFill/>
        </p:spPr>
        <p:txBody>
          <a:bodyPr wrap="square">
            <a:spAutoFit/>
          </a:bodyPr>
          <a:lstStyle/>
          <a:p>
            <a:pPr indent="450215" algn="just"/>
            <a:r>
              <a:rPr lang="ru-RU" sz="1100" b="1" dirty="0">
                <a:effectLst/>
                <a:latin typeface="Times New Roman" panose="02020603050405020304" pitchFamily="18" charset="0"/>
                <a:ea typeface="Times New Roman" panose="02020603050405020304" pitchFamily="18" charset="0"/>
              </a:rPr>
              <a:t>Базовый вариант (2) -</a:t>
            </a:r>
            <a:r>
              <a:rPr lang="ru-RU" sz="1100" dirty="0">
                <a:effectLst/>
                <a:latin typeface="Times New Roman" panose="02020603050405020304" pitchFamily="18" charset="0"/>
                <a:ea typeface="Times New Roman" panose="02020603050405020304" pitchFamily="18" charset="0"/>
              </a:rPr>
              <a:t> описывает наиболее вероятный сценарий развития  экономики</a:t>
            </a:r>
            <a:r>
              <a:rPr lang="ru-RU" sz="1100" b="1" dirty="0">
                <a:effectLst/>
                <a:latin typeface="Times New Roman" panose="02020603050405020304" pitchFamily="18" charset="0"/>
                <a:ea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4AFACD7D-13FE-3604-DBA3-1CA730898D2C}"/>
              </a:ext>
            </a:extLst>
          </p:cNvPr>
          <p:cNvSpPr txBox="1"/>
          <p:nvPr/>
        </p:nvSpPr>
        <p:spPr>
          <a:xfrm>
            <a:off x="371841" y="3024126"/>
            <a:ext cx="5194184" cy="461665"/>
          </a:xfrm>
          <a:prstGeom prst="rect">
            <a:avLst/>
          </a:prstGeom>
          <a:noFill/>
        </p:spPr>
        <p:txBody>
          <a:bodyPr wrap="square">
            <a:spAutoFit/>
          </a:bodyPr>
          <a:lstStyle/>
          <a:p>
            <a:pPr algn="ctr"/>
            <a:r>
              <a:rPr kumimoji="0" lang="ru-RU" sz="1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Разделы прогноза социально – экономического развития Анучинского муниципального округа</a:t>
            </a:r>
            <a:endParaRPr lang="ru-RU" dirty="0"/>
          </a:p>
        </p:txBody>
      </p:sp>
      <p:sp>
        <p:nvSpPr>
          <p:cNvPr id="11" name="Облачко с текстом: прямоугольное со скругленными углами 10">
            <a:extLst>
              <a:ext uri="{FF2B5EF4-FFF2-40B4-BE49-F238E27FC236}">
                <a16:creationId xmlns:a16="http://schemas.microsoft.com/office/drawing/2014/main" id="{4927F3E5-EE17-4002-AB19-5AF750A7D01E}"/>
              </a:ext>
            </a:extLst>
          </p:cNvPr>
          <p:cNvSpPr/>
          <p:nvPr/>
        </p:nvSpPr>
        <p:spPr>
          <a:xfrm>
            <a:off x="199956" y="3509370"/>
            <a:ext cx="1965498" cy="788565"/>
          </a:xfrm>
          <a:prstGeom prst="wedgeRoundRectCallout">
            <a:avLst/>
          </a:prstGeom>
          <a:solidFill>
            <a:srgbClr val="FF9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ru-RU" sz="1100" b="1" dirty="0">
                <a:solidFill>
                  <a:schemeClr val="accent6">
                    <a:lumMod val="50000"/>
                  </a:schemeClr>
                </a:solidFill>
                <a:latin typeface="Times New Roman" panose="02020603050405020304" pitchFamily="18" charset="0"/>
                <a:cs typeface="Times New Roman" panose="02020603050405020304" pitchFamily="18" charset="0"/>
              </a:rPr>
              <a:t>                         </a:t>
            </a:r>
            <a:r>
              <a:rPr lang="ru-RU" sz="1100" b="1" dirty="0">
                <a:solidFill>
                  <a:srgbClr val="002060"/>
                </a:solidFill>
                <a:latin typeface="Times New Roman" panose="02020603050405020304" pitchFamily="18" charset="0"/>
                <a:cs typeface="Times New Roman" panose="02020603050405020304" pitchFamily="18" charset="0"/>
              </a:rPr>
              <a:t>Демография</a:t>
            </a:r>
          </a:p>
        </p:txBody>
      </p:sp>
      <p:pic>
        <p:nvPicPr>
          <p:cNvPr id="12" name="Рисунок 11">
            <a:extLst>
              <a:ext uri="{FF2B5EF4-FFF2-40B4-BE49-F238E27FC236}">
                <a16:creationId xmlns:a16="http://schemas.microsoft.com/office/drawing/2014/main" id="{FC6E3A6C-1543-CE18-EE2E-9676A2897D6C}"/>
              </a:ext>
            </a:extLst>
          </p:cNvPr>
          <p:cNvPicPr>
            <a:picLocks noChangeAspect="1"/>
          </p:cNvPicPr>
          <p:nvPr/>
        </p:nvPicPr>
        <p:blipFill>
          <a:blip r:embed="rId4" cstate="print"/>
          <a:stretch>
            <a:fillRect/>
          </a:stretch>
        </p:blipFill>
        <p:spPr>
          <a:xfrm>
            <a:off x="311520" y="3625060"/>
            <a:ext cx="810838" cy="603556"/>
          </a:xfrm>
          <a:prstGeom prst="rect">
            <a:avLst/>
          </a:prstGeom>
        </p:spPr>
      </p:pic>
      <p:sp>
        <p:nvSpPr>
          <p:cNvPr id="13" name="Облачко с текстом: прямоугольное со скругленными углами 12">
            <a:extLst>
              <a:ext uri="{FF2B5EF4-FFF2-40B4-BE49-F238E27FC236}">
                <a16:creationId xmlns:a16="http://schemas.microsoft.com/office/drawing/2014/main" id="{1A030A93-7097-C42F-0516-5EFF5156182F}"/>
              </a:ext>
            </a:extLst>
          </p:cNvPr>
          <p:cNvSpPr/>
          <p:nvPr/>
        </p:nvSpPr>
        <p:spPr>
          <a:xfrm>
            <a:off x="2571441" y="3565855"/>
            <a:ext cx="2309447" cy="788565"/>
          </a:xfrm>
          <a:prstGeom prst="wedgeRoundRectCallout">
            <a:avLst/>
          </a:prstGeom>
          <a:solidFill>
            <a:srgbClr val="E7FE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ru-RU" sz="1100" b="1" dirty="0">
                <a:solidFill>
                  <a:schemeClr val="accent6">
                    <a:lumMod val="50000"/>
                  </a:schemeClr>
                </a:solidFill>
                <a:latin typeface="Times New Roman" panose="02020603050405020304" pitchFamily="18" charset="0"/>
                <a:cs typeface="Times New Roman" panose="02020603050405020304" pitchFamily="18" charset="0"/>
              </a:rPr>
              <a:t>                         </a:t>
            </a:r>
            <a:r>
              <a:rPr lang="ru-RU" sz="1100" b="1" dirty="0">
                <a:solidFill>
                  <a:srgbClr val="002060"/>
                </a:solidFill>
                <a:latin typeface="Times New Roman" panose="02020603050405020304" pitchFamily="18" charset="0"/>
                <a:cs typeface="Times New Roman" panose="02020603050405020304" pitchFamily="18" charset="0"/>
              </a:rPr>
              <a:t>Рынок   </a:t>
            </a:r>
          </a:p>
          <a:p>
            <a:pPr lvl="0" algn="ctr"/>
            <a:r>
              <a:rPr lang="ru-RU" sz="1100" b="1" dirty="0">
                <a:solidFill>
                  <a:srgbClr val="002060"/>
                </a:solidFill>
                <a:latin typeface="Times New Roman" panose="02020603050405020304" pitchFamily="18" charset="0"/>
                <a:cs typeface="Times New Roman" panose="02020603050405020304" pitchFamily="18" charset="0"/>
              </a:rPr>
              <a:t>                        товаров и услуг</a:t>
            </a:r>
          </a:p>
        </p:txBody>
      </p:sp>
      <p:pic>
        <p:nvPicPr>
          <p:cNvPr id="14" name="Рисунок 13">
            <a:extLst>
              <a:ext uri="{FF2B5EF4-FFF2-40B4-BE49-F238E27FC236}">
                <a16:creationId xmlns:a16="http://schemas.microsoft.com/office/drawing/2014/main" id="{29C9D872-D939-8FCF-33B1-157E032EA50B}"/>
              </a:ext>
            </a:extLst>
          </p:cNvPr>
          <p:cNvPicPr>
            <a:picLocks noChangeAspect="1"/>
          </p:cNvPicPr>
          <p:nvPr/>
        </p:nvPicPr>
        <p:blipFill rotWithShape="1">
          <a:blip r:embed="rId5" cstate="print"/>
          <a:srcRect l="3302" t="41176" r="2600" b="3853"/>
          <a:stretch/>
        </p:blipFill>
        <p:spPr>
          <a:xfrm>
            <a:off x="2723948" y="3591573"/>
            <a:ext cx="909507" cy="6615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Облачко с текстом: прямоугольное со скругленными углами 14">
            <a:extLst>
              <a:ext uri="{FF2B5EF4-FFF2-40B4-BE49-F238E27FC236}">
                <a16:creationId xmlns:a16="http://schemas.microsoft.com/office/drawing/2014/main" id="{CD28E10B-89DA-292B-0C58-8C6DF37E4152}"/>
              </a:ext>
            </a:extLst>
          </p:cNvPr>
          <p:cNvSpPr/>
          <p:nvPr/>
        </p:nvSpPr>
        <p:spPr>
          <a:xfrm>
            <a:off x="127232" y="4600631"/>
            <a:ext cx="2309447" cy="788565"/>
          </a:xfrm>
          <a:prstGeom prst="wedgeRoundRectCallout">
            <a:avLst/>
          </a:prstGeom>
          <a:solidFill>
            <a:srgbClr val="00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ru-RU" sz="1100" b="1" dirty="0">
                <a:solidFill>
                  <a:srgbClr val="002060"/>
                </a:solidFill>
                <a:latin typeface="Times New Roman" panose="02020603050405020304" pitchFamily="18" charset="0"/>
                <a:cs typeface="Times New Roman" panose="02020603050405020304" pitchFamily="18" charset="0"/>
              </a:rPr>
              <a:t>                                   Труд и  </a:t>
            </a:r>
          </a:p>
          <a:p>
            <a:pPr lvl="0" algn="ctr"/>
            <a:r>
              <a:rPr lang="ru-RU" sz="1100" b="1" dirty="0">
                <a:solidFill>
                  <a:srgbClr val="002060"/>
                </a:solidFill>
                <a:latin typeface="Times New Roman" panose="02020603050405020304" pitchFamily="18" charset="0"/>
                <a:cs typeface="Times New Roman" panose="02020603050405020304" pitchFamily="18" charset="0"/>
              </a:rPr>
              <a:t>                                     занятость</a:t>
            </a:r>
          </a:p>
        </p:txBody>
      </p:sp>
      <p:pic>
        <p:nvPicPr>
          <p:cNvPr id="16" name="Рисунок 15">
            <a:extLst>
              <a:ext uri="{FF2B5EF4-FFF2-40B4-BE49-F238E27FC236}">
                <a16:creationId xmlns:a16="http://schemas.microsoft.com/office/drawing/2014/main" id="{7CFA30B9-43F0-340F-6912-47E66C007D37}"/>
              </a:ext>
            </a:extLst>
          </p:cNvPr>
          <p:cNvPicPr>
            <a:picLocks noChangeAspect="1"/>
          </p:cNvPicPr>
          <p:nvPr/>
        </p:nvPicPr>
        <p:blipFill>
          <a:blip r:embed="rId6" cstate="print"/>
          <a:stretch>
            <a:fillRect/>
          </a:stretch>
        </p:blipFill>
        <p:spPr>
          <a:xfrm>
            <a:off x="240953" y="4640408"/>
            <a:ext cx="1041002" cy="7090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Прямоугольник 16">
            <a:extLst>
              <a:ext uri="{FF2B5EF4-FFF2-40B4-BE49-F238E27FC236}">
                <a16:creationId xmlns:a16="http://schemas.microsoft.com/office/drawing/2014/main" id="{A7C5A24B-230F-9778-B38D-B950C4E0AB79}"/>
              </a:ext>
            </a:extLst>
          </p:cNvPr>
          <p:cNvSpPr/>
          <p:nvPr/>
        </p:nvSpPr>
        <p:spPr>
          <a:xfrm>
            <a:off x="284489" y="6444081"/>
            <a:ext cx="11498678" cy="261610"/>
          </a:xfrm>
          <a:prstGeom prst="rect">
            <a:avLst/>
          </a:prstGeom>
        </p:spPr>
        <p:txBody>
          <a:bodyPr wrap="square">
            <a:spAutoFit/>
          </a:bodyPr>
          <a:lstStyle/>
          <a:p>
            <a:pPr algn="just"/>
            <a:r>
              <a:rPr lang="ru-RU" sz="1100" dirty="0">
                <a:latin typeface="Times New Roman" pitchFamily="18" charset="0"/>
                <a:cs typeface="Times New Roman" pitchFamily="18" charset="0"/>
              </a:rPr>
              <a:t>При выполнении вышеуказанных мероприятий будет достигнут благоприятный социально-экономический эффект для </a:t>
            </a:r>
            <a:r>
              <a:rPr lang="ru-RU" sz="1100" dirty="0" err="1">
                <a:latin typeface="Times New Roman" pitchFamily="18" charset="0"/>
                <a:cs typeface="Times New Roman" pitchFamily="18" charset="0"/>
              </a:rPr>
              <a:t>Анучинского</a:t>
            </a:r>
            <a:r>
              <a:rPr lang="ru-RU" sz="1100" dirty="0">
                <a:latin typeface="Times New Roman" pitchFamily="18" charset="0"/>
                <a:cs typeface="Times New Roman" pitchFamily="18" charset="0"/>
              </a:rPr>
              <a:t> муниципального округа в целом.</a:t>
            </a:r>
          </a:p>
        </p:txBody>
      </p:sp>
      <p:sp>
        <p:nvSpPr>
          <p:cNvPr id="19" name="Облачко с текстом: прямоугольное со скругленными углами 18">
            <a:extLst>
              <a:ext uri="{FF2B5EF4-FFF2-40B4-BE49-F238E27FC236}">
                <a16:creationId xmlns:a16="http://schemas.microsoft.com/office/drawing/2014/main" id="{23C563A8-A5D0-7DF0-580A-13335D3D0501}"/>
              </a:ext>
            </a:extLst>
          </p:cNvPr>
          <p:cNvSpPr/>
          <p:nvPr/>
        </p:nvSpPr>
        <p:spPr>
          <a:xfrm>
            <a:off x="2571441" y="4671481"/>
            <a:ext cx="2732079" cy="788565"/>
          </a:xfrm>
          <a:prstGeom prst="wedgeRoundRectCallout">
            <a:avLst/>
          </a:prstGeom>
          <a:solidFill>
            <a:srgbClr val="F1FE7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ru-RU" sz="1100" b="1" dirty="0">
                <a:solidFill>
                  <a:schemeClr val="accent6">
                    <a:lumMod val="50000"/>
                  </a:schemeClr>
                </a:solidFill>
                <a:latin typeface="Times New Roman" panose="02020603050405020304" pitchFamily="18" charset="0"/>
                <a:cs typeface="Times New Roman" panose="02020603050405020304" pitchFamily="18" charset="0"/>
              </a:rPr>
              <a:t>                         </a:t>
            </a:r>
            <a:r>
              <a:rPr lang="ru-RU" sz="1100" b="1" dirty="0">
                <a:solidFill>
                  <a:srgbClr val="002060"/>
                </a:solidFill>
                <a:latin typeface="Times New Roman" panose="02020603050405020304" pitchFamily="18" charset="0"/>
                <a:cs typeface="Times New Roman" panose="02020603050405020304" pitchFamily="18" charset="0"/>
              </a:rPr>
              <a:t>Денежные доходы   </a:t>
            </a:r>
          </a:p>
          <a:p>
            <a:pPr lvl="0" algn="ctr"/>
            <a:r>
              <a:rPr lang="ru-RU" sz="1100" b="1" dirty="0">
                <a:solidFill>
                  <a:srgbClr val="002060"/>
                </a:solidFill>
                <a:latin typeface="Times New Roman" panose="02020603050405020304" pitchFamily="18" charset="0"/>
                <a:cs typeface="Times New Roman" panose="02020603050405020304" pitchFamily="18" charset="0"/>
              </a:rPr>
              <a:t>                        и расходы населения</a:t>
            </a:r>
          </a:p>
        </p:txBody>
      </p:sp>
      <p:pic>
        <p:nvPicPr>
          <p:cNvPr id="20" name="Рисунок 19">
            <a:extLst>
              <a:ext uri="{FF2B5EF4-FFF2-40B4-BE49-F238E27FC236}">
                <a16:creationId xmlns:a16="http://schemas.microsoft.com/office/drawing/2014/main" id="{88340558-12CA-181B-76C7-7081EDAA47E1}"/>
              </a:ext>
            </a:extLst>
          </p:cNvPr>
          <p:cNvPicPr>
            <a:picLocks noChangeAspect="1"/>
          </p:cNvPicPr>
          <p:nvPr/>
        </p:nvPicPr>
        <p:blipFill>
          <a:blip r:embed="rId7"/>
          <a:stretch>
            <a:fillRect/>
          </a:stretch>
        </p:blipFill>
        <p:spPr>
          <a:xfrm>
            <a:off x="2609541" y="4700568"/>
            <a:ext cx="1023914" cy="648850"/>
          </a:xfrm>
          <a:prstGeom prst="rect">
            <a:avLst/>
          </a:prstGeom>
        </p:spPr>
      </p:pic>
    </p:spTree>
    <p:extLst>
      <p:ext uri="{BB962C8B-B14F-4D97-AF65-F5344CB8AC3E}">
        <p14:creationId xmlns:p14="http://schemas.microsoft.com/office/powerpoint/2010/main" val="940273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3EB1C92-0536-FB49-777B-CEC8DCB00C36}"/>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955471C9-4A2C-94F9-A3BE-5CB38CD2B242}"/>
              </a:ext>
            </a:extLst>
          </p:cNvPr>
          <p:cNvSpPr txBox="1"/>
          <p:nvPr/>
        </p:nvSpPr>
        <p:spPr>
          <a:xfrm>
            <a:off x="199808" y="2661911"/>
            <a:ext cx="7096237" cy="507831"/>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ru-RU" sz="1800" b="0" i="0" u="none" strike="noStrike" kern="0" cap="none" spc="0" normalizeH="0" baseline="0" noProof="0" dirty="0">
                <a:ln>
                  <a:noFill/>
                </a:ln>
                <a:solidFill>
                  <a:prstClr val="black"/>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Динамика прогнозных показателей социально – экономического развития</a:t>
            </a:r>
          </a:p>
          <a:p>
            <a:pPr marL="0" marR="0" lvl="0" indent="0" algn="ctr" defTabSz="914400" eaLnBrk="1" fontAlgn="auto" latinLnBrk="0" hangingPunct="1">
              <a:lnSpc>
                <a:spcPct val="90000"/>
              </a:lnSpc>
              <a:spcBef>
                <a:spcPts val="0"/>
              </a:spcBef>
              <a:spcAft>
                <a:spcPts val="0"/>
              </a:spcAft>
              <a:buClrTx/>
              <a:buSzTx/>
              <a:buFontTx/>
              <a:buNone/>
              <a:tabLst/>
              <a:defRPr/>
            </a:pP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 муниципального округа</a:t>
            </a:r>
          </a:p>
        </p:txBody>
      </p:sp>
      <p:graphicFrame>
        <p:nvGraphicFramePr>
          <p:cNvPr id="4" name="Диаграмма 3">
            <a:extLst>
              <a:ext uri="{FF2B5EF4-FFF2-40B4-BE49-F238E27FC236}">
                <a16:creationId xmlns:a16="http://schemas.microsoft.com/office/drawing/2014/main" id="{37265F1B-9F8E-E584-54FB-6312C55A575A}"/>
              </a:ext>
            </a:extLst>
          </p:cNvPr>
          <p:cNvGraphicFramePr/>
          <p:nvPr>
            <p:extLst>
              <p:ext uri="{D42A27DB-BD31-4B8C-83A1-F6EECF244321}">
                <p14:modId xmlns:p14="http://schemas.microsoft.com/office/powerpoint/2010/main" val="3551189597"/>
              </p:ext>
            </p:extLst>
          </p:nvPr>
        </p:nvGraphicFramePr>
        <p:xfrm>
          <a:off x="436298" y="3348649"/>
          <a:ext cx="5254230" cy="30214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a:extLst>
              <a:ext uri="{FF2B5EF4-FFF2-40B4-BE49-F238E27FC236}">
                <a16:creationId xmlns:a16="http://schemas.microsoft.com/office/drawing/2014/main" id="{BE7B95C4-3F73-5695-B2FC-77A247628016}"/>
              </a:ext>
            </a:extLst>
          </p:cNvPr>
          <p:cNvGraphicFramePr/>
          <p:nvPr>
            <p:extLst>
              <p:ext uri="{D42A27DB-BD31-4B8C-83A1-F6EECF244321}">
                <p14:modId xmlns:p14="http://schemas.microsoft.com/office/powerpoint/2010/main" val="2452586547"/>
              </p:ext>
            </p:extLst>
          </p:nvPr>
        </p:nvGraphicFramePr>
        <p:xfrm>
          <a:off x="6349371" y="3372279"/>
          <a:ext cx="5389078" cy="3303693"/>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66AC95CE-8005-9016-CAD6-4F8F75FD706E}"/>
              </a:ext>
            </a:extLst>
          </p:cNvPr>
          <p:cNvSpPr txBox="1"/>
          <p:nvPr/>
        </p:nvSpPr>
        <p:spPr>
          <a:xfrm>
            <a:off x="2390862" y="97098"/>
            <a:ext cx="8296711" cy="261610"/>
          </a:xfrm>
          <a:prstGeom prst="rect">
            <a:avLst/>
          </a:prstGeom>
          <a:noFill/>
        </p:spPr>
        <p:txBody>
          <a:bodyPr wrap="square">
            <a:spAutoFit/>
          </a:bodyPr>
          <a:lstStyle/>
          <a:p>
            <a:pPr algn="just"/>
            <a:r>
              <a:rPr kumimoji="0" lang="ru-RU" sz="1100" b="1" i="0"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Разделы прогноза социально – экономического развития Анучинского муниципального округа</a:t>
            </a:r>
            <a:endParaRPr lang="ru-RU" sz="1100" dirty="0">
              <a:solidFill>
                <a:srgbClr val="6600FF"/>
              </a:solidFill>
            </a:endParaRPr>
          </a:p>
        </p:txBody>
      </p:sp>
      <p:sp>
        <p:nvSpPr>
          <p:cNvPr id="7" name="Облачко с текстом: прямоугольное со скругленными углами 6">
            <a:extLst>
              <a:ext uri="{FF2B5EF4-FFF2-40B4-BE49-F238E27FC236}">
                <a16:creationId xmlns:a16="http://schemas.microsoft.com/office/drawing/2014/main" id="{F6C93799-5628-2187-D209-853793CFCD84}"/>
              </a:ext>
            </a:extLst>
          </p:cNvPr>
          <p:cNvSpPr/>
          <p:nvPr/>
        </p:nvSpPr>
        <p:spPr>
          <a:xfrm>
            <a:off x="158314" y="439798"/>
            <a:ext cx="1997657" cy="788565"/>
          </a:xfrm>
          <a:prstGeom prst="wedgeRoundRectCallou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ru-RU" sz="1100" b="1" dirty="0">
                <a:solidFill>
                  <a:srgbClr val="002060"/>
                </a:solidFill>
                <a:latin typeface="Times New Roman" panose="02020603050405020304" pitchFamily="18" charset="0"/>
                <a:cs typeface="Times New Roman" panose="02020603050405020304" pitchFamily="18" charset="0"/>
              </a:rPr>
              <a:t>                             Прибыль</a:t>
            </a:r>
          </a:p>
          <a:p>
            <a:pPr lvl="0" algn="ctr"/>
            <a:r>
              <a:rPr lang="ru-RU" sz="1100" b="1" dirty="0">
                <a:solidFill>
                  <a:srgbClr val="002060"/>
                </a:solidFill>
                <a:latin typeface="Times New Roman" panose="02020603050405020304" pitchFamily="18" charset="0"/>
                <a:cs typeface="Times New Roman" panose="02020603050405020304" pitchFamily="18" charset="0"/>
              </a:rPr>
              <a:t>                                     </a:t>
            </a:r>
          </a:p>
        </p:txBody>
      </p:sp>
      <p:pic>
        <p:nvPicPr>
          <p:cNvPr id="8" name="Рисунок 7">
            <a:extLst>
              <a:ext uri="{FF2B5EF4-FFF2-40B4-BE49-F238E27FC236}">
                <a16:creationId xmlns:a16="http://schemas.microsoft.com/office/drawing/2014/main" id="{3D984212-C7DA-DFDD-3176-4425CFE63C9E}"/>
              </a:ext>
            </a:extLst>
          </p:cNvPr>
          <p:cNvPicPr>
            <a:picLocks noChangeAspect="1"/>
          </p:cNvPicPr>
          <p:nvPr/>
        </p:nvPicPr>
        <p:blipFill>
          <a:blip r:embed="rId5" cstate="print"/>
          <a:stretch>
            <a:fillRect/>
          </a:stretch>
        </p:blipFill>
        <p:spPr>
          <a:xfrm>
            <a:off x="232895" y="483527"/>
            <a:ext cx="1096920" cy="7011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Облачко с текстом: прямоугольное со скругленными углами 8">
            <a:extLst>
              <a:ext uri="{FF2B5EF4-FFF2-40B4-BE49-F238E27FC236}">
                <a16:creationId xmlns:a16="http://schemas.microsoft.com/office/drawing/2014/main" id="{97C75A5D-96E3-504B-F170-27D1B4089594}"/>
              </a:ext>
            </a:extLst>
          </p:cNvPr>
          <p:cNvSpPr/>
          <p:nvPr/>
        </p:nvSpPr>
        <p:spPr>
          <a:xfrm>
            <a:off x="158313" y="1550854"/>
            <a:ext cx="1997657" cy="788565"/>
          </a:xfrm>
          <a:prstGeom prst="wedgeRoundRectCallout">
            <a:avLst/>
          </a:prstGeom>
          <a:solidFill>
            <a:srgbClr val="99FF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ru-RU" sz="1100" b="1" dirty="0">
                <a:solidFill>
                  <a:srgbClr val="002060"/>
                </a:solidFill>
                <a:latin typeface="Times New Roman" panose="02020603050405020304" pitchFamily="18" charset="0"/>
                <a:cs typeface="Times New Roman" panose="02020603050405020304" pitchFamily="18" charset="0"/>
              </a:rPr>
              <a:t>                                          </a:t>
            </a:r>
          </a:p>
          <a:p>
            <a:pPr lvl="0" algn="ctr"/>
            <a:r>
              <a:rPr lang="ru-RU" sz="1100" b="1" dirty="0">
                <a:solidFill>
                  <a:srgbClr val="002060"/>
                </a:solidFill>
                <a:latin typeface="Times New Roman" panose="02020603050405020304" pitchFamily="18" charset="0"/>
                <a:cs typeface="Times New Roman" panose="02020603050405020304" pitchFamily="18" charset="0"/>
              </a:rPr>
              <a:t>                           Инвестиции</a:t>
            </a:r>
          </a:p>
          <a:p>
            <a:pPr lvl="0" algn="ctr"/>
            <a:r>
              <a:rPr lang="ru-RU" sz="1100" b="1" dirty="0">
                <a:solidFill>
                  <a:srgbClr val="002060"/>
                </a:solidFill>
                <a:latin typeface="Times New Roman" panose="02020603050405020304" pitchFamily="18" charset="0"/>
                <a:cs typeface="Times New Roman" panose="02020603050405020304" pitchFamily="18" charset="0"/>
              </a:rPr>
              <a:t>                                     </a:t>
            </a:r>
          </a:p>
        </p:txBody>
      </p:sp>
      <p:pic>
        <p:nvPicPr>
          <p:cNvPr id="10" name="Рисунок 9">
            <a:extLst>
              <a:ext uri="{FF2B5EF4-FFF2-40B4-BE49-F238E27FC236}">
                <a16:creationId xmlns:a16="http://schemas.microsoft.com/office/drawing/2014/main" id="{43F70C1C-0117-9DA9-0493-3AA74D050549}"/>
              </a:ext>
            </a:extLst>
          </p:cNvPr>
          <p:cNvPicPr>
            <a:picLocks noChangeAspect="1"/>
          </p:cNvPicPr>
          <p:nvPr/>
        </p:nvPicPr>
        <p:blipFill rotWithShape="1">
          <a:blip r:embed="rId6" cstate="print"/>
          <a:srcRect l="33520" t="8529" r="31064"/>
          <a:stretch/>
        </p:blipFill>
        <p:spPr>
          <a:xfrm>
            <a:off x="199808" y="1594583"/>
            <a:ext cx="1009002" cy="7011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Облачко с текстом: прямоугольное со скругленными углами 10">
            <a:extLst>
              <a:ext uri="{FF2B5EF4-FFF2-40B4-BE49-F238E27FC236}">
                <a16:creationId xmlns:a16="http://schemas.microsoft.com/office/drawing/2014/main" id="{C9145271-881B-F4D0-4E39-CC18973F6C1B}"/>
              </a:ext>
            </a:extLst>
          </p:cNvPr>
          <p:cNvSpPr/>
          <p:nvPr/>
        </p:nvSpPr>
        <p:spPr>
          <a:xfrm>
            <a:off x="2852417" y="542390"/>
            <a:ext cx="1997657" cy="788565"/>
          </a:xfrm>
          <a:prstGeom prst="wedgeRoundRectCallou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ru-RU" sz="1100" b="1" dirty="0">
                <a:solidFill>
                  <a:srgbClr val="002060"/>
                </a:solidFill>
                <a:latin typeface="Times New Roman" panose="02020603050405020304" pitchFamily="18" charset="0"/>
                <a:cs typeface="Times New Roman" panose="02020603050405020304" pitchFamily="18" charset="0"/>
              </a:rPr>
              <a:t>                                          </a:t>
            </a:r>
          </a:p>
          <a:p>
            <a:pPr lvl="0" algn="ctr"/>
            <a:r>
              <a:rPr lang="ru-RU" sz="1100" b="1" dirty="0">
                <a:solidFill>
                  <a:srgbClr val="002060"/>
                </a:solidFill>
                <a:latin typeface="Times New Roman" panose="02020603050405020304" pitchFamily="18" charset="0"/>
                <a:cs typeface="Times New Roman" panose="02020603050405020304" pitchFamily="18" charset="0"/>
              </a:rPr>
              <a:t>                           Бюджет</a:t>
            </a:r>
          </a:p>
          <a:p>
            <a:pPr lvl="0" algn="ctr"/>
            <a:r>
              <a:rPr lang="ru-RU" sz="1100" b="1" dirty="0">
                <a:solidFill>
                  <a:srgbClr val="002060"/>
                </a:solidFill>
                <a:latin typeface="Times New Roman" panose="02020603050405020304" pitchFamily="18" charset="0"/>
                <a:cs typeface="Times New Roman" panose="02020603050405020304" pitchFamily="18" charset="0"/>
              </a:rPr>
              <a:t>                                     </a:t>
            </a:r>
          </a:p>
        </p:txBody>
      </p:sp>
      <p:pic>
        <p:nvPicPr>
          <p:cNvPr id="12" name="Рисунок 11">
            <a:extLst>
              <a:ext uri="{FF2B5EF4-FFF2-40B4-BE49-F238E27FC236}">
                <a16:creationId xmlns:a16="http://schemas.microsoft.com/office/drawing/2014/main" id="{59683B4B-AA01-FB14-D205-A6C18D64C8FD}"/>
              </a:ext>
            </a:extLst>
          </p:cNvPr>
          <p:cNvPicPr>
            <a:picLocks noChangeAspect="1"/>
          </p:cNvPicPr>
          <p:nvPr/>
        </p:nvPicPr>
        <p:blipFill>
          <a:blip r:embed="rId7" cstate="print"/>
          <a:stretch>
            <a:fillRect/>
          </a:stretch>
        </p:blipFill>
        <p:spPr>
          <a:xfrm>
            <a:off x="2932564" y="586119"/>
            <a:ext cx="1077373" cy="7011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Облачко с текстом: прямоугольное со скругленными углами 5">
            <a:extLst>
              <a:ext uri="{FF2B5EF4-FFF2-40B4-BE49-F238E27FC236}">
                <a16:creationId xmlns:a16="http://schemas.microsoft.com/office/drawing/2014/main" id="{0CC8054E-6599-7AC7-352A-69A4053FA9D6}"/>
              </a:ext>
            </a:extLst>
          </p:cNvPr>
          <p:cNvSpPr/>
          <p:nvPr/>
        </p:nvSpPr>
        <p:spPr>
          <a:xfrm>
            <a:off x="2717140" y="1592863"/>
            <a:ext cx="3140196" cy="1003688"/>
          </a:xfrm>
          <a:prstGeom prst="wedgeRoundRectCallout">
            <a:avLst/>
          </a:pr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ru-RU" sz="1100" b="1" dirty="0">
                <a:solidFill>
                  <a:srgbClr val="002060"/>
                </a:solidFill>
                <a:latin typeface="Times New Roman" panose="02020603050405020304" pitchFamily="18" charset="0"/>
                <a:cs typeface="Times New Roman" panose="02020603050405020304" pitchFamily="18" charset="0"/>
              </a:rPr>
              <a:t>                                          </a:t>
            </a:r>
          </a:p>
          <a:p>
            <a:pPr lvl="0" algn="ctr"/>
            <a:r>
              <a:rPr lang="ru-RU" sz="1100" b="1" dirty="0">
                <a:solidFill>
                  <a:srgbClr val="002060"/>
                </a:solidFill>
                <a:latin typeface="Times New Roman" panose="02020603050405020304" pitchFamily="18" charset="0"/>
                <a:cs typeface="Times New Roman" panose="02020603050405020304" pitchFamily="18" charset="0"/>
              </a:rPr>
              <a:t>                                                         Малое       </a:t>
            </a:r>
          </a:p>
          <a:p>
            <a:pPr lvl="0" algn="ctr"/>
            <a:r>
              <a:rPr lang="ru-RU" sz="1100" b="1" dirty="0">
                <a:solidFill>
                  <a:srgbClr val="002060"/>
                </a:solidFill>
                <a:latin typeface="Times New Roman" panose="02020603050405020304" pitchFamily="18" charset="0"/>
                <a:cs typeface="Times New Roman" panose="02020603050405020304" pitchFamily="18" charset="0"/>
              </a:rPr>
              <a:t>                                         предпринимательство</a:t>
            </a:r>
          </a:p>
          <a:p>
            <a:pPr lvl="0" algn="ctr"/>
            <a:r>
              <a:rPr lang="ru-RU" sz="1100" b="1" dirty="0">
                <a:solidFill>
                  <a:srgbClr val="002060"/>
                </a:solidFill>
                <a:latin typeface="Times New Roman" panose="02020603050405020304" pitchFamily="18" charset="0"/>
                <a:cs typeface="Times New Roman" panose="02020603050405020304" pitchFamily="18" charset="0"/>
              </a:rPr>
              <a:t>                                     </a:t>
            </a:r>
          </a:p>
        </p:txBody>
      </p:sp>
      <p:pic>
        <p:nvPicPr>
          <p:cNvPr id="14" name="Picture 2" descr="Критерии к субъектам малого и среднего предпринимательства | Портал  предпринимателей Ангарска">
            <a:extLst>
              <a:ext uri="{FF2B5EF4-FFF2-40B4-BE49-F238E27FC236}">
                <a16:creationId xmlns:a16="http://schemas.microsoft.com/office/drawing/2014/main" id="{FFD2BE9E-2C21-A303-EBAE-9849C81D78BC}"/>
              </a:ext>
            </a:extLst>
          </p:cNvPr>
          <p:cNvPicPr>
            <a:picLocks noChangeAspect="1" noChangeArrowheads="1"/>
          </p:cNvPicPr>
          <p:nvPr/>
        </p:nvPicPr>
        <p:blipFill>
          <a:blip r:embed="rId8" cstate="print"/>
          <a:srcRect/>
          <a:stretch>
            <a:fillRect/>
          </a:stretch>
        </p:blipFill>
        <p:spPr bwMode="auto">
          <a:xfrm>
            <a:off x="2794741" y="1699404"/>
            <a:ext cx="1210012" cy="785722"/>
          </a:xfrm>
          <a:prstGeom prst="rect">
            <a:avLst/>
          </a:prstGeom>
          <a:noFill/>
        </p:spPr>
      </p:pic>
      <p:graphicFrame>
        <p:nvGraphicFramePr>
          <p:cNvPr id="15" name="Схема 14">
            <a:extLst>
              <a:ext uri="{FF2B5EF4-FFF2-40B4-BE49-F238E27FC236}">
                <a16:creationId xmlns:a16="http://schemas.microsoft.com/office/drawing/2014/main" id="{6FBC68F4-C700-8A07-CF95-7F47A4B5D4C5}"/>
              </a:ext>
            </a:extLst>
          </p:cNvPr>
          <p:cNvGraphicFramePr/>
          <p:nvPr>
            <p:extLst>
              <p:ext uri="{D42A27DB-BD31-4B8C-83A1-F6EECF244321}">
                <p14:modId xmlns:p14="http://schemas.microsoft.com/office/powerpoint/2010/main" val="2673724380"/>
              </p:ext>
            </p:extLst>
          </p:nvPr>
        </p:nvGraphicFramePr>
        <p:xfrm>
          <a:off x="6553782" y="480446"/>
          <a:ext cx="3655735" cy="270638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6" name="Стрелка: влево 15">
            <a:extLst>
              <a:ext uri="{FF2B5EF4-FFF2-40B4-BE49-F238E27FC236}">
                <a16:creationId xmlns:a16="http://schemas.microsoft.com/office/drawing/2014/main" id="{50C48515-5330-618F-EA62-644AE2226B92}"/>
              </a:ext>
            </a:extLst>
          </p:cNvPr>
          <p:cNvSpPr/>
          <p:nvPr/>
        </p:nvSpPr>
        <p:spPr>
          <a:xfrm>
            <a:off x="9895508" y="586119"/>
            <a:ext cx="468403" cy="484632"/>
          </a:xfrm>
          <a:prstGeom prst="lef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sp>
        <p:nvSpPr>
          <p:cNvPr id="17" name="Стрелка: влево 16">
            <a:extLst>
              <a:ext uri="{FF2B5EF4-FFF2-40B4-BE49-F238E27FC236}">
                <a16:creationId xmlns:a16="http://schemas.microsoft.com/office/drawing/2014/main" id="{9920571E-2DEF-9864-580F-38BEC1C87FD3}"/>
              </a:ext>
            </a:extLst>
          </p:cNvPr>
          <p:cNvSpPr/>
          <p:nvPr/>
        </p:nvSpPr>
        <p:spPr>
          <a:xfrm>
            <a:off x="9895508" y="1550854"/>
            <a:ext cx="468403" cy="484632"/>
          </a:xfrm>
          <a:prstGeom prst="lef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sp>
        <p:nvSpPr>
          <p:cNvPr id="18" name="Стрелка: влево 17">
            <a:extLst>
              <a:ext uri="{FF2B5EF4-FFF2-40B4-BE49-F238E27FC236}">
                <a16:creationId xmlns:a16="http://schemas.microsoft.com/office/drawing/2014/main" id="{1D7C0F79-3BCE-E23A-F7FE-13B33DA89B3A}"/>
              </a:ext>
            </a:extLst>
          </p:cNvPr>
          <p:cNvSpPr/>
          <p:nvPr/>
        </p:nvSpPr>
        <p:spPr>
          <a:xfrm>
            <a:off x="9890324" y="2485126"/>
            <a:ext cx="468403" cy="484632"/>
          </a:xfrm>
          <a:prstGeom prst="lef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a:p>
        </p:txBody>
      </p:sp>
      <p:grpSp>
        <p:nvGrpSpPr>
          <p:cNvPr id="19" name="Группа 18">
            <a:extLst>
              <a:ext uri="{FF2B5EF4-FFF2-40B4-BE49-F238E27FC236}">
                <a16:creationId xmlns:a16="http://schemas.microsoft.com/office/drawing/2014/main" id="{BE99EA0D-9A5F-823A-94C3-71F4922CB7A9}"/>
              </a:ext>
            </a:extLst>
          </p:cNvPr>
          <p:cNvGrpSpPr/>
          <p:nvPr/>
        </p:nvGrpSpPr>
        <p:grpSpPr>
          <a:xfrm>
            <a:off x="10654158" y="424484"/>
            <a:ext cx="585837" cy="2855072"/>
            <a:chOff x="224397" y="1201"/>
            <a:chExt cx="4240648" cy="722261"/>
          </a:xfrm>
          <a:scene3d>
            <a:camera prst="orthographicFront">
              <a:rot lat="0" lon="0" rev="0"/>
            </a:camera>
            <a:lightRig rig="contrasting" dir="t">
              <a:rot lat="0" lon="0" rev="1200000"/>
            </a:lightRig>
          </a:scene3d>
        </p:grpSpPr>
        <p:sp>
          <p:nvSpPr>
            <p:cNvPr id="20" name="Прямоугольник: скругленные углы 19">
              <a:extLst>
                <a:ext uri="{FF2B5EF4-FFF2-40B4-BE49-F238E27FC236}">
                  <a16:creationId xmlns:a16="http://schemas.microsoft.com/office/drawing/2014/main" id="{84DC9BA1-75A2-0F20-3951-4F0089426805}"/>
                </a:ext>
              </a:extLst>
            </p:cNvPr>
            <p:cNvSpPr/>
            <p:nvPr/>
          </p:nvSpPr>
          <p:spPr>
            <a:xfrm>
              <a:off x="224397" y="1201"/>
              <a:ext cx="4240648" cy="722261"/>
            </a:xfrm>
            <a:prstGeom prst="roundRect">
              <a:avLst>
                <a:gd name="adj" fmla="val 10000"/>
              </a:avLst>
            </a:prstGeom>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txBody>
            <a:bodyPr/>
            <a:lstStyle/>
            <a:p>
              <a:endParaRPr lang="ru-RU"/>
            </a:p>
          </p:txBody>
        </p:sp>
        <p:sp>
          <p:nvSpPr>
            <p:cNvPr id="21" name="Прямоугольник: скругленные углы 4">
              <a:extLst>
                <a:ext uri="{FF2B5EF4-FFF2-40B4-BE49-F238E27FC236}">
                  <a16:creationId xmlns:a16="http://schemas.microsoft.com/office/drawing/2014/main" id="{01ABC354-1309-C928-B888-648C24B0435D}"/>
                </a:ext>
              </a:extLst>
            </p:cNvPr>
            <p:cNvSpPr txBox="1"/>
            <p:nvPr/>
          </p:nvSpPr>
          <p:spPr>
            <a:xfrm>
              <a:off x="245551" y="22355"/>
              <a:ext cx="4198340" cy="679953"/>
            </a:xfrm>
            <a:prstGeom prst="rect">
              <a:avLst/>
            </a:prstGeom>
            <a:solidFill>
              <a:srgbClr val="FFC000"/>
            </a:solidFill>
            <a:sp3d/>
          </p:spPr>
          <p:style>
            <a:lnRef idx="0">
              <a:scrgbClr r="0" g="0" b="0"/>
            </a:lnRef>
            <a:fillRef idx="0">
              <a:scrgbClr r="0" g="0" b="0"/>
            </a:fillRef>
            <a:effectRef idx="0">
              <a:scrgbClr r="0" g="0" b="0"/>
            </a:effectRef>
            <a:fontRef idx="minor">
              <a:schemeClr val="lt1"/>
            </a:fontRef>
          </p:style>
          <p:txBody>
            <a:bodyPr spcFirstLastPara="0" vert="vert"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chemeClr val="tx2">
                      <a:lumMod val="50000"/>
                    </a:schemeClr>
                  </a:solidFill>
                  <a:latin typeface="Times New Roman" panose="02020603050405020304" pitchFamily="18" charset="0"/>
                  <a:cs typeface="Times New Roman" panose="02020603050405020304" pitchFamily="18" charset="0"/>
                </a:rPr>
                <a:t>Развитие отраслей экономики</a:t>
              </a:r>
            </a:p>
          </p:txBody>
        </p:sp>
      </p:grpSp>
    </p:spTree>
    <p:extLst>
      <p:ext uri="{BB962C8B-B14F-4D97-AF65-F5344CB8AC3E}">
        <p14:creationId xmlns:p14="http://schemas.microsoft.com/office/powerpoint/2010/main" val="805633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CCD60E7-18BE-6AE6-44D9-1AA53B4BD709}"/>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C0F1DE6-FBE1-473A-B99C-B04ADB1596EB}"/>
              </a:ext>
            </a:extLst>
          </p:cNvPr>
          <p:cNvSpPr txBox="1"/>
          <p:nvPr/>
        </p:nvSpPr>
        <p:spPr>
          <a:xfrm>
            <a:off x="2219681" y="152427"/>
            <a:ext cx="7608173" cy="341632"/>
          </a:xfrm>
          <a:prstGeom prst="rect">
            <a:avLst/>
          </a:prstGeom>
          <a:noFill/>
        </p:spPr>
        <p:txBody>
          <a:bodyPr wrap="none" rtlCol="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002060"/>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Динамика прогнозных показателей социально – экономического развития муниципального округа</a:t>
            </a:r>
          </a:p>
        </p:txBody>
      </p:sp>
      <p:graphicFrame>
        <p:nvGraphicFramePr>
          <p:cNvPr id="4" name="Диаграмма 3">
            <a:extLst>
              <a:ext uri="{FF2B5EF4-FFF2-40B4-BE49-F238E27FC236}">
                <a16:creationId xmlns:a16="http://schemas.microsoft.com/office/drawing/2014/main" id="{9BF6E453-D880-8390-5985-97EFD01504EE}"/>
              </a:ext>
            </a:extLst>
          </p:cNvPr>
          <p:cNvGraphicFramePr/>
          <p:nvPr>
            <p:extLst>
              <p:ext uri="{D42A27DB-BD31-4B8C-83A1-F6EECF244321}">
                <p14:modId xmlns:p14="http://schemas.microsoft.com/office/powerpoint/2010/main" val="2954662549"/>
              </p:ext>
            </p:extLst>
          </p:nvPr>
        </p:nvGraphicFramePr>
        <p:xfrm>
          <a:off x="301757" y="346457"/>
          <a:ext cx="5389078" cy="32593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a:extLst>
              <a:ext uri="{FF2B5EF4-FFF2-40B4-BE49-F238E27FC236}">
                <a16:creationId xmlns:a16="http://schemas.microsoft.com/office/drawing/2014/main" id="{4BA87F96-39BD-F0C1-65F6-A6EBD27007E9}"/>
              </a:ext>
            </a:extLst>
          </p:cNvPr>
          <p:cNvGraphicFramePr/>
          <p:nvPr>
            <p:extLst>
              <p:ext uri="{D42A27DB-BD31-4B8C-83A1-F6EECF244321}">
                <p14:modId xmlns:p14="http://schemas.microsoft.com/office/powerpoint/2010/main" val="2535485418"/>
              </p:ext>
            </p:extLst>
          </p:nvPr>
        </p:nvGraphicFramePr>
        <p:xfrm>
          <a:off x="411213" y="3491742"/>
          <a:ext cx="5389078" cy="32541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Диаграмма 5">
            <a:extLst>
              <a:ext uri="{FF2B5EF4-FFF2-40B4-BE49-F238E27FC236}">
                <a16:creationId xmlns:a16="http://schemas.microsoft.com/office/drawing/2014/main" id="{1FEB400E-C1B7-0E07-394E-5E5CA00CFF34}"/>
              </a:ext>
            </a:extLst>
          </p:cNvPr>
          <p:cNvGraphicFramePr/>
          <p:nvPr>
            <p:extLst>
              <p:ext uri="{D42A27DB-BD31-4B8C-83A1-F6EECF244321}">
                <p14:modId xmlns:p14="http://schemas.microsoft.com/office/powerpoint/2010/main" val="92657647"/>
              </p:ext>
            </p:extLst>
          </p:nvPr>
        </p:nvGraphicFramePr>
        <p:xfrm>
          <a:off x="6096000" y="494059"/>
          <a:ext cx="5389078" cy="32421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id="{C4C05BC9-252D-B82C-EA56-440CA0457CF8}"/>
              </a:ext>
            </a:extLst>
          </p:cNvPr>
          <p:cNvGraphicFramePr/>
          <p:nvPr>
            <p:extLst>
              <p:ext uri="{D42A27DB-BD31-4B8C-83A1-F6EECF244321}">
                <p14:modId xmlns:p14="http://schemas.microsoft.com/office/powerpoint/2010/main" val="1023135541"/>
              </p:ext>
            </p:extLst>
          </p:nvPr>
        </p:nvGraphicFramePr>
        <p:xfrm>
          <a:off x="6096000" y="3506384"/>
          <a:ext cx="5389078" cy="321359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15777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47961AE-1B31-52D8-C553-BE4AE12B3687}"/>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2248C122-407C-F3CE-3D93-036187D0A004}"/>
              </a:ext>
            </a:extLst>
          </p:cNvPr>
          <p:cNvGraphicFramePr/>
          <p:nvPr>
            <p:extLst>
              <p:ext uri="{D42A27DB-BD31-4B8C-83A1-F6EECF244321}">
                <p14:modId xmlns:p14="http://schemas.microsoft.com/office/powerpoint/2010/main" val="1913794623"/>
              </p:ext>
            </p:extLst>
          </p:nvPr>
        </p:nvGraphicFramePr>
        <p:xfrm>
          <a:off x="298037" y="157628"/>
          <a:ext cx="5389078" cy="33036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a:extLst>
              <a:ext uri="{FF2B5EF4-FFF2-40B4-BE49-F238E27FC236}">
                <a16:creationId xmlns:a16="http://schemas.microsoft.com/office/drawing/2014/main" id="{B974DDCD-5CE1-1DD0-59D9-94C9F1C6E2E1}"/>
              </a:ext>
            </a:extLst>
          </p:cNvPr>
          <p:cNvGraphicFramePr/>
          <p:nvPr>
            <p:extLst>
              <p:ext uri="{D42A27DB-BD31-4B8C-83A1-F6EECF244321}">
                <p14:modId xmlns:p14="http://schemas.microsoft.com/office/powerpoint/2010/main" val="1578521267"/>
              </p:ext>
            </p:extLst>
          </p:nvPr>
        </p:nvGraphicFramePr>
        <p:xfrm>
          <a:off x="6171564" y="385877"/>
          <a:ext cx="5389078" cy="28385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Диаграмма 4">
            <a:extLst>
              <a:ext uri="{FF2B5EF4-FFF2-40B4-BE49-F238E27FC236}">
                <a16:creationId xmlns:a16="http://schemas.microsoft.com/office/drawing/2014/main" id="{7523002D-1872-3ACD-BFD8-598DEE254D33}"/>
              </a:ext>
            </a:extLst>
          </p:cNvPr>
          <p:cNvGraphicFramePr/>
          <p:nvPr>
            <p:extLst>
              <p:ext uri="{D42A27DB-BD31-4B8C-83A1-F6EECF244321}">
                <p14:modId xmlns:p14="http://schemas.microsoft.com/office/powerpoint/2010/main" val="4086801536"/>
              </p:ext>
            </p:extLst>
          </p:nvPr>
        </p:nvGraphicFramePr>
        <p:xfrm>
          <a:off x="285603" y="3606354"/>
          <a:ext cx="5389078" cy="283858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id="{C65035DB-1E23-0F3A-52E6-83FD20BA6B06}"/>
              </a:ext>
            </a:extLst>
          </p:cNvPr>
          <p:cNvGraphicFramePr/>
          <p:nvPr>
            <p:extLst>
              <p:ext uri="{D42A27DB-BD31-4B8C-83A1-F6EECF244321}">
                <p14:modId xmlns:p14="http://schemas.microsoft.com/office/powerpoint/2010/main" val="1056394492"/>
              </p:ext>
            </p:extLst>
          </p:nvPr>
        </p:nvGraphicFramePr>
        <p:xfrm>
          <a:off x="6096000" y="3300727"/>
          <a:ext cx="5389078" cy="283858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873937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053252A-8E7B-50BF-153A-38C2E382B687}"/>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FA3ED98D-9EAD-6651-2FBF-87641BCB7BAC}"/>
              </a:ext>
            </a:extLst>
          </p:cNvPr>
          <p:cNvSpPr txBox="1"/>
          <p:nvPr/>
        </p:nvSpPr>
        <p:spPr>
          <a:xfrm>
            <a:off x="2156320" y="89503"/>
            <a:ext cx="7879359" cy="276999"/>
          </a:xfrm>
          <a:prstGeom prst="rect">
            <a:avLst/>
          </a:prstGeom>
          <a:noFill/>
        </p:spPr>
        <p:txBody>
          <a:bodyPr wrap="square">
            <a:spAutoFit/>
          </a:bodyPr>
          <a:lstStyle/>
          <a:p>
            <a:pPr algn="ctr"/>
            <a:r>
              <a:rPr lang="ru-RU" sz="1200" b="1" dirty="0">
                <a:solidFill>
                  <a:srgbClr val="6600FF"/>
                </a:solidFill>
                <a:effectLst/>
                <a:latin typeface="Times New Roman" panose="02020603050405020304" pitchFamily="18" charset="0"/>
                <a:ea typeface="Times New Roman" panose="02020603050405020304" pitchFamily="18" charset="0"/>
              </a:rPr>
              <a:t>Оценка эффективности налоговых льгот Анучинского муниципального округа.</a:t>
            </a:r>
            <a:endParaRPr lang="ru-RU" sz="1200" dirty="0">
              <a:solidFill>
                <a:srgbClr val="6600FF"/>
              </a:solidFill>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A41887CB-13D1-0740-806C-3C2949AEB037}"/>
              </a:ext>
            </a:extLst>
          </p:cNvPr>
          <p:cNvSpPr txBox="1"/>
          <p:nvPr/>
        </p:nvSpPr>
        <p:spPr>
          <a:xfrm>
            <a:off x="240738" y="626560"/>
            <a:ext cx="11710522" cy="3985706"/>
          </a:xfrm>
          <a:prstGeom prst="rect">
            <a:avLst/>
          </a:prstGeom>
          <a:noFill/>
        </p:spPr>
        <p:txBody>
          <a:bodyPr wrap="square">
            <a:spAutoFit/>
          </a:bodyPr>
          <a:lstStyle/>
          <a:p>
            <a:pPr indent="450215" algn="just"/>
            <a:r>
              <a:rPr lang="ru-RU" sz="1100" dirty="0">
                <a:effectLst/>
                <a:latin typeface="Times New Roman" panose="02020603050405020304" pitchFamily="18" charset="0"/>
                <a:ea typeface="Times New Roman" panose="02020603050405020304" pitchFamily="18" charset="0"/>
              </a:rPr>
              <a:t>Оценка эффективности налоговых льгот (налоговых расходов) по местным налогам производится в целях оптимизации перечня действующих налоговых льгот (налоговых расходов) и их соответствия общественным интересам, повышения точности прогнозирования результатов предоставления налоговых льгот (налоговых расходов), обеспечения оптимального выбора объектов для предоставления финансовой поддержки в форме налоговых льгот (налоговых расходов), сокращения потерь бюджета округа.</a:t>
            </a:r>
          </a:p>
          <a:p>
            <a:pPr indent="450215" algn="just"/>
            <a:r>
              <a:rPr lang="ru-RU" sz="1100" dirty="0">
                <a:latin typeface="Times New Roman" panose="02020603050405020304" pitchFamily="18" charset="0"/>
                <a:cs typeface="Times New Roman" pitchFamily="18" charset="0"/>
              </a:rPr>
              <a:t>Проведена инвентаризация налоговых льгот на территории Анучинского муниципального округа.</a:t>
            </a:r>
          </a:p>
          <a:p>
            <a:pPr indent="450215" algn="just"/>
            <a:r>
              <a:rPr lang="ru-RU" sz="1100" dirty="0">
                <a:latin typeface="Times New Roman" panose="02020603050405020304" pitchFamily="18" charset="0"/>
                <a:cs typeface="Times New Roman" pitchFamily="18" charset="0"/>
              </a:rPr>
              <a:t>По результатам инвентаризации составлен реестр налоговых льгот:</a:t>
            </a:r>
          </a:p>
          <a:p>
            <a:pPr indent="450215" algn="just"/>
            <a:r>
              <a:rPr lang="ru-RU" sz="1100" dirty="0">
                <a:latin typeface="Times New Roman" panose="02020603050405020304" pitchFamily="18" charset="0"/>
                <a:cs typeface="Times New Roman" pitchFamily="18" charset="0"/>
              </a:rPr>
              <a:t>а) освобождены от уплаты налога на имущество физических лиц - физические лица, являющиеся членами многодетных семей, имеющих удостоверение, подтверждающее статус многодетной семьи;</a:t>
            </a:r>
          </a:p>
          <a:p>
            <a:pPr indent="450215" algn="just"/>
            <a:r>
              <a:rPr lang="ru-RU" sz="1100" dirty="0">
                <a:latin typeface="Times New Roman" panose="02020603050405020304" pitchFamily="18" charset="0"/>
                <a:cs typeface="Times New Roman" pitchFamily="18" charset="0"/>
              </a:rPr>
              <a:t>Б) освобождены от уплаты земельного налога:</a:t>
            </a:r>
          </a:p>
          <a:p>
            <a:pPr marL="171450" indent="-171450" algn="just">
              <a:buFontTx/>
              <a:buChar char="-"/>
            </a:pPr>
            <a:r>
              <a:rPr lang="ru-RU" sz="1100" dirty="0">
                <a:latin typeface="Times New Roman" panose="02020603050405020304" pitchFamily="18" charset="0"/>
                <a:cs typeface="Times New Roman" pitchFamily="18" charset="0"/>
              </a:rPr>
              <a:t>граждане, которым присвоено звание «Почетный житель Анучинского района (округа);</a:t>
            </a:r>
          </a:p>
          <a:p>
            <a:pPr marL="171450" indent="-171450" algn="just">
              <a:buFontTx/>
              <a:buChar char="-"/>
            </a:pPr>
            <a:r>
              <a:rPr lang="ru-RU" sz="1100" dirty="0">
                <a:latin typeface="Times New Roman" panose="02020603050405020304" pitchFamily="18" charset="0"/>
                <a:cs typeface="Times New Roman" pitchFamily="18" charset="0"/>
              </a:rPr>
              <a:t>физические лица, члены многодетной семьи, имеющие удостоверение, подтверждающее статус многодетной семьи;</a:t>
            </a:r>
          </a:p>
          <a:p>
            <a:pPr marL="171450" indent="-171450" algn="just">
              <a:buFontTx/>
              <a:buChar char="-"/>
            </a:pPr>
            <a:r>
              <a:rPr lang="ru-RU" sz="1100" dirty="0">
                <a:latin typeface="Times New Roman" panose="02020603050405020304" pitchFamily="18" charset="0"/>
                <a:cs typeface="Times New Roman" pitchFamily="18" charset="0"/>
              </a:rPr>
              <a:t>физические лица, призванные военными комиссариатами на военную службу по мобилизации в Вооруженные Силы Российской Федерации в соответствии с Указом Президента Российской Федерации от 21 сентября 2022года № 647 «Об объявлении частичной мобилизации в Российской Федерации»;</a:t>
            </a:r>
          </a:p>
          <a:p>
            <a:pPr marL="171450" indent="-171450" algn="just">
              <a:buFontTx/>
              <a:buChar char="-"/>
            </a:pPr>
            <a:r>
              <a:rPr lang="ru-RU" sz="1100" dirty="0">
                <a:latin typeface="Times New Roman" panose="02020603050405020304" pitchFamily="18" charset="0"/>
                <a:cs typeface="Times New Roman" pitchFamily="18" charset="0"/>
              </a:rPr>
              <a:t>физические лица, являющиеся ветеранами боевых действий;</a:t>
            </a:r>
          </a:p>
          <a:p>
            <a:pPr marL="171450" indent="-171450" algn="just">
              <a:buFontTx/>
              <a:buChar char="-"/>
            </a:pPr>
            <a:r>
              <a:rPr lang="ru-RU" sz="1100" dirty="0">
                <a:latin typeface="Times New Roman" panose="02020603050405020304" pitchFamily="18" charset="0"/>
                <a:cs typeface="Times New Roman" pitchFamily="18" charset="0"/>
              </a:rPr>
              <a:t>члены семей военнослужащих, погибших в ходе специальной военной операции.</a:t>
            </a:r>
          </a:p>
          <a:p>
            <a:pPr algn="just"/>
            <a:r>
              <a:rPr lang="ru-RU" sz="1100" dirty="0">
                <a:latin typeface="Times New Roman" panose="02020603050405020304" pitchFamily="18" charset="0"/>
                <a:cs typeface="Times New Roman" pitchFamily="18" charset="0"/>
              </a:rPr>
              <a:t>          Учитывая, что предоставление налоговых льгот (налоговых расходов) направлено на повышение уровня жизни населения, а именно поддержку малообеспеченных и социально незащищённых категорий граждан, повышение покупательской способности граждан, снижение доли расходов на оплату обязательных платежей, социальная эффективность этих налоговых льгот положительная. </a:t>
            </a:r>
          </a:p>
          <a:p>
            <a:pPr algn="just"/>
            <a:r>
              <a:rPr lang="ru-RU" sz="1100" dirty="0">
                <a:latin typeface="Times New Roman" panose="02020603050405020304" pitchFamily="18" charset="0"/>
                <a:cs typeface="Times New Roman" pitchFamily="18" charset="0"/>
              </a:rPr>
              <a:t>          Таким образом, налоговые льготы (налоговые расходы), предоставляемые отдельным категориям, в виде полного освобождения от уплаты земельного налога признаются эффективными и не требующими отмены.</a:t>
            </a:r>
          </a:p>
          <a:p>
            <a:pPr algn="just"/>
            <a:r>
              <a:rPr lang="ru-RU" sz="1100" dirty="0">
                <a:latin typeface="Times New Roman" panose="02020603050405020304" pitchFamily="18" charset="0"/>
                <a:cs typeface="Times New Roman" pitchFamily="18" charset="0"/>
              </a:rPr>
              <a:t>          Чтобы не допустить в дальнейшем ухудшения уровня доходов у социально-</a:t>
            </a:r>
            <a:r>
              <a:rPr lang="ru-RU" sz="1100" dirty="0" err="1">
                <a:latin typeface="Times New Roman" panose="02020603050405020304" pitchFamily="18" charset="0"/>
                <a:cs typeface="Times New Roman" pitchFamily="18" charset="0"/>
              </a:rPr>
              <a:t>незащещённых</a:t>
            </a:r>
            <a:r>
              <a:rPr lang="ru-RU" sz="1100" dirty="0">
                <a:latin typeface="Times New Roman" panose="02020603050405020304" pitchFamily="18" charset="0"/>
                <a:cs typeface="Times New Roman" pitchFamily="18" charset="0"/>
              </a:rPr>
              <a:t> слоев населения, целесообразно сохранить имеющиеся льготы для перечисленных категорий.</a:t>
            </a:r>
          </a:p>
          <a:p>
            <a:pPr algn="just"/>
            <a:endParaRPr lang="ru-RU" sz="1100" dirty="0">
              <a:latin typeface="Times New Roman" panose="02020603050405020304" pitchFamily="18" charset="0"/>
              <a:cs typeface="Times New Roman" pitchFamily="18" charset="0"/>
            </a:endParaRPr>
          </a:p>
          <a:p>
            <a:pPr marL="171450" indent="-171450" algn="just">
              <a:buFontTx/>
              <a:buChar char="-"/>
            </a:pPr>
            <a:endParaRPr lang="ru-RU" sz="1100" dirty="0">
              <a:latin typeface="Times New Roman" panose="02020603050405020304" pitchFamily="18" charset="0"/>
              <a:cs typeface="Times New Roman" pitchFamily="18" charset="0"/>
            </a:endParaRPr>
          </a:p>
          <a:p>
            <a:pPr indent="450215" algn="just"/>
            <a:endParaRPr lang="ru-RU"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23817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873D42E-D968-45B9-F5BE-858A428329F5}"/>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E6E0EAFD-0836-421F-A4B9-6A059B8543AA}"/>
              </a:ext>
            </a:extLst>
          </p:cNvPr>
          <p:cNvSpPr txBox="1"/>
          <p:nvPr/>
        </p:nvSpPr>
        <p:spPr>
          <a:xfrm>
            <a:off x="2156320" y="89503"/>
            <a:ext cx="7879359" cy="276999"/>
          </a:xfrm>
          <a:prstGeom prst="rect">
            <a:avLst/>
          </a:prstGeom>
          <a:noFill/>
        </p:spPr>
        <p:txBody>
          <a:bodyPr wrap="square">
            <a:spAutoFit/>
          </a:bodyPr>
          <a:lstStyle/>
          <a:p>
            <a:pPr algn="ctr"/>
            <a:r>
              <a:rPr lang="ru-RU" sz="1200" b="1" dirty="0">
                <a:solidFill>
                  <a:srgbClr val="6600FF"/>
                </a:solidFill>
                <a:effectLst/>
                <a:latin typeface="Times New Roman" panose="02020603050405020304" pitchFamily="18" charset="0"/>
                <a:ea typeface="Times New Roman" panose="02020603050405020304" pitchFamily="18" charset="0"/>
              </a:rPr>
              <a:t>Оценка эффективности налоговых расходов Анучинского муниципального округа.</a:t>
            </a:r>
            <a:endParaRPr lang="ru-RU" sz="1200" dirty="0">
              <a:solidFill>
                <a:srgbClr val="6600FF"/>
              </a:solidFill>
              <a:effectLst/>
              <a:latin typeface="Times New Roman" panose="02020603050405020304" pitchFamily="18" charset="0"/>
              <a:ea typeface="Times New Roman" panose="02020603050405020304" pitchFamily="18" charset="0"/>
            </a:endParaRPr>
          </a:p>
        </p:txBody>
      </p:sp>
      <p:graphicFrame>
        <p:nvGraphicFramePr>
          <p:cNvPr id="4" name="Таблица 9">
            <a:extLst>
              <a:ext uri="{FF2B5EF4-FFF2-40B4-BE49-F238E27FC236}">
                <a16:creationId xmlns:a16="http://schemas.microsoft.com/office/drawing/2014/main" id="{CC418A32-AC80-2CC7-2CC1-1B03D4250CC3}"/>
              </a:ext>
            </a:extLst>
          </p:cNvPr>
          <p:cNvGraphicFramePr>
            <a:graphicFrameLocks noGrp="1"/>
          </p:cNvGraphicFramePr>
          <p:nvPr>
            <p:extLst>
              <p:ext uri="{D42A27DB-BD31-4B8C-83A1-F6EECF244321}">
                <p14:modId xmlns:p14="http://schemas.microsoft.com/office/powerpoint/2010/main" val="2491639662"/>
              </p:ext>
            </p:extLst>
          </p:nvPr>
        </p:nvGraphicFramePr>
        <p:xfrm>
          <a:off x="100668" y="539327"/>
          <a:ext cx="11924556" cy="5435956"/>
        </p:xfrm>
        <a:graphic>
          <a:graphicData uri="http://schemas.openxmlformats.org/drawingml/2006/table">
            <a:tbl>
              <a:tblPr firstRow="1" bandRow="1">
                <a:tableStyleId>{22838BEF-8BB2-4498-84A7-C5851F593DF1}</a:tableStyleId>
              </a:tblPr>
              <a:tblGrid>
                <a:gridCol w="1501772">
                  <a:extLst>
                    <a:ext uri="{9D8B030D-6E8A-4147-A177-3AD203B41FA5}">
                      <a16:colId xmlns:a16="http://schemas.microsoft.com/office/drawing/2014/main" val="3108399089"/>
                    </a:ext>
                  </a:extLst>
                </a:gridCol>
                <a:gridCol w="2273877">
                  <a:extLst>
                    <a:ext uri="{9D8B030D-6E8A-4147-A177-3AD203B41FA5}">
                      <a16:colId xmlns:a16="http://schemas.microsoft.com/office/drawing/2014/main" val="2250902733"/>
                    </a:ext>
                  </a:extLst>
                </a:gridCol>
                <a:gridCol w="1120692">
                  <a:extLst>
                    <a:ext uri="{9D8B030D-6E8A-4147-A177-3AD203B41FA5}">
                      <a16:colId xmlns:a16="http://schemas.microsoft.com/office/drawing/2014/main" val="20002"/>
                    </a:ext>
                  </a:extLst>
                </a:gridCol>
                <a:gridCol w="472145">
                  <a:extLst>
                    <a:ext uri="{9D8B030D-6E8A-4147-A177-3AD203B41FA5}">
                      <a16:colId xmlns:a16="http://schemas.microsoft.com/office/drawing/2014/main" val="3436071546"/>
                    </a:ext>
                  </a:extLst>
                </a:gridCol>
                <a:gridCol w="746396">
                  <a:extLst>
                    <a:ext uri="{9D8B030D-6E8A-4147-A177-3AD203B41FA5}">
                      <a16:colId xmlns:a16="http://schemas.microsoft.com/office/drawing/2014/main" val="1209059144"/>
                    </a:ext>
                  </a:extLst>
                </a:gridCol>
                <a:gridCol w="717316">
                  <a:extLst>
                    <a:ext uri="{9D8B030D-6E8A-4147-A177-3AD203B41FA5}">
                      <a16:colId xmlns:a16="http://schemas.microsoft.com/office/drawing/2014/main" val="2086393058"/>
                    </a:ext>
                  </a:extLst>
                </a:gridCol>
                <a:gridCol w="940265">
                  <a:extLst>
                    <a:ext uri="{9D8B030D-6E8A-4147-A177-3AD203B41FA5}">
                      <a16:colId xmlns:a16="http://schemas.microsoft.com/office/drawing/2014/main" val="3925545751"/>
                    </a:ext>
                  </a:extLst>
                </a:gridCol>
                <a:gridCol w="542834">
                  <a:extLst>
                    <a:ext uri="{9D8B030D-6E8A-4147-A177-3AD203B41FA5}">
                      <a16:colId xmlns:a16="http://schemas.microsoft.com/office/drawing/2014/main" val="2316178900"/>
                    </a:ext>
                  </a:extLst>
                </a:gridCol>
                <a:gridCol w="853024">
                  <a:extLst>
                    <a:ext uri="{9D8B030D-6E8A-4147-A177-3AD203B41FA5}">
                      <a16:colId xmlns:a16="http://schemas.microsoft.com/office/drawing/2014/main" val="1465375989"/>
                    </a:ext>
                  </a:extLst>
                </a:gridCol>
                <a:gridCol w="645164">
                  <a:extLst>
                    <a:ext uri="{9D8B030D-6E8A-4147-A177-3AD203B41FA5}">
                      <a16:colId xmlns:a16="http://schemas.microsoft.com/office/drawing/2014/main" val="2839803726"/>
                    </a:ext>
                  </a:extLst>
                </a:gridCol>
                <a:gridCol w="731307">
                  <a:extLst>
                    <a:ext uri="{9D8B030D-6E8A-4147-A177-3AD203B41FA5}">
                      <a16:colId xmlns:a16="http://schemas.microsoft.com/office/drawing/2014/main" val="3987906336"/>
                    </a:ext>
                  </a:extLst>
                </a:gridCol>
                <a:gridCol w="513753">
                  <a:extLst>
                    <a:ext uri="{9D8B030D-6E8A-4147-A177-3AD203B41FA5}">
                      <a16:colId xmlns:a16="http://schemas.microsoft.com/office/drawing/2014/main" val="620079544"/>
                    </a:ext>
                  </a:extLst>
                </a:gridCol>
                <a:gridCol w="866011">
                  <a:extLst>
                    <a:ext uri="{9D8B030D-6E8A-4147-A177-3AD203B41FA5}">
                      <a16:colId xmlns:a16="http://schemas.microsoft.com/office/drawing/2014/main" val="1699386866"/>
                    </a:ext>
                  </a:extLst>
                </a:gridCol>
              </a:tblGrid>
              <a:tr h="370840">
                <a:tc>
                  <a:txBody>
                    <a:bodyPr/>
                    <a:lstStyle/>
                    <a:p>
                      <a:pPr algn="ctr"/>
                      <a:r>
                        <a:rPr lang="ru-RU" sz="1000" dirty="0">
                          <a:latin typeface="Times New Roman" panose="02020603050405020304" pitchFamily="18" charset="0"/>
                          <a:cs typeface="Times New Roman" panose="02020603050405020304" pitchFamily="18" charset="0"/>
                        </a:rPr>
                        <a:t>Наименование предоставляемых льгот</a:t>
                      </a:r>
                    </a:p>
                  </a:txBody>
                  <a:tcPr/>
                </a:tc>
                <a:tc>
                  <a:txBody>
                    <a:bodyPr/>
                    <a:lstStyle/>
                    <a:p>
                      <a:pPr algn="ctr"/>
                      <a:r>
                        <a:rPr lang="ru-RU" sz="1000" dirty="0">
                          <a:latin typeface="Times New Roman" panose="02020603050405020304" pitchFamily="18" charset="0"/>
                          <a:cs typeface="Times New Roman" panose="02020603050405020304" pitchFamily="18" charset="0"/>
                        </a:rPr>
                        <a:t>Категории налогоплательщиков</a:t>
                      </a:r>
                    </a:p>
                  </a:txBody>
                  <a:tcPr/>
                </a:tc>
                <a:tc>
                  <a:txBody>
                    <a:bodyPr/>
                    <a:lstStyle/>
                    <a:p>
                      <a:pPr algn="ctr"/>
                      <a:r>
                        <a:rPr lang="ru-RU" sz="1000" dirty="0">
                          <a:latin typeface="Times New Roman" panose="02020603050405020304" pitchFamily="18" charset="0"/>
                          <a:cs typeface="Times New Roman" panose="02020603050405020304" pitchFamily="18" charset="0"/>
                        </a:rPr>
                        <a:t>НПА</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2023 отчет</a:t>
                      </a:r>
                    </a:p>
                  </a:txBody>
                  <a:tcPr/>
                </a:tc>
                <a:tc hMerge="1">
                  <a:txBody>
                    <a:bodyPr/>
                    <a:lstStyle/>
                    <a:p>
                      <a:pPr algn="ctr"/>
                      <a:r>
                        <a:rPr lang="ru-RU" sz="1100" dirty="0">
                          <a:latin typeface="Times New Roman" panose="02020603050405020304" pitchFamily="18" charset="0"/>
                          <a:cs typeface="Times New Roman" panose="02020603050405020304" pitchFamily="18" charset="0"/>
                        </a:rPr>
                        <a:t>Сумма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2025г прогноз</a:t>
                      </a: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2026г прогноз</a:t>
                      </a: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2027г прогноз</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46203021"/>
                  </a:ext>
                </a:extLst>
              </a:tr>
              <a:tr h="1191616">
                <a:tc>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745644320"/>
                  </a:ext>
                </a:extLst>
              </a:tr>
              <a:tr h="1694448">
                <a:tc>
                  <a:txBody>
                    <a:bodyPr/>
                    <a:lstStyle/>
                    <a:p>
                      <a:pPr algn="l" fontAlgn="t"/>
                      <a:r>
                        <a:rPr lang="ru-RU" sz="1050" b="0" i="0" u="none" strike="noStrike" dirty="0">
                          <a:solidFill>
                            <a:srgbClr val="000000"/>
                          </a:solidFill>
                          <a:latin typeface="Times New Roman"/>
                        </a:rPr>
                        <a:t>Пониженная ставка для налогоплательщиков в отношении объектов недвижимого имущества, налоговая база в отношении которых определяется как кадастровая стоимость.</a:t>
                      </a:r>
                    </a:p>
                  </a:txBody>
                  <a:tcPr marL="7620" marR="7620" marT="7620" marB="0"/>
                </a:tc>
                <a:tc>
                  <a:txBody>
                    <a:bodyPr/>
                    <a:lstStyle/>
                    <a:p>
                      <a:pPr algn="l" fontAlgn="t"/>
                      <a:r>
                        <a:rPr lang="ru-RU" sz="1050" b="0" i="0" u="none" strike="noStrike" dirty="0">
                          <a:solidFill>
                            <a:srgbClr val="000000"/>
                          </a:solidFill>
                          <a:latin typeface="Times New Roman"/>
                        </a:rPr>
                        <a:t>Налогоплательщики в отношении объектов недвижимого имущества, налоговая база в отношении которых определяется как кадастровая стоимость - 1,2 % в отношении объектов налогообложения, включенных в перечень, определяемый в соответствии с п.7 </a:t>
                      </a:r>
                      <a:r>
                        <a:rPr lang="ru-RU" sz="1050" b="0" i="0" u="none" strike="noStrike" dirty="0" err="1">
                          <a:solidFill>
                            <a:srgbClr val="000000"/>
                          </a:solidFill>
                          <a:latin typeface="Times New Roman"/>
                        </a:rPr>
                        <a:t>ст</a:t>
                      </a:r>
                      <a:r>
                        <a:rPr lang="ru-RU" sz="1050" b="0" i="0" u="none" strike="noStrike" dirty="0">
                          <a:solidFill>
                            <a:srgbClr val="000000"/>
                          </a:solidFill>
                          <a:latin typeface="Times New Roman"/>
                        </a:rPr>
                        <a:t> 378.2 НК, в отношении объектов налогообложения, предусмотренных абзацем вторым п.10 </a:t>
                      </a:r>
                      <a:r>
                        <a:rPr lang="ru-RU" sz="1050" b="0" i="0" u="none" strike="noStrike" dirty="0" err="1">
                          <a:solidFill>
                            <a:srgbClr val="000000"/>
                          </a:solidFill>
                          <a:latin typeface="Times New Roman"/>
                        </a:rPr>
                        <a:t>ст</a:t>
                      </a:r>
                      <a:r>
                        <a:rPr lang="ru-RU" sz="1050" b="0" i="0" u="none" strike="noStrike" dirty="0">
                          <a:solidFill>
                            <a:srgbClr val="000000"/>
                          </a:solidFill>
                          <a:latin typeface="Times New Roman"/>
                        </a:rPr>
                        <a:t> 378.2 НК</a:t>
                      </a:r>
                      <a:br>
                        <a:rPr lang="ru-RU" sz="1050" b="0" i="0" u="none" strike="noStrike" dirty="0">
                          <a:solidFill>
                            <a:srgbClr val="000000"/>
                          </a:solidFill>
                          <a:latin typeface="Times New Roman"/>
                        </a:rPr>
                      </a:br>
                      <a:endParaRPr lang="ru-RU" sz="1050" b="0" i="0" u="none" strike="noStrike" dirty="0">
                        <a:solidFill>
                          <a:srgbClr val="000000"/>
                        </a:solidFill>
                        <a:latin typeface="Times New Roman"/>
                      </a:endParaRPr>
                    </a:p>
                  </a:txBody>
                  <a:tcPr marL="7620" marR="7620" marT="7620" marB="0"/>
                </a:tc>
                <a:tc>
                  <a:txBody>
                    <a:bodyPr/>
                    <a:lstStyle/>
                    <a:p>
                      <a:pPr algn="l"/>
                      <a:r>
                        <a:rPr kumimoji="0" lang="ru-RU" sz="105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Решение Думы АМР от 30.10.2019 года № 477-НПА Положение «О налоге на имущество физических лиц на территории АМО». </a:t>
                      </a:r>
                      <a:endParaRPr lang="ru-RU" sz="1050" dirty="0">
                        <a:latin typeface="Times New Roman" panose="02020603050405020304" pitchFamily="18" charset="0"/>
                        <a:cs typeface="Times New Roman" panose="02020603050405020304" pitchFamily="18" charset="0"/>
                      </a:endParaRPr>
                    </a:p>
                  </a:txBody>
                  <a:tcPr/>
                </a:tc>
                <a:tc>
                  <a:txBody>
                    <a:bodyPr/>
                    <a:lstStyle/>
                    <a:p>
                      <a:pPr algn="ctr"/>
                      <a:r>
                        <a:rPr lang="ru-RU" sz="1050" dirty="0">
                          <a:latin typeface="Times New Roman" panose="02020603050405020304" pitchFamily="18" charset="0"/>
                          <a:cs typeface="Times New Roman" panose="02020603050405020304" pitchFamily="18" charset="0"/>
                        </a:rPr>
                        <a:t>80</a:t>
                      </a:r>
                    </a:p>
                  </a:txBody>
                  <a:tcPr/>
                </a:tc>
                <a:tc>
                  <a:txBody>
                    <a:bodyPr/>
                    <a:lstStyle/>
                    <a:p>
                      <a:pPr algn="ctr"/>
                      <a:r>
                        <a:rPr lang="ru-RU" sz="1050" dirty="0">
                          <a:latin typeface="Times New Roman" panose="02020603050405020304" pitchFamily="18" charset="0"/>
                          <a:cs typeface="Times New Roman" panose="02020603050405020304" pitchFamily="18" charset="0"/>
                        </a:rPr>
                        <a:t>863,0</a:t>
                      </a:r>
                    </a:p>
                  </a:txBody>
                  <a:tcPr/>
                </a:tc>
                <a:tc>
                  <a:txBody>
                    <a:bodyPr/>
                    <a:lstStyle/>
                    <a:p>
                      <a:pPr algn="ctr"/>
                      <a:r>
                        <a:rPr lang="ru-RU" sz="1050" dirty="0">
                          <a:latin typeface="Times New Roman" panose="02020603050405020304" pitchFamily="18" charset="0"/>
                          <a:cs typeface="Times New Roman" panose="02020603050405020304" pitchFamily="18" charset="0"/>
                        </a:rPr>
                        <a:t>80</a:t>
                      </a:r>
                    </a:p>
                  </a:txBody>
                  <a:tcPr/>
                </a:tc>
                <a:tc>
                  <a:txBody>
                    <a:bodyPr/>
                    <a:lstStyle/>
                    <a:p>
                      <a:pPr algn="ctr"/>
                      <a:r>
                        <a:rPr lang="ru-RU" sz="1050" dirty="0">
                          <a:latin typeface="Times New Roman" panose="02020603050405020304" pitchFamily="18" charset="0"/>
                          <a:cs typeface="Times New Roman" panose="02020603050405020304" pitchFamily="18" charset="0"/>
                        </a:rPr>
                        <a:t>863,0</a:t>
                      </a:r>
                    </a:p>
                  </a:txBody>
                  <a:tcPr/>
                </a:tc>
                <a:tc>
                  <a:txBody>
                    <a:bodyPr/>
                    <a:lstStyle/>
                    <a:p>
                      <a:pPr algn="ctr"/>
                      <a:r>
                        <a:rPr lang="ru-RU" sz="1050" dirty="0">
                          <a:latin typeface="Times New Roman" panose="02020603050405020304" pitchFamily="18" charset="0"/>
                          <a:cs typeface="Times New Roman" panose="02020603050405020304" pitchFamily="18" charset="0"/>
                        </a:rPr>
                        <a:t>80</a:t>
                      </a:r>
                    </a:p>
                  </a:txBody>
                  <a:tcPr/>
                </a:tc>
                <a:tc>
                  <a:txBody>
                    <a:bodyPr/>
                    <a:lstStyle/>
                    <a:p>
                      <a:pPr algn="ctr"/>
                      <a:r>
                        <a:rPr lang="ru-RU" sz="1050" dirty="0">
                          <a:latin typeface="Times New Roman" panose="02020603050405020304" pitchFamily="18" charset="0"/>
                          <a:cs typeface="Times New Roman" panose="02020603050405020304" pitchFamily="18" charset="0"/>
                        </a:rPr>
                        <a:t>863,0</a:t>
                      </a:r>
                    </a:p>
                  </a:txBody>
                  <a:tcPr/>
                </a:tc>
                <a:tc>
                  <a:txBody>
                    <a:bodyPr/>
                    <a:lstStyle/>
                    <a:p>
                      <a:pPr algn="ctr"/>
                      <a:r>
                        <a:rPr lang="ru-RU" sz="1050" dirty="0">
                          <a:latin typeface="Times New Roman" panose="02020603050405020304" pitchFamily="18" charset="0"/>
                          <a:cs typeface="Times New Roman" panose="02020603050405020304" pitchFamily="18" charset="0"/>
                        </a:rPr>
                        <a:t>80</a:t>
                      </a:r>
                    </a:p>
                  </a:txBody>
                  <a:tcPr/>
                </a:tc>
                <a:tc>
                  <a:txBody>
                    <a:bodyPr/>
                    <a:lstStyle/>
                    <a:p>
                      <a:pPr algn="ctr"/>
                      <a:r>
                        <a:rPr lang="ru-RU" sz="1050" dirty="0">
                          <a:latin typeface="Times New Roman" panose="02020603050405020304" pitchFamily="18" charset="0"/>
                          <a:cs typeface="Times New Roman" panose="02020603050405020304" pitchFamily="18" charset="0"/>
                        </a:rPr>
                        <a:t>863,0</a:t>
                      </a:r>
                    </a:p>
                  </a:txBody>
                  <a:tcPr/>
                </a:tc>
                <a:tc>
                  <a:txBody>
                    <a:bodyPr/>
                    <a:lstStyle/>
                    <a:p>
                      <a:pPr algn="ctr"/>
                      <a:r>
                        <a:rPr lang="ru-RU" sz="1050" dirty="0">
                          <a:latin typeface="Times New Roman" panose="02020603050405020304" pitchFamily="18" charset="0"/>
                          <a:cs typeface="Times New Roman" panose="02020603050405020304" pitchFamily="18" charset="0"/>
                        </a:rPr>
                        <a:t>80</a:t>
                      </a:r>
                    </a:p>
                  </a:txBody>
                  <a:tcPr/>
                </a:tc>
                <a:tc>
                  <a:txBody>
                    <a:bodyPr/>
                    <a:lstStyle/>
                    <a:p>
                      <a:pPr algn="ctr"/>
                      <a:r>
                        <a:rPr lang="ru-RU" sz="1050" dirty="0">
                          <a:latin typeface="Times New Roman" panose="02020603050405020304" pitchFamily="18" charset="0"/>
                          <a:cs typeface="Times New Roman" panose="02020603050405020304" pitchFamily="18" charset="0"/>
                        </a:rPr>
                        <a:t>863,0</a:t>
                      </a:r>
                    </a:p>
                  </a:txBody>
                  <a:tcPr/>
                </a:tc>
                <a:extLst>
                  <a:ext uri="{0D108BD9-81ED-4DB2-BD59-A6C34878D82A}">
                    <a16:rowId xmlns:a16="http://schemas.microsoft.com/office/drawing/2014/main" val="3663948457"/>
                  </a:ext>
                </a:extLst>
              </a:tr>
              <a:tr h="370840">
                <a:tc>
                  <a:txBody>
                    <a:bodyPr/>
                    <a:lstStyle/>
                    <a:p>
                      <a:pPr algn="l" fontAlgn="t"/>
                      <a:r>
                        <a:rPr lang="ru-RU" sz="1050" b="0" i="0" u="none" strike="noStrike" dirty="0">
                          <a:solidFill>
                            <a:srgbClr val="000000"/>
                          </a:solidFill>
                          <a:latin typeface="Times New Roman"/>
                        </a:rPr>
                        <a:t>Льготы для налогоплательщиков в отношении объектов недвижимого имущества, налоговая база в отношении которых определяется как кадастровая стоимость.</a:t>
                      </a:r>
                    </a:p>
                  </a:txBody>
                  <a:tcPr marL="7620" marR="7620" marT="7620" marB="0"/>
                </a:tc>
                <a:tc>
                  <a:txBody>
                    <a:bodyPr/>
                    <a:lstStyle/>
                    <a:p>
                      <a:pPr algn="l" fontAlgn="t"/>
                      <a:r>
                        <a:rPr lang="ru-RU" sz="1050" b="0" i="0" u="none" strike="noStrike" dirty="0">
                          <a:solidFill>
                            <a:srgbClr val="000000"/>
                          </a:solidFill>
                          <a:latin typeface="Times New Roman"/>
                        </a:rPr>
                        <a:t>Налогоплательщики в отношении объектов недвижимого имущества, налоговая база в отношении которых определяется как кадастровая стоимость - налоговая льгота устанавливается для физических лиц являющихся членами многодетных семей, имеющих удостоверение, подтверждающее статус многодетной семьи</a:t>
                      </a:r>
                      <a:br>
                        <a:rPr lang="ru-RU" sz="1050" b="0" i="0" u="none" strike="noStrike" dirty="0">
                          <a:solidFill>
                            <a:srgbClr val="000000"/>
                          </a:solidFill>
                          <a:latin typeface="Times New Roman"/>
                        </a:rPr>
                      </a:br>
                      <a:endParaRPr lang="ru-RU" sz="1050" b="0" i="0" u="none" strike="noStrike" dirty="0">
                        <a:solidFill>
                          <a:srgbClr val="000000"/>
                        </a:solidFill>
                        <a:latin typeface="Times New Roman"/>
                      </a:endParaRPr>
                    </a:p>
                  </a:txBody>
                  <a:tcPr marL="7620" marR="7620" marT="762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05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Решение Думы АМР от 30.10.2019 года № 477-НПА Положение «О налоге на имущество физических лиц на территории АМО». </a:t>
                      </a:r>
                      <a:endParaRPr lang="ru-RU" sz="1050" dirty="0"/>
                    </a:p>
                  </a:txBody>
                  <a:tcPr/>
                </a:tc>
                <a:tc>
                  <a:txBody>
                    <a:bodyPr/>
                    <a:lstStyle/>
                    <a:p>
                      <a:pPr algn="ctr"/>
                      <a:r>
                        <a:rPr lang="ru-RU" sz="1050" dirty="0">
                          <a:latin typeface="Times New Roman" panose="02020603050405020304" pitchFamily="18" charset="0"/>
                          <a:cs typeface="Times New Roman" panose="02020603050405020304" pitchFamily="18" charset="0"/>
                        </a:rPr>
                        <a:t>286</a:t>
                      </a:r>
                    </a:p>
                  </a:txBody>
                  <a:tcPr/>
                </a:tc>
                <a:tc>
                  <a:txBody>
                    <a:bodyPr/>
                    <a:lstStyle/>
                    <a:p>
                      <a:pPr algn="ctr"/>
                      <a:r>
                        <a:rPr lang="ru-RU" sz="1050" dirty="0">
                          <a:latin typeface="Times New Roman" panose="02020603050405020304" pitchFamily="18" charset="0"/>
                          <a:cs typeface="Times New Roman" panose="02020603050405020304" pitchFamily="18" charset="0"/>
                        </a:rPr>
                        <a:t>38,0</a:t>
                      </a:r>
                    </a:p>
                  </a:txBody>
                  <a:tcPr/>
                </a:tc>
                <a:tc>
                  <a:txBody>
                    <a:bodyPr/>
                    <a:lstStyle/>
                    <a:p>
                      <a:pPr algn="ctr"/>
                      <a:r>
                        <a:rPr lang="ru-RU" sz="1050" dirty="0">
                          <a:latin typeface="Times New Roman" panose="02020603050405020304" pitchFamily="18" charset="0"/>
                          <a:cs typeface="Times New Roman" panose="02020603050405020304" pitchFamily="18" charset="0"/>
                        </a:rPr>
                        <a:t>286</a:t>
                      </a:r>
                    </a:p>
                  </a:txBody>
                  <a:tcPr/>
                </a:tc>
                <a:tc>
                  <a:txBody>
                    <a:bodyPr/>
                    <a:lstStyle/>
                    <a:p>
                      <a:pPr algn="ctr"/>
                      <a:r>
                        <a:rPr lang="ru-RU" sz="1050" dirty="0">
                          <a:latin typeface="Times New Roman" panose="02020603050405020304" pitchFamily="18" charset="0"/>
                          <a:cs typeface="Times New Roman" panose="02020603050405020304" pitchFamily="18" charset="0"/>
                        </a:rPr>
                        <a:t>38,0</a:t>
                      </a:r>
                    </a:p>
                  </a:txBody>
                  <a:tcPr/>
                </a:tc>
                <a:tc>
                  <a:txBody>
                    <a:bodyPr/>
                    <a:lstStyle/>
                    <a:p>
                      <a:pPr algn="ctr"/>
                      <a:r>
                        <a:rPr lang="ru-RU" sz="1050" dirty="0">
                          <a:latin typeface="Times New Roman" panose="02020603050405020304" pitchFamily="18" charset="0"/>
                          <a:cs typeface="Times New Roman" panose="02020603050405020304" pitchFamily="18" charset="0"/>
                        </a:rPr>
                        <a:t>286</a:t>
                      </a:r>
                    </a:p>
                  </a:txBody>
                  <a:tcPr/>
                </a:tc>
                <a:tc>
                  <a:txBody>
                    <a:bodyPr/>
                    <a:lstStyle/>
                    <a:p>
                      <a:pPr algn="ctr"/>
                      <a:r>
                        <a:rPr lang="ru-RU" sz="1050" dirty="0">
                          <a:latin typeface="Times New Roman" panose="02020603050405020304" pitchFamily="18" charset="0"/>
                          <a:cs typeface="Times New Roman" panose="02020603050405020304" pitchFamily="18" charset="0"/>
                        </a:rPr>
                        <a:t>38,0</a:t>
                      </a:r>
                    </a:p>
                  </a:txBody>
                  <a:tcPr/>
                </a:tc>
                <a:tc>
                  <a:txBody>
                    <a:bodyPr/>
                    <a:lstStyle/>
                    <a:p>
                      <a:pPr algn="ctr"/>
                      <a:r>
                        <a:rPr lang="ru-RU" sz="1050" dirty="0">
                          <a:latin typeface="Times New Roman" panose="02020603050405020304" pitchFamily="18" charset="0"/>
                          <a:cs typeface="Times New Roman" panose="02020603050405020304" pitchFamily="18" charset="0"/>
                        </a:rPr>
                        <a:t>286</a:t>
                      </a:r>
                    </a:p>
                  </a:txBody>
                  <a:tcPr/>
                </a:tc>
                <a:tc>
                  <a:txBody>
                    <a:bodyPr/>
                    <a:lstStyle/>
                    <a:p>
                      <a:pPr algn="ctr"/>
                      <a:r>
                        <a:rPr lang="ru-RU" sz="1050" dirty="0">
                          <a:latin typeface="Times New Roman" panose="02020603050405020304" pitchFamily="18" charset="0"/>
                          <a:cs typeface="Times New Roman" panose="02020603050405020304" pitchFamily="18" charset="0"/>
                        </a:rPr>
                        <a:t>38,0</a:t>
                      </a:r>
                    </a:p>
                  </a:txBody>
                  <a:tcPr/>
                </a:tc>
                <a:tc>
                  <a:txBody>
                    <a:bodyPr/>
                    <a:lstStyle/>
                    <a:p>
                      <a:pPr algn="ctr"/>
                      <a:r>
                        <a:rPr lang="ru-RU" sz="1050" dirty="0">
                          <a:latin typeface="Times New Roman" panose="02020603050405020304" pitchFamily="18" charset="0"/>
                          <a:cs typeface="Times New Roman" panose="02020603050405020304" pitchFamily="18" charset="0"/>
                        </a:rPr>
                        <a:t>286</a:t>
                      </a:r>
                    </a:p>
                  </a:txBody>
                  <a:tcPr/>
                </a:tc>
                <a:tc>
                  <a:txBody>
                    <a:bodyPr/>
                    <a:lstStyle/>
                    <a:p>
                      <a:pPr algn="ctr"/>
                      <a:r>
                        <a:rPr lang="ru-RU" sz="1050" dirty="0">
                          <a:latin typeface="Times New Roman" panose="02020603050405020304" pitchFamily="18" charset="0"/>
                          <a:cs typeface="Times New Roman" panose="02020603050405020304" pitchFamily="18" charset="0"/>
                        </a:rPr>
                        <a:t>38,0</a:t>
                      </a:r>
                    </a:p>
                  </a:txBody>
                  <a:tcPr/>
                </a:tc>
                <a:extLst>
                  <a:ext uri="{0D108BD9-81ED-4DB2-BD59-A6C34878D82A}">
                    <a16:rowId xmlns:a16="http://schemas.microsoft.com/office/drawing/2014/main" val="10003"/>
                  </a:ext>
                </a:extLst>
              </a:tr>
            </a:tbl>
          </a:graphicData>
        </a:graphic>
      </p:graphicFrame>
      <p:pic>
        <p:nvPicPr>
          <p:cNvPr id="5" name="Рисунок 4">
            <a:extLst>
              <a:ext uri="{FF2B5EF4-FFF2-40B4-BE49-F238E27FC236}">
                <a16:creationId xmlns:a16="http://schemas.microsoft.com/office/drawing/2014/main" id="{AD4CAE44-96A2-9F53-870C-45C7E6603C3E}"/>
              </a:ext>
            </a:extLst>
          </p:cNvPr>
          <p:cNvPicPr>
            <a:picLocks noChangeAspect="1"/>
          </p:cNvPicPr>
          <p:nvPr/>
        </p:nvPicPr>
        <p:blipFill>
          <a:blip r:embed="rId3" cstate="print"/>
          <a:stretch>
            <a:fillRect/>
          </a:stretch>
        </p:blipFill>
        <p:spPr>
          <a:xfrm>
            <a:off x="866273" y="1111934"/>
            <a:ext cx="2319689" cy="1111502"/>
          </a:xfrm>
          <a:prstGeom prst="rect">
            <a:avLst/>
          </a:prstGeom>
        </p:spPr>
      </p:pic>
    </p:spTree>
    <p:extLst>
      <p:ext uri="{BB962C8B-B14F-4D97-AF65-F5344CB8AC3E}">
        <p14:creationId xmlns:p14="http://schemas.microsoft.com/office/powerpoint/2010/main" val="1060973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EB778C4-31CA-51EB-5C67-902B173B34F7}"/>
              </a:ext>
            </a:extLst>
          </p:cNvPr>
          <p:cNvPicPr>
            <a:picLocks noChangeAspect="1"/>
          </p:cNvPicPr>
          <p:nvPr/>
        </p:nvPicPr>
        <p:blipFill>
          <a:blip r:embed="rId2" cstate="print"/>
          <a:stretch>
            <a:fillRect/>
          </a:stretch>
        </p:blipFill>
        <p:spPr>
          <a:xfrm>
            <a:off x="0" y="1"/>
            <a:ext cx="12192000" cy="6857999"/>
          </a:xfrm>
          <a:prstGeom prst="rect">
            <a:avLst/>
          </a:prstGeom>
        </p:spPr>
      </p:pic>
      <p:graphicFrame>
        <p:nvGraphicFramePr>
          <p:cNvPr id="3" name="Таблица 9">
            <a:extLst>
              <a:ext uri="{FF2B5EF4-FFF2-40B4-BE49-F238E27FC236}">
                <a16:creationId xmlns:a16="http://schemas.microsoft.com/office/drawing/2014/main" id="{4CE42687-F17E-81EC-D11E-1B5DC9787F76}"/>
              </a:ext>
            </a:extLst>
          </p:cNvPr>
          <p:cNvGraphicFramePr>
            <a:graphicFrameLocks noGrp="1"/>
          </p:cNvGraphicFramePr>
          <p:nvPr>
            <p:extLst>
              <p:ext uri="{D42A27DB-BD31-4B8C-83A1-F6EECF244321}">
                <p14:modId xmlns:p14="http://schemas.microsoft.com/office/powerpoint/2010/main" val="793221209"/>
              </p:ext>
            </p:extLst>
          </p:nvPr>
        </p:nvGraphicFramePr>
        <p:xfrm>
          <a:off x="161209" y="334201"/>
          <a:ext cx="11864012" cy="5516304"/>
        </p:xfrm>
        <a:graphic>
          <a:graphicData uri="http://schemas.openxmlformats.org/drawingml/2006/table">
            <a:tbl>
              <a:tblPr firstRow="1" bandRow="1">
                <a:tableStyleId>{22838BEF-8BB2-4498-84A7-C5851F593DF1}</a:tableStyleId>
              </a:tblPr>
              <a:tblGrid>
                <a:gridCol w="1226877">
                  <a:extLst>
                    <a:ext uri="{9D8B030D-6E8A-4147-A177-3AD203B41FA5}">
                      <a16:colId xmlns:a16="http://schemas.microsoft.com/office/drawing/2014/main" val="3108399089"/>
                    </a:ext>
                  </a:extLst>
                </a:gridCol>
                <a:gridCol w="1646881">
                  <a:extLst>
                    <a:ext uri="{9D8B030D-6E8A-4147-A177-3AD203B41FA5}">
                      <a16:colId xmlns:a16="http://schemas.microsoft.com/office/drawing/2014/main" val="2250902733"/>
                    </a:ext>
                  </a:extLst>
                </a:gridCol>
                <a:gridCol w="1363857">
                  <a:extLst>
                    <a:ext uri="{9D8B030D-6E8A-4147-A177-3AD203B41FA5}">
                      <a16:colId xmlns:a16="http://schemas.microsoft.com/office/drawing/2014/main" val="3587707129"/>
                    </a:ext>
                  </a:extLst>
                </a:gridCol>
                <a:gridCol w="639285">
                  <a:extLst>
                    <a:ext uri="{9D8B030D-6E8A-4147-A177-3AD203B41FA5}">
                      <a16:colId xmlns:a16="http://schemas.microsoft.com/office/drawing/2014/main" val="3436071546"/>
                    </a:ext>
                  </a:extLst>
                </a:gridCol>
                <a:gridCol w="900924">
                  <a:extLst>
                    <a:ext uri="{9D8B030D-6E8A-4147-A177-3AD203B41FA5}">
                      <a16:colId xmlns:a16="http://schemas.microsoft.com/office/drawing/2014/main" val="1209059144"/>
                    </a:ext>
                  </a:extLst>
                </a:gridCol>
                <a:gridCol w="492167">
                  <a:extLst>
                    <a:ext uri="{9D8B030D-6E8A-4147-A177-3AD203B41FA5}">
                      <a16:colId xmlns:a16="http://schemas.microsoft.com/office/drawing/2014/main" val="462549287"/>
                    </a:ext>
                  </a:extLst>
                </a:gridCol>
                <a:gridCol w="897548">
                  <a:extLst>
                    <a:ext uri="{9D8B030D-6E8A-4147-A177-3AD203B41FA5}">
                      <a16:colId xmlns:a16="http://schemas.microsoft.com/office/drawing/2014/main" val="3966424392"/>
                    </a:ext>
                  </a:extLst>
                </a:gridCol>
                <a:gridCol w="720125">
                  <a:extLst>
                    <a:ext uri="{9D8B030D-6E8A-4147-A177-3AD203B41FA5}">
                      <a16:colId xmlns:a16="http://schemas.microsoft.com/office/drawing/2014/main" val="2408360836"/>
                    </a:ext>
                  </a:extLst>
                </a:gridCol>
                <a:gridCol w="886946">
                  <a:extLst>
                    <a:ext uri="{9D8B030D-6E8A-4147-A177-3AD203B41FA5}">
                      <a16:colId xmlns:a16="http://schemas.microsoft.com/office/drawing/2014/main" val="1073800552"/>
                    </a:ext>
                  </a:extLst>
                </a:gridCol>
                <a:gridCol w="730729">
                  <a:extLst>
                    <a:ext uri="{9D8B030D-6E8A-4147-A177-3AD203B41FA5}">
                      <a16:colId xmlns:a16="http://schemas.microsoft.com/office/drawing/2014/main" val="108990759"/>
                    </a:ext>
                  </a:extLst>
                </a:gridCol>
                <a:gridCol w="863004">
                  <a:extLst>
                    <a:ext uri="{9D8B030D-6E8A-4147-A177-3AD203B41FA5}">
                      <a16:colId xmlns:a16="http://schemas.microsoft.com/office/drawing/2014/main" val="786739348"/>
                    </a:ext>
                  </a:extLst>
                </a:gridCol>
                <a:gridCol w="618994">
                  <a:extLst>
                    <a:ext uri="{9D8B030D-6E8A-4147-A177-3AD203B41FA5}">
                      <a16:colId xmlns:a16="http://schemas.microsoft.com/office/drawing/2014/main" val="3354238531"/>
                    </a:ext>
                  </a:extLst>
                </a:gridCol>
                <a:gridCol w="876675">
                  <a:extLst>
                    <a:ext uri="{9D8B030D-6E8A-4147-A177-3AD203B41FA5}">
                      <a16:colId xmlns:a16="http://schemas.microsoft.com/office/drawing/2014/main" val="3032584897"/>
                    </a:ext>
                  </a:extLst>
                </a:gridCol>
              </a:tblGrid>
              <a:tr h="5801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Наименование предоставляемых льгот</a:t>
                      </a:r>
                    </a:p>
                  </a:txBody>
                  <a:tcPr/>
                </a:tc>
                <a:tc>
                  <a:txBody>
                    <a:bodyPr/>
                    <a:lstStyle/>
                    <a:p>
                      <a:pPr algn="ctr"/>
                      <a:r>
                        <a:rPr lang="ru-RU" sz="1000" dirty="0">
                          <a:latin typeface="Times New Roman" panose="02020603050405020304" pitchFamily="18" charset="0"/>
                          <a:cs typeface="Times New Roman" panose="02020603050405020304" pitchFamily="18" charset="0"/>
                        </a:rPr>
                        <a:t>Категории налогоплательщик</a:t>
                      </a:r>
                    </a:p>
                  </a:txBody>
                  <a:tcPr/>
                </a:tc>
                <a:tc>
                  <a:txBody>
                    <a:bodyPr/>
                    <a:lstStyle/>
                    <a:p>
                      <a:pPr algn="ctr"/>
                      <a:r>
                        <a:rPr lang="ru-RU" sz="1000" dirty="0">
                          <a:latin typeface="Times New Roman" panose="02020603050405020304" pitchFamily="18" charset="0"/>
                          <a:cs typeface="Times New Roman" panose="02020603050405020304" pitchFamily="18" charset="0"/>
                        </a:rPr>
                        <a:t>НПА</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2022г отчет</a:t>
                      </a:r>
                    </a:p>
                  </a:txBody>
                  <a:tcPr/>
                </a:tc>
                <a:tc hMerge="1">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2023г оценка</a:t>
                      </a: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2024г прогноз</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2025г прогноз</a:t>
                      </a: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2026г прогноз</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46203021"/>
                  </a:ext>
                </a:extLst>
              </a:tr>
              <a:tr h="1142566">
                <a:tc>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2790797043"/>
                  </a:ext>
                </a:extLst>
              </a:tr>
              <a:tr h="195712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Льготы для налогоплательщиков в отношении объектов недвижимого имущества, налоговая база в отношении которых определяется как кадастровая стоимость.</a:t>
                      </a:r>
                      <a:endParaRPr lang="ru-RU" sz="1000" dirty="0">
                        <a:latin typeface="Times New Roman" panose="02020603050405020304" pitchFamily="18" charset="0"/>
                        <a:cs typeface="Times New Roman" panose="02020603050405020304" pitchFamily="18" charset="0"/>
                      </a:endParaRPr>
                    </a:p>
                  </a:txBody>
                  <a:tcPr/>
                </a:tc>
                <a:tc>
                  <a:txBody>
                    <a:bodyPr/>
                    <a:lstStyle/>
                    <a:p>
                      <a:pPr algn="l" fontAlgn="t"/>
                      <a:r>
                        <a:rPr lang="ru-RU" sz="1000" b="0" i="0" u="none" strike="noStrike" dirty="0">
                          <a:solidFill>
                            <a:srgbClr val="000000"/>
                          </a:solidFill>
                          <a:latin typeface="Times New Roman"/>
                        </a:rPr>
                        <a:t>Налогоплательщики в отношении земельных участков, налоговая база в отношении которых определяется как кадастровая стоимость - налоговая льгота устанавливается для граждан, которым присвоено звание "Почетный житель </a:t>
                      </a:r>
                      <a:r>
                        <a:rPr lang="ru-RU" sz="1000" b="0" i="0" u="none" strike="noStrike" dirty="0" err="1">
                          <a:solidFill>
                            <a:srgbClr val="000000"/>
                          </a:solidFill>
                          <a:latin typeface="Times New Roman"/>
                        </a:rPr>
                        <a:t>Анучинского</a:t>
                      </a:r>
                      <a:r>
                        <a:rPr lang="ru-RU" sz="1000" b="0" i="0" u="none" strike="noStrike" dirty="0">
                          <a:solidFill>
                            <a:srgbClr val="000000"/>
                          </a:solidFill>
                          <a:latin typeface="Times New Roman"/>
                        </a:rPr>
                        <a:t> района"</a:t>
                      </a:r>
                    </a:p>
                  </a:txBody>
                  <a:tcPr marL="7620" marR="7620" marT="7620" marB="0"/>
                </a:tc>
                <a:tc>
                  <a:txBody>
                    <a:bodyPr/>
                    <a:lstStyle/>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Решение Думы АМО от 25.11.2020 года № 121-НПА </a:t>
                      </a:r>
                    </a:p>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О Положении о земельном налоге на территории АМО»</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extLst>
                  <a:ext uri="{0D108BD9-81ED-4DB2-BD59-A6C34878D82A}">
                    <a16:rowId xmlns:a16="http://schemas.microsoft.com/office/drawing/2014/main" val="2716886022"/>
                  </a:ext>
                </a:extLst>
              </a:tr>
              <a:tr h="370840">
                <a:tc>
                  <a:txBody>
                    <a:bodyPr/>
                    <a:lstStyle/>
                    <a:p>
                      <a:pPr algn="l" fontAlgn="t"/>
                      <a:r>
                        <a:rPr lang="ru-RU" sz="1000" b="0" i="0" u="none" strike="noStrike" dirty="0">
                          <a:solidFill>
                            <a:srgbClr val="000000"/>
                          </a:solidFill>
                          <a:latin typeface="Times New Roman"/>
                        </a:rPr>
                        <a:t>Льготы для налогоплательщиков в отношении земельных участков, налоговая база в отношении которых определяется как кадастровая стоимость.</a:t>
                      </a:r>
                    </a:p>
                  </a:txBody>
                  <a:tcPr marL="7620" marR="7620" marT="7620" marB="0"/>
                </a:tc>
                <a:tc>
                  <a:txBody>
                    <a:bodyPr/>
                    <a:lstStyle/>
                    <a:p>
                      <a:pPr algn="l" fontAlgn="t"/>
                      <a:r>
                        <a:rPr lang="ru-RU" sz="1000" b="0" i="0" u="none" strike="noStrike" dirty="0">
                          <a:solidFill>
                            <a:srgbClr val="000000"/>
                          </a:solidFill>
                          <a:latin typeface="Times New Roman"/>
                        </a:rPr>
                        <a:t>Налогоплательщики в отношении земельных участков, налоговая база в отношении которых определяется как кадастровая стоимость - налоговая льгота устанавливается для физических лиц являющихся членами многодетных семей, имеющих удостоверение, подтверждающее статус многодетной семьи</a:t>
                      </a:r>
                    </a:p>
                  </a:txBody>
                  <a:tcPr marL="7620" marR="7620" marT="7620" marB="0"/>
                </a:tc>
                <a:tc>
                  <a:txBody>
                    <a:bodyPr/>
                    <a:lstStyle/>
                    <a:p>
                      <a:pPr algn="just"/>
                      <a:r>
                        <a:rPr kumimoji="0" lang="ru-RU" sz="1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Решения Думы АМО от 25.11.2020 года № 121-НПА «О Положении о земельном налоге на территории АМО» </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82</a:t>
                      </a:r>
                    </a:p>
                  </a:txBody>
                  <a:tcPr/>
                </a:tc>
                <a:tc>
                  <a:txBody>
                    <a:bodyPr/>
                    <a:lstStyle/>
                    <a:p>
                      <a:pPr algn="ctr"/>
                      <a:r>
                        <a:rPr lang="ru-RU" sz="1000" dirty="0">
                          <a:latin typeface="Times New Roman" panose="02020603050405020304" pitchFamily="18" charset="0"/>
                          <a:cs typeface="Times New Roman" panose="02020603050405020304" pitchFamily="18" charset="0"/>
                        </a:rPr>
                        <a:t>112,0</a:t>
                      </a:r>
                    </a:p>
                  </a:txBody>
                  <a:tcPr/>
                </a:tc>
                <a:tc>
                  <a:txBody>
                    <a:bodyPr/>
                    <a:lstStyle/>
                    <a:p>
                      <a:pPr algn="ctr"/>
                      <a:r>
                        <a:rPr lang="ru-RU" sz="1000" dirty="0">
                          <a:latin typeface="Times New Roman" panose="02020603050405020304" pitchFamily="18" charset="0"/>
                          <a:cs typeface="Times New Roman" panose="02020603050405020304" pitchFamily="18" charset="0"/>
                        </a:rPr>
                        <a:t>82</a:t>
                      </a:r>
                    </a:p>
                  </a:txBody>
                  <a:tcPr/>
                </a:tc>
                <a:tc>
                  <a:txBody>
                    <a:bodyPr/>
                    <a:lstStyle/>
                    <a:p>
                      <a:pPr algn="ctr"/>
                      <a:r>
                        <a:rPr lang="ru-RU" sz="1000" dirty="0">
                          <a:latin typeface="Times New Roman" panose="02020603050405020304" pitchFamily="18" charset="0"/>
                          <a:cs typeface="Times New Roman" panose="02020603050405020304" pitchFamily="18" charset="0"/>
                        </a:rPr>
                        <a:t>112,0</a:t>
                      </a:r>
                    </a:p>
                  </a:txBody>
                  <a:tcPr/>
                </a:tc>
                <a:tc>
                  <a:txBody>
                    <a:bodyPr/>
                    <a:lstStyle/>
                    <a:p>
                      <a:pPr algn="ctr"/>
                      <a:r>
                        <a:rPr lang="ru-RU" sz="1000" dirty="0">
                          <a:latin typeface="Times New Roman" panose="02020603050405020304" pitchFamily="18" charset="0"/>
                          <a:cs typeface="Times New Roman" panose="02020603050405020304" pitchFamily="18" charset="0"/>
                        </a:rPr>
                        <a:t>82</a:t>
                      </a:r>
                    </a:p>
                  </a:txBody>
                  <a:tcPr/>
                </a:tc>
                <a:tc>
                  <a:txBody>
                    <a:bodyPr/>
                    <a:lstStyle/>
                    <a:p>
                      <a:pPr algn="ctr"/>
                      <a:r>
                        <a:rPr lang="ru-RU" sz="1000" dirty="0">
                          <a:latin typeface="Times New Roman" panose="02020603050405020304" pitchFamily="18" charset="0"/>
                          <a:cs typeface="Times New Roman" panose="02020603050405020304" pitchFamily="18" charset="0"/>
                        </a:rPr>
                        <a:t>112,0</a:t>
                      </a:r>
                    </a:p>
                  </a:txBody>
                  <a:tcPr/>
                </a:tc>
                <a:tc>
                  <a:txBody>
                    <a:bodyPr/>
                    <a:lstStyle/>
                    <a:p>
                      <a:pPr algn="ctr"/>
                      <a:r>
                        <a:rPr lang="ru-RU" sz="1000" dirty="0">
                          <a:latin typeface="Times New Roman" panose="02020603050405020304" pitchFamily="18" charset="0"/>
                          <a:cs typeface="Times New Roman" panose="02020603050405020304" pitchFamily="18" charset="0"/>
                        </a:rPr>
                        <a:t>82</a:t>
                      </a:r>
                    </a:p>
                  </a:txBody>
                  <a:tcPr/>
                </a:tc>
                <a:tc>
                  <a:txBody>
                    <a:bodyPr/>
                    <a:lstStyle/>
                    <a:p>
                      <a:pPr algn="ctr"/>
                      <a:r>
                        <a:rPr lang="ru-RU" sz="1000" dirty="0">
                          <a:latin typeface="Times New Roman" panose="02020603050405020304" pitchFamily="18" charset="0"/>
                          <a:cs typeface="Times New Roman" panose="02020603050405020304" pitchFamily="18" charset="0"/>
                        </a:rPr>
                        <a:t>112,0</a:t>
                      </a:r>
                    </a:p>
                  </a:txBody>
                  <a:tcPr/>
                </a:tc>
                <a:tc>
                  <a:txBody>
                    <a:bodyPr/>
                    <a:lstStyle/>
                    <a:p>
                      <a:pPr algn="ctr"/>
                      <a:r>
                        <a:rPr lang="ru-RU" sz="1000" dirty="0">
                          <a:latin typeface="Times New Roman" panose="02020603050405020304" pitchFamily="18" charset="0"/>
                          <a:cs typeface="Times New Roman" panose="02020603050405020304" pitchFamily="18" charset="0"/>
                        </a:rPr>
                        <a:t>82</a:t>
                      </a:r>
                    </a:p>
                  </a:txBody>
                  <a:tcPr/>
                </a:tc>
                <a:tc>
                  <a:txBody>
                    <a:bodyPr/>
                    <a:lstStyle/>
                    <a:p>
                      <a:pPr algn="ctr"/>
                      <a:r>
                        <a:rPr lang="ru-RU" sz="1000" dirty="0">
                          <a:latin typeface="Times New Roman" panose="02020603050405020304" pitchFamily="18" charset="0"/>
                          <a:cs typeface="Times New Roman" panose="02020603050405020304" pitchFamily="18" charset="0"/>
                        </a:rPr>
                        <a:t>112,0</a:t>
                      </a:r>
                    </a:p>
                  </a:txBody>
                  <a:tcPr/>
                </a:tc>
                <a:extLst>
                  <a:ext uri="{0D108BD9-81ED-4DB2-BD59-A6C34878D82A}">
                    <a16:rowId xmlns:a16="http://schemas.microsoft.com/office/drawing/2014/main" val="3663948457"/>
                  </a:ext>
                </a:extLst>
              </a:tr>
            </a:tbl>
          </a:graphicData>
        </a:graphic>
      </p:graphicFrame>
      <p:pic>
        <p:nvPicPr>
          <p:cNvPr id="4" name="Рисунок 3">
            <a:extLst>
              <a:ext uri="{FF2B5EF4-FFF2-40B4-BE49-F238E27FC236}">
                <a16:creationId xmlns:a16="http://schemas.microsoft.com/office/drawing/2014/main" id="{752BD99F-DCC3-0B7F-FA41-81EE89795FB0}"/>
              </a:ext>
            </a:extLst>
          </p:cNvPr>
          <p:cNvPicPr>
            <a:picLocks noChangeAspect="1"/>
          </p:cNvPicPr>
          <p:nvPr/>
        </p:nvPicPr>
        <p:blipFill rotWithShape="1">
          <a:blip r:embed="rId3" cstate="print"/>
          <a:srcRect l="12020" r="9483"/>
          <a:stretch/>
        </p:blipFill>
        <p:spPr>
          <a:xfrm>
            <a:off x="356135" y="924025"/>
            <a:ext cx="1713297" cy="1116531"/>
          </a:xfrm>
          <a:prstGeom prst="rect">
            <a:avLst/>
          </a:prstGeom>
        </p:spPr>
      </p:pic>
    </p:spTree>
    <p:extLst>
      <p:ext uri="{BB962C8B-B14F-4D97-AF65-F5344CB8AC3E}">
        <p14:creationId xmlns:p14="http://schemas.microsoft.com/office/powerpoint/2010/main" val="2808032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934B995-736E-D98D-813F-09E0DF039A9A}"/>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Таблица 9">
            <a:extLst>
              <a:ext uri="{FF2B5EF4-FFF2-40B4-BE49-F238E27FC236}">
                <a16:creationId xmlns:a16="http://schemas.microsoft.com/office/drawing/2014/main" id="{DC651D74-6664-D987-4C25-04850B139110}"/>
              </a:ext>
            </a:extLst>
          </p:cNvPr>
          <p:cNvGraphicFramePr>
            <a:graphicFrameLocks noGrp="1"/>
          </p:cNvGraphicFramePr>
          <p:nvPr>
            <p:extLst>
              <p:ext uri="{D42A27DB-BD31-4B8C-83A1-F6EECF244321}">
                <p14:modId xmlns:p14="http://schemas.microsoft.com/office/powerpoint/2010/main" val="553740027"/>
              </p:ext>
            </p:extLst>
          </p:nvPr>
        </p:nvGraphicFramePr>
        <p:xfrm>
          <a:off x="161209" y="334201"/>
          <a:ext cx="11864012" cy="6012824"/>
        </p:xfrm>
        <a:graphic>
          <a:graphicData uri="http://schemas.openxmlformats.org/drawingml/2006/table">
            <a:tbl>
              <a:tblPr firstRow="1" bandRow="1">
                <a:tableStyleId>{22838BEF-8BB2-4498-84A7-C5851F593DF1}</a:tableStyleId>
              </a:tblPr>
              <a:tblGrid>
                <a:gridCol w="1417425">
                  <a:extLst>
                    <a:ext uri="{9D8B030D-6E8A-4147-A177-3AD203B41FA5}">
                      <a16:colId xmlns:a16="http://schemas.microsoft.com/office/drawing/2014/main" val="3108399089"/>
                    </a:ext>
                  </a:extLst>
                </a:gridCol>
                <a:gridCol w="2173857">
                  <a:extLst>
                    <a:ext uri="{9D8B030D-6E8A-4147-A177-3AD203B41FA5}">
                      <a16:colId xmlns:a16="http://schemas.microsoft.com/office/drawing/2014/main" val="2250902733"/>
                    </a:ext>
                  </a:extLst>
                </a:gridCol>
                <a:gridCol w="1673524">
                  <a:extLst>
                    <a:ext uri="{9D8B030D-6E8A-4147-A177-3AD203B41FA5}">
                      <a16:colId xmlns:a16="http://schemas.microsoft.com/office/drawing/2014/main" val="20002"/>
                    </a:ext>
                  </a:extLst>
                </a:gridCol>
                <a:gridCol w="595223">
                  <a:extLst>
                    <a:ext uri="{9D8B030D-6E8A-4147-A177-3AD203B41FA5}">
                      <a16:colId xmlns:a16="http://schemas.microsoft.com/office/drawing/2014/main" val="3436071546"/>
                    </a:ext>
                  </a:extLst>
                </a:gridCol>
                <a:gridCol w="966158">
                  <a:extLst>
                    <a:ext uri="{9D8B030D-6E8A-4147-A177-3AD203B41FA5}">
                      <a16:colId xmlns:a16="http://schemas.microsoft.com/office/drawing/2014/main" val="1209059144"/>
                    </a:ext>
                  </a:extLst>
                </a:gridCol>
                <a:gridCol w="646981">
                  <a:extLst>
                    <a:ext uri="{9D8B030D-6E8A-4147-A177-3AD203B41FA5}">
                      <a16:colId xmlns:a16="http://schemas.microsoft.com/office/drawing/2014/main" val="462549287"/>
                    </a:ext>
                  </a:extLst>
                </a:gridCol>
                <a:gridCol w="759125">
                  <a:extLst>
                    <a:ext uri="{9D8B030D-6E8A-4147-A177-3AD203B41FA5}">
                      <a16:colId xmlns:a16="http://schemas.microsoft.com/office/drawing/2014/main" val="3966424392"/>
                    </a:ext>
                  </a:extLst>
                </a:gridCol>
                <a:gridCol w="491706">
                  <a:extLst>
                    <a:ext uri="{9D8B030D-6E8A-4147-A177-3AD203B41FA5}">
                      <a16:colId xmlns:a16="http://schemas.microsoft.com/office/drawing/2014/main" val="2408360836"/>
                    </a:ext>
                  </a:extLst>
                </a:gridCol>
                <a:gridCol w="776377">
                  <a:extLst>
                    <a:ext uri="{9D8B030D-6E8A-4147-A177-3AD203B41FA5}">
                      <a16:colId xmlns:a16="http://schemas.microsoft.com/office/drawing/2014/main" val="1073800552"/>
                    </a:ext>
                  </a:extLst>
                </a:gridCol>
                <a:gridCol w="500332">
                  <a:extLst>
                    <a:ext uri="{9D8B030D-6E8A-4147-A177-3AD203B41FA5}">
                      <a16:colId xmlns:a16="http://schemas.microsoft.com/office/drawing/2014/main" val="108990759"/>
                    </a:ext>
                  </a:extLst>
                </a:gridCol>
                <a:gridCol w="690113">
                  <a:extLst>
                    <a:ext uri="{9D8B030D-6E8A-4147-A177-3AD203B41FA5}">
                      <a16:colId xmlns:a16="http://schemas.microsoft.com/office/drawing/2014/main" val="786739348"/>
                    </a:ext>
                  </a:extLst>
                </a:gridCol>
                <a:gridCol w="560717">
                  <a:extLst>
                    <a:ext uri="{9D8B030D-6E8A-4147-A177-3AD203B41FA5}">
                      <a16:colId xmlns:a16="http://schemas.microsoft.com/office/drawing/2014/main" val="3354238531"/>
                    </a:ext>
                  </a:extLst>
                </a:gridCol>
                <a:gridCol w="612474">
                  <a:extLst>
                    <a:ext uri="{9D8B030D-6E8A-4147-A177-3AD203B41FA5}">
                      <a16:colId xmlns:a16="http://schemas.microsoft.com/office/drawing/2014/main" val="3032584897"/>
                    </a:ext>
                  </a:extLst>
                </a:gridCol>
              </a:tblGrid>
              <a:tr h="5801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Наименование предоставляемых льгот</a:t>
                      </a:r>
                    </a:p>
                  </a:txBody>
                  <a:tcPr/>
                </a:tc>
                <a:tc>
                  <a:txBody>
                    <a:bodyPr/>
                    <a:lstStyle/>
                    <a:p>
                      <a:pPr algn="ctr"/>
                      <a:r>
                        <a:rPr lang="ru-RU" sz="1000" dirty="0">
                          <a:latin typeface="Times New Roman" panose="02020603050405020304" pitchFamily="18" charset="0"/>
                          <a:cs typeface="Times New Roman" panose="02020603050405020304" pitchFamily="18" charset="0"/>
                        </a:rPr>
                        <a:t>Категории налогоплательщик</a:t>
                      </a:r>
                    </a:p>
                  </a:txBody>
                  <a:tcPr/>
                </a:tc>
                <a:tc>
                  <a:txBody>
                    <a:bodyPr/>
                    <a:lstStyle/>
                    <a:p>
                      <a:pPr algn="ctr"/>
                      <a:r>
                        <a:rPr lang="ru-RU" sz="1000" dirty="0">
                          <a:latin typeface="Times New Roman" panose="02020603050405020304" pitchFamily="18" charset="0"/>
                          <a:cs typeface="Times New Roman" panose="02020603050405020304" pitchFamily="18" charset="0"/>
                        </a:rPr>
                        <a:t>НПА</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2022г отчет</a:t>
                      </a:r>
                    </a:p>
                  </a:txBody>
                  <a:tcPr/>
                </a:tc>
                <a:tc hMerge="1">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2023г оценка</a:t>
                      </a: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2024г прогноз</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2025г прогноз</a:t>
                      </a: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2026г прогноз</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46203021"/>
                  </a:ext>
                </a:extLst>
              </a:tr>
              <a:tr h="1142566">
                <a:tc>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2790797043"/>
                  </a:ext>
                </a:extLst>
              </a:tr>
              <a:tr h="195712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Льготы для налогоплательщиков в отношении объектов недвижимого имущества, налоговая база в отношении которых определяется как кадастровая стоимость.</a:t>
                      </a:r>
                      <a:endParaRPr lang="ru-RU" sz="1000" dirty="0">
                        <a:latin typeface="Times New Roman" panose="02020603050405020304" pitchFamily="18" charset="0"/>
                        <a:cs typeface="Times New Roman" panose="02020603050405020304" pitchFamily="18" charset="0"/>
                      </a:endParaRPr>
                    </a:p>
                  </a:txBody>
                  <a:tcPr/>
                </a:tc>
                <a:tc>
                  <a:txBody>
                    <a:bodyPr/>
                    <a:lstStyle/>
                    <a:p>
                      <a:pPr algn="l" fontAlgn="t"/>
                      <a:r>
                        <a:rPr lang="ru-RU" sz="1000" b="0" i="0" u="none" strike="noStrike" dirty="0">
                          <a:solidFill>
                            <a:srgbClr val="000000"/>
                          </a:solidFill>
                          <a:latin typeface="Times New Roman"/>
                        </a:rPr>
                        <a:t>Налогоплательщики в отношении земельных участков, налоговая база в отношении которых определяется как кадастровая стоимость - налоговая льгота устанавливается для физических лиц призванные военными комиссариатами на военную службу по мобилизации в Вооруженные Силы  Российской Федерации в  соответствии с Указом Президента Российской Федерации от 21 сентября 2022г № 647 "Об объявлении частичной мобилизации в Российской Федерации"</a:t>
                      </a:r>
                    </a:p>
                  </a:txBody>
                  <a:tcPr marL="7620" marR="7620" marT="7620" marB="0"/>
                </a:tc>
                <a:tc>
                  <a:txBody>
                    <a:bodyPr/>
                    <a:lstStyle/>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Решение Думы АМО от 25.11.2020 года № 121-НПА </a:t>
                      </a:r>
                    </a:p>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О Положении о земельном налоге на территории АМО»</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extLst>
                  <a:ext uri="{0D108BD9-81ED-4DB2-BD59-A6C34878D82A}">
                    <a16:rowId xmlns:a16="http://schemas.microsoft.com/office/drawing/2014/main" val="2716886022"/>
                  </a:ext>
                </a:extLst>
              </a:tr>
              <a:tr h="370840">
                <a:tc>
                  <a:txBody>
                    <a:bodyPr/>
                    <a:lstStyle/>
                    <a:p>
                      <a:pPr algn="l" fontAlgn="t"/>
                      <a:r>
                        <a:rPr lang="ru-RU" sz="1000" b="0" i="0" u="none" strike="noStrike" dirty="0">
                          <a:solidFill>
                            <a:srgbClr val="000000"/>
                          </a:solidFill>
                          <a:latin typeface="Times New Roman"/>
                        </a:rPr>
                        <a:t>Льготы для налогоплательщиков в отношении земельных участков, налоговая база в отношении которых определяется как кадастровая стоимость.</a:t>
                      </a:r>
                    </a:p>
                  </a:txBody>
                  <a:tcPr marL="7620" marR="7620" marT="7620" marB="0"/>
                </a:tc>
                <a:tc>
                  <a:txBody>
                    <a:bodyPr/>
                    <a:lstStyle/>
                    <a:p>
                      <a:pPr algn="l" fontAlgn="t"/>
                      <a:r>
                        <a:rPr lang="ru-RU" sz="1000" b="0" i="0" u="none" strike="noStrike" dirty="0">
                          <a:solidFill>
                            <a:srgbClr val="000000"/>
                          </a:solidFill>
                          <a:latin typeface="Times New Roman"/>
                        </a:rPr>
                        <a:t>Физические лица - являющиеся ветеранами боевых действий</a:t>
                      </a:r>
                    </a:p>
                  </a:txBody>
                  <a:tcPr marL="7620" marR="7620" marT="7620" marB="0"/>
                </a:tc>
                <a:tc>
                  <a:txBody>
                    <a:bodyPr/>
                    <a:lstStyle/>
                    <a:p>
                      <a:pPr algn="just"/>
                      <a:r>
                        <a:rPr kumimoji="0" lang="ru-RU" sz="1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Решения Думы АМО от 25.11.2020 года № 121-НПА «О Положении о земельном налоге на территории АМО» </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extLst>
                  <a:ext uri="{0D108BD9-81ED-4DB2-BD59-A6C34878D82A}">
                    <a16:rowId xmlns:a16="http://schemas.microsoft.com/office/drawing/2014/main" val="3663948457"/>
                  </a:ext>
                </a:extLst>
              </a:tr>
              <a:tr h="370840">
                <a:tc>
                  <a:txBody>
                    <a:bodyPr/>
                    <a:lstStyle/>
                    <a:p>
                      <a:pPr algn="l" fontAlgn="t"/>
                      <a:r>
                        <a:rPr lang="ru-RU" sz="1000" b="0" i="0" u="none" strike="noStrike" dirty="0">
                          <a:solidFill>
                            <a:srgbClr val="000000"/>
                          </a:solidFill>
                          <a:latin typeface="Times New Roman"/>
                        </a:rPr>
                        <a:t>Льготы для налогоплательщиков в отношении земельных участков, налоговая база в отношении которых определяется как кадастровая стоимость.</a:t>
                      </a:r>
                    </a:p>
                  </a:txBody>
                  <a:tcPr marL="7620" marR="7620" marT="7620" marB="0"/>
                </a:tc>
                <a:tc>
                  <a:txBody>
                    <a:bodyPr/>
                    <a:lstStyle/>
                    <a:p>
                      <a:pPr algn="l" fontAlgn="t"/>
                      <a:r>
                        <a:rPr lang="ru-RU" sz="1000" b="0" i="0" u="none" strike="noStrike" dirty="0">
                          <a:solidFill>
                            <a:srgbClr val="000000"/>
                          </a:solidFill>
                          <a:latin typeface="Times New Roman"/>
                        </a:rPr>
                        <a:t>Члены семей военнослужащих, погибших в ходе специальной военной операции</a:t>
                      </a:r>
                    </a:p>
                  </a:txBody>
                  <a:tcPr marL="7620" marR="7620" marT="7620" marB="0"/>
                </a:tc>
                <a:tc>
                  <a:txBody>
                    <a:bodyPr/>
                    <a:lstStyle/>
                    <a:p>
                      <a:pPr algn="l" fontAlgn="t"/>
                      <a:r>
                        <a:rPr lang="ru-RU" sz="1000" b="0" i="0" u="none" strike="noStrike" dirty="0">
                          <a:solidFill>
                            <a:srgbClr val="000000"/>
                          </a:solidFill>
                          <a:latin typeface="Times New Roman"/>
                        </a:rPr>
                        <a:t>Решение Думы </a:t>
                      </a:r>
                      <a:r>
                        <a:rPr lang="ru-RU" sz="1000" b="0" i="0" u="none" strike="noStrike" dirty="0" err="1">
                          <a:solidFill>
                            <a:srgbClr val="000000"/>
                          </a:solidFill>
                          <a:latin typeface="Times New Roman"/>
                        </a:rPr>
                        <a:t>Анучинского</a:t>
                      </a:r>
                      <a:r>
                        <a:rPr lang="ru-RU" sz="1000" b="0" i="0" u="none" strike="noStrike" dirty="0">
                          <a:solidFill>
                            <a:srgbClr val="000000"/>
                          </a:solidFill>
                          <a:latin typeface="Times New Roman"/>
                        </a:rPr>
                        <a:t> муниципального округа от 25.11.2020 № 121-НПА "О Положении "О земельном налоге на территории АМО»</a:t>
                      </a:r>
                      <a:br>
                        <a:rPr lang="ru-RU" sz="1000" b="0" i="0" u="none" strike="noStrike" dirty="0">
                          <a:solidFill>
                            <a:srgbClr val="000000"/>
                          </a:solidFill>
                          <a:latin typeface="Times New Roman"/>
                        </a:rPr>
                      </a:br>
                      <a:endParaRPr lang="ru-RU" sz="1000" b="0" i="0" u="none" strike="noStrike" dirty="0">
                        <a:solidFill>
                          <a:srgbClr val="000000"/>
                        </a:solidFill>
                        <a:latin typeface="Times New Roman"/>
                      </a:endParaRP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extLst>
                  <a:ext uri="{0D108BD9-81ED-4DB2-BD59-A6C34878D82A}">
                    <a16:rowId xmlns:a16="http://schemas.microsoft.com/office/drawing/2014/main" val="10004"/>
                  </a:ext>
                </a:extLst>
              </a:tr>
            </a:tbl>
          </a:graphicData>
        </a:graphic>
      </p:graphicFrame>
      <p:pic>
        <p:nvPicPr>
          <p:cNvPr id="4" name="Рисунок 3">
            <a:extLst>
              <a:ext uri="{FF2B5EF4-FFF2-40B4-BE49-F238E27FC236}">
                <a16:creationId xmlns:a16="http://schemas.microsoft.com/office/drawing/2014/main" id="{B28F6919-7F7F-39B3-03F1-A9C9484E8597}"/>
              </a:ext>
            </a:extLst>
          </p:cNvPr>
          <p:cNvPicPr>
            <a:picLocks noChangeAspect="1"/>
          </p:cNvPicPr>
          <p:nvPr/>
        </p:nvPicPr>
        <p:blipFill rotWithShape="1">
          <a:blip r:embed="rId3" cstate="print"/>
          <a:srcRect l="12020" r="9483"/>
          <a:stretch/>
        </p:blipFill>
        <p:spPr>
          <a:xfrm>
            <a:off x="356135" y="924025"/>
            <a:ext cx="1713297" cy="1116531"/>
          </a:xfrm>
          <a:prstGeom prst="rect">
            <a:avLst/>
          </a:prstGeom>
        </p:spPr>
      </p:pic>
    </p:spTree>
    <p:extLst>
      <p:ext uri="{BB962C8B-B14F-4D97-AF65-F5344CB8AC3E}">
        <p14:creationId xmlns:p14="http://schemas.microsoft.com/office/powerpoint/2010/main" val="460397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FAE457C-5E49-0231-5E67-2F7018295528}"/>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BFE5A652-F7C1-AE96-7D97-09CDBADBED31}"/>
              </a:ext>
            </a:extLst>
          </p:cNvPr>
          <p:cNvSpPr txBox="1">
            <a:spLocks/>
          </p:cNvSpPr>
          <p:nvPr/>
        </p:nvSpPr>
        <p:spPr>
          <a:xfrm>
            <a:off x="1185243" y="0"/>
            <a:ext cx="10135401" cy="365574"/>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6600FF"/>
                </a:solidFill>
                <a:effectLst/>
                <a:uLnTx/>
                <a:uFillTx/>
                <a:latin typeface="Times New Roman" panose="02020603050405020304" pitchFamily="18" charset="0"/>
                <a:ea typeface="Calibri" panose="020F0502020204030204" pitchFamily="34" charset="0"/>
                <a:cs typeface="Times New Roman" panose="02020603050405020304" pitchFamily="18" charset="0"/>
              </a:rPr>
              <a:t>Основные характеристики бюджета Анучинского муниципального округа </a:t>
            </a:r>
            <a:r>
              <a:rPr kumimoji="0" lang="ru-RU" sz="1200" b="1" u="none" strike="noStrike" kern="1200" cap="none" spc="0" normalizeH="0" baseline="0" noProof="0" dirty="0">
                <a:ln>
                  <a:noFill/>
                </a:ln>
                <a:solidFill>
                  <a:srgbClr val="6600FF"/>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(руб.)</a:t>
            </a:r>
            <a:endParaRPr kumimoji="0" lang="ru-RU" sz="1200" b="0" u="none" strike="noStrike" kern="1200" cap="none" spc="0" normalizeH="0" baseline="0" noProof="0" dirty="0">
              <a:ln>
                <a:noFill/>
              </a:ln>
              <a:solidFill>
                <a:srgbClr val="6600FF"/>
              </a:solidFill>
              <a:effectLst/>
              <a:uLnTx/>
              <a:uFillTx/>
              <a:ea typeface="+mj-ea"/>
              <a:cs typeface="+mj-cs"/>
            </a:endParaRPr>
          </a:p>
        </p:txBody>
      </p:sp>
      <p:sp>
        <p:nvSpPr>
          <p:cNvPr id="5" name="Прямоугольник: скругленные углы 4">
            <a:extLst>
              <a:ext uri="{FF2B5EF4-FFF2-40B4-BE49-F238E27FC236}">
                <a16:creationId xmlns:a16="http://schemas.microsoft.com/office/drawing/2014/main" id="{73D21FE8-0A98-28FF-BED5-094CAD65BD8F}"/>
              </a:ext>
            </a:extLst>
          </p:cNvPr>
          <p:cNvSpPr/>
          <p:nvPr/>
        </p:nvSpPr>
        <p:spPr>
          <a:xfrm>
            <a:off x="2021681" y="485970"/>
            <a:ext cx="1535251" cy="639503"/>
          </a:xfrm>
          <a:prstGeom prst="roundRect">
            <a:avLst/>
          </a:prstGeom>
          <a:ln>
            <a:solidFill>
              <a:srgbClr val="FF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sz="1100" dirty="0">
              <a:latin typeface="Times New Roman" panose="02020603050405020304" pitchFamily="18" charset="0"/>
              <a:cs typeface="Times New Roman" panose="02020603050405020304" pitchFamily="18" charset="0"/>
            </a:endParaRPr>
          </a:p>
          <a:p>
            <a:pPr algn="ctr"/>
            <a:endParaRPr lang="ru-RU" sz="1100" dirty="0">
              <a:latin typeface="Times New Roman" panose="02020603050405020304" pitchFamily="18" charset="0"/>
              <a:cs typeface="Times New Roman" panose="02020603050405020304" pitchFamily="18" charset="0"/>
            </a:endParaRPr>
          </a:p>
          <a:p>
            <a:pPr algn="ctr"/>
            <a:endParaRPr lang="ru-RU" sz="1100" dirty="0">
              <a:latin typeface="Times New Roman" panose="02020603050405020304" pitchFamily="18" charset="0"/>
              <a:cs typeface="Times New Roman" panose="02020603050405020304" pitchFamily="18" charset="0"/>
            </a:endParaRPr>
          </a:p>
          <a:p>
            <a:pPr algn="ctr"/>
            <a:r>
              <a:rPr lang="ru-RU" sz="1100" dirty="0">
                <a:latin typeface="Times New Roman" panose="02020603050405020304" pitchFamily="18" charset="0"/>
                <a:cs typeface="Times New Roman" panose="02020603050405020304" pitchFamily="18" charset="0"/>
              </a:rPr>
              <a:t>Отчет</a:t>
            </a:r>
          </a:p>
        </p:txBody>
      </p:sp>
      <p:pic>
        <p:nvPicPr>
          <p:cNvPr id="6" name="Рисунок 5">
            <a:extLst>
              <a:ext uri="{FF2B5EF4-FFF2-40B4-BE49-F238E27FC236}">
                <a16:creationId xmlns:a16="http://schemas.microsoft.com/office/drawing/2014/main" id="{4DCF9E70-1109-9302-F055-5E9BD8C1F5D9}"/>
              </a:ext>
            </a:extLst>
          </p:cNvPr>
          <p:cNvPicPr>
            <a:picLocks noChangeAspect="1"/>
          </p:cNvPicPr>
          <p:nvPr/>
        </p:nvPicPr>
        <p:blipFill>
          <a:blip r:embed="rId3" cstate="print"/>
          <a:stretch>
            <a:fillRect/>
          </a:stretch>
        </p:blipFill>
        <p:spPr>
          <a:xfrm>
            <a:off x="2321241" y="548701"/>
            <a:ext cx="1007623" cy="431104"/>
          </a:xfrm>
          <a:prstGeom prst="rect">
            <a:avLst/>
          </a:prstGeom>
        </p:spPr>
      </p:pic>
      <p:sp>
        <p:nvSpPr>
          <p:cNvPr id="7" name="Прямоугольник: скругленные углы 6">
            <a:extLst>
              <a:ext uri="{FF2B5EF4-FFF2-40B4-BE49-F238E27FC236}">
                <a16:creationId xmlns:a16="http://schemas.microsoft.com/office/drawing/2014/main" id="{C14E3BBD-0D54-F359-7F9F-12BDD32B5227}"/>
              </a:ext>
            </a:extLst>
          </p:cNvPr>
          <p:cNvSpPr/>
          <p:nvPr/>
        </p:nvSpPr>
        <p:spPr>
          <a:xfrm>
            <a:off x="2020980" y="1463747"/>
            <a:ext cx="1535950" cy="778278"/>
          </a:xfrm>
          <a:prstGeom prst="roundRect">
            <a:avLst/>
          </a:prstGeom>
          <a:ln>
            <a:solidFill>
              <a:srgbClr val="FF0066"/>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ru-RU" sz="1100" dirty="0">
              <a:latin typeface="Times New Roman" panose="02020603050405020304" pitchFamily="18" charset="0"/>
              <a:cs typeface="Times New Roman" panose="02020603050405020304" pitchFamily="18" charset="0"/>
            </a:endParaRPr>
          </a:p>
          <a:p>
            <a:pPr algn="ctr"/>
            <a:endParaRPr lang="ru-RU" sz="1100" dirty="0">
              <a:latin typeface="Times New Roman" panose="02020603050405020304" pitchFamily="18" charset="0"/>
              <a:cs typeface="Times New Roman" panose="02020603050405020304" pitchFamily="18" charset="0"/>
            </a:endParaRPr>
          </a:p>
          <a:p>
            <a:pPr algn="ctr"/>
            <a:endParaRPr lang="ru-RU" sz="1100" dirty="0">
              <a:latin typeface="Times New Roman" panose="02020603050405020304" pitchFamily="18" charset="0"/>
              <a:cs typeface="Times New Roman" panose="02020603050405020304" pitchFamily="18" charset="0"/>
            </a:endParaRPr>
          </a:p>
          <a:p>
            <a:pPr algn="ctr"/>
            <a:r>
              <a:rPr lang="ru-RU" sz="1100" dirty="0">
                <a:latin typeface="Times New Roman" panose="02020603050405020304" pitchFamily="18" charset="0"/>
                <a:cs typeface="Times New Roman" panose="02020603050405020304" pitchFamily="18" charset="0"/>
              </a:rPr>
              <a:t>Оценка</a:t>
            </a:r>
          </a:p>
        </p:txBody>
      </p:sp>
      <p:pic>
        <p:nvPicPr>
          <p:cNvPr id="8" name="Рисунок 7">
            <a:extLst>
              <a:ext uri="{FF2B5EF4-FFF2-40B4-BE49-F238E27FC236}">
                <a16:creationId xmlns:a16="http://schemas.microsoft.com/office/drawing/2014/main" id="{139E7E2B-BA52-65AC-9B86-B7D9E69FCEB1}"/>
              </a:ext>
            </a:extLst>
          </p:cNvPr>
          <p:cNvPicPr>
            <a:picLocks noChangeAspect="1"/>
          </p:cNvPicPr>
          <p:nvPr/>
        </p:nvPicPr>
        <p:blipFill>
          <a:blip r:embed="rId4" cstate="print"/>
          <a:stretch>
            <a:fillRect/>
          </a:stretch>
        </p:blipFill>
        <p:spPr>
          <a:xfrm>
            <a:off x="2194912" y="1474369"/>
            <a:ext cx="1195830" cy="545916"/>
          </a:xfrm>
          <a:prstGeom prst="rect">
            <a:avLst/>
          </a:prstGeom>
        </p:spPr>
      </p:pic>
      <p:pic>
        <p:nvPicPr>
          <p:cNvPr id="10" name="Рисунок 9">
            <a:extLst>
              <a:ext uri="{FF2B5EF4-FFF2-40B4-BE49-F238E27FC236}">
                <a16:creationId xmlns:a16="http://schemas.microsoft.com/office/drawing/2014/main" id="{9FF3CC2E-7161-AADF-0692-3029B8E67131}"/>
              </a:ext>
            </a:extLst>
          </p:cNvPr>
          <p:cNvPicPr>
            <a:picLocks noChangeAspect="1"/>
          </p:cNvPicPr>
          <p:nvPr/>
        </p:nvPicPr>
        <p:blipFill>
          <a:blip r:embed="rId5" cstate="print"/>
          <a:stretch>
            <a:fillRect/>
          </a:stretch>
        </p:blipFill>
        <p:spPr>
          <a:xfrm>
            <a:off x="2001165" y="2612672"/>
            <a:ext cx="1535951" cy="778279"/>
          </a:xfrm>
          <a:prstGeom prst="rect">
            <a:avLst/>
          </a:prstGeom>
        </p:spPr>
      </p:pic>
      <p:pic>
        <p:nvPicPr>
          <p:cNvPr id="11" name="Рисунок 10">
            <a:extLst>
              <a:ext uri="{FF2B5EF4-FFF2-40B4-BE49-F238E27FC236}">
                <a16:creationId xmlns:a16="http://schemas.microsoft.com/office/drawing/2014/main" id="{FABECF55-CB75-8E40-E75A-D59A15DEF6F1}"/>
              </a:ext>
            </a:extLst>
          </p:cNvPr>
          <p:cNvPicPr>
            <a:picLocks noChangeAspect="1"/>
          </p:cNvPicPr>
          <p:nvPr/>
        </p:nvPicPr>
        <p:blipFill rotWithShape="1">
          <a:blip r:embed="rId6" cstate="print"/>
          <a:srcRect t="13211" b="24159"/>
          <a:stretch/>
        </p:blipFill>
        <p:spPr>
          <a:xfrm>
            <a:off x="2186995" y="2618150"/>
            <a:ext cx="1133061" cy="526225"/>
          </a:xfrm>
          <a:prstGeom prst="rect">
            <a:avLst/>
          </a:prstGeom>
        </p:spPr>
      </p:pic>
      <p:pic>
        <p:nvPicPr>
          <p:cNvPr id="12" name="Рисунок 11">
            <a:extLst>
              <a:ext uri="{FF2B5EF4-FFF2-40B4-BE49-F238E27FC236}">
                <a16:creationId xmlns:a16="http://schemas.microsoft.com/office/drawing/2014/main" id="{16AA2B0E-22FC-E1BB-96ED-AF06965FB61C}"/>
              </a:ext>
            </a:extLst>
          </p:cNvPr>
          <p:cNvPicPr>
            <a:picLocks noChangeAspect="1"/>
          </p:cNvPicPr>
          <p:nvPr/>
        </p:nvPicPr>
        <p:blipFill>
          <a:blip r:embed="rId5" cstate="print"/>
          <a:stretch>
            <a:fillRect/>
          </a:stretch>
        </p:blipFill>
        <p:spPr>
          <a:xfrm>
            <a:off x="2010819" y="3780074"/>
            <a:ext cx="1531039" cy="883997"/>
          </a:xfrm>
          <a:prstGeom prst="rect">
            <a:avLst/>
          </a:prstGeom>
        </p:spPr>
      </p:pic>
      <p:pic>
        <p:nvPicPr>
          <p:cNvPr id="13" name="Рисунок 12">
            <a:extLst>
              <a:ext uri="{FF2B5EF4-FFF2-40B4-BE49-F238E27FC236}">
                <a16:creationId xmlns:a16="http://schemas.microsoft.com/office/drawing/2014/main" id="{D57AC536-830E-25AD-E7A4-688B7D66FBA4}"/>
              </a:ext>
            </a:extLst>
          </p:cNvPr>
          <p:cNvPicPr>
            <a:picLocks noChangeAspect="1"/>
          </p:cNvPicPr>
          <p:nvPr/>
        </p:nvPicPr>
        <p:blipFill>
          <a:blip r:embed="rId7" cstate="print"/>
          <a:stretch>
            <a:fillRect/>
          </a:stretch>
        </p:blipFill>
        <p:spPr>
          <a:xfrm>
            <a:off x="2221976" y="3817774"/>
            <a:ext cx="1101830" cy="532921"/>
          </a:xfrm>
          <a:prstGeom prst="rect">
            <a:avLst/>
          </a:prstGeom>
        </p:spPr>
      </p:pic>
      <p:pic>
        <p:nvPicPr>
          <p:cNvPr id="15" name="Рисунок 14">
            <a:extLst>
              <a:ext uri="{FF2B5EF4-FFF2-40B4-BE49-F238E27FC236}">
                <a16:creationId xmlns:a16="http://schemas.microsoft.com/office/drawing/2014/main" id="{5B6A458D-BFF9-9CFD-4192-283F5052F5C2}"/>
              </a:ext>
            </a:extLst>
          </p:cNvPr>
          <p:cNvPicPr>
            <a:picLocks noChangeAspect="1"/>
          </p:cNvPicPr>
          <p:nvPr/>
        </p:nvPicPr>
        <p:blipFill>
          <a:blip r:embed="rId5" cstate="print"/>
          <a:stretch>
            <a:fillRect/>
          </a:stretch>
        </p:blipFill>
        <p:spPr>
          <a:xfrm>
            <a:off x="2016738" y="5094958"/>
            <a:ext cx="1531038" cy="852001"/>
          </a:xfrm>
          <a:prstGeom prst="rect">
            <a:avLst/>
          </a:prstGeom>
        </p:spPr>
      </p:pic>
      <p:pic>
        <p:nvPicPr>
          <p:cNvPr id="16" name="Рисунок 15">
            <a:extLst>
              <a:ext uri="{FF2B5EF4-FFF2-40B4-BE49-F238E27FC236}">
                <a16:creationId xmlns:a16="http://schemas.microsoft.com/office/drawing/2014/main" id="{73F3C402-D88C-4081-71A5-6156FF64B976}"/>
              </a:ext>
            </a:extLst>
          </p:cNvPr>
          <p:cNvPicPr>
            <a:picLocks noChangeAspect="1"/>
          </p:cNvPicPr>
          <p:nvPr/>
        </p:nvPicPr>
        <p:blipFill>
          <a:blip r:embed="rId8" cstate="print"/>
          <a:stretch>
            <a:fillRect/>
          </a:stretch>
        </p:blipFill>
        <p:spPr>
          <a:xfrm>
            <a:off x="2150876" y="5117677"/>
            <a:ext cx="1299996" cy="554251"/>
          </a:xfrm>
          <a:prstGeom prst="rect">
            <a:avLst/>
          </a:prstGeom>
        </p:spPr>
      </p:pic>
      <p:sp>
        <p:nvSpPr>
          <p:cNvPr id="17" name="Прямоугольник: скругленные углы 16">
            <a:extLst>
              <a:ext uri="{FF2B5EF4-FFF2-40B4-BE49-F238E27FC236}">
                <a16:creationId xmlns:a16="http://schemas.microsoft.com/office/drawing/2014/main" id="{AA1F0543-48DD-040E-A90E-A1A480B21AA6}"/>
              </a:ext>
            </a:extLst>
          </p:cNvPr>
          <p:cNvSpPr/>
          <p:nvPr/>
        </p:nvSpPr>
        <p:spPr>
          <a:xfrm>
            <a:off x="3788986" y="470989"/>
            <a:ext cx="369115" cy="6239974"/>
          </a:xfrm>
          <a:prstGeom prst="roundRect">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расходы</a:t>
            </a:r>
          </a:p>
        </p:txBody>
      </p:sp>
      <p:sp>
        <p:nvSpPr>
          <p:cNvPr id="18" name="Стрелка: влево 17">
            <a:extLst>
              <a:ext uri="{FF2B5EF4-FFF2-40B4-BE49-F238E27FC236}">
                <a16:creationId xmlns:a16="http://schemas.microsoft.com/office/drawing/2014/main" id="{58DDB6FC-9CD2-D18C-6A4F-FAB66697FD76}"/>
              </a:ext>
            </a:extLst>
          </p:cNvPr>
          <p:cNvSpPr/>
          <p:nvPr/>
        </p:nvSpPr>
        <p:spPr>
          <a:xfrm>
            <a:off x="4240158" y="563861"/>
            <a:ext cx="1190042" cy="609694"/>
          </a:xfrm>
          <a:prstGeom prst="lef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a:solidFill>
                  <a:schemeClr val="tx1">
                    <a:lumMod val="95000"/>
                    <a:lumOff val="5000"/>
                  </a:schemeClr>
                </a:solidFill>
                <a:latin typeface="Times New Roman" panose="02020603050405020304" pitchFamily="18" charset="0"/>
                <a:cs typeface="Times New Roman" panose="02020603050405020304" pitchFamily="18" charset="0"/>
              </a:rPr>
              <a:t>770605615,39</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9" name="Блок-схема: знак завершения 18">
            <a:extLst>
              <a:ext uri="{FF2B5EF4-FFF2-40B4-BE49-F238E27FC236}">
                <a16:creationId xmlns:a16="http://schemas.microsoft.com/office/drawing/2014/main" id="{7D64B0A2-8CCC-4A0C-5802-6170A9910C2A}"/>
              </a:ext>
            </a:extLst>
          </p:cNvPr>
          <p:cNvSpPr/>
          <p:nvPr/>
        </p:nvSpPr>
        <p:spPr>
          <a:xfrm>
            <a:off x="9834811" y="365573"/>
            <a:ext cx="2240512" cy="301753"/>
          </a:xfrm>
          <a:prstGeom prst="flowChartTerminator">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Расходы на 1 жителя (руб.)</a:t>
            </a:r>
          </a:p>
        </p:txBody>
      </p:sp>
      <p:graphicFrame>
        <p:nvGraphicFramePr>
          <p:cNvPr id="20" name="Таблица 19">
            <a:extLst>
              <a:ext uri="{FF2B5EF4-FFF2-40B4-BE49-F238E27FC236}">
                <a16:creationId xmlns:a16="http://schemas.microsoft.com/office/drawing/2014/main" id="{030C8C6E-492E-A8C8-FEC9-1216D3A84161}"/>
              </a:ext>
            </a:extLst>
          </p:cNvPr>
          <p:cNvGraphicFramePr>
            <a:graphicFrameLocks noGrp="1"/>
          </p:cNvGraphicFramePr>
          <p:nvPr>
            <p:extLst>
              <p:ext uri="{D42A27DB-BD31-4B8C-83A1-F6EECF244321}">
                <p14:modId xmlns:p14="http://schemas.microsoft.com/office/powerpoint/2010/main" val="3531700542"/>
              </p:ext>
            </p:extLst>
          </p:nvPr>
        </p:nvGraphicFramePr>
        <p:xfrm>
          <a:off x="5715015" y="731828"/>
          <a:ext cx="6396256" cy="370840"/>
        </p:xfrm>
        <a:graphic>
          <a:graphicData uri="http://schemas.openxmlformats.org/drawingml/2006/table">
            <a:tbl>
              <a:tblPr firstRow="1" bandRow="1">
                <a:tableStyleId>{C4B1156A-380E-4F78-BDF5-A606A8083BF9}</a:tableStyleId>
              </a:tblPr>
              <a:tblGrid>
                <a:gridCol w="1995725">
                  <a:extLst>
                    <a:ext uri="{9D8B030D-6E8A-4147-A177-3AD203B41FA5}">
                      <a16:colId xmlns:a16="http://schemas.microsoft.com/office/drawing/2014/main" val="2271298574"/>
                    </a:ext>
                  </a:extLst>
                </a:gridCol>
                <a:gridCol w="2195960">
                  <a:extLst>
                    <a:ext uri="{9D8B030D-6E8A-4147-A177-3AD203B41FA5}">
                      <a16:colId xmlns:a16="http://schemas.microsoft.com/office/drawing/2014/main" val="92383992"/>
                    </a:ext>
                  </a:extLst>
                </a:gridCol>
                <a:gridCol w="2204571">
                  <a:extLst>
                    <a:ext uri="{9D8B030D-6E8A-4147-A177-3AD203B41FA5}">
                      <a16:colId xmlns:a16="http://schemas.microsoft.com/office/drawing/2014/main" val="3506587469"/>
                    </a:ext>
                  </a:extLst>
                </a:gridCol>
              </a:tblGrid>
              <a:tr h="370840">
                <a:tc>
                  <a:txBody>
                    <a:bodyPr/>
                    <a:lstStyle/>
                    <a:p>
                      <a:pPr algn="ctr"/>
                      <a:r>
                        <a:rPr lang="ru-RU" sz="1100" b="0" dirty="0">
                          <a:latin typeface="Times New Roman" panose="02020603050405020304" pitchFamily="18" charset="0"/>
                          <a:cs typeface="Times New Roman" panose="02020603050405020304" pitchFamily="18" charset="0"/>
                        </a:rPr>
                        <a:t>12503</a:t>
                      </a:r>
                    </a:p>
                  </a:txBody>
                  <a:tcPr>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62705,30</a:t>
                      </a:r>
                    </a:p>
                  </a:txBody>
                  <a:tcPr marL="9525" marR="9525" marT="9525" marB="0">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61628,73</a:t>
                      </a:r>
                    </a:p>
                  </a:txBody>
                  <a:tcPr marL="9525" marR="9525" marT="9525" marB="0">
                    <a:solidFill>
                      <a:schemeClr val="accent4">
                        <a:lumMod val="40000"/>
                        <a:lumOff val="60000"/>
                      </a:schemeClr>
                    </a:solidFill>
                  </a:tcPr>
                </a:tc>
                <a:extLst>
                  <a:ext uri="{0D108BD9-81ED-4DB2-BD59-A6C34878D82A}">
                    <a16:rowId xmlns:a16="http://schemas.microsoft.com/office/drawing/2014/main" val="2874062073"/>
                  </a:ext>
                </a:extLst>
              </a:tr>
            </a:tbl>
          </a:graphicData>
        </a:graphic>
      </p:graphicFrame>
      <p:sp>
        <p:nvSpPr>
          <p:cNvPr id="4" name="Прямоугольник: скругленные углы 3">
            <a:extLst>
              <a:ext uri="{FF2B5EF4-FFF2-40B4-BE49-F238E27FC236}">
                <a16:creationId xmlns:a16="http://schemas.microsoft.com/office/drawing/2014/main" id="{1B30CF4A-870D-CEDA-DC79-EEB365E1DB5D}"/>
              </a:ext>
            </a:extLst>
          </p:cNvPr>
          <p:cNvSpPr/>
          <p:nvPr/>
        </p:nvSpPr>
        <p:spPr>
          <a:xfrm>
            <a:off x="1419813" y="451848"/>
            <a:ext cx="369115" cy="6239974"/>
          </a:xfrm>
          <a:prstGeom prst="roundRect">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доходы</a:t>
            </a:r>
          </a:p>
        </p:txBody>
      </p:sp>
      <p:sp>
        <p:nvSpPr>
          <p:cNvPr id="9" name="Блок-схема: знак завершения 8">
            <a:extLst>
              <a:ext uri="{FF2B5EF4-FFF2-40B4-BE49-F238E27FC236}">
                <a16:creationId xmlns:a16="http://schemas.microsoft.com/office/drawing/2014/main" id="{943743C6-B77D-E064-C754-60C7BE7E6891}"/>
              </a:ext>
            </a:extLst>
          </p:cNvPr>
          <p:cNvSpPr/>
          <p:nvPr/>
        </p:nvSpPr>
        <p:spPr>
          <a:xfrm>
            <a:off x="7709951" y="365574"/>
            <a:ext cx="2101336" cy="301752"/>
          </a:xfrm>
          <a:prstGeom prst="flowChartTerminator">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Доходы на 1 жителя (руб.)</a:t>
            </a:r>
          </a:p>
        </p:txBody>
      </p:sp>
      <p:sp>
        <p:nvSpPr>
          <p:cNvPr id="14" name="TextBox 13">
            <a:extLst>
              <a:ext uri="{FF2B5EF4-FFF2-40B4-BE49-F238E27FC236}">
                <a16:creationId xmlns:a16="http://schemas.microsoft.com/office/drawing/2014/main" id="{04EE9DE3-26BC-21F9-0026-C176B84534F4}"/>
              </a:ext>
            </a:extLst>
          </p:cNvPr>
          <p:cNvSpPr txBox="1"/>
          <p:nvPr/>
        </p:nvSpPr>
        <p:spPr>
          <a:xfrm>
            <a:off x="2368915" y="3155170"/>
            <a:ext cx="688009"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Прогноз</a:t>
            </a:r>
          </a:p>
        </p:txBody>
      </p:sp>
      <p:sp>
        <p:nvSpPr>
          <p:cNvPr id="21" name="TextBox 20">
            <a:extLst>
              <a:ext uri="{FF2B5EF4-FFF2-40B4-BE49-F238E27FC236}">
                <a16:creationId xmlns:a16="http://schemas.microsoft.com/office/drawing/2014/main" id="{C426CE16-ABEC-7060-07CA-8F41A4E6070A}"/>
              </a:ext>
            </a:extLst>
          </p:cNvPr>
          <p:cNvSpPr txBox="1"/>
          <p:nvPr/>
        </p:nvSpPr>
        <p:spPr>
          <a:xfrm>
            <a:off x="2409520" y="4379742"/>
            <a:ext cx="688009"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Прогноз</a:t>
            </a:r>
          </a:p>
        </p:txBody>
      </p:sp>
      <p:sp>
        <p:nvSpPr>
          <p:cNvPr id="22" name="TextBox 21">
            <a:extLst>
              <a:ext uri="{FF2B5EF4-FFF2-40B4-BE49-F238E27FC236}">
                <a16:creationId xmlns:a16="http://schemas.microsoft.com/office/drawing/2014/main" id="{E34437D6-4A2F-5D6C-282D-5E319B7A7F46}"/>
              </a:ext>
            </a:extLst>
          </p:cNvPr>
          <p:cNvSpPr txBox="1"/>
          <p:nvPr/>
        </p:nvSpPr>
        <p:spPr>
          <a:xfrm>
            <a:off x="2368915" y="5642532"/>
            <a:ext cx="688009"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Прогноз</a:t>
            </a:r>
          </a:p>
        </p:txBody>
      </p:sp>
      <p:sp>
        <p:nvSpPr>
          <p:cNvPr id="23" name="Стрелка: вправо 22">
            <a:extLst>
              <a:ext uri="{FF2B5EF4-FFF2-40B4-BE49-F238E27FC236}">
                <a16:creationId xmlns:a16="http://schemas.microsoft.com/office/drawing/2014/main" id="{933FB71F-DBAF-7DFE-CBD2-5922C0F004FA}"/>
              </a:ext>
            </a:extLst>
          </p:cNvPr>
          <p:cNvSpPr/>
          <p:nvPr/>
        </p:nvSpPr>
        <p:spPr>
          <a:xfrm>
            <a:off x="80729" y="518604"/>
            <a:ext cx="1263144" cy="606869"/>
          </a:xfrm>
          <a:prstGeom prst="righ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784067085,04</a:t>
            </a:r>
          </a:p>
        </p:txBody>
      </p:sp>
      <p:sp>
        <p:nvSpPr>
          <p:cNvPr id="24" name="TextBox 23">
            <a:extLst>
              <a:ext uri="{FF2B5EF4-FFF2-40B4-BE49-F238E27FC236}">
                <a16:creationId xmlns:a16="http://schemas.microsoft.com/office/drawing/2014/main" id="{DC0E5AC8-0B73-2647-F71D-89C202737888}"/>
              </a:ext>
            </a:extLst>
          </p:cNvPr>
          <p:cNvSpPr txBox="1"/>
          <p:nvPr/>
        </p:nvSpPr>
        <p:spPr>
          <a:xfrm>
            <a:off x="1839122" y="1084663"/>
            <a:ext cx="1875835" cy="430887"/>
          </a:xfrm>
          <a:prstGeom prst="rect">
            <a:avLst/>
          </a:prstGeom>
          <a:noFill/>
        </p:spPr>
        <p:txBody>
          <a:bodyPr wrap="none" rtlCol="0">
            <a:spAutoFit/>
          </a:bodyPr>
          <a:lstStyle/>
          <a:p>
            <a:pPr algn="ctr"/>
            <a:r>
              <a:rPr lang="ru-RU" sz="1100" b="1" i="1" dirty="0">
                <a:latin typeface="Times New Roman" panose="02020603050405020304" pitchFamily="18" charset="0"/>
                <a:cs typeface="Times New Roman" panose="02020603050405020304" pitchFamily="18" charset="0"/>
              </a:rPr>
              <a:t>Дефицит (-)/профицит (+)</a:t>
            </a:r>
          </a:p>
          <a:p>
            <a:pPr algn="ctr"/>
            <a:r>
              <a:rPr lang="ru-RU" sz="1100" b="1" i="1" dirty="0">
                <a:latin typeface="Times New Roman" panose="02020603050405020304" pitchFamily="18" charset="0"/>
                <a:cs typeface="Times New Roman" panose="02020603050405020304" pitchFamily="18" charset="0"/>
              </a:rPr>
              <a:t>+13461469,65</a:t>
            </a:r>
          </a:p>
        </p:txBody>
      </p:sp>
      <p:sp>
        <p:nvSpPr>
          <p:cNvPr id="25" name="Стрелка: вправо 24">
            <a:extLst>
              <a:ext uri="{FF2B5EF4-FFF2-40B4-BE49-F238E27FC236}">
                <a16:creationId xmlns:a16="http://schemas.microsoft.com/office/drawing/2014/main" id="{F41BC098-E104-3F79-E6DF-E746F6CE35A0}"/>
              </a:ext>
            </a:extLst>
          </p:cNvPr>
          <p:cNvSpPr/>
          <p:nvPr/>
        </p:nvSpPr>
        <p:spPr>
          <a:xfrm>
            <a:off x="80729" y="1515550"/>
            <a:ext cx="1263144" cy="606869"/>
          </a:xfrm>
          <a:prstGeom prst="righ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u="none" strike="noStrike" dirty="0">
                <a:solidFill>
                  <a:schemeClr val="tx1">
                    <a:lumMod val="95000"/>
                    <a:lumOff val="5000"/>
                  </a:schemeClr>
                </a:solidFill>
                <a:effectLst/>
                <a:latin typeface="Times New Roman" panose="02020603050405020304" pitchFamily="18" charset="0"/>
              </a:rPr>
              <a:t>970083213,01</a:t>
            </a:r>
            <a:r>
              <a:rPr lang="ru-RU" sz="1100" dirty="0">
                <a:solidFill>
                  <a:schemeClr val="tx1">
                    <a:lumMod val="95000"/>
                    <a:lumOff val="5000"/>
                  </a:schemeClr>
                </a:solidFill>
              </a:rPr>
              <a:t> </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6" name="Стрелка: влево 25">
            <a:extLst>
              <a:ext uri="{FF2B5EF4-FFF2-40B4-BE49-F238E27FC236}">
                <a16:creationId xmlns:a16="http://schemas.microsoft.com/office/drawing/2014/main" id="{4DC5BDC7-CA6C-5093-E699-F60DEF5308C0}"/>
              </a:ext>
            </a:extLst>
          </p:cNvPr>
          <p:cNvSpPr/>
          <p:nvPr/>
        </p:nvSpPr>
        <p:spPr>
          <a:xfrm>
            <a:off x="4281710" y="1512725"/>
            <a:ext cx="1290954" cy="609694"/>
          </a:xfrm>
          <a:prstGeom prst="lef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u="none" strike="noStrike" dirty="0">
                <a:solidFill>
                  <a:schemeClr val="tx1">
                    <a:lumMod val="95000"/>
                    <a:lumOff val="5000"/>
                  </a:schemeClr>
                </a:solidFill>
                <a:effectLst/>
                <a:latin typeface="Times New Roman" panose="02020603050405020304" pitchFamily="18" charset="0"/>
              </a:rPr>
              <a:t>1040073278,39</a:t>
            </a:r>
            <a:r>
              <a:rPr lang="ru-RU" sz="1100" dirty="0">
                <a:solidFill>
                  <a:schemeClr val="tx1">
                    <a:lumMod val="95000"/>
                    <a:lumOff val="5000"/>
                  </a:schemeClr>
                </a:solidFill>
              </a:rPr>
              <a:t> </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8FB1FC75-53F3-0C2D-0830-EFA32D4E348D}"/>
              </a:ext>
            </a:extLst>
          </p:cNvPr>
          <p:cNvSpPr txBox="1"/>
          <p:nvPr/>
        </p:nvSpPr>
        <p:spPr>
          <a:xfrm>
            <a:off x="1862957" y="2211102"/>
            <a:ext cx="1875834" cy="430887"/>
          </a:xfrm>
          <a:prstGeom prst="rect">
            <a:avLst/>
          </a:prstGeom>
          <a:noFill/>
        </p:spPr>
        <p:txBody>
          <a:bodyPr wrap="none" rtlCol="0">
            <a:spAutoFit/>
          </a:bodyPr>
          <a:lstStyle/>
          <a:p>
            <a:pPr algn="ctr"/>
            <a:r>
              <a:rPr lang="ru-RU" sz="1100" b="1" i="1" dirty="0">
                <a:latin typeface="Times New Roman" panose="02020603050405020304" pitchFamily="18" charset="0"/>
                <a:cs typeface="Times New Roman" panose="02020603050405020304" pitchFamily="18" charset="0"/>
              </a:rPr>
              <a:t>Дефицит (-)/профицит (+)</a:t>
            </a:r>
          </a:p>
          <a:p>
            <a:pPr algn="ctr"/>
            <a:r>
              <a:rPr lang="ru-RU" sz="1100" b="1" i="1" u="none" strike="noStrike" dirty="0">
                <a:effectLst/>
                <a:latin typeface="Times New Roman" panose="02020603050405020304" pitchFamily="18" charset="0"/>
              </a:rPr>
              <a:t>-69990065,38</a:t>
            </a:r>
            <a:r>
              <a:rPr lang="ru-RU" sz="1100" dirty="0"/>
              <a:t> </a:t>
            </a:r>
            <a:endParaRPr lang="ru-RU" sz="1100" b="1" i="1"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D6F736AE-C2DC-668A-BCD5-31E870784CD1}"/>
              </a:ext>
            </a:extLst>
          </p:cNvPr>
          <p:cNvSpPr txBox="1"/>
          <p:nvPr/>
        </p:nvSpPr>
        <p:spPr>
          <a:xfrm>
            <a:off x="1862957" y="3386887"/>
            <a:ext cx="1875835" cy="430887"/>
          </a:xfrm>
          <a:prstGeom prst="rect">
            <a:avLst/>
          </a:prstGeom>
          <a:noFill/>
        </p:spPr>
        <p:txBody>
          <a:bodyPr wrap="none" rtlCol="0">
            <a:spAutoFit/>
          </a:bodyPr>
          <a:lstStyle/>
          <a:p>
            <a:pPr algn="ctr"/>
            <a:r>
              <a:rPr lang="ru-RU" sz="1100" b="1" i="1" dirty="0">
                <a:latin typeface="Times New Roman" panose="02020603050405020304" pitchFamily="18" charset="0"/>
                <a:cs typeface="Times New Roman" panose="02020603050405020304" pitchFamily="18" charset="0"/>
              </a:rPr>
              <a:t>Дефицит (-)/профицит (+)</a:t>
            </a:r>
          </a:p>
          <a:p>
            <a:pPr algn="ctr"/>
            <a:r>
              <a:rPr lang="ru-RU" sz="1100" b="1" i="1" dirty="0">
                <a:latin typeface="Times New Roman" panose="02020603050405020304" pitchFamily="18" charset="0"/>
                <a:cs typeface="Times New Roman" panose="02020603050405020304" pitchFamily="18" charset="0"/>
              </a:rPr>
              <a:t>-</a:t>
            </a:r>
          </a:p>
        </p:txBody>
      </p:sp>
      <p:sp>
        <p:nvSpPr>
          <p:cNvPr id="29" name="TextBox 28">
            <a:extLst>
              <a:ext uri="{FF2B5EF4-FFF2-40B4-BE49-F238E27FC236}">
                <a16:creationId xmlns:a16="http://schemas.microsoft.com/office/drawing/2014/main" id="{3B4FD10F-8008-A9BC-5D2F-269D2D7B9B20}"/>
              </a:ext>
            </a:extLst>
          </p:cNvPr>
          <p:cNvSpPr txBox="1"/>
          <p:nvPr/>
        </p:nvSpPr>
        <p:spPr>
          <a:xfrm>
            <a:off x="1831094" y="4664071"/>
            <a:ext cx="1875835" cy="430887"/>
          </a:xfrm>
          <a:prstGeom prst="rect">
            <a:avLst/>
          </a:prstGeom>
          <a:noFill/>
        </p:spPr>
        <p:txBody>
          <a:bodyPr wrap="none" rtlCol="0">
            <a:spAutoFit/>
          </a:bodyPr>
          <a:lstStyle/>
          <a:p>
            <a:pPr algn="ctr"/>
            <a:r>
              <a:rPr lang="ru-RU" sz="1100" b="1" i="1" dirty="0">
                <a:latin typeface="Times New Roman" panose="02020603050405020304" pitchFamily="18" charset="0"/>
                <a:cs typeface="Times New Roman" panose="02020603050405020304" pitchFamily="18" charset="0"/>
              </a:rPr>
              <a:t>Дефицит (-)/профицит (+)</a:t>
            </a:r>
          </a:p>
          <a:p>
            <a:pPr algn="ctr"/>
            <a:r>
              <a:rPr lang="ru-RU" sz="1100" b="1" i="1" dirty="0">
                <a:latin typeface="Times New Roman" panose="02020603050405020304" pitchFamily="18" charset="0"/>
                <a:cs typeface="Times New Roman" panose="02020603050405020304" pitchFamily="18" charset="0"/>
              </a:rPr>
              <a:t>-</a:t>
            </a:r>
          </a:p>
        </p:txBody>
      </p:sp>
      <p:sp>
        <p:nvSpPr>
          <p:cNvPr id="30" name="TextBox 29">
            <a:extLst>
              <a:ext uri="{FF2B5EF4-FFF2-40B4-BE49-F238E27FC236}">
                <a16:creationId xmlns:a16="http://schemas.microsoft.com/office/drawing/2014/main" id="{18B049F3-BEEF-D5C5-7727-6D5F816762E6}"/>
              </a:ext>
            </a:extLst>
          </p:cNvPr>
          <p:cNvSpPr txBox="1"/>
          <p:nvPr/>
        </p:nvSpPr>
        <p:spPr>
          <a:xfrm>
            <a:off x="1805994" y="5969678"/>
            <a:ext cx="1875835" cy="430887"/>
          </a:xfrm>
          <a:prstGeom prst="rect">
            <a:avLst/>
          </a:prstGeom>
          <a:noFill/>
        </p:spPr>
        <p:txBody>
          <a:bodyPr wrap="none" rtlCol="0">
            <a:spAutoFit/>
          </a:bodyPr>
          <a:lstStyle/>
          <a:p>
            <a:pPr algn="ctr"/>
            <a:r>
              <a:rPr lang="ru-RU" sz="1100" b="1" i="1" dirty="0">
                <a:latin typeface="Times New Roman" panose="02020603050405020304" pitchFamily="18" charset="0"/>
                <a:cs typeface="Times New Roman" panose="02020603050405020304" pitchFamily="18" charset="0"/>
              </a:rPr>
              <a:t>Дефицит (-)/профицит (+)</a:t>
            </a:r>
          </a:p>
          <a:p>
            <a:pPr algn="ctr"/>
            <a:r>
              <a:rPr lang="ru-RU" sz="1100" b="1" i="1" dirty="0">
                <a:latin typeface="Times New Roman" panose="02020603050405020304" pitchFamily="18" charset="0"/>
                <a:cs typeface="Times New Roman" panose="02020603050405020304" pitchFamily="18" charset="0"/>
              </a:rPr>
              <a:t>-</a:t>
            </a:r>
          </a:p>
        </p:txBody>
      </p:sp>
      <p:sp>
        <p:nvSpPr>
          <p:cNvPr id="31" name="Стрелка: вправо 30">
            <a:extLst>
              <a:ext uri="{FF2B5EF4-FFF2-40B4-BE49-F238E27FC236}">
                <a16:creationId xmlns:a16="http://schemas.microsoft.com/office/drawing/2014/main" id="{B20D0417-A29F-AFEF-1698-E0B3FB464FB4}"/>
              </a:ext>
            </a:extLst>
          </p:cNvPr>
          <p:cNvSpPr/>
          <p:nvPr/>
        </p:nvSpPr>
        <p:spPr>
          <a:xfrm>
            <a:off x="87853" y="2701483"/>
            <a:ext cx="1263144" cy="606869"/>
          </a:xfrm>
          <a:prstGeom prst="righ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u="none" strike="noStrike" dirty="0">
                <a:solidFill>
                  <a:schemeClr val="tx1">
                    <a:lumMod val="95000"/>
                    <a:lumOff val="5000"/>
                  </a:schemeClr>
                </a:solidFill>
                <a:effectLst/>
                <a:latin typeface="Times New Roman" panose="02020603050405020304" pitchFamily="18" charset="0"/>
              </a:rPr>
              <a:t>928695330,36</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2" name="Стрелка: влево 31">
            <a:extLst>
              <a:ext uri="{FF2B5EF4-FFF2-40B4-BE49-F238E27FC236}">
                <a16:creationId xmlns:a16="http://schemas.microsoft.com/office/drawing/2014/main" id="{8381A40C-B2EF-17B5-4110-C01EA902ABD7}"/>
              </a:ext>
            </a:extLst>
          </p:cNvPr>
          <p:cNvSpPr/>
          <p:nvPr/>
        </p:nvSpPr>
        <p:spPr>
          <a:xfrm>
            <a:off x="4290675" y="2696964"/>
            <a:ext cx="1190042" cy="572606"/>
          </a:xfrm>
          <a:prstGeom prst="lef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u="none" strike="noStrike">
                <a:solidFill>
                  <a:schemeClr val="tx1">
                    <a:lumMod val="95000"/>
                    <a:lumOff val="5000"/>
                  </a:schemeClr>
                </a:solidFill>
                <a:effectLst/>
                <a:latin typeface="Times New Roman" panose="02020603050405020304" pitchFamily="18" charset="0"/>
              </a:rPr>
              <a:t>928695330,36</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3" name="Стрелка: вправо 32">
            <a:extLst>
              <a:ext uri="{FF2B5EF4-FFF2-40B4-BE49-F238E27FC236}">
                <a16:creationId xmlns:a16="http://schemas.microsoft.com/office/drawing/2014/main" id="{EB47D4D5-DB44-DABA-091F-8CBDFD2DCCC7}"/>
              </a:ext>
            </a:extLst>
          </p:cNvPr>
          <p:cNvSpPr/>
          <p:nvPr/>
        </p:nvSpPr>
        <p:spPr>
          <a:xfrm>
            <a:off x="87853" y="3918637"/>
            <a:ext cx="1263144" cy="606869"/>
          </a:xfrm>
          <a:prstGeom prst="righ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u="none" strike="noStrike" dirty="0">
                <a:solidFill>
                  <a:schemeClr val="tx1">
                    <a:lumMod val="95000"/>
                    <a:lumOff val="5000"/>
                  </a:schemeClr>
                </a:solidFill>
                <a:effectLst/>
                <a:latin typeface="Times New Roman" panose="02020603050405020304" pitchFamily="18" charset="0"/>
              </a:rPr>
              <a:t>884092641,26</a:t>
            </a:r>
            <a:r>
              <a:rPr lang="ru-RU" sz="1100" dirty="0">
                <a:effectLst/>
              </a:rPr>
              <a:t> </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4" name="Стрелка: влево 33">
            <a:extLst>
              <a:ext uri="{FF2B5EF4-FFF2-40B4-BE49-F238E27FC236}">
                <a16:creationId xmlns:a16="http://schemas.microsoft.com/office/drawing/2014/main" id="{B8BBB07C-794B-FF8A-0CBE-66EA8C1A7A46}"/>
              </a:ext>
            </a:extLst>
          </p:cNvPr>
          <p:cNvSpPr/>
          <p:nvPr/>
        </p:nvSpPr>
        <p:spPr>
          <a:xfrm>
            <a:off x="4290675" y="3935768"/>
            <a:ext cx="1190042" cy="572606"/>
          </a:xfrm>
          <a:prstGeom prst="lef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u="none" strike="noStrike">
                <a:solidFill>
                  <a:schemeClr val="tx1">
                    <a:lumMod val="95000"/>
                    <a:lumOff val="5000"/>
                  </a:schemeClr>
                </a:solidFill>
                <a:effectLst/>
                <a:latin typeface="Times New Roman" panose="02020603050405020304" pitchFamily="18" charset="0"/>
              </a:rPr>
              <a:t>884092641,26</a:t>
            </a:r>
            <a:r>
              <a:rPr lang="ru-RU" sz="1100">
                <a:effectLst/>
              </a:rPr>
              <a:t> </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5" name="Стрелка: вправо 34">
            <a:extLst>
              <a:ext uri="{FF2B5EF4-FFF2-40B4-BE49-F238E27FC236}">
                <a16:creationId xmlns:a16="http://schemas.microsoft.com/office/drawing/2014/main" id="{96194C40-7D1F-3EEB-AC36-98838D976838}"/>
              </a:ext>
            </a:extLst>
          </p:cNvPr>
          <p:cNvSpPr/>
          <p:nvPr/>
        </p:nvSpPr>
        <p:spPr>
          <a:xfrm>
            <a:off x="80729" y="5217523"/>
            <a:ext cx="1263144" cy="606869"/>
          </a:xfrm>
          <a:prstGeom prst="righ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937430362,78</a:t>
            </a:r>
          </a:p>
        </p:txBody>
      </p:sp>
      <p:sp>
        <p:nvSpPr>
          <p:cNvPr id="36" name="Стрелка: влево 35">
            <a:extLst>
              <a:ext uri="{FF2B5EF4-FFF2-40B4-BE49-F238E27FC236}">
                <a16:creationId xmlns:a16="http://schemas.microsoft.com/office/drawing/2014/main" id="{9CFF2014-0A2E-7484-F593-73326615F72D}"/>
              </a:ext>
            </a:extLst>
          </p:cNvPr>
          <p:cNvSpPr/>
          <p:nvPr/>
        </p:nvSpPr>
        <p:spPr>
          <a:xfrm>
            <a:off x="4337869" y="5251786"/>
            <a:ext cx="1190042" cy="572606"/>
          </a:xfrm>
          <a:prstGeom prst="leftArrow">
            <a:avLst/>
          </a:prstGeom>
          <a:solidFill>
            <a:schemeClr val="accent4">
              <a:lumMod val="40000"/>
              <a:lumOff val="6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u="none" strike="noStrike" dirty="0">
                <a:solidFill>
                  <a:schemeClr val="tx1">
                    <a:lumMod val="95000"/>
                    <a:lumOff val="5000"/>
                  </a:schemeClr>
                </a:solidFill>
                <a:effectLst/>
                <a:latin typeface="Times New Roman" panose="02020603050405020304" pitchFamily="18" charset="0"/>
              </a:rPr>
              <a:t>937430362,78</a:t>
            </a:r>
            <a:r>
              <a:rPr lang="ru-RU" sz="1100" dirty="0">
                <a:effectLst/>
              </a:rPr>
              <a:t> </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7" name="Блок-схема: знак завершения 36">
            <a:extLst>
              <a:ext uri="{FF2B5EF4-FFF2-40B4-BE49-F238E27FC236}">
                <a16:creationId xmlns:a16="http://schemas.microsoft.com/office/drawing/2014/main" id="{67F66E61-322A-3E60-54DD-D3A40DB39AE7}"/>
              </a:ext>
            </a:extLst>
          </p:cNvPr>
          <p:cNvSpPr/>
          <p:nvPr/>
        </p:nvSpPr>
        <p:spPr>
          <a:xfrm>
            <a:off x="5929501" y="365574"/>
            <a:ext cx="1720978" cy="301752"/>
          </a:xfrm>
          <a:prstGeom prst="flowChartTerminator">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Население (чел.)</a:t>
            </a:r>
          </a:p>
        </p:txBody>
      </p:sp>
      <p:graphicFrame>
        <p:nvGraphicFramePr>
          <p:cNvPr id="38" name="Таблица 37">
            <a:extLst>
              <a:ext uri="{FF2B5EF4-FFF2-40B4-BE49-F238E27FC236}">
                <a16:creationId xmlns:a16="http://schemas.microsoft.com/office/drawing/2014/main" id="{59ECC092-4E2C-30CE-2AE1-1DE64F3E47E3}"/>
              </a:ext>
            </a:extLst>
          </p:cNvPr>
          <p:cNvGraphicFramePr>
            <a:graphicFrameLocks noGrp="1"/>
          </p:cNvGraphicFramePr>
          <p:nvPr>
            <p:extLst>
              <p:ext uri="{D42A27DB-BD31-4B8C-83A1-F6EECF244321}">
                <p14:modId xmlns:p14="http://schemas.microsoft.com/office/powerpoint/2010/main" val="3352055816"/>
              </p:ext>
            </p:extLst>
          </p:nvPr>
        </p:nvGraphicFramePr>
        <p:xfrm>
          <a:off x="5715015" y="1599519"/>
          <a:ext cx="6396256" cy="370840"/>
        </p:xfrm>
        <a:graphic>
          <a:graphicData uri="http://schemas.openxmlformats.org/drawingml/2006/table">
            <a:tbl>
              <a:tblPr firstRow="1" bandRow="1">
                <a:tableStyleId>{C4B1156A-380E-4F78-BDF5-A606A8083BF9}</a:tableStyleId>
              </a:tblPr>
              <a:tblGrid>
                <a:gridCol w="1995725">
                  <a:extLst>
                    <a:ext uri="{9D8B030D-6E8A-4147-A177-3AD203B41FA5}">
                      <a16:colId xmlns:a16="http://schemas.microsoft.com/office/drawing/2014/main" val="2271298574"/>
                    </a:ext>
                  </a:extLst>
                </a:gridCol>
                <a:gridCol w="2195960">
                  <a:extLst>
                    <a:ext uri="{9D8B030D-6E8A-4147-A177-3AD203B41FA5}">
                      <a16:colId xmlns:a16="http://schemas.microsoft.com/office/drawing/2014/main" val="92383992"/>
                    </a:ext>
                  </a:extLst>
                </a:gridCol>
                <a:gridCol w="2204571">
                  <a:extLst>
                    <a:ext uri="{9D8B030D-6E8A-4147-A177-3AD203B41FA5}">
                      <a16:colId xmlns:a16="http://schemas.microsoft.com/office/drawing/2014/main" val="3506587469"/>
                    </a:ext>
                  </a:extLst>
                </a:gridCol>
              </a:tblGrid>
              <a:tr h="370840">
                <a:tc>
                  <a:txBody>
                    <a:bodyPr/>
                    <a:lstStyle/>
                    <a:p>
                      <a:pPr algn="ctr"/>
                      <a:r>
                        <a:rPr lang="ru-RU" sz="1100" b="0" dirty="0">
                          <a:latin typeface="Times New Roman" panose="02020603050405020304" pitchFamily="18" charset="0"/>
                          <a:cs typeface="Times New Roman" panose="02020603050405020304" pitchFamily="18" charset="0"/>
                        </a:rPr>
                        <a:t>12314</a:t>
                      </a:r>
                    </a:p>
                  </a:txBody>
                  <a:tcPr>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78778,89</a:t>
                      </a:r>
                    </a:p>
                  </a:txBody>
                  <a:tcPr marL="9525" marR="9525" marT="9525" marB="0">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84462,67</a:t>
                      </a:r>
                    </a:p>
                  </a:txBody>
                  <a:tcPr marL="9525" marR="9525" marT="9525" marB="0">
                    <a:solidFill>
                      <a:schemeClr val="accent4">
                        <a:lumMod val="40000"/>
                        <a:lumOff val="60000"/>
                      </a:schemeClr>
                    </a:solidFill>
                  </a:tcPr>
                </a:tc>
                <a:extLst>
                  <a:ext uri="{0D108BD9-81ED-4DB2-BD59-A6C34878D82A}">
                    <a16:rowId xmlns:a16="http://schemas.microsoft.com/office/drawing/2014/main" val="2874062073"/>
                  </a:ext>
                </a:extLst>
              </a:tr>
            </a:tbl>
          </a:graphicData>
        </a:graphic>
      </p:graphicFrame>
      <p:graphicFrame>
        <p:nvGraphicFramePr>
          <p:cNvPr id="39" name="Таблица 38">
            <a:extLst>
              <a:ext uri="{FF2B5EF4-FFF2-40B4-BE49-F238E27FC236}">
                <a16:creationId xmlns:a16="http://schemas.microsoft.com/office/drawing/2014/main" id="{85FC1EB2-0EB1-5787-700F-CD628B93141F}"/>
              </a:ext>
            </a:extLst>
          </p:cNvPr>
          <p:cNvGraphicFramePr>
            <a:graphicFrameLocks noGrp="1"/>
          </p:cNvGraphicFramePr>
          <p:nvPr>
            <p:extLst>
              <p:ext uri="{D42A27DB-BD31-4B8C-83A1-F6EECF244321}">
                <p14:modId xmlns:p14="http://schemas.microsoft.com/office/powerpoint/2010/main" val="2177162201"/>
              </p:ext>
            </p:extLst>
          </p:nvPr>
        </p:nvGraphicFramePr>
        <p:xfrm>
          <a:off x="5715015" y="2796786"/>
          <a:ext cx="6396256" cy="370840"/>
        </p:xfrm>
        <a:graphic>
          <a:graphicData uri="http://schemas.openxmlformats.org/drawingml/2006/table">
            <a:tbl>
              <a:tblPr firstRow="1" bandRow="1">
                <a:tableStyleId>{C4B1156A-380E-4F78-BDF5-A606A8083BF9}</a:tableStyleId>
              </a:tblPr>
              <a:tblGrid>
                <a:gridCol w="1995725">
                  <a:extLst>
                    <a:ext uri="{9D8B030D-6E8A-4147-A177-3AD203B41FA5}">
                      <a16:colId xmlns:a16="http://schemas.microsoft.com/office/drawing/2014/main" val="2271298574"/>
                    </a:ext>
                  </a:extLst>
                </a:gridCol>
                <a:gridCol w="2195960">
                  <a:extLst>
                    <a:ext uri="{9D8B030D-6E8A-4147-A177-3AD203B41FA5}">
                      <a16:colId xmlns:a16="http://schemas.microsoft.com/office/drawing/2014/main" val="92383992"/>
                    </a:ext>
                  </a:extLst>
                </a:gridCol>
                <a:gridCol w="2204571">
                  <a:extLst>
                    <a:ext uri="{9D8B030D-6E8A-4147-A177-3AD203B41FA5}">
                      <a16:colId xmlns:a16="http://schemas.microsoft.com/office/drawing/2014/main" val="3506587469"/>
                    </a:ext>
                  </a:extLst>
                </a:gridCol>
              </a:tblGrid>
              <a:tr h="370840">
                <a:tc>
                  <a:txBody>
                    <a:bodyPr/>
                    <a:lstStyle/>
                    <a:p>
                      <a:pPr algn="ctr"/>
                      <a:r>
                        <a:rPr lang="ru-RU" sz="1100" b="0" dirty="0">
                          <a:latin typeface="Times New Roman" panose="02020603050405020304" pitchFamily="18" charset="0"/>
                          <a:cs typeface="Times New Roman" panose="02020603050405020304" pitchFamily="18" charset="0"/>
                        </a:rPr>
                        <a:t>12165</a:t>
                      </a:r>
                    </a:p>
                  </a:txBody>
                  <a:tcPr>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76341,58</a:t>
                      </a:r>
                    </a:p>
                  </a:txBody>
                  <a:tcPr marL="9525" marR="9525" marT="9525" marB="0">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76341,58</a:t>
                      </a:r>
                    </a:p>
                  </a:txBody>
                  <a:tcPr marL="9525" marR="9525" marT="9525" marB="0">
                    <a:solidFill>
                      <a:schemeClr val="accent4">
                        <a:lumMod val="40000"/>
                        <a:lumOff val="60000"/>
                      </a:schemeClr>
                    </a:solidFill>
                  </a:tcPr>
                </a:tc>
                <a:extLst>
                  <a:ext uri="{0D108BD9-81ED-4DB2-BD59-A6C34878D82A}">
                    <a16:rowId xmlns:a16="http://schemas.microsoft.com/office/drawing/2014/main" val="2874062073"/>
                  </a:ext>
                </a:extLst>
              </a:tr>
            </a:tbl>
          </a:graphicData>
        </a:graphic>
      </p:graphicFrame>
      <p:graphicFrame>
        <p:nvGraphicFramePr>
          <p:cNvPr id="40" name="Таблица 39">
            <a:extLst>
              <a:ext uri="{FF2B5EF4-FFF2-40B4-BE49-F238E27FC236}">
                <a16:creationId xmlns:a16="http://schemas.microsoft.com/office/drawing/2014/main" id="{E6012937-60F7-3806-FA0A-43C38EC3871F}"/>
              </a:ext>
            </a:extLst>
          </p:cNvPr>
          <p:cNvGraphicFramePr>
            <a:graphicFrameLocks noGrp="1"/>
          </p:cNvGraphicFramePr>
          <p:nvPr>
            <p:extLst>
              <p:ext uri="{D42A27DB-BD31-4B8C-83A1-F6EECF244321}">
                <p14:modId xmlns:p14="http://schemas.microsoft.com/office/powerpoint/2010/main" val="1476096045"/>
              </p:ext>
            </p:extLst>
          </p:nvPr>
        </p:nvGraphicFramePr>
        <p:xfrm>
          <a:off x="5715015" y="4036651"/>
          <a:ext cx="6396256" cy="370840"/>
        </p:xfrm>
        <a:graphic>
          <a:graphicData uri="http://schemas.openxmlformats.org/drawingml/2006/table">
            <a:tbl>
              <a:tblPr firstRow="1" bandRow="1">
                <a:tableStyleId>{C4B1156A-380E-4F78-BDF5-A606A8083BF9}</a:tableStyleId>
              </a:tblPr>
              <a:tblGrid>
                <a:gridCol w="1995725">
                  <a:extLst>
                    <a:ext uri="{9D8B030D-6E8A-4147-A177-3AD203B41FA5}">
                      <a16:colId xmlns:a16="http://schemas.microsoft.com/office/drawing/2014/main" val="2271298574"/>
                    </a:ext>
                  </a:extLst>
                </a:gridCol>
                <a:gridCol w="2195960">
                  <a:extLst>
                    <a:ext uri="{9D8B030D-6E8A-4147-A177-3AD203B41FA5}">
                      <a16:colId xmlns:a16="http://schemas.microsoft.com/office/drawing/2014/main" val="92383992"/>
                    </a:ext>
                  </a:extLst>
                </a:gridCol>
                <a:gridCol w="2204571">
                  <a:extLst>
                    <a:ext uri="{9D8B030D-6E8A-4147-A177-3AD203B41FA5}">
                      <a16:colId xmlns:a16="http://schemas.microsoft.com/office/drawing/2014/main" val="3506587469"/>
                    </a:ext>
                  </a:extLst>
                </a:gridCol>
              </a:tblGrid>
              <a:tr h="370840">
                <a:tc>
                  <a:txBody>
                    <a:bodyPr/>
                    <a:lstStyle/>
                    <a:p>
                      <a:pPr algn="ctr"/>
                      <a:r>
                        <a:rPr lang="ru-RU" sz="1100" b="0" dirty="0">
                          <a:latin typeface="Times New Roman" panose="02020603050405020304" pitchFamily="18" charset="0"/>
                          <a:cs typeface="Times New Roman" panose="02020603050405020304" pitchFamily="18" charset="0"/>
                        </a:rPr>
                        <a:t>12014</a:t>
                      </a:r>
                    </a:p>
                  </a:txBody>
                  <a:tcPr>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73588,53</a:t>
                      </a:r>
                    </a:p>
                  </a:txBody>
                  <a:tcPr marL="9525" marR="9525" marT="9525" marB="0">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73588,53</a:t>
                      </a:r>
                    </a:p>
                  </a:txBody>
                  <a:tcPr marL="9525" marR="9525" marT="9525" marB="0">
                    <a:solidFill>
                      <a:schemeClr val="accent4">
                        <a:lumMod val="40000"/>
                        <a:lumOff val="60000"/>
                      </a:schemeClr>
                    </a:solidFill>
                  </a:tcPr>
                </a:tc>
                <a:extLst>
                  <a:ext uri="{0D108BD9-81ED-4DB2-BD59-A6C34878D82A}">
                    <a16:rowId xmlns:a16="http://schemas.microsoft.com/office/drawing/2014/main" val="2874062073"/>
                  </a:ext>
                </a:extLst>
              </a:tr>
            </a:tbl>
          </a:graphicData>
        </a:graphic>
      </p:graphicFrame>
      <p:graphicFrame>
        <p:nvGraphicFramePr>
          <p:cNvPr id="41" name="Таблица 40">
            <a:extLst>
              <a:ext uri="{FF2B5EF4-FFF2-40B4-BE49-F238E27FC236}">
                <a16:creationId xmlns:a16="http://schemas.microsoft.com/office/drawing/2014/main" id="{45949C45-DACF-8F0E-A321-9F2304CBBB83}"/>
              </a:ext>
            </a:extLst>
          </p:cNvPr>
          <p:cNvGraphicFramePr>
            <a:graphicFrameLocks noGrp="1"/>
          </p:cNvGraphicFramePr>
          <p:nvPr>
            <p:extLst>
              <p:ext uri="{D42A27DB-BD31-4B8C-83A1-F6EECF244321}">
                <p14:modId xmlns:p14="http://schemas.microsoft.com/office/powerpoint/2010/main" val="350593800"/>
              </p:ext>
            </p:extLst>
          </p:nvPr>
        </p:nvGraphicFramePr>
        <p:xfrm>
          <a:off x="5715015" y="5301088"/>
          <a:ext cx="6396256" cy="370840"/>
        </p:xfrm>
        <a:graphic>
          <a:graphicData uri="http://schemas.openxmlformats.org/drawingml/2006/table">
            <a:tbl>
              <a:tblPr firstRow="1" bandRow="1">
                <a:tableStyleId>{C4B1156A-380E-4F78-BDF5-A606A8083BF9}</a:tableStyleId>
              </a:tblPr>
              <a:tblGrid>
                <a:gridCol w="1995725">
                  <a:extLst>
                    <a:ext uri="{9D8B030D-6E8A-4147-A177-3AD203B41FA5}">
                      <a16:colId xmlns:a16="http://schemas.microsoft.com/office/drawing/2014/main" val="2271298574"/>
                    </a:ext>
                  </a:extLst>
                </a:gridCol>
                <a:gridCol w="2195960">
                  <a:extLst>
                    <a:ext uri="{9D8B030D-6E8A-4147-A177-3AD203B41FA5}">
                      <a16:colId xmlns:a16="http://schemas.microsoft.com/office/drawing/2014/main" val="92383992"/>
                    </a:ext>
                  </a:extLst>
                </a:gridCol>
                <a:gridCol w="2204571">
                  <a:extLst>
                    <a:ext uri="{9D8B030D-6E8A-4147-A177-3AD203B41FA5}">
                      <a16:colId xmlns:a16="http://schemas.microsoft.com/office/drawing/2014/main" val="3506587469"/>
                    </a:ext>
                  </a:extLst>
                </a:gridCol>
              </a:tblGrid>
              <a:tr h="370840">
                <a:tc>
                  <a:txBody>
                    <a:bodyPr/>
                    <a:lstStyle/>
                    <a:p>
                      <a:pPr algn="ctr"/>
                      <a:r>
                        <a:rPr lang="ru-RU" sz="1100" b="0" dirty="0">
                          <a:latin typeface="Times New Roman" panose="02020603050405020304" pitchFamily="18" charset="0"/>
                          <a:cs typeface="Times New Roman" panose="02020603050405020304" pitchFamily="18" charset="0"/>
                        </a:rPr>
                        <a:t>11879</a:t>
                      </a:r>
                    </a:p>
                  </a:txBody>
                  <a:tcPr>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78914,92</a:t>
                      </a:r>
                    </a:p>
                  </a:txBody>
                  <a:tcPr marL="9525" marR="9525" marT="9525" marB="0">
                    <a:solidFill>
                      <a:schemeClr val="accent4">
                        <a:lumMod val="40000"/>
                        <a:lumOff val="60000"/>
                      </a:schemeClr>
                    </a:solidFill>
                  </a:tcPr>
                </a:tc>
                <a:tc>
                  <a:txBody>
                    <a:bodyPr/>
                    <a:lstStyle/>
                    <a:p>
                      <a:pPr algn="ctr" fontAlgn="b"/>
                      <a:r>
                        <a:rPr lang="ru-RU" sz="1100" b="0" i="0" u="none" strike="noStrike" dirty="0">
                          <a:effectLst/>
                          <a:latin typeface="Times New Roman" panose="02020603050405020304" pitchFamily="18" charset="0"/>
                        </a:rPr>
                        <a:t>78914,92</a:t>
                      </a:r>
                    </a:p>
                  </a:txBody>
                  <a:tcPr marL="9525" marR="9525" marT="9525" marB="0">
                    <a:solidFill>
                      <a:schemeClr val="accent4">
                        <a:lumMod val="40000"/>
                        <a:lumOff val="60000"/>
                      </a:schemeClr>
                    </a:solidFill>
                  </a:tcPr>
                </a:tc>
                <a:extLst>
                  <a:ext uri="{0D108BD9-81ED-4DB2-BD59-A6C34878D82A}">
                    <a16:rowId xmlns:a16="http://schemas.microsoft.com/office/drawing/2014/main" val="2874062073"/>
                  </a:ext>
                </a:extLst>
              </a:tr>
            </a:tbl>
          </a:graphicData>
        </a:graphic>
      </p:graphicFrame>
      <p:sp>
        <p:nvSpPr>
          <p:cNvPr id="42" name="TextBox 41">
            <a:extLst>
              <a:ext uri="{FF2B5EF4-FFF2-40B4-BE49-F238E27FC236}">
                <a16:creationId xmlns:a16="http://schemas.microsoft.com/office/drawing/2014/main" id="{FD52C0A7-301C-6C0E-311F-D8A67BD3C420}"/>
              </a:ext>
            </a:extLst>
          </p:cNvPr>
          <p:cNvSpPr txBox="1"/>
          <p:nvPr/>
        </p:nvSpPr>
        <p:spPr>
          <a:xfrm>
            <a:off x="4220591" y="5940966"/>
            <a:ext cx="2704399" cy="600164"/>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Наибольший объем расходов в расчете на 1 жителя составляют  расходы </a:t>
            </a:r>
          </a:p>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в социальной сфере (руб.)/ %</a:t>
            </a:r>
          </a:p>
        </p:txBody>
      </p:sp>
      <p:graphicFrame>
        <p:nvGraphicFramePr>
          <p:cNvPr id="43" name="Таблица 44">
            <a:extLst>
              <a:ext uri="{FF2B5EF4-FFF2-40B4-BE49-F238E27FC236}">
                <a16:creationId xmlns:a16="http://schemas.microsoft.com/office/drawing/2014/main" id="{B33BF70A-8BF7-4718-BA09-DE3656D8459B}"/>
              </a:ext>
            </a:extLst>
          </p:cNvPr>
          <p:cNvGraphicFramePr>
            <a:graphicFrameLocks noGrp="1"/>
          </p:cNvGraphicFramePr>
          <p:nvPr>
            <p:extLst>
              <p:ext uri="{D42A27DB-BD31-4B8C-83A1-F6EECF244321}">
                <p14:modId xmlns:p14="http://schemas.microsoft.com/office/powerpoint/2010/main" val="2606585460"/>
              </p:ext>
            </p:extLst>
          </p:nvPr>
        </p:nvGraphicFramePr>
        <p:xfrm>
          <a:off x="6879837" y="5842268"/>
          <a:ext cx="5231434" cy="797560"/>
        </p:xfrm>
        <a:graphic>
          <a:graphicData uri="http://schemas.openxmlformats.org/drawingml/2006/table">
            <a:tbl>
              <a:tblPr firstRow="1" bandRow="1">
                <a:tableStyleId>{C4B1156A-380E-4F78-BDF5-A606A8083BF9}</a:tableStyleId>
              </a:tblPr>
              <a:tblGrid>
                <a:gridCol w="1023457">
                  <a:extLst>
                    <a:ext uri="{9D8B030D-6E8A-4147-A177-3AD203B41FA5}">
                      <a16:colId xmlns:a16="http://schemas.microsoft.com/office/drawing/2014/main" val="940308320"/>
                    </a:ext>
                  </a:extLst>
                </a:gridCol>
                <a:gridCol w="1040235">
                  <a:extLst>
                    <a:ext uri="{9D8B030D-6E8A-4147-A177-3AD203B41FA5}">
                      <a16:colId xmlns:a16="http://schemas.microsoft.com/office/drawing/2014/main" val="3544144801"/>
                    </a:ext>
                  </a:extLst>
                </a:gridCol>
                <a:gridCol w="1031378">
                  <a:extLst>
                    <a:ext uri="{9D8B030D-6E8A-4147-A177-3AD203B41FA5}">
                      <a16:colId xmlns:a16="http://schemas.microsoft.com/office/drawing/2014/main" val="884398132"/>
                    </a:ext>
                  </a:extLst>
                </a:gridCol>
                <a:gridCol w="998290">
                  <a:extLst>
                    <a:ext uri="{9D8B030D-6E8A-4147-A177-3AD203B41FA5}">
                      <a16:colId xmlns:a16="http://schemas.microsoft.com/office/drawing/2014/main" val="265926994"/>
                    </a:ext>
                  </a:extLst>
                </a:gridCol>
                <a:gridCol w="1138074">
                  <a:extLst>
                    <a:ext uri="{9D8B030D-6E8A-4147-A177-3AD203B41FA5}">
                      <a16:colId xmlns:a16="http://schemas.microsoft.com/office/drawing/2014/main" val="4129994969"/>
                    </a:ext>
                  </a:extLst>
                </a:gridCol>
              </a:tblGrid>
              <a:tr h="370840">
                <a:tc>
                  <a:txBody>
                    <a:bodyPr/>
                    <a:lstStyle/>
                    <a:p>
                      <a:pPr algn="ctr"/>
                      <a:r>
                        <a:rPr lang="ru-RU" sz="1100" b="0" dirty="0">
                          <a:latin typeface="Times New Roman" panose="02020603050405020304" pitchFamily="18" charset="0"/>
                          <a:cs typeface="Times New Roman" panose="02020603050405020304" pitchFamily="18" charset="0"/>
                        </a:rPr>
                        <a:t>2023г (отчет)</a:t>
                      </a:r>
                    </a:p>
                  </a:txBody>
                  <a:tcPr/>
                </a:tc>
                <a:tc>
                  <a:txBody>
                    <a:bodyPr/>
                    <a:lstStyle/>
                    <a:p>
                      <a:pPr algn="ctr"/>
                      <a:r>
                        <a:rPr lang="ru-RU" sz="1100" b="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100" b="0" dirty="0">
                          <a:latin typeface="Times New Roman" panose="02020603050405020304" pitchFamily="18" charset="0"/>
                          <a:cs typeface="Times New Roman" panose="02020603050405020304" pitchFamily="18" charset="0"/>
                        </a:rPr>
                        <a:t>2025г (прогноз)</a:t>
                      </a:r>
                    </a:p>
                  </a:txBody>
                  <a:tcPr/>
                </a:tc>
                <a:tc>
                  <a:txBody>
                    <a:bodyPr/>
                    <a:lstStyle/>
                    <a:p>
                      <a:pPr algn="ctr"/>
                      <a:r>
                        <a:rPr lang="ru-RU" sz="1100" b="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100" b="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2123282689"/>
                  </a:ext>
                </a:extLst>
              </a:tr>
              <a:tr h="370840">
                <a:tc>
                  <a:txBody>
                    <a:bodyPr/>
                    <a:lstStyle/>
                    <a:p>
                      <a:pPr algn="ctr"/>
                      <a:r>
                        <a:rPr lang="ru-RU" sz="1100" dirty="0">
                          <a:latin typeface="Times New Roman" panose="02020603050405020304" pitchFamily="18" charset="0"/>
                          <a:cs typeface="Times New Roman" panose="02020603050405020304" pitchFamily="18" charset="0"/>
                        </a:rPr>
                        <a:t>42616,80/69,2</a:t>
                      </a:r>
                    </a:p>
                  </a:txBody>
                  <a:tcPr/>
                </a:tc>
                <a:tc>
                  <a:txBody>
                    <a:bodyPr/>
                    <a:lstStyle/>
                    <a:p>
                      <a:pPr algn="ctr"/>
                      <a:r>
                        <a:rPr lang="ru-RU" sz="1100" dirty="0">
                          <a:latin typeface="Times New Roman" panose="02020603050405020304" pitchFamily="18" charset="0"/>
                          <a:cs typeface="Times New Roman" panose="02020603050405020304" pitchFamily="18" charset="0"/>
                        </a:rPr>
                        <a:t>53017,43/62,8</a:t>
                      </a:r>
                    </a:p>
                  </a:txBody>
                  <a:tcPr/>
                </a:tc>
                <a:tc>
                  <a:txBody>
                    <a:bodyPr/>
                    <a:lstStyle/>
                    <a:p>
                      <a:pPr algn="ctr"/>
                      <a:r>
                        <a:rPr lang="ru-RU" sz="1100" dirty="0">
                          <a:latin typeface="Times New Roman" panose="02020603050405020304" pitchFamily="18" charset="0"/>
                          <a:cs typeface="Times New Roman" panose="02020603050405020304" pitchFamily="18" charset="0"/>
                        </a:rPr>
                        <a:t>58557,45/76,7</a:t>
                      </a:r>
                    </a:p>
                  </a:txBody>
                  <a:tcPr/>
                </a:tc>
                <a:tc>
                  <a:txBody>
                    <a:bodyPr/>
                    <a:lstStyle/>
                    <a:p>
                      <a:pPr algn="ctr"/>
                      <a:r>
                        <a:rPr lang="ru-RU" sz="1100" dirty="0">
                          <a:latin typeface="Times New Roman" panose="02020603050405020304" pitchFamily="18" charset="0"/>
                          <a:cs typeface="Times New Roman" panose="02020603050405020304" pitchFamily="18" charset="0"/>
                        </a:rPr>
                        <a:t>55245,15/75,1</a:t>
                      </a:r>
                    </a:p>
                  </a:txBody>
                  <a:tcPr/>
                </a:tc>
                <a:tc>
                  <a:txBody>
                    <a:bodyPr/>
                    <a:lstStyle/>
                    <a:p>
                      <a:pPr algn="ctr"/>
                      <a:r>
                        <a:rPr lang="ru-RU" sz="1100" dirty="0">
                          <a:latin typeface="Times New Roman" panose="02020603050405020304" pitchFamily="18" charset="0"/>
                          <a:cs typeface="Times New Roman" panose="02020603050405020304" pitchFamily="18" charset="0"/>
                        </a:rPr>
                        <a:t>58805,32/74,5</a:t>
                      </a:r>
                    </a:p>
                  </a:txBody>
                  <a:tcPr/>
                </a:tc>
                <a:extLst>
                  <a:ext uri="{0D108BD9-81ED-4DB2-BD59-A6C34878D82A}">
                    <a16:rowId xmlns:a16="http://schemas.microsoft.com/office/drawing/2014/main" val="1748381236"/>
                  </a:ext>
                </a:extLst>
              </a:tr>
            </a:tbl>
          </a:graphicData>
        </a:graphic>
      </p:graphicFrame>
    </p:spTree>
    <p:extLst>
      <p:ext uri="{BB962C8B-B14F-4D97-AF65-F5344CB8AC3E}">
        <p14:creationId xmlns:p14="http://schemas.microsoft.com/office/powerpoint/2010/main" val="803838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0250E35-C29D-0168-54FC-E91439EE9A41}"/>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5F0D763F-55BA-0F58-C790-FB13B1480F4B}"/>
              </a:ext>
            </a:extLst>
          </p:cNvPr>
          <p:cNvSpPr txBox="1"/>
          <p:nvPr/>
        </p:nvSpPr>
        <p:spPr>
          <a:xfrm>
            <a:off x="4398745" y="221335"/>
            <a:ext cx="2957413" cy="276999"/>
          </a:xfrm>
          <a:prstGeom prst="rect">
            <a:avLst/>
          </a:prstGeom>
          <a:noFill/>
        </p:spPr>
        <p:txBody>
          <a:bodyPr wrap="none" rtlCol="0">
            <a:spAutoFit/>
          </a:bodyPr>
          <a:lstStyle/>
          <a:p>
            <a:r>
              <a:rPr lang="ru-RU" sz="1200" b="1" dirty="0">
                <a:solidFill>
                  <a:srgbClr val="6600FF"/>
                </a:solidFill>
                <a:latin typeface="Times New Roman" panose="02020603050405020304" pitchFamily="18" charset="0"/>
                <a:cs typeface="Times New Roman" panose="02020603050405020304" pitchFamily="18" charset="0"/>
              </a:rPr>
              <a:t>Динамика доходов и расходов (</a:t>
            </a:r>
            <a:r>
              <a:rPr lang="ru-RU" sz="1200" b="1" dirty="0" err="1">
                <a:solidFill>
                  <a:srgbClr val="6600FF"/>
                </a:solidFill>
                <a:latin typeface="Times New Roman" panose="02020603050405020304" pitchFamily="18" charset="0"/>
                <a:cs typeface="Times New Roman" panose="02020603050405020304" pitchFamily="18" charset="0"/>
              </a:rPr>
              <a:t>тыс.руб</a:t>
            </a:r>
            <a:r>
              <a:rPr lang="ru-RU" sz="1200" b="1" dirty="0">
                <a:solidFill>
                  <a:srgbClr val="6600FF"/>
                </a:solidFill>
                <a:latin typeface="Times New Roman" panose="02020603050405020304" pitchFamily="18" charset="0"/>
                <a:cs typeface="Times New Roman" panose="02020603050405020304" pitchFamily="18" charset="0"/>
              </a:rPr>
              <a:t>.)</a:t>
            </a:r>
          </a:p>
        </p:txBody>
      </p:sp>
      <p:graphicFrame>
        <p:nvGraphicFramePr>
          <p:cNvPr id="10" name="Диаграмма 9">
            <a:extLst>
              <a:ext uri="{FF2B5EF4-FFF2-40B4-BE49-F238E27FC236}">
                <a16:creationId xmlns:a16="http://schemas.microsoft.com/office/drawing/2014/main" id="{6BA30998-B358-0107-3033-01670B51D253}"/>
              </a:ext>
            </a:extLst>
          </p:cNvPr>
          <p:cNvGraphicFramePr/>
          <p:nvPr>
            <p:extLst>
              <p:ext uri="{D42A27DB-BD31-4B8C-83A1-F6EECF244321}">
                <p14:modId xmlns:p14="http://schemas.microsoft.com/office/powerpoint/2010/main" val="1886397714"/>
              </p:ext>
            </p:extLst>
          </p:nvPr>
        </p:nvGraphicFramePr>
        <p:xfrm>
          <a:off x="1084044" y="719669"/>
          <a:ext cx="9209248"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4424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C586037-207E-C9FC-1297-4B2B0E41A78A}"/>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4" name="Рисунок 3">
            <a:extLst>
              <a:ext uri="{FF2B5EF4-FFF2-40B4-BE49-F238E27FC236}">
                <a16:creationId xmlns:a16="http://schemas.microsoft.com/office/drawing/2014/main" id="{E5A7FBFC-2FC6-F1D6-B1BC-47EE852C3EC1}"/>
              </a:ext>
            </a:extLst>
          </p:cNvPr>
          <p:cNvPicPr>
            <a:picLocks noChangeAspect="1"/>
          </p:cNvPicPr>
          <p:nvPr/>
        </p:nvPicPr>
        <p:blipFill>
          <a:blip r:embed="rId3" cstate="print"/>
          <a:stretch>
            <a:fillRect/>
          </a:stretch>
        </p:blipFill>
        <p:spPr>
          <a:xfrm>
            <a:off x="97412" y="108536"/>
            <a:ext cx="2853175" cy="1597290"/>
          </a:xfrm>
          <a:prstGeom prst="rect">
            <a:avLst/>
          </a:prstGeom>
        </p:spPr>
      </p:pic>
      <p:sp>
        <p:nvSpPr>
          <p:cNvPr id="5" name="TextBox 4">
            <a:extLst>
              <a:ext uri="{FF2B5EF4-FFF2-40B4-BE49-F238E27FC236}">
                <a16:creationId xmlns:a16="http://schemas.microsoft.com/office/drawing/2014/main" id="{696F8E16-82F1-5CC7-03C3-415F087BC881}"/>
              </a:ext>
            </a:extLst>
          </p:cNvPr>
          <p:cNvSpPr txBox="1"/>
          <p:nvPr/>
        </p:nvSpPr>
        <p:spPr>
          <a:xfrm>
            <a:off x="3154309" y="73902"/>
            <a:ext cx="8632271" cy="784830"/>
          </a:xfrm>
          <a:prstGeom prst="rect">
            <a:avLst/>
          </a:prstGeom>
          <a:noFill/>
        </p:spPr>
        <p:txBody>
          <a:bodyPr wrap="square">
            <a:spAutoFit/>
          </a:bodyPr>
          <a:lstStyle/>
          <a:p>
            <a:pPr indent="342900" algn="just"/>
            <a:r>
              <a:rPr lang="ru-RU" sz="1200" b="1" kern="0" dirty="0">
                <a:solidFill>
                  <a:srgbClr val="6600FF"/>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Муниципальный долг</a:t>
            </a:r>
            <a:r>
              <a:rPr lang="ru-RU" sz="12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ru-RU" sz="12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100" kern="0" dirty="0">
                <a:effectLst/>
                <a:latin typeface="Times New Roman" panose="02020603050405020304" pitchFamily="18" charset="0"/>
                <a:ea typeface="Times New Roman" panose="02020603050405020304" pitchFamily="18" charset="0"/>
                <a:cs typeface="Times New Roman" panose="02020603050405020304" pitchFamily="18" charset="0"/>
              </a:rPr>
              <a:t>обязательства, возникающие из муниципальных заимствований, гарантий по обязательствам третьих лиц, другие обязательства в соответствии с видами долговых обязательств, принятые на себя муниципальным образованием.</a:t>
            </a:r>
          </a:p>
          <a:p>
            <a:pPr indent="342900" algn="just"/>
            <a:r>
              <a:rPr lang="ru-RU" sz="1100" b="0" i="0" u="none" strike="noStrike" dirty="0">
                <a:solidFill>
                  <a:srgbClr val="000000"/>
                </a:solidFill>
                <a:effectLst/>
                <a:latin typeface="Times New Roman" panose="02020603050405020304" pitchFamily="18" charset="0"/>
              </a:rPr>
              <a:t>В проекте решения о бюджете </a:t>
            </a:r>
            <a:r>
              <a:rPr lang="ru-RU" sz="1100" b="0" i="0" u="none" strike="noStrike">
                <a:solidFill>
                  <a:srgbClr val="000000"/>
                </a:solidFill>
                <a:effectLst/>
                <a:latin typeface="Times New Roman" panose="02020603050405020304" pitchFamily="18" charset="0"/>
              </a:rPr>
              <a:t>на 2025 </a:t>
            </a:r>
            <a:r>
              <a:rPr lang="ru-RU" sz="1100" b="0" i="0" u="none" strike="noStrike" dirty="0">
                <a:solidFill>
                  <a:srgbClr val="000000"/>
                </a:solidFill>
                <a:effectLst/>
                <a:latin typeface="Times New Roman" panose="02020603050405020304" pitchFamily="18" charset="0"/>
              </a:rPr>
              <a:t>год и плановый </a:t>
            </a:r>
            <a:r>
              <a:rPr lang="ru-RU" sz="1100" b="0" i="0" u="none" strike="noStrike">
                <a:solidFill>
                  <a:srgbClr val="000000"/>
                </a:solidFill>
                <a:effectLst/>
                <a:latin typeface="Times New Roman" panose="02020603050405020304" pitchFamily="18" charset="0"/>
              </a:rPr>
              <a:t>период 2026 и 2027годов </a:t>
            </a:r>
            <a:r>
              <a:rPr lang="ru-RU" sz="1100" b="0" i="0" u="none" strike="noStrike" dirty="0">
                <a:solidFill>
                  <a:srgbClr val="000000"/>
                </a:solidFill>
                <a:effectLst/>
                <a:latin typeface="Times New Roman" panose="02020603050405020304" pitchFamily="18" charset="0"/>
              </a:rPr>
              <a:t>ограничения по предельному объему муниципального долга и верхнего предельного муниципального долга отсутствуют.</a:t>
            </a:r>
            <a:endParaRPr lang="ru-RU" sz="1100" b="1" kern="100" dirty="0">
              <a:effectLst/>
              <a:latin typeface="Times New Roman" panose="02020603050405020304" pitchFamily="18" charset="0"/>
              <a:ea typeface="NSimSun" panose="02010609030101010101" pitchFamily="49" charset="-122"/>
              <a:cs typeface="Mangal" panose="02040503050203030202" pitchFamily="18" charset="0"/>
            </a:endParaRPr>
          </a:p>
        </p:txBody>
      </p:sp>
      <p:sp>
        <p:nvSpPr>
          <p:cNvPr id="2" name="TextBox 1">
            <a:extLst>
              <a:ext uri="{FF2B5EF4-FFF2-40B4-BE49-F238E27FC236}">
                <a16:creationId xmlns:a16="http://schemas.microsoft.com/office/drawing/2014/main" id="{3003762A-12EC-D785-4F7C-6E8E6EED8DF6}"/>
              </a:ext>
            </a:extLst>
          </p:cNvPr>
          <p:cNvSpPr txBox="1"/>
          <p:nvPr/>
        </p:nvSpPr>
        <p:spPr>
          <a:xfrm>
            <a:off x="209396" y="1825555"/>
            <a:ext cx="2559376" cy="769441"/>
          </a:xfrm>
          <a:prstGeom prst="rect">
            <a:avLst/>
          </a:prstGeom>
          <a:noFill/>
        </p:spPr>
        <p:txBody>
          <a:bodyPr wrap="square" rtlCol="0">
            <a:spAutoFit/>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Заимствования необходимы для:</a:t>
            </a:r>
          </a:p>
          <a:p>
            <a:pPr marL="171450" indent="-171450">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финансирования дефицита бюджета</a:t>
            </a:r>
          </a:p>
          <a:p>
            <a:pPr marL="171450" indent="-171450">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погашения долговых обязательств</a:t>
            </a:r>
          </a:p>
          <a:p>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Двойные круглые скобки 5">
            <a:extLst>
              <a:ext uri="{FF2B5EF4-FFF2-40B4-BE49-F238E27FC236}">
                <a16:creationId xmlns:a16="http://schemas.microsoft.com/office/drawing/2014/main" id="{6F32AFF5-A694-2245-1C78-ABBE2B13DE5D}"/>
              </a:ext>
            </a:extLst>
          </p:cNvPr>
          <p:cNvSpPr/>
          <p:nvPr/>
        </p:nvSpPr>
        <p:spPr>
          <a:xfrm>
            <a:off x="209396" y="1825555"/>
            <a:ext cx="2645984" cy="598863"/>
          </a:xfrm>
          <a:prstGeom prst="bracketPair">
            <a:avLst/>
          </a:prstGeom>
          <a:ln>
            <a:solidFill>
              <a:srgbClr val="99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7" name="TextBox 6">
            <a:extLst>
              <a:ext uri="{FF2B5EF4-FFF2-40B4-BE49-F238E27FC236}">
                <a16:creationId xmlns:a16="http://schemas.microsoft.com/office/drawing/2014/main" id="{593A632A-0959-EA12-D82F-BA8D11D55876}"/>
              </a:ext>
            </a:extLst>
          </p:cNvPr>
          <p:cNvSpPr txBox="1"/>
          <p:nvPr/>
        </p:nvSpPr>
        <p:spPr>
          <a:xfrm>
            <a:off x="3066264" y="858732"/>
            <a:ext cx="2847975" cy="430887"/>
          </a:xfrm>
          <a:prstGeom prst="rect">
            <a:avLst/>
          </a:prstGeom>
          <a:noFill/>
        </p:spPr>
        <p:txBody>
          <a:bodyPr wrap="square" rtlCol="0">
            <a:spAutoFit/>
          </a:bodyPr>
          <a:lstStyle/>
          <a:p>
            <a:pPr algn="ctr"/>
            <a:r>
              <a:rPr lang="ru-RU" sz="1100" b="1" i="1" dirty="0">
                <a:solidFill>
                  <a:srgbClr val="C00000"/>
                </a:solidFill>
                <a:latin typeface="Times New Roman" panose="02020603050405020304" pitchFamily="18" charset="0"/>
                <a:cs typeface="Times New Roman" panose="02020603050405020304" pitchFamily="18" charset="0"/>
              </a:rPr>
              <a:t>Все заимствования подлежат учету</a:t>
            </a:r>
          </a:p>
          <a:p>
            <a:pPr algn="ctr"/>
            <a:r>
              <a:rPr lang="ru-RU" sz="1100" b="1" i="1" dirty="0">
                <a:solidFill>
                  <a:srgbClr val="C00000"/>
                </a:solidFill>
                <a:latin typeface="Times New Roman" panose="02020603050405020304" pitchFamily="18" charset="0"/>
                <a:cs typeface="Times New Roman" panose="02020603050405020304" pitchFamily="18" charset="0"/>
              </a:rPr>
              <a:t> в долговой книге муниципального округа</a:t>
            </a:r>
          </a:p>
        </p:txBody>
      </p:sp>
      <p:pic>
        <p:nvPicPr>
          <p:cNvPr id="1028" name="Picture 4" descr="Фон для презентации открытая книга (много фото) - deviceart.ru">
            <a:extLst>
              <a:ext uri="{FF2B5EF4-FFF2-40B4-BE49-F238E27FC236}">
                <a16:creationId xmlns:a16="http://schemas.microsoft.com/office/drawing/2014/main" id="{9FCA844B-A907-DA91-005D-F5C780BBB14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532" b="5017"/>
          <a:stretch/>
        </p:blipFill>
        <p:spPr bwMode="auto">
          <a:xfrm>
            <a:off x="3657600" y="1472664"/>
            <a:ext cx="2438400" cy="1684421"/>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a:extLst>
              <a:ext uri="{FF2B5EF4-FFF2-40B4-BE49-F238E27FC236}">
                <a16:creationId xmlns:a16="http://schemas.microsoft.com/office/drawing/2014/main" id="{46305828-6DEB-CCFD-81BD-744257FD154A}"/>
              </a:ext>
            </a:extLst>
          </p:cNvPr>
          <p:cNvPicPr>
            <a:picLocks noChangeAspect="1"/>
          </p:cNvPicPr>
          <p:nvPr/>
        </p:nvPicPr>
        <p:blipFill>
          <a:blip r:embed="rId5" cstate="print"/>
          <a:stretch>
            <a:fillRect/>
          </a:stretch>
        </p:blipFill>
        <p:spPr>
          <a:xfrm>
            <a:off x="3814868" y="1503947"/>
            <a:ext cx="1931414" cy="768163"/>
          </a:xfrm>
          <a:prstGeom prst="rect">
            <a:avLst/>
          </a:prstGeom>
        </p:spPr>
      </p:pic>
      <p:pic>
        <p:nvPicPr>
          <p:cNvPr id="9" name="Рисунок 8">
            <a:extLst>
              <a:ext uri="{FF2B5EF4-FFF2-40B4-BE49-F238E27FC236}">
                <a16:creationId xmlns:a16="http://schemas.microsoft.com/office/drawing/2014/main" id="{CA20D8A3-08E3-A044-475B-5D5404224745}"/>
              </a:ext>
            </a:extLst>
          </p:cNvPr>
          <p:cNvPicPr>
            <a:picLocks noChangeAspect="1"/>
          </p:cNvPicPr>
          <p:nvPr/>
        </p:nvPicPr>
        <p:blipFill>
          <a:blip r:embed="rId6" cstate="print"/>
          <a:stretch>
            <a:fillRect/>
          </a:stretch>
        </p:blipFill>
        <p:spPr>
          <a:xfrm>
            <a:off x="3744208" y="2304040"/>
            <a:ext cx="993734" cy="627942"/>
          </a:xfrm>
          <a:prstGeom prst="rect">
            <a:avLst/>
          </a:prstGeom>
        </p:spPr>
      </p:pic>
      <p:pic>
        <p:nvPicPr>
          <p:cNvPr id="10" name="Рисунок 9">
            <a:extLst>
              <a:ext uri="{FF2B5EF4-FFF2-40B4-BE49-F238E27FC236}">
                <a16:creationId xmlns:a16="http://schemas.microsoft.com/office/drawing/2014/main" id="{2C193524-1795-6555-8695-08135C769173}"/>
              </a:ext>
            </a:extLst>
          </p:cNvPr>
          <p:cNvPicPr>
            <a:picLocks noChangeAspect="1"/>
          </p:cNvPicPr>
          <p:nvPr/>
        </p:nvPicPr>
        <p:blipFill>
          <a:blip r:embed="rId7" cstate="print"/>
          <a:stretch>
            <a:fillRect/>
          </a:stretch>
        </p:blipFill>
        <p:spPr>
          <a:xfrm>
            <a:off x="4969354" y="2317280"/>
            <a:ext cx="847417" cy="670618"/>
          </a:xfrm>
          <a:prstGeom prst="rect">
            <a:avLst/>
          </a:prstGeom>
        </p:spPr>
      </p:pic>
      <p:graphicFrame>
        <p:nvGraphicFramePr>
          <p:cNvPr id="11" name="Схема 10">
            <a:extLst>
              <a:ext uri="{FF2B5EF4-FFF2-40B4-BE49-F238E27FC236}">
                <a16:creationId xmlns:a16="http://schemas.microsoft.com/office/drawing/2014/main" id="{1D4E9C68-AC24-F7F0-6F08-27F0641A7BB1}"/>
              </a:ext>
            </a:extLst>
          </p:cNvPr>
          <p:cNvGraphicFramePr/>
          <p:nvPr>
            <p:extLst>
              <p:ext uri="{D42A27DB-BD31-4B8C-83A1-F6EECF244321}">
                <p14:modId xmlns:p14="http://schemas.microsoft.com/office/powerpoint/2010/main" val="947222480"/>
              </p:ext>
            </p:extLst>
          </p:nvPr>
        </p:nvGraphicFramePr>
        <p:xfrm>
          <a:off x="6345969" y="907181"/>
          <a:ext cx="5414301" cy="23591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a:extLst>
              <a:ext uri="{FF2B5EF4-FFF2-40B4-BE49-F238E27FC236}">
                <a16:creationId xmlns:a16="http://schemas.microsoft.com/office/drawing/2014/main" id="{662FD8D4-7626-1C31-AA65-4B0A1E275E17}"/>
              </a:ext>
            </a:extLst>
          </p:cNvPr>
          <p:cNvGraphicFramePr>
            <a:graphicFrameLocks noGrp="1"/>
          </p:cNvGraphicFramePr>
          <p:nvPr>
            <p:extLst>
              <p:ext uri="{D42A27DB-BD31-4B8C-83A1-F6EECF244321}">
                <p14:modId xmlns:p14="http://schemas.microsoft.com/office/powerpoint/2010/main" val="3073661934"/>
              </p:ext>
            </p:extLst>
          </p:nvPr>
        </p:nvGraphicFramePr>
        <p:xfrm>
          <a:off x="198539" y="3399790"/>
          <a:ext cx="11794922" cy="3369078"/>
        </p:xfrm>
        <a:graphic>
          <a:graphicData uri="http://schemas.openxmlformats.org/drawingml/2006/table">
            <a:tbl>
              <a:tblPr>
                <a:tableStyleId>{69CF1AB2-1976-4502-BF36-3FF5EA218861}</a:tableStyleId>
              </a:tblPr>
              <a:tblGrid>
                <a:gridCol w="4915949">
                  <a:extLst>
                    <a:ext uri="{9D8B030D-6E8A-4147-A177-3AD203B41FA5}">
                      <a16:colId xmlns:a16="http://schemas.microsoft.com/office/drawing/2014/main" val="3041103638"/>
                    </a:ext>
                  </a:extLst>
                </a:gridCol>
                <a:gridCol w="1316963">
                  <a:extLst>
                    <a:ext uri="{9D8B030D-6E8A-4147-A177-3AD203B41FA5}">
                      <a16:colId xmlns:a16="http://schemas.microsoft.com/office/drawing/2014/main" val="175518779"/>
                    </a:ext>
                  </a:extLst>
                </a:gridCol>
                <a:gridCol w="1389420">
                  <a:extLst>
                    <a:ext uri="{9D8B030D-6E8A-4147-A177-3AD203B41FA5}">
                      <a16:colId xmlns:a16="http://schemas.microsoft.com/office/drawing/2014/main" val="3289722208"/>
                    </a:ext>
                  </a:extLst>
                </a:gridCol>
                <a:gridCol w="1488974">
                  <a:extLst>
                    <a:ext uri="{9D8B030D-6E8A-4147-A177-3AD203B41FA5}">
                      <a16:colId xmlns:a16="http://schemas.microsoft.com/office/drawing/2014/main" val="1945430948"/>
                    </a:ext>
                  </a:extLst>
                </a:gridCol>
                <a:gridCol w="1263897">
                  <a:extLst>
                    <a:ext uri="{9D8B030D-6E8A-4147-A177-3AD203B41FA5}">
                      <a16:colId xmlns:a16="http://schemas.microsoft.com/office/drawing/2014/main" val="4155469845"/>
                    </a:ext>
                  </a:extLst>
                </a:gridCol>
                <a:gridCol w="1419719">
                  <a:extLst>
                    <a:ext uri="{9D8B030D-6E8A-4147-A177-3AD203B41FA5}">
                      <a16:colId xmlns:a16="http://schemas.microsoft.com/office/drawing/2014/main" val="3513893042"/>
                    </a:ext>
                  </a:extLst>
                </a:gridCol>
              </a:tblGrid>
              <a:tr h="295262">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b"/>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01.01.2024г (факт)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01.01.2025г (оценка)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01.01.2026г (прогноз)</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01.01.2027г (прогноз)</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01.01.2028г (прогноз)</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extLst>
                  <a:ext uri="{0D108BD9-81ED-4DB2-BD59-A6C34878D82A}">
                    <a16:rowId xmlns:a16="http://schemas.microsoft.com/office/drawing/2014/main" val="3807190293"/>
                  </a:ext>
                </a:extLst>
              </a:tr>
              <a:tr h="192947">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Муниципальный внутренний долг  на 01 января соответствующего года</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789281417"/>
                  </a:ext>
                </a:extLst>
              </a:tr>
              <a:tr h="169258">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1. Муниципальные ценные бумаги: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491873844"/>
                  </a:ext>
                </a:extLst>
              </a:tr>
              <a:tr h="155153">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привлечение средств от размещения ценных бумаг</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771404130"/>
                  </a:ext>
                </a:extLst>
              </a:tr>
              <a:tr h="169258">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погашение номинальной стоимости ценных бумаг</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2000832017"/>
                  </a:ext>
                </a:extLst>
              </a:tr>
              <a:tr h="152283">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2. Кредиты, полученные от кредитных организаций: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2203660841"/>
                  </a:ext>
                </a:extLst>
              </a:tr>
              <a:tr h="21862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привлечение кредитов</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911679523"/>
                  </a:ext>
                </a:extLst>
              </a:tr>
              <a:tr h="19041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712018106"/>
                  </a:ext>
                </a:extLst>
              </a:tr>
              <a:tr h="186578">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3. Бюджетные кредиты, привлеченные от других бюджетов бюджетной системы РФ:</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4223301356"/>
                  </a:ext>
                </a:extLst>
              </a:tr>
              <a:tr h="16377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привлечение кредитов</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610167440"/>
                  </a:ext>
                </a:extLst>
              </a:tr>
              <a:tr h="197468">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1408222972"/>
                  </a:ext>
                </a:extLst>
              </a:tr>
              <a:tr h="163259">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4. Муниципальные гарантии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815467773"/>
                  </a:ext>
                </a:extLst>
              </a:tr>
              <a:tr h="159391">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предоставление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625851710"/>
                  </a:ext>
                </a:extLst>
              </a:tr>
              <a:tr h="197468">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исполнение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712619467"/>
                  </a:ext>
                </a:extLst>
              </a:tr>
              <a:tr h="201823">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5. Объем иных непогашенных долговых обязательст муниципального образования</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333580477"/>
                  </a:ext>
                </a:extLst>
              </a:tr>
              <a:tr h="171160">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Верхний предел муниципального внутреннего долга на 01 января соответствующего года, всего</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443945927"/>
                  </a:ext>
                </a:extLst>
              </a:tr>
              <a:tr h="232730">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в том числе по муниципальным гарантиям</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036752363"/>
                  </a:ext>
                </a:extLst>
              </a:tr>
            </a:tbl>
          </a:graphicData>
        </a:graphic>
      </p:graphicFrame>
    </p:spTree>
    <p:extLst>
      <p:ext uri="{BB962C8B-B14F-4D97-AF65-F5344CB8AC3E}">
        <p14:creationId xmlns:p14="http://schemas.microsoft.com/office/powerpoint/2010/main" val="2617266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74A3D38-D4FC-68A3-4B35-F2AD34603031}"/>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1EA80AE2-F9A5-B991-6BC2-2309520115D2}"/>
              </a:ext>
            </a:extLst>
          </p:cNvPr>
          <p:cNvPicPr>
            <a:picLocks noChangeAspect="1"/>
          </p:cNvPicPr>
          <p:nvPr/>
        </p:nvPicPr>
        <p:blipFill>
          <a:blip r:embed="rId3" cstate="print"/>
          <a:stretch>
            <a:fillRect/>
          </a:stretch>
        </p:blipFill>
        <p:spPr>
          <a:xfrm>
            <a:off x="99857" y="19371"/>
            <a:ext cx="2042337" cy="1127858"/>
          </a:xfrm>
          <a:prstGeom prst="rect">
            <a:avLst/>
          </a:prstGeom>
        </p:spPr>
      </p:pic>
      <p:graphicFrame>
        <p:nvGraphicFramePr>
          <p:cNvPr id="4" name="Таблица 8">
            <a:extLst>
              <a:ext uri="{FF2B5EF4-FFF2-40B4-BE49-F238E27FC236}">
                <a16:creationId xmlns:a16="http://schemas.microsoft.com/office/drawing/2014/main" id="{11BF0E7E-6082-D0A7-9C0A-55966C1D3ADE}"/>
              </a:ext>
            </a:extLst>
          </p:cNvPr>
          <p:cNvGraphicFramePr>
            <a:graphicFrameLocks noGrp="1"/>
          </p:cNvGraphicFramePr>
          <p:nvPr>
            <p:extLst>
              <p:ext uri="{D42A27DB-BD31-4B8C-83A1-F6EECF244321}">
                <p14:modId xmlns:p14="http://schemas.microsoft.com/office/powerpoint/2010/main" val="4227048883"/>
              </p:ext>
            </p:extLst>
          </p:nvPr>
        </p:nvGraphicFramePr>
        <p:xfrm>
          <a:off x="2287603" y="227749"/>
          <a:ext cx="2589403" cy="919480"/>
        </p:xfrm>
        <a:graphic>
          <a:graphicData uri="http://schemas.openxmlformats.org/drawingml/2006/table">
            <a:tbl>
              <a:tblPr firstRow="1" bandRow="1">
                <a:tableStyleId>{0505E3EF-67EA-436B-97B2-0124C06EBD24}</a:tableStyleId>
              </a:tblPr>
              <a:tblGrid>
                <a:gridCol w="897099">
                  <a:extLst>
                    <a:ext uri="{9D8B030D-6E8A-4147-A177-3AD203B41FA5}">
                      <a16:colId xmlns:a16="http://schemas.microsoft.com/office/drawing/2014/main" val="3486547119"/>
                    </a:ext>
                  </a:extLst>
                </a:gridCol>
                <a:gridCol w="770752">
                  <a:extLst>
                    <a:ext uri="{9D8B030D-6E8A-4147-A177-3AD203B41FA5}">
                      <a16:colId xmlns:a16="http://schemas.microsoft.com/office/drawing/2014/main" val="3041536650"/>
                    </a:ext>
                  </a:extLst>
                </a:gridCol>
                <a:gridCol w="921552">
                  <a:extLst>
                    <a:ext uri="{9D8B030D-6E8A-4147-A177-3AD203B41FA5}">
                      <a16:colId xmlns:a16="http://schemas.microsoft.com/office/drawing/2014/main" val="225889806"/>
                    </a:ext>
                  </a:extLst>
                </a:gridCol>
              </a:tblGrid>
              <a:tr h="0">
                <a:tc>
                  <a:txBody>
                    <a:bodyPr/>
                    <a:lstStyle/>
                    <a:p>
                      <a:pPr algn="ctr"/>
                      <a:r>
                        <a:rPr lang="ru-RU" sz="1000" dirty="0">
                          <a:latin typeface="Times New Roman" panose="02020603050405020304" pitchFamily="18" charset="0"/>
                          <a:cs typeface="Times New Roman" panose="02020603050405020304" pitchFamily="18" charset="0"/>
                        </a:rPr>
                        <a:t>2025год (проект)</a:t>
                      </a:r>
                    </a:p>
                    <a:p>
                      <a:pPr algn="ctr"/>
                      <a:r>
                        <a:rPr lang="ru-RU" sz="1000" dirty="0">
                          <a:latin typeface="Times New Roman" panose="02020603050405020304" pitchFamily="18" charset="0"/>
                          <a:cs typeface="Times New Roman" panose="02020603050405020304" pitchFamily="18" charset="0"/>
                        </a:rPr>
                        <a:t>руб.</a:t>
                      </a:r>
                    </a:p>
                  </a:txBody>
                  <a:tcPr/>
                </a:tc>
                <a:tc>
                  <a:txBody>
                    <a:bodyPr/>
                    <a:lstStyle/>
                    <a:p>
                      <a:pPr algn="ctr"/>
                      <a:r>
                        <a:rPr lang="ru-RU" sz="1000" dirty="0">
                          <a:latin typeface="Times New Roman" panose="02020603050405020304" pitchFamily="18" charset="0"/>
                          <a:cs typeface="Times New Roman" panose="02020603050405020304" pitchFamily="18" charset="0"/>
                        </a:rPr>
                        <a:t>2026год (прогноз)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2027 год (прогноз) руб.</a:t>
                      </a:r>
                    </a:p>
                  </a:txBody>
                  <a:tcPr/>
                </a:tc>
                <a:extLst>
                  <a:ext uri="{0D108BD9-81ED-4DB2-BD59-A6C34878D82A}">
                    <a16:rowId xmlns:a16="http://schemas.microsoft.com/office/drawing/2014/main" val="2548233252"/>
                  </a:ext>
                </a:extLst>
              </a:tr>
              <a:tr h="370840">
                <a:tc>
                  <a:txBody>
                    <a:bodyPr/>
                    <a:lstStyle/>
                    <a:p>
                      <a:pPr algn="ctr"/>
                      <a:r>
                        <a:rPr lang="ru-RU" sz="1000" dirty="0">
                          <a:latin typeface="Times New Roman" panose="02020603050405020304" pitchFamily="18" charset="0"/>
                          <a:cs typeface="Times New Roman" panose="02020603050405020304" pitchFamily="18" charset="0"/>
                        </a:rPr>
                        <a:t>38113000</a:t>
                      </a:r>
                    </a:p>
                  </a:txBody>
                  <a:tcPr/>
                </a:tc>
                <a:tc>
                  <a:txBody>
                    <a:bodyPr/>
                    <a:lstStyle/>
                    <a:p>
                      <a:pPr algn="ctr"/>
                      <a:r>
                        <a:rPr lang="ru-RU" sz="1000" dirty="0">
                          <a:latin typeface="Times New Roman" panose="02020603050405020304" pitchFamily="18" charset="0"/>
                          <a:cs typeface="Times New Roman" panose="02020603050405020304" pitchFamily="18" charset="0"/>
                        </a:rPr>
                        <a:t>39895000</a:t>
                      </a:r>
                    </a:p>
                  </a:txBody>
                  <a:tcPr/>
                </a:tc>
                <a:tc>
                  <a:txBody>
                    <a:bodyPr/>
                    <a:lstStyle/>
                    <a:p>
                      <a:pPr algn="ctr"/>
                      <a:r>
                        <a:rPr lang="ru-RU" sz="1000" dirty="0">
                          <a:latin typeface="Times New Roman" panose="02020603050405020304" pitchFamily="18" charset="0"/>
                          <a:cs typeface="Times New Roman" panose="02020603050405020304" pitchFamily="18" charset="0"/>
                        </a:rPr>
                        <a:t>53641000</a:t>
                      </a:r>
                    </a:p>
                  </a:txBody>
                  <a:tcPr/>
                </a:tc>
                <a:extLst>
                  <a:ext uri="{0D108BD9-81ED-4DB2-BD59-A6C34878D82A}">
                    <a16:rowId xmlns:a16="http://schemas.microsoft.com/office/drawing/2014/main" val="2116398625"/>
                  </a:ext>
                </a:extLst>
              </a:tr>
            </a:tbl>
          </a:graphicData>
        </a:graphic>
      </p:graphicFrame>
      <p:sp>
        <p:nvSpPr>
          <p:cNvPr id="5" name="TextBox 4">
            <a:extLst>
              <a:ext uri="{FF2B5EF4-FFF2-40B4-BE49-F238E27FC236}">
                <a16:creationId xmlns:a16="http://schemas.microsoft.com/office/drawing/2014/main" id="{4FC83562-1D6F-144A-B557-5F68BF21568E}"/>
              </a:ext>
            </a:extLst>
          </p:cNvPr>
          <p:cNvSpPr txBox="1"/>
          <p:nvPr/>
        </p:nvSpPr>
        <p:spPr>
          <a:xfrm>
            <a:off x="232774" y="1085563"/>
            <a:ext cx="4443384" cy="276999"/>
          </a:xfrm>
          <a:prstGeom prst="rect">
            <a:avLst/>
          </a:prstGeom>
          <a:noFill/>
        </p:spPr>
        <p:txBody>
          <a:bodyPr wrap="square">
            <a:spAutoFit/>
          </a:bodyPr>
          <a:lstStyle/>
          <a:p>
            <a:pPr algn="ctr">
              <a:spcAft>
                <a:spcPts val="1200"/>
              </a:spcAft>
            </a:pPr>
            <a:r>
              <a:rPr lang="ru-RU" sz="1200" b="1" dirty="0">
                <a:solidFill>
                  <a:schemeClr val="accent1">
                    <a:lumMod val="50000"/>
                  </a:schemeClr>
                </a:solidFill>
                <a:effectLst/>
                <a:latin typeface="Times New Roman" panose="02020603050405020304" pitchFamily="18" charset="0"/>
                <a:ea typeface="Times New Roman" panose="02020603050405020304" pitchFamily="18" charset="0"/>
              </a:rPr>
              <a:t>Дорожный фонд Анучинского муниципального округа</a:t>
            </a:r>
            <a:endParaRPr lang="ru-RU" sz="1200" dirty="0">
              <a:solidFill>
                <a:schemeClr val="accent1">
                  <a:lumMod val="50000"/>
                </a:schemeClr>
              </a:solidFill>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12D96604-74E5-9D1C-94B0-6251F00D543F}"/>
              </a:ext>
            </a:extLst>
          </p:cNvPr>
          <p:cNvSpPr txBox="1"/>
          <p:nvPr/>
        </p:nvSpPr>
        <p:spPr>
          <a:xfrm>
            <a:off x="97584" y="1340706"/>
            <a:ext cx="4713764" cy="547842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Муниципальный дорожный фонд Анучинского МО(далее - дорожный фонд) - часть средств бюджета Анучинского МО, подлежащая использованию в целях финансового обеспечения дорожной деятельности в отношении автомобильных дорог общего пользования местного значения, а также капитального ремонта и ремонта дворовых территорий многоквартирных домов, проездов к дворовым территориям многоквартирных домов населенных пунктов Анучинского муниципального округа.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Бюджетные ассигнования дорожного фонда, не использованные в текущем финансовом году, направляются на увеличение бюджетных ассигнований дорожного фонда в очередном финансовом году.</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dirty="0">
                <a:solidFill>
                  <a:prstClr val="black"/>
                </a:solidFill>
                <a:latin typeface="Times New Roman" panose="02020603050405020304" pitchFamily="18" charset="0"/>
                <a:ea typeface="SimSun" panose="02010600030101010101" pitchFamily="2" charset="-122"/>
              </a:rPr>
              <a:t>   </a:t>
            </a:r>
            <a:r>
              <a:rPr lang="ru-RU" sz="1000" dirty="0">
                <a:effectLst/>
                <a:latin typeface="Times New Roman" panose="02020603050405020304" pitchFamily="18" charset="0"/>
                <a:ea typeface="Times New Roman" panose="02020603050405020304" pitchFamily="18" charset="0"/>
              </a:rPr>
              <a:t>Бюджетные ассигнования (далее - средства) дорожного фонда направляются на:</a:t>
            </a:r>
            <a:endParaRPr lang="ru-RU" sz="1000" dirty="0">
              <a:latin typeface="Arial" panose="020B0604020202020204" pitchFamily="34" charset="0"/>
              <a:ea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проектирование, строительство, реконструкцию автомобильных дорог общего пользования местного значения округа (далее - автодороги местного значения), в том числе с твердым покрытием, и искусственных дорожных сооружений (включая разработку документации по планировке территории в целях размещения автомобильных дорог, инженерные изыскания, разработку проектной документации, проведение необходимых государственных экспертиз, выкуп земельных участков и подготовку территории строительства);</a:t>
            </a: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капитальный ремонт, ремонт и содержание автодорог местного значения и искусственных дорожных сооружений, а также на проектирование соответствующих работ и проведение необходимых государственных экспертиз;</a:t>
            </a:r>
            <a:endParaRPr lang="ru-RU" sz="1000" dirty="0">
              <a:latin typeface="Arial" panose="020B0604020202020204" pitchFamily="34" charset="0"/>
              <a:ea typeface="Times New Roman" panose="02020603050405020304" pitchFamily="18" charset="0"/>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ru-RU" sz="1000" dirty="0">
                <a:effectLst/>
                <a:latin typeface="Times New Roman" panose="02020603050405020304" pitchFamily="18" charset="0"/>
                <a:ea typeface="Times New Roman" panose="02020603050405020304" pitchFamily="18" charset="0"/>
              </a:rPr>
              <a:t>обустройство автодорог местного значения в целях повышения безопасности</a:t>
            </a: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дорожного движения;</a:t>
            </a:r>
            <a:endParaRPr lang="ru-RU" sz="1000" dirty="0">
              <a:latin typeface="Arial" panose="020B0604020202020204" pitchFamily="34" charset="0"/>
              <a:ea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проведение работ по технической инвентаризации и паспортизации объектов дорожного хозяйства, оформление права муниципальной собственности округа на объекты дорожного хозяйства и земельные участки, на которых они расположены;</a:t>
            </a:r>
            <a:endParaRPr lang="ru-RU" sz="1000" dirty="0">
              <a:latin typeface="Arial" panose="020B0604020202020204" pitchFamily="34" charset="0"/>
              <a:ea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капитальный ремонт и ремонт дворовых территорий многоквартирных домов и проездов к дворовым территориям многоквартирных домов;</a:t>
            </a:r>
            <a:endParaRPr lang="ru-RU" sz="1000" dirty="0">
              <a:latin typeface="Arial" panose="020B0604020202020204" pitchFamily="34" charset="0"/>
              <a:ea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осуществление иных полномочий в области использования автомобильных дорог общего пользования местного значения и искусственных сооружений на них и осуществление дорожной деятельности в соответствии с законодательством Российской Федерации.</a:t>
            </a: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Бюджетные ассигнования дорожного фонда не могут быть использованы на цели, не соответствующие их назначению.</a:t>
            </a:r>
            <a:endParaRPr lang="ru-RU" sz="1000" dirty="0">
              <a:solidFill>
                <a:srgbClr val="000000"/>
              </a:solidFill>
              <a:effectLst/>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id="{62FC9226-2430-61BB-BEE0-FCE1CF173186}"/>
              </a:ext>
            </a:extLst>
          </p:cNvPr>
          <p:cNvPicPr>
            <a:picLocks noChangeAspect="1"/>
          </p:cNvPicPr>
          <p:nvPr/>
        </p:nvPicPr>
        <p:blipFill>
          <a:blip r:embed="rId4" cstate="print"/>
          <a:stretch>
            <a:fillRect/>
          </a:stretch>
        </p:blipFill>
        <p:spPr>
          <a:xfrm>
            <a:off x="5091526" y="124054"/>
            <a:ext cx="1413169" cy="657847"/>
          </a:xfrm>
          <a:prstGeom prst="rect">
            <a:avLst/>
          </a:prstGeom>
        </p:spPr>
      </p:pic>
      <p:graphicFrame>
        <p:nvGraphicFramePr>
          <p:cNvPr id="8" name="Таблица 7">
            <a:extLst>
              <a:ext uri="{FF2B5EF4-FFF2-40B4-BE49-F238E27FC236}">
                <a16:creationId xmlns:a16="http://schemas.microsoft.com/office/drawing/2014/main" id="{3A59903C-7026-F175-63EA-8E4E666E2800}"/>
              </a:ext>
            </a:extLst>
          </p:cNvPr>
          <p:cNvGraphicFramePr>
            <a:graphicFrameLocks noGrp="1"/>
          </p:cNvGraphicFramePr>
          <p:nvPr>
            <p:extLst>
              <p:ext uri="{D42A27DB-BD31-4B8C-83A1-F6EECF244321}">
                <p14:modId xmlns:p14="http://schemas.microsoft.com/office/powerpoint/2010/main" val="3057206452"/>
              </p:ext>
            </p:extLst>
          </p:nvPr>
        </p:nvGraphicFramePr>
        <p:xfrm>
          <a:off x="6701355" y="136339"/>
          <a:ext cx="5026454" cy="645562"/>
        </p:xfrm>
        <a:graphic>
          <a:graphicData uri="http://schemas.openxmlformats.org/drawingml/2006/table">
            <a:tbl>
              <a:tblPr firstRow="1" bandRow="1">
                <a:tableStyleId>{C4B1156A-380E-4F78-BDF5-A606A8083BF9}</a:tableStyleId>
              </a:tblPr>
              <a:tblGrid>
                <a:gridCol w="1644232">
                  <a:extLst>
                    <a:ext uri="{9D8B030D-6E8A-4147-A177-3AD203B41FA5}">
                      <a16:colId xmlns:a16="http://schemas.microsoft.com/office/drawing/2014/main" val="3486547119"/>
                    </a:ext>
                  </a:extLst>
                </a:gridCol>
                <a:gridCol w="1535185">
                  <a:extLst>
                    <a:ext uri="{9D8B030D-6E8A-4147-A177-3AD203B41FA5}">
                      <a16:colId xmlns:a16="http://schemas.microsoft.com/office/drawing/2014/main" val="3041536650"/>
                    </a:ext>
                  </a:extLst>
                </a:gridCol>
                <a:gridCol w="1847037">
                  <a:extLst>
                    <a:ext uri="{9D8B030D-6E8A-4147-A177-3AD203B41FA5}">
                      <a16:colId xmlns:a16="http://schemas.microsoft.com/office/drawing/2014/main" val="225889806"/>
                    </a:ext>
                  </a:extLst>
                </a:gridCol>
              </a:tblGrid>
              <a:tr h="274722">
                <a:tc>
                  <a:txBody>
                    <a:bodyPr/>
                    <a:lstStyle/>
                    <a:p>
                      <a:pPr algn="ctr"/>
                      <a:r>
                        <a:rPr lang="ru-RU" sz="1000" dirty="0">
                          <a:latin typeface="Times New Roman" panose="02020603050405020304" pitchFamily="18" charset="0"/>
                          <a:cs typeface="Times New Roman" panose="02020603050405020304" pitchFamily="18" charset="0"/>
                        </a:rPr>
                        <a:t>2025год (проект)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2026год (прогноз)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2027 год (прогноз) руб.</a:t>
                      </a:r>
                    </a:p>
                  </a:txBody>
                  <a:tcPr/>
                </a:tc>
                <a:extLst>
                  <a:ext uri="{0D108BD9-81ED-4DB2-BD59-A6C34878D82A}">
                    <a16:rowId xmlns:a16="http://schemas.microsoft.com/office/drawing/2014/main" val="2548233252"/>
                  </a:ext>
                </a:extLst>
              </a:tr>
              <a:tr h="370840">
                <a:tc>
                  <a:txBody>
                    <a:bodyPr/>
                    <a:lstStyle/>
                    <a:p>
                      <a:pPr algn="ctr"/>
                      <a:r>
                        <a:rPr lang="ru-RU" sz="1000" dirty="0">
                          <a:latin typeface="Times New Roman" panose="02020603050405020304" pitchFamily="18" charset="0"/>
                          <a:cs typeface="Times New Roman" panose="02020603050405020304" pitchFamily="18" charset="0"/>
                        </a:rPr>
                        <a:t>1000000</a:t>
                      </a:r>
                    </a:p>
                  </a:txBody>
                  <a:tcPr/>
                </a:tc>
                <a:tc>
                  <a:txBody>
                    <a:bodyPr/>
                    <a:lstStyle/>
                    <a:p>
                      <a:pPr algn="ctr"/>
                      <a:r>
                        <a:rPr lang="ru-RU" sz="1000" dirty="0">
                          <a:latin typeface="Times New Roman" panose="02020603050405020304" pitchFamily="18" charset="0"/>
                          <a:cs typeface="Times New Roman" panose="02020603050405020304" pitchFamily="18" charset="0"/>
                        </a:rPr>
                        <a:t>100000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100000</a:t>
                      </a:r>
                    </a:p>
                  </a:txBody>
                  <a:tcPr/>
                </a:tc>
                <a:extLst>
                  <a:ext uri="{0D108BD9-81ED-4DB2-BD59-A6C34878D82A}">
                    <a16:rowId xmlns:a16="http://schemas.microsoft.com/office/drawing/2014/main" val="2116398625"/>
                  </a:ext>
                </a:extLst>
              </a:tr>
            </a:tbl>
          </a:graphicData>
        </a:graphic>
      </p:graphicFrame>
      <p:sp>
        <p:nvSpPr>
          <p:cNvPr id="9" name="TextBox 8">
            <a:extLst>
              <a:ext uri="{FF2B5EF4-FFF2-40B4-BE49-F238E27FC236}">
                <a16:creationId xmlns:a16="http://schemas.microsoft.com/office/drawing/2014/main" id="{89964E06-D11D-5642-078A-B447BA8AF1EC}"/>
              </a:ext>
            </a:extLst>
          </p:cNvPr>
          <p:cNvSpPr txBox="1"/>
          <p:nvPr/>
        </p:nvSpPr>
        <p:spPr>
          <a:xfrm>
            <a:off x="6265390" y="793849"/>
            <a:ext cx="4443384" cy="276999"/>
          </a:xfrm>
          <a:prstGeom prst="rect">
            <a:avLst/>
          </a:prstGeom>
          <a:noFill/>
        </p:spPr>
        <p:txBody>
          <a:bodyPr wrap="square">
            <a:spAutoFit/>
          </a:bodyPr>
          <a:lstStyle/>
          <a:p>
            <a:pPr algn="ctr">
              <a:spcAft>
                <a:spcPts val="1200"/>
              </a:spcAft>
            </a:pPr>
            <a:r>
              <a:rPr lang="ru-RU" sz="1200" b="1" dirty="0">
                <a:solidFill>
                  <a:schemeClr val="accent1">
                    <a:lumMod val="50000"/>
                  </a:schemeClr>
                </a:solidFill>
                <a:effectLst/>
                <a:latin typeface="Times New Roman" panose="02020603050405020304" pitchFamily="18" charset="0"/>
                <a:ea typeface="Times New Roman" panose="02020603050405020304" pitchFamily="18" charset="0"/>
              </a:rPr>
              <a:t>Резервный фонд Анучинского муниципального округа</a:t>
            </a:r>
            <a:endParaRPr lang="ru-RU" sz="1200" dirty="0">
              <a:solidFill>
                <a:schemeClr val="accent1">
                  <a:lumMod val="50000"/>
                </a:schemeClr>
              </a:solidFill>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4C04A6BA-1DB5-CA73-1005-FE411972F520}"/>
              </a:ext>
            </a:extLst>
          </p:cNvPr>
          <p:cNvSpPr txBox="1"/>
          <p:nvPr/>
        </p:nvSpPr>
        <p:spPr>
          <a:xfrm>
            <a:off x="5086949" y="1032930"/>
            <a:ext cx="6959642" cy="5786199"/>
          </a:xfrm>
          <a:prstGeom prst="rect">
            <a:avLst/>
          </a:prstGeom>
          <a:noFill/>
        </p:spPr>
        <p:txBody>
          <a:bodyPr wrap="square">
            <a:spAutoFit/>
          </a:bodyPr>
          <a:lstStyle/>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Резервный фонд представляет собой обособленную часть средств бюджета Анучинского муниципального округа  (далее – местный  бюджет), предназначенную для финансирования непредвиденных расходов, в том числе финансирования мероприятий на проведение аварийно-спасательных и иных мероприятий, связанных с ликвидацией последствий стихийных бедствий и других чрезвычайных ситуаций на территории муниципального образования.</a:t>
            </a:r>
          </a:p>
          <a:p>
            <a:pPr indent="342900" algn="just"/>
            <a:r>
              <a:rPr lang="ru-RU" sz="1000" kern="0" dirty="0">
                <a:latin typeface="Times New Roman" panose="02020603050405020304" pitchFamily="18" charset="0"/>
                <a:ea typeface="NSimSun" panose="02010609030101010101" pitchFamily="49" charset="-122"/>
                <a:cs typeface="Times New Roman" panose="02020603050405020304" pitchFamily="18" charset="0"/>
              </a:rPr>
              <a:t>К непредвиденным расходам относятся расходы, носящие непредвиденный характер, возникновение потребности в которых нельзя предусмотреть заранее в силу обстоятельств объективного характера и которые не могли быть учтены при формировании расходов местного бюджета на соответствующий финансовый год и плановый период и не могут быть отложены на очередной финансовый год, в том числе наличие ситуации, сложившейся в результате непредвиденных обстоятельств, которые повлекли или могут повлечь за собой человеческие жертвы, ущерб здоровью людей, окружающей природной среде, значительные материальные потери и (или) нарушение условий жизнедеятельности людей либо ситуации, повлекшей за собой необходимость проведения незапланированных мероприятий.</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Средства резервного фонда расходуются на финансовое обеспечение непредвиденных расходов, связанных с проведением мероприятий:</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а) по осуществлению поисковых, аварийно-восстановительных, ремонтных работ на объектах жилищно-коммунального хозяйства, социальной сферы, промышленности, энергетики, транспорта и связи, пострадавших в результате чрезвычайных ситуаций природного и техногенного характера,  на объектах муниципального жилищного фонда;</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б) по развертыванию и содержанию временных пунктов проживания и питания для эвакуированных и пострадавших граждан;</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в) по оказанию разовой материальной помощи лицам, пострадавшим в результате чрезвычайных ситуаций природного и/или техногенного характера;</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г) по обновлению резерва материальных ресурсов для ликвидации чрезвычайных ситуаций на территории муниципального образования;</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д) по использованию в целях гражданской обороны запасов материально-технических, продовольственных, медицинских и иных средств;</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е) по проведению экстренных противоэпидемиологических и противоэпизоотических мероприятий по предупреждению вспышек эпидемий и эпизоотий;</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ж) по оказанию гражданам - собственникам жилых помещений, и гражданам, зарегистрированным по месту жительства в данных жилых помещениях: -  материальной помощи в связи с полной утратой жилого помещения; -  разовой материальной помощи при значительном ущербе в результате пожара;</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з)</a:t>
            </a:r>
            <a:r>
              <a:rPr lang="ru-RU" sz="10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на своевременное финансовое обеспечение мероприятий, связанных с профилактикой и устранением последствий распространения, и ликвидация массовых заболеваний и эпидемий с проведением санитарно-противоэпидемических, иммунопрофилактических, карантинных и иных мероприятий;</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и) осуществлением других непредвиденных расходов, не предусмотренных в бюджете округа.</a:t>
            </a:r>
            <a:r>
              <a:rPr lang="ru-RU" sz="1000" dirty="0">
                <a:effectLst/>
                <a:latin typeface="Times New Roman" panose="02020603050405020304" pitchFamily="18" charset="0"/>
                <a:ea typeface="Times New Roman" panose="02020603050405020304" pitchFamily="18" charset="0"/>
              </a:rPr>
              <a:t> </a:t>
            </a:r>
          </a:p>
          <a:p>
            <a:pPr indent="342900" algn="just"/>
            <a:r>
              <a:rPr lang="ru-RU" sz="1000" dirty="0">
                <a:effectLst/>
                <a:latin typeface="Times New Roman" panose="02020603050405020304" pitchFamily="18" charset="0"/>
                <a:ea typeface="Times New Roman" panose="02020603050405020304" pitchFamily="18" charset="0"/>
              </a:rPr>
              <a:t>Размер резервного фонда устанавливается решением Думы Анучинского муниципального округа о бюджете на очередной финансовый год и на плановый период и не может превышать 3 процентов утверждённого вышеуказанным решением общего объёма расходов.</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p:txBody>
      </p:sp>
    </p:spTree>
    <p:extLst>
      <p:ext uri="{BB962C8B-B14F-4D97-AF65-F5344CB8AC3E}">
        <p14:creationId xmlns:p14="http://schemas.microsoft.com/office/powerpoint/2010/main" val="37003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4D36436-4B97-7224-1193-23285996D8FC}"/>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D3A947A0-6BC1-1A87-DE87-B70A53DCCB47}"/>
              </a:ext>
            </a:extLst>
          </p:cNvPr>
          <p:cNvSpPr txBox="1"/>
          <p:nvPr/>
        </p:nvSpPr>
        <p:spPr>
          <a:xfrm>
            <a:off x="2353176" y="67771"/>
            <a:ext cx="7728358" cy="307777"/>
          </a:xfrm>
          <a:prstGeom prst="rect">
            <a:avLst/>
          </a:prstGeom>
          <a:noFill/>
        </p:spPr>
        <p:txBody>
          <a:bodyPr wrap="square">
            <a:spAutoFit/>
          </a:bodyPr>
          <a:lstStyle/>
          <a:p>
            <a:pPr algn="just"/>
            <a:r>
              <a:rPr lang="ru-RU" sz="1200" b="1" dirty="0">
                <a:solidFill>
                  <a:srgbClr val="6600FF"/>
                </a:solidFill>
                <a:latin typeface="Times New Roman" panose="02020603050405020304" pitchFamily="18" charset="0"/>
                <a:cs typeface="Times New Roman" panose="02020603050405020304" pitchFamily="18" charset="0"/>
              </a:rPr>
              <a:t>Объем бюджетных ассигнований на исполнение публичных нормативных обязательств (руб.)</a:t>
            </a:r>
            <a:r>
              <a:rPr lang="ru-RU" sz="1400" b="1" dirty="0">
                <a:solidFill>
                  <a:schemeClr val="accent6">
                    <a:lumMod val="50000"/>
                  </a:schemeClr>
                </a:solidFill>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9AE69182-DA7E-1F80-BCCB-2C34E63BC6DB}"/>
              </a:ext>
            </a:extLst>
          </p:cNvPr>
          <p:cNvSpPr txBox="1"/>
          <p:nvPr/>
        </p:nvSpPr>
        <p:spPr>
          <a:xfrm>
            <a:off x="492810" y="392326"/>
            <a:ext cx="11206380" cy="430887"/>
          </a:xfrm>
          <a:prstGeom prst="rect">
            <a:avLst/>
          </a:prstGeom>
          <a:noFill/>
        </p:spPr>
        <p:txBody>
          <a:bodyPr wrap="square">
            <a:spAutoFit/>
          </a:bodyPr>
          <a:lstStyle/>
          <a:p>
            <a:pPr indent="342900" algn="just"/>
            <a:r>
              <a:rPr lang="ru-RU" sz="1100" b="1" kern="0" dirty="0">
                <a:effectLst/>
                <a:latin typeface="Times New Roman" panose="02020603050405020304" pitchFamily="18" charset="0"/>
                <a:ea typeface="Times New Roman" panose="02020603050405020304" pitchFamily="18" charset="0"/>
                <a:cs typeface="Times New Roman" panose="02020603050405020304" pitchFamily="18" charset="0"/>
              </a:rPr>
              <a:t>Публичные обязательства – </a:t>
            </a:r>
            <a:r>
              <a:rPr lang="ru-RU" sz="1100" kern="0" dirty="0">
                <a:effectLst/>
                <a:latin typeface="Times New Roman" panose="02020603050405020304" pitchFamily="18" charset="0"/>
                <a:ea typeface="Times New Roman" panose="02020603050405020304" pitchFamily="18" charset="0"/>
                <a:cs typeface="Times New Roman" panose="02020603050405020304" pitchFamily="18" charset="0"/>
              </a:rPr>
              <a:t>обязательства публично – правового образования, вытекающие из нормативных актов (законов, постановлений, распоряжений и др.), перед населением, организациями, другими публично-правовыми образованиями.</a:t>
            </a:r>
            <a:endParaRPr lang="ru-RU" sz="1100" b="1" kern="100" dirty="0">
              <a:effectLst/>
              <a:latin typeface="Times New Roman" panose="02020603050405020304" pitchFamily="18" charset="0"/>
              <a:ea typeface="NSimSun" panose="02010609030101010101" pitchFamily="49" charset="-122"/>
              <a:cs typeface="Mangal" panose="02040503050203030202" pitchFamily="18" charset="0"/>
            </a:endParaRPr>
          </a:p>
        </p:txBody>
      </p:sp>
      <p:pic>
        <p:nvPicPr>
          <p:cNvPr id="5" name="Рисунок 4">
            <a:extLst>
              <a:ext uri="{FF2B5EF4-FFF2-40B4-BE49-F238E27FC236}">
                <a16:creationId xmlns:a16="http://schemas.microsoft.com/office/drawing/2014/main" id="{954240AC-9C27-91B7-4968-5CC640398DD8}"/>
              </a:ext>
            </a:extLst>
          </p:cNvPr>
          <p:cNvPicPr>
            <a:picLocks noChangeAspect="1"/>
          </p:cNvPicPr>
          <p:nvPr/>
        </p:nvPicPr>
        <p:blipFill rotWithShape="1">
          <a:blip r:embed="rId3" cstate="print"/>
          <a:srcRect b="9720"/>
          <a:stretch/>
        </p:blipFill>
        <p:spPr>
          <a:xfrm>
            <a:off x="257376" y="1108710"/>
            <a:ext cx="1838425" cy="1172477"/>
          </a:xfrm>
          <a:prstGeom prst="rect">
            <a:avLst/>
          </a:prstGeom>
        </p:spPr>
      </p:pic>
      <p:graphicFrame>
        <p:nvGraphicFramePr>
          <p:cNvPr id="6" name="Таблица 5">
            <a:extLst>
              <a:ext uri="{FF2B5EF4-FFF2-40B4-BE49-F238E27FC236}">
                <a16:creationId xmlns:a16="http://schemas.microsoft.com/office/drawing/2014/main" id="{CEEB1486-A13F-EDF9-5D6B-53AEC69DC70E}"/>
              </a:ext>
            </a:extLst>
          </p:cNvPr>
          <p:cNvGraphicFramePr>
            <a:graphicFrameLocks noGrp="1"/>
          </p:cNvGraphicFramePr>
          <p:nvPr>
            <p:extLst>
              <p:ext uri="{D42A27DB-BD31-4B8C-83A1-F6EECF244321}">
                <p14:modId xmlns:p14="http://schemas.microsoft.com/office/powerpoint/2010/main" val="2340999173"/>
              </p:ext>
            </p:extLst>
          </p:nvPr>
        </p:nvGraphicFramePr>
        <p:xfrm>
          <a:off x="2271927" y="1072965"/>
          <a:ext cx="5563036" cy="1273912"/>
        </p:xfrm>
        <a:graphic>
          <a:graphicData uri="http://schemas.openxmlformats.org/drawingml/2006/table">
            <a:tbl>
              <a:tblPr>
                <a:tableStyleId>{8A107856-5554-42FB-B03E-39F5DBC370BA}</a:tableStyleId>
              </a:tblPr>
              <a:tblGrid>
                <a:gridCol w="2173651">
                  <a:extLst>
                    <a:ext uri="{9D8B030D-6E8A-4147-A177-3AD203B41FA5}">
                      <a16:colId xmlns:a16="http://schemas.microsoft.com/office/drawing/2014/main" val="3454736214"/>
                    </a:ext>
                  </a:extLst>
                </a:gridCol>
                <a:gridCol w="1085087">
                  <a:extLst>
                    <a:ext uri="{9D8B030D-6E8A-4147-A177-3AD203B41FA5}">
                      <a16:colId xmlns:a16="http://schemas.microsoft.com/office/drawing/2014/main" val="4123752852"/>
                    </a:ext>
                  </a:extLst>
                </a:gridCol>
                <a:gridCol w="1178041">
                  <a:extLst>
                    <a:ext uri="{9D8B030D-6E8A-4147-A177-3AD203B41FA5}">
                      <a16:colId xmlns:a16="http://schemas.microsoft.com/office/drawing/2014/main" val="2304064033"/>
                    </a:ext>
                  </a:extLst>
                </a:gridCol>
                <a:gridCol w="1126257">
                  <a:extLst>
                    <a:ext uri="{9D8B030D-6E8A-4147-A177-3AD203B41FA5}">
                      <a16:colId xmlns:a16="http://schemas.microsoft.com/office/drawing/2014/main" val="4214635079"/>
                    </a:ext>
                  </a:extLst>
                </a:gridCol>
              </a:tblGrid>
              <a:tr h="238125">
                <a:tc rowSpan="2">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Наименование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gridSpan="3">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Сумма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923757"/>
                  </a:ext>
                </a:extLst>
              </a:tr>
              <a:tr h="232104">
                <a:tc vMerge="1">
                  <a:txBody>
                    <a:bodyPr/>
                    <a:lstStyle/>
                    <a:p>
                      <a:endParaRPr lang="ru-RU"/>
                    </a:p>
                  </a:txBody>
                  <a:tcP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2025 год (проект)</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2026 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2027год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364431379"/>
                  </a:ext>
                </a:extLst>
              </a:tr>
              <a:tr h="184558">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2</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3</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4</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85669308"/>
                  </a:ext>
                </a:extLst>
              </a:tr>
              <a:tr h="441383">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Компенсация части родительской платы за содержание ребенка в муниципальных образовательных учреждениях</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ru-RU" sz="1000" b="0" i="0" u="none" strike="noStrike" dirty="0">
                          <a:effectLst/>
                          <a:latin typeface="Times New Roman" panose="02020603050405020304" pitchFamily="18" charset="0"/>
                        </a:rPr>
                        <a:t>1 555 630,00</a:t>
                      </a:r>
                    </a:p>
                  </a:txBody>
                  <a:tcPr marL="9525" marR="9525" marT="9525" marB="0"/>
                </a:tc>
                <a:tc>
                  <a:txBody>
                    <a:bodyPr/>
                    <a:lstStyle/>
                    <a:p>
                      <a:pPr algn="ctr" fontAlgn="b"/>
                      <a:r>
                        <a:rPr lang="ru-RU" sz="1000" b="0" i="0" u="none" strike="noStrike" dirty="0">
                          <a:effectLst/>
                          <a:latin typeface="Times New Roman" panose="02020603050405020304" pitchFamily="18" charset="0"/>
                        </a:rPr>
                        <a:t>1 617 930,00</a:t>
                      </a:r>
                    </a:p>
                  </a:txBody>
                  <a:tcPr marL="9525" marR="9525" marT="9525" marB="0"/>
                </a:tc>
                <a:tc>
                  <a:txBody>
                    <a:bodyPr/>
                    <a:lstStyle/>
                    <a:p>
                      <a:pPr algn="ctr" fontAlgn="b"/>
                      <a:r>
                        <a:rPr lang="ru-RU" sz="1000" b="0" i="0" u="none" strike="noStrike" dirty="0">
                          <a:effectLst/>
                          <a:latin typeface="Times New Roman" panose="02020603050405020304" pitchFamily="18" charset="0"/>
                        </a:rPr>
                        <a:t>1683063,00</a:t>
                      </a:r>
                    </a:p>
                  </a:txBody>
                  <a:tcPr marL="9525" marR="9525" marT="9525" marB="0"/>
                </a:tc>
                <a:extLst>
                  <a:ext uri="{0D108BD9-81ED-4DB2-BD59-A6C34878D82A}">
                    <a16:rowId xmlns:a16="http://schemas.microsoft.com/office/drawing/2014/main" val="1001235637"/>
                  </a:ext>
                </a:extLst>
              </a:tr>
            </a:tbl>
          </a:graphicData>
        </a:graphic>
      </p:graphicFrame>
      <p:pic>
        <p:nvPicPr>
          <p:cNvPr id="7" name="Рисунок 6">
            <a:extLst>
              <a:ext uri="{FF2B5EF4-FFF2-40B4-BE49-F238E27FC236}">
                <a16:creationId xmlns:a16="http://schemas.microsoft.com/office/drawing/2014/main" id="{2CDC0569-2467-FC28-1765-53B07D83151C}"/>
              </a:ext>
            </a:extLst>
          </p:cNvPr>
          <p:cNvPicPr>
            <a:picLocks noChangeAspect="1"/>
          </p:cNvPicPr>
          <p:nvPr/>
        </p:nvPicPr>
        <p:blipFill>
          <a:blip r:embed="rId4" cstate="print"/>
          <a:stretch>
            <a:fillRect/>
          </a:stretch>
        </p:blipFill>
        <p:spPr>
          <a:xfrm>
            <a:off x="8907952" y="2656540"/>
            <a:ext cx="2347163" cy="1554615"/>
          </a:xfrm>
          <a:prstGeom prst="rect">
            <a:avLst/>
          </a:prstGeom>
        </p:spPr>
      </p:pic>
      <p:graphicFrame>
        <p:nvGraphicFramePr>
          <p:cNvPr id="8" name="Таблица 7">
            <a:extLst>
              <a:ext uri="{FF2B5EF4-FFF2-40B4-BE49-F238E27FC236}">
                <a16:creationId xmlns:a16="http://schemas.microsoft.com/office/drawing/2014/main" id="{75D82ECA-F2DA-79D8-DC8E-EC0C7DEFCB5F}"/>
              </a:ext>
            </a:extLst>
          </p:cNvPr>
          <p:cNvGraphicFramePr>
            <a:graphicFrameLocks noGrp="1"/>
          </p:cNvGraphicFramePr>
          <p:nvPr>
            <p:extLst>
              <p:ext uri="{D42A27DB-BD31-4B8C-83A1-F6EECF244321}">
                <p14:modId xmlns:p14="http://schemas.microsoft.com/office/powerpoint/2010/main" val="2320551052"/>
              </p:ext>
            </p:extLst>
          </p:nvPr>
        </p:nvGraphicFramePr>
        <p:xfrm>
          <a:off x="2095800" y="2616197"/>
          <a:ext cx="6547686" cy="1241892"/>
        </p:xfrm>
        <a:graphic>
          <a:graphicData uri="http://schemas.openxmlformats.org/drawingml/2006/table">
            <a:tbl>
              <a:tblPr>
                <a:tableStyleId>{8A107856-5554-42FB-B03E-39F5DBC370BA}</a:tableStyleId>
              </a:tblPr>
              <a:tblGrid>
                <a:gridCol w="2526714">
                  <a:extLst>
                    <a:ext uri="{9D8B030D-6E8A-4147-A177-3AD203B41FA5}">
                      <a16:colId xmlns:a16="http://schemas.microsoft.com/office/drawing/2014/main" val="3454736214"/>
                    </a:ext>
                  </a:extLst>
                </a:gridCol>
                <a:gridCol w="1308827">
                  <a:extLst>
                    <a:ext uri="{9D8B030D-6E8A-4147-A177-3AD203B41FA5}">
                      <a16:colId xmlns:a16="http://schemas.microsoft.com/office/drawing/2014/main" val="4123752852"/>
                    </a:ext>
                  </a:extLst>
                </a:gridCol>
                <a:gridCol w="1405802">
                  <a:extLst>
                    <a:ext uri="{9D8B030D-6E8A-4147-A177-3AD203B41FA5}">
                      <a16:colId xmlns:a16="http://schemas.microsoft.com/office/drawing/2014/main" val="2304064033"/>
                    </a:ext>
                  </a:extLst>
                </a:gridCol>
                <a:gridCol w="1306343">
                  <a:extLst>
                    <a:ext uri="{9D8B030D-6E8A-4147-A177-3AD203B41FA5}">
                      <a16:colId xmlns:a16="http://schemas.microsoft.com/office/drawing/2014/main" val="4214635079"/>
                    </a:ext>
                  </a:extLst>
                </a:gridCol>
              </a:tblGrid>
              <a:tr h="138787">
                <a:tc rowSpan="2">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Наименование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gridSpan="3">
                  <a:txBody>
                    <a:bodyPr/>
                    <a:lstStyle/>
                    <a:p>
                      <a:pPr algn="ctr" fontAlgn="ctr"/>
                      <a:r>
                        <a:rPr lang="ru-RU" sz="1000" b="1" u="none" strike="noStrike" dirty="0">
                          <a:effectLst/>
                        </a:rPr>
                        <a:t>Сумма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923757"/>
                  </a:ext>
                </a:extLst>
              </a:tr>
              <a:tr h="138787">
                <a:tc vMerge="1">
                  <a:txBody>
                    <a:bodyPr/>
                    <a:lstStyle/>
                    <a:p>
                      <a:endParaRPr lang="ru-RU"/>
                    </a:p>
                  </a:txBody>
                  <a:tcP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2025 год (проект)</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2026 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2027год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364431379"/>
                  </a:ext>
                </a:extLst>
              </a:tr>
              <a:tr h="138787">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2</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3</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4</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85669308"/>
                  </a:ext>
                </a:extLst>
              </a:tr>
              <a:tr h="756117">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социальная поддержка детей, оставшихся без попечения родителей, и лиц, принявших на воспитание в семью детей, оставшихся без попечения родителей</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rPr>
                        <a:t>25608526,98</a:t>
                      </a:r>
                    </a:p>
                  </a:txBody>
                  <a:tcPr marL="9525" marR="9525" marT="9525" marB="0"/>
                </a:tc>
                <a:tc>
                  <a:txBody>
                    <a:bodyPr/>
                    <a:lstStyle/>
                    <a:p>
                      <a:pPr algn="ctr" fontAlgn="b"/>
                      <a:r>
                        <a:rPr lang="ru-RU" sz="1000" b="0" i="0" u="none" strike="noStrike">
                          <a:effectLst/>
                          <a:latin typeface="Times New Roman" panose="02020603050405020304" pitchFamily="18" charset="0"/>
                        </a:rPr>
                        <a:t>27944276,65</a:t>
                      </a:r>
                    </a:p>
                  </a:txBody>
                  <a:tcPr marL="9525" marR="9525" marT="9525" marB="0"/>
                </a:tc>
                <a:tc>
                  <a:txBody>
                    <a:bodyPr/>
                    <a:lstStyle/>
                    <a:p>
                      <a:pPr algn="ctr" fontAlgn="b"/>
                      <a:r>
                        <a:rPr lang="ru-RU" sz="1000" b="0" i="0" u="none" strike="noStrike" dirty="0">
                          <a:effectLst/>
                          <a:latin typeface="Times New Roman" panose="02020603050405020304" pitchFamily="18" charset="0"/>
                        </a:rPr>
                        <a:t>29123619,76</a:t>
                      </a:r>
                    </a:p>
                  </a:txBody>
                  <a:tcPr marL="9525" marR="9525" marT="9525" marB="0"/>
                </a:tc>
                <a:extLst>
                  <a:ext uri="{0D108BD9-81ED-4DB2-BD59-A6C34878D82A}">
                    <a16:rowId xmlns:a16="http://schemas.microsoft.com/office/drawing/2014/main" val="2067783961"/>
                  </a:ext>
                </a:extLst>
              </a:tr>
            </a:tbl>
          </a:graphicData>
        </a:graphic>
      </p:graphicFrame>
      <p:graphicFrame>
        <p:nvGraphicFramePr>
          <p:cNvPr id="9" name="Таблица 8">
            <a:extLst>
              <a:ext uri="{FF2B5EF4-FFF2-40B4-BE49-F238E27FC236}">
                <a16:creationId xmlns:a16="http://schemas.microsoft.com/office/drawing/2014/main" id="{B72EC97D-AD6F-B80C-A629-2C8865E512C7}"/>
              </a:ext>
            </a:extLst>
          </p:cNvPr>
          <p:cNvGraphicFramePr>
            <a:graphicFrameLocks noGrp="1"/>
          </p:cNvGraphicFramePr>
          <p:nvPr>
            <p:extLst>
              <p:ext uri="{D42A27DB-BD31-4B8C-83A1-F6EECF244321}">
                <p14:modId xmlns:p14="http://schemas.microsoft.com/office/powerpoint/2010/main" val="1623087739"/>
              </p:ext>
            </p:extLst>
          </p:nvPr>
        </p:nvGraphicFramePr>
        <p:xfrm>
          <a:off x="1532711" y="4888038"/>
          <a:ext cx="7197753" cy="940012"/>
        </p:xfrm>
        <a:graphic>
          <a:graphicData uri="http://schemas.openxmlformats.org/drawingml/2006/table">
            <a:tbl>
              <a:tblPr>
                <a:tableStyleId>{8A107856-5554-42FB-B03E-39F5DBC370BA}</a:tableStyleId>
              </a:tblPr>
              <a:tblGrid>
                <a:gridCol w="2858958">
                  <a:extLst>
                    <a:ext uri="{9D8B030D-6E8A-4147-A177-3AD203B41FA5}">
                      <a16:colId xmlns:a16="http://schemas.microsoft.com/office/drawing/2014/main" val="3454736214"/>
                    </a:ext>
                  </a:extLst>
                </a:gridCol>
                <a:gridCol w="1379903">
                  <a:extLst>
                    <a:ext uri="{9D8B030D-6E8A-4147-A177-3AD203B41FA5}">
                      <a16:colId xmlns:a16="http://schemas.microsoft.com/office/drawing/2014/main" val="4123752852"/>
                    </a:ext>
                  </a:extLst>
                </a:gridCol>
                <a:gridCol w="1512693">
                  <a:extLst>
                    <a:ext uri="{9D8B030D-6E8A-4147-A177-3AD203B41FA5}">
                      <a16:colId xmlns:a16="http://schemas.microsoft.com/office/drawing/2014/main" val="2304064033"/>
                    </a:ext>
                  </a:extLst>
                </a:gridCol>
                <a:gridCol w="1446199">
                  <a:extLst>
                    <a:ext uri="{9D8B030D-6E8A-4147-A177-3AD203B41FA5}">
                      <a16:colId xmlns:a16="http://schemas.microsoft.com/office/drawing/2014/main" val="4214635079"/>
                    </a:ext>
                  </a:extLst>
                </a:gridCol>
              </a:tblGrid>
              <a:tr h="238125">
                <a:tc rowSpan="2">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Наименование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gridSpan="3">
                  <a:txBody>
                    <a:bodyPr/>
                    <a:lstStyle/>
                    <a:p>
                      <a:pPr algn="ctr" fontAlgn="ctr"/>
                      <a:r>
                        <a:rPr lang="ru-RU" sz="1100" b="1" u="none" strike="noStrike" dirty="0">
                          <a:effectLst/>
                          <a:latin typeface="Times New Roman" panose="02020603050405020304" pitchFamily="18" charset="0"/>
                          <a:cs typeface="Times New Roman" panose="02020603050405020304" pitchFamily="18" charset="0"/>
                        </a:rPr>
                        <a:t>Сумма</a:t>
                      </a:r>
                      <a:r>
                        <a:rPr lang="ru-RU" sz="1100" b="1" u="none" strike="noStrike" dirty="0">
                          <a:effectLst/>
                        </a:rPr>
                        <a:t>  </a:t>
                      </a:r>
                      <a:endParaRPr lang="ru-RU" sz="11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923757"/>
                  </a:ext>
                </a:extLst>
              </a:tr>
              <a:tr h="232104">
                <a:tc vMerge="1">
                  <a:txBody>
                    <a:bodyPr/>
                    <a:lstStyle/>
                    <a:p>
                      <a:endParaRPr lang="ru-RU"/>
                    </a:p>
                  </a:txBody>
                  <a:tcP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2025 год (проект)</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2026 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2027год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364431379"/>
                  </a:ext>
                </a:extLst>
              </a:tr>
              <a:tr h="469783">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ИТОГО</a:t>
                      </a:r>
                      <a:endParaRPr lang="ru-RU" sz="1000" b="1" i="1"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ru-RU" sz="1000" b="1" i="0" u="none" strike="noStrike" dirty="0">
                          <a:solidFill>
                            <a:schemeClr val="tx1">
                              <a:lumMod val="95000"/>
                              <a:lumOff val="5000"/>
                            </a:schemeClr>
                          </a:solidFill>
                          <a:effectLst/>
                          <a:latin typeface="Times New Roman" panose="02020603050405020304" pitchFamily="18" charset="0"/>
                        </a:rPr>
                        <a:t>27 164 156,98</a:t>
                      </a:r>
                    </a:p>
                  </a:txBody>
                  <a:tcPr marL="9525" marR="9525" marT="9525" marB="0"/>
                </a:tc>
                <a:tc>
                  <a:txBody>
                    <a:bodyPr/>
                    <a:lstStyle/>
                    <a:p>
                      <a:pPr algn="ctr" fontAlgn="b"/>
                      <a:r>
                        <a:rPr lang="ru-RU" sz="1000" b="1" i="0" u="none" strike="noStrike">
                          <a:solidFill>
                            <a:schemeClr val="tx1">
                              <a:lumMod val="95000"/>
                              <a:lumOff val="5000"/>
                            </a:schemeClr>
                          </a:solidFill>
                          <a:effectLst/>
                          <a:latin typeface="Times New Roman" panose="02020603050405020304" pitchFamily="18" charset="0"/>
                        </a:rPr>
                        <a:t>29 562 206,65</a:t>
                      </a:r>
                    </a:p>
                  </a:txBody>
                  <a:tcPr marL="9525" marR="9525" marT="9525" marB="0"/>
                </a:tc>
                <a:tc>
                  <a:txBody>
                    <a:bodyPr/>
                    <a:lstStyle/>
                    <a:p>
                      <a:pPr algn="ctr" fontAlgn="b"/>
                      <a:r>
                        <a:rPr lang="ru-RU" sz="1000" b="1" i="0" u="none" strike="noStrike" dirty="0">
                          <a:solidFill>
                            <a:schemeClr val="tx1">
                              <a:lumMod val="95000"/>
                              <a:lumOff val="5000"/>
                            </a:schemeClr>
                          </a:solidFill>
                          <a:effectLst/>
                          <a:latin typeface="Times New Roman" panose="02020603050405020304" pitchFamily="18" charset="0"/>
                        </a:rPr>
                        <a:t>30 806 682,76</a:t>
                      </a:r>
                    </a:p>
                  </a:txBody>
                  <a:tcPr marL="9525" marR="9525" marT="9525" marB="0"/>
                </a:tc>
                <a:extLst>
                  <a:ext uri="{0D108BD9-81ED-4DB2-BD59-A6C34878D82A}">
                    <a16:rowId xmlns:a16="http://schemas.microsoft.com/office/drawing/2014/main" val="2794552814"/>
                  </a:ext>
                </a:extLst>
              </a:tr>
            </a:tbl>
          </a:graphicData>
        </a:graphic>
      </p:graphicFrame>
    </p:spTree>
    <p:extLst>
      <p:ext uri="{BB962C8B-B14F-4D97-AF65-F5344CB8AC3E}">
        <p14:creationId xmlns:p14="http://schemas.microsoft.com/office/powerpoint/2010/main" val="613492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B7173F0-C4C6-1E6B-205B-072BDAA2F9BB}"/>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24722017-60A2-6071-E239-161937DE6425}"/>
              </a:ext>
            </a:extLst>
          </p:cNvPr>
          <p:cNvSpPr txBox="1">
            <a:spLocks/>
          </p:cNvSpPr>
          <p:nvPr/>
        </p:nvSpPr>
        <p:spPr>
          <a:xfrm>
            <a:off x="1277522" y="0"/>
            <a:ext cx="7975535" cy="365574"/>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6600FF"/>
                </a:solidFill>
                <a:effectLst/>
                <a:uLnTx/>
                <a:uFillTx/>
                <a:latin typeface="Times New Roman" panose="02020603050405020304" pitchFamily="18" charset="0"/>
                <a:ea typeface="Calibri" panose="020F0502020204030204" pitchFamily="34" charset="0"/>
                <a:cs typeface="Times New Roman" panose="02020603050405020304" pitchFamily="18" charset="0"/>
              </a:rPr>
              <a:t>Доходы бюджета</a:t>
            </a:r>
            <a:endParaRPr kumimoji="0" lang="ru-RU" sz="1200" b="0" u="none" strike="noStrike" kern="1200" cap="none" spc="0" normalizeH="0" baseline="0" noProof="0" dirty="0">
              <a:ln>
                <a:noFill/>
              </a:ln>
              <a:solidFill>
                <a:srgbClr val="6600FF"/>
              </a:solidFill>
              <a:effectLst/>
              <a:uLnTx/>
              <a:uFillTx/>
              <a:ea typeface="+mj-ea"/>
              <a:cs typeface="+mj-cs"/>
            </a:endParaRPr>
          </a:p>
        </p:txBody>
      </p:sp>
      <p:sp>
        <p:nvSpPr>
          <p:cNvPr id="4" name="Заголовок 1">
            <a:extLst>
              <a:ext uri="{FF2B5EF4-FFF2-40B4-BE49-F238E27FC236}">
                <a16:creationId xmlns:a16="http://schemas.microsoft.com/office/drawing/2014/main" id="{3B929550-89B9-1508-555E-423FB80E7F10}"/>
              </a:ext>
            </a:extLst>
          </p:cNvPr>
          <p:cNvSpPr txBox="1">
            <a:spLocks/>
          </p:cNvSpPr>
          <p:nvPr/>
        </p:nvSpPr>
        <p:spPr>
          <a:xfrm>
            <a:off x="2516697" y="182787"/>
            <a:ext cx="7821553" cy="3655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Доходы</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 денежные средства, поступающие в бюджет на безвозмездной и безвозвратной основе.</a:t>
            </a:r>
            <a:endParaRPr kumimoji="0" lang="ru-RU" sz="11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F3E323E0-DF42-62F6-5A94-5A064A7FF80C}"/>
              </a:ext>
            </a:extLst>
          </p:cNvPr>
          <p:cNvPicPr>
            <a:picLocks noChangeAspect="1"/>
          </p:cNvPicPr>
          <p:nvPr/>
        </p:nvPicPr>
        <p:blipFill rotWithShape="1">
          <a:blip r:embed="rId3" cstate="print"/>
          <a:srcRect t="12335" b="19531"/>
          <a:stretch/>
        </p:blipFill>
        <p:spPr>
          <a:xfrm>
            <a:off x="448461" y="570638"/>
            <a:ext cx="2364297" cy="1082180"/>
          </a:xfrm>
          <a:prstGeom prst="rect">
            <a:avLst/>
          </a:prstGeom>
        </p:spPr>
      </p:pic>
      <p:sp>
        <p:nvSpPr>
          <p:cNvPr id="6" name="Заголовок 1">
            <a:extLst>
              <a:ext uri="{FF2B5EF4-FFF2-40B4-BE49-F238E27FC236}">
                <a16:creationId xmlns:a16="http://schemas.microsoft.com/office/drawing/2014/main" id="{7EA085ED-B2DA-A813-3C5C-26FE7103D47D}"/>
              </a:ext>
            </a:extLst>
          </p:cNvPr>
          <p:cNvSpPr txBox="1">
            <a:spLocks/>
          </p:cNvSpPr>
          <p:nvPr/>
        </p:nvSpPr>
        <p:spPr>
          <a:xfrm>
            <a:off x="54527" y="1682365"/>
            <a:ext cx="3152163" cy="89943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Доходы от предусмотренных законодательством Российской Федерации федеральных, региональных, местных налогов и сборов, в том числе от налогов, предусмотренных специальными налоговыми режимами и законодательством Анучинского муниципального округа.</a:t>
            </a:r>
            <a:endParaRPr kumimoji="0" lang="ru-RU" sz="10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
        <p:nvSpPr>
          <p:cNvPr id="7" name="Прямоугольник: багетная рамка 6">
            <a:extLst>
              <a:ext uri="{FF2B5EF4-FFF2-40B4-BE49-F238E27FC236}">
                <a16:creationId xmlns:a16="http://schemas.microsoft.com/office/drawing/2014/main" id="{A2571608-36F3-8CAC-C550-75F91BCA26EB}"/>
              </a:ext>
            </a:extLst>
          </p:cNvPr>
          <p:cNvSpPr/>
          <p:nvPr/>
        </p:nvSpPr>
        <p:spPr>
          <a:xfrm>
            <a:off x="2913995" y="570638"/>
            <a:ext cx="2615049" cy="1082181"/>
          </a:xfrm>
          <a:prstGeom prst="bevel">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 на доходы физических лиц;</a:t>
            </a:r>
          </a:p>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доходы от уплаты акцизов;</a:t>
            </a:r>
          </a:p>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налоги на совокупный доход;</a:t>
            </a:r>
          </a:p>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налоги на имущество;</a:t>
            </a:r>
          </a:p>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государственная пошлина</a:t>
            </a:r>
          </a:p>
        </p:txBody>
      </p:sp>
      <p:pic>
        <p:nvPicPr>
          <p:cNvPr id="8" name="Рисунок 7">
            <a:extLst>
              <a:ext uri="{FF2B5EF4-FFF2-40B4-BE49-F238E27FC236}">
                <a16:creationId xmlns:a16="http://schemas.microsoft.com/office/drawing/2014/main" id="{3EE1BC66-8ACD-BAC4-E9E2-F7DA27AA02FB}"/>
              </a:ext>
            </a:extLst>
          </p:cNvPr>
          <p:cNvPicPr>
            <a:picLocks noChangeAspect="1"/>
          </p:cNvPicPr>
          <p:nvPr/>
        </p:nvPicPr>
        <p:blipFill>
          <a:blip r:embed="rId4" cstate="print"/>
          <a:stretch>
            <a:fillRect/>
          </a:stretch>
        </p:blipFill>
        <p:spPr>
          <a:xfrm>
            <a:off x="6008266" y="570638"/>
            <a:ext cx="2364296" cy="1233217"/>
          </a:xfrm>
          <a:prstGeom prst="rect">
            <a:avLst/>
          </a:prstGeom>
        </p:spPr>
      </p:pic>
      <p:sp>
        <p:nvSpPr>
          <p:cNvPr id="9" name="Заголовок 1">
            <a:extLst>
              <a:ext uri="{FF2B5EF4-FFF2-40B4-BE49-F238E27FC236}">
                <a16:creationId xmlns:a16="http://schemas.microsoft.com/office/drawing/2014/main" id="{C52FD339-2ED6-8D98-490B-67D919D927E8}"/>
              </a:ext>
            </a:extLst>
          </p:cNvPr>
          <p:cNvSpPr txBox="1">
            <a:spLocks/>
          </p:cNvSpPr>
          <p:nvPr/>
        </p:nvSpPr>
        <p:spPr>
          <a:xfrm>
            <a:off x="5529044" y="1736565"/>
            <a:ext cx="3261220" cy="8210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Доходы от предоставления государством в</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0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пользование имущества и природных ресурсов, от различного вида услуг, а так</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же платежи  в виде штрафов и иных санкций за нарушение законодательства</a:t>
            </a:r>
            <a:endParaRPr kumimoji="0" lang="ru-RU" sz="10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
        <p:nvSpPr>
          <p:cNvPr id="10" name="Прямоугольник: скругленные верхние углы 9">
            <a:extLst>
              <a:ext uri="{FF2B5EF4-FFF2-40B4-BE49-F238E27FC236}">
                <a16:creationId xmlns:a16="http://schemas.microsoft.com/office/drawing/2014/main" id="{68ECBBF0-B943-9C92-C156-95BDECA01BA5}"/>
              </a:ext>
            </a:extLst>
          </p:cNvPr>
          <p:cNvSpPr/>
          <p:nvPr/>
        </p:nvSpPr>
        <p:spPr>
          <a:xfrm>
            <a:off x="8851784" y="605196"/>
            <a:ext cx="2885812" cy="1198659"/>
          </a:xfrm>
          <a:prstGeom prst="round2Same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доходы от использования имущества;</a:t>
            </a:r>
          </a:p>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платежи за пользование природными ресурсами;</a:t>
            </a:r>
          </a:p>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доходы от оказания платных услуг(работ) и компенсации затрат государства;</a:t>
            </a:r>
          </a:p>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штрафы, санкции, возмещение ущерба;</a:t>
            </a:r>
          </a:p>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прочие неналоговые доходы</a:t>
            </a:r>
            <a:endParaRPr lang="ru-RU" sz="1050" dirty="0"/>
          </a:p>
        </p:txBody>
      </p:sp>
      <p:sp>
        <p:nvSpPr>
          <p:cNvPr id="11" name="TextBox 10">
            <a:extLst>
              <a:ext uri="{FF2B5EF4-FFF2-40B4-BE49-F238E27FC236}">
                <a16:creationId xmlns:a16="http://schemas.microsoft.com/office/drawing/2014/main" id="{13AE3218-413B-C139-5BF7-0CC4AEF5A0DE}"/>
              </a:ext>
            </a:extLst>
          </p:cNvPr>
          <p:cNvSpPr txBox="1"/>
          <p:nvPr/>
        </p:nvSpPr>
        <p:spPr>
          <a:xfrm>
            <a:off x="134224" y="2581799"/>
            <a:ext cx="11870422" cy="553998"/>
          </a:xfrm>
          <a:prstGeom prst="rect">
            <a:avLst/>
          </a:prstGeom>
          <a:noFill/>
        </p:spPr>
        <p:txBody>
          <a:bodyPr wrap="square">
            <a:spAutoFit/>
          </a:bodyPr>
          <a:lstStyle/>
          <a:p>
            <a:pPr algn="just"/>
            <a:r>
              <a:rPr lang="ru-RU" sz="1000" b="0" i="0" dirty="0">
                <a:solidFill>
                  <a:srgbClr val="000000"/>
                </a:solidFill>
                <a:effectLst/>
                <a:latin typeface="Times New Roman" panose="02020603050405020304" pitchFamily="18" charset="0"/>
                <a:cs typeface="Times New Roman" panose="02020603050405020304" pitchFamily="18" charset="0"/>
              </a:rPr>
              <a:t>К </a:t>
            </a:r>
            <a:r>
              <a:rPr lang="ru-RU" sz="1000" b="1" i="0" dirty="0">
                <a:solidFill>
                  <a:srgbClr val="000000"/>
                </a:solidFill>
                <a:effectLst/>
                <a:latin typeface="Times New Roman" panose="02020603050405020304" pitchFamily="18" charset="0"/>
                <a:cs typeface="Times New Roman" panose="02020603050405020304" pitchFamily="18" charset="0"/>
              </a:rPr>
              <a:t>безвозмездным поступлениям</a:t>
            </a:r>
            <a:r>
              <a:rPr lang="ru-RU" sz="1000" b="0" i="0" dirty="0">
                <a:solidFill>
                  <a:srgbClr val="000000"/>
                </a:solidFill>
                <a:effectLst/>
                <a:latin typeface="Times New Roman" panose="02020603050405020304" pitchFamily="18" charset="0"/>
                <a:cs typeface="Times New Roman" panose="02020603050405020304" pitchFamily="18" charset="0"/>
              </a:rPr>
              <a:t> относятся: дотации из других бюджетов бюджетной системы Российской Федерации, субсидии из других бюджетов бюджетной системы Российской Федерации (межбюджетные субсидии), субвенции из федерального бюджета и (или) из бюджетов субъектов Российской Федерации, иные межбюджетные трансферты из других бюджетов бюджетной системы Российской Федерации, безвозмездные поступления от физических и юридических лиц, международных организаций и правительств иностранных государств, в том числе добровольные пожертвования.</a:t>
            </a:r>
            <a:endParaRPr lang="ru-RU" sz="1000" dirty="0">
              <a:latin typeface="Times New Roman" panose="02020603050405020304" pitchFamily="18" charset="0"/>
              <a:cs typeface="Times New Roman" panose="02020603050405020304" pitchFamily="18" charset="0"/>
            </a:endParaRPr>
          </a:p>
        </p:txBody>
      </p:sp>
      <p:pic>
        <p:nvPicPr>
          <p:cNvPr id="12" name="Рисунок 11">
            <a:extLst>
              <a:ext uri="{FF2B5EF4-FFF2-40B4-BE49-F238E27FC236}">
                <a16:creationId xmlns:a16="http://schemas.microsoft.com/office/drawing/2014/main" id="{C9AC6FF7-1C01-F881-97D2-4075782A08D2}"/>
              </a:ext>
            </a:extLst>
          </p:cNvPr>
          <p:cNvPicPr>
            <a:picLocks noChangeAspect="1"/>
          </p:cNvPicPr>
          <p:nvPr/>
        </p:nvPicPr>
        <p:blipFill>
          <a:blip r:embed="rId5" cstate="print"/>
          <a:stretch>
            <a:fillRect/>
          </a:stretch>
        </p:blipFill>
        <p:spPr>
          <a:xfrm>
            <a:off x="209066" y="3190710"/>
            <a:ext cx="1639966" cy="640135"/>
          </a:xfrm>
          <a:prstGeom prst="rect">
            <a:avLst/>
          </a:prstGeom>
        </p:spPr>
      </p:pic>
      <p:sp>
        <p:nvSpPr>
          <p:cNvPr id="13" name="Облачко с текстом: прямоугольное со скругленными углами 12">
            <a:extLst>
              <a:ext uri="{FF2B5EF4-FFF2-40B4-BE49-F238E27FC236}">
                <a16:creationId xmlns:a16="http://schemas.microsoft.com/office/drawing/2014/main" id="{873B059D-69AD-F6C3-E7A3-D73BA496BD95}"/>
              </a:ext>
            </a:extLst>
          </p:cNvPr>
          <p:cNvSpPr/>
          <p:nvPr/>
        </p:nvSpPr>
        <p:spPr>
          <a:xfrm>
            <a:off x="1966739" y="3190710"/>
            <a:ext cx="3007933" cy="640135"/>
          </a:xfrm>
          <a:prstGeom prst="wedgeRoundRectCallou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предоставляются без определения конкретной цели их использования (в качестве финансовой помощи)</a:t>
            </a:r>
          </a:p>
        </p:txBody>
      </p:sp>
      <p:pic>
        <p:nvPicPr>
          <p:cNvPr id="14" name="Рисунок 13">
            <a:extLst>
              <a:ext uri="{FF2B5EF4-FFF2-40B4-BE49-F238E27FC236}">
                <a16:creationId xmlns:a16="http://schemas.microsoft.com/office/drawing/2014/main" id="{C1C73C37-1ADB-4509-3C44-7479101A0BB3}"/>
              </a:ext>
            </a:extLst>
          </p:cNvPr>
          <p:cNvPicPr>
            <a:picLocks noChangeAspect="1"/>
          </p:cNvPicPr>
          <p:nvPr/>
        </p:nvPicPr>
        <p:blipFill>
          <a:blip r:embed="rId6" cstate="print"/>
          <a:stretch>
            <a:fillRect/>
          </a:stretch>
        </p:blipFill>
        <p:spPr>
          <a:xfrm>
            <a:off x="209066" y="4178360"/>
            <a:ext cx="1644243" cy="744444"/>
          </a:xfrm>
          <a:prstGeom prst="rect">
            <a:avLst/>
          </a:prstGeom>
        </p:spPr>
      </p:pic>
      <p:sp>
        <p:nvSpPr>
          <p:cNvPr id="15" name="Облачко с текстом: прямоугольное со скругленными углами 14">
            <a:extLst>
              <a:ext uri="{FF2B5EF4-FFF2-40B4-BE49-F238E27FC236}">
                <a16:creationId xmlns:a16="http://schemas.microsoft.com/office/drawing/2014/main" id="{DB1AE778-B099-ECDD-6018-0AD71DB484EA}"/>
              </a:ext>
            </a:extLst>
          </p:cNvPr>
          <p:cNvSpPr/>
          <p:nvPr/>
        </p:nvSpPr>
        <p:spPr>
          <a:xfrm>
            <a:off x="1966739" y="4178361"/>
            <a:ext cx="3007933" cy="744443"/>
          </a:xfrm>
          <a:prstGeom prst="wedgeRoundRectCallout">
            <a:avLst/>
          </a:prstGeom>
          <a:solidFill>
            <a:srgbClr val="99FF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предоставляются на определенные цели на условиях софинансирования (долевого софинансирования</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pic>
        <p:nvPicPr>
          <p:cNvPr id="16" name="Рисунок 15">
            <a:extLst>
              <a:ext uri="{FF2B5EF4-FFF2-40B4-BE49-F238E27FC236}">
                <a16:creationId xmlns:a16="http://schemas.microsoft.com/office/drawing/2014/main" id="{90A38C8F-EC75-879D-B8E3-9D96855C17CA}"/>
              </a:ext>
            </a:extLst>
          </p:cNvPr>
          <p:cNvPicPr>
            <a:picLocks noChangeAspect="1"/>
          </p:cNvPicPr>
          <p:nvPr/>
        </p:nvPicPr>
        <p:blipFill>
          <a:blip r:embed="rId7" cstate="print"/>
          <a:stretch>
            <a:fillRect/>
          </a:stretch>
        </p:blipFill>
        <p:spPr>
          <a:xfrm>
            <a:off x="5249452" y="3159965"/>
            <a:ext cx="1639966" cy="753776"/>
          </a:xfrm>
          <a:prstGeom prst="rect">
            <a:avLst/>
          </a:prstGeom>
        </p:spPr>
      </p:pic>
      <p:sp>
        <p:nvSpPr>
          <p:cNvPr id="17" name="Облачко с текстом: прямоугольное со скругленными углами 16">
            <a:extLst>
              <a:ext uri="{FF2B5EF4-FFF2-40B4-BE49-F238E27FC236}">
                <a16:creationId xmlns:a16="http://schemas.microsoft.com/office/drawing/2014/main" id="{8C5D7CB0-B21C-5252-F88B-A9B417887274}"/>
              </a:ext>
            </a:extLst>
          </p:cNvPr>
          <p:cNvSpPr/>
          <p:nvPr/>
        </p:nvSpPr>
        <p:spPr>
          <a:xfrm>
            <a:off x="6976321" y="3204564"/>
            <a:ext cx="2931077" cy="677328"/>
          </a:xfrm>
          <a:prstGeom prst="wedgeRoundRectCallou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предоставляются на определенные цели для исполнения полномочий, переданных другим публично-правовым образованием</a:t>
            </a:r>
          </a:p>
        </p:txBody>
      </p:sp>
      <p:pic>
        <p:nvPicPr>
          <p:cNvPr id="18" name="Рисунок 17">
            <a:extLst>
              <a:ext uri="{FF2B5EF4-FFF2-40B4-BE49-F238E27FC236}">
                <a16:creationId xmlns:a16="http://schemas.microsoft.com/office/drawing/2014/main" id="{65113FD2-C4A4-8B76-BAF0-174BAD55CC81}"/>
              </a:ext>
            </a:extLst>
          </p:cNvPr>
          <p:cNvPicPr>
            <a:picLocks noChangeAspect="1"/>
          </p:cNvPicPr>
          <p:nvPr/>
        </p:nvPicPr>
        <p:blipFill>
          <a:blip r:embed="rId8" cstate="print"/>
          <a:stretch>
            <a:fillRect/>
          </a:stretch>
        </p:blipFill>
        <p:spPr>
          <a:xfrm>
            <a:off x="5247313" y="4164402"/>
            <a:ext cx="1644244" cy="975028"/>
          </a:xfrm>
          <a:prstGeom prst="rect">
            <a:avLst/>
          </a:prstGeom>
        </p:spPr>
      </p:pic>
      <p:sp>
        <p:nvSpPr>
          <p:cNvPr id="19" name="Облачко с текстом: прямоугольное со скругленными углами 18">
            <a:extLst>
              <a:ext uri="{FF2B5EF4-FFF2-40B4-BE49-F238E27FC236}">
                <a16:creationId xmlns:a16="http://schemas.microsoft.com/office/drawing/2014/main" id="{807E6431-42B6-8879-0402-F6AFA0E8090D}"/>
              </a:ext>
            </a:extLst>
          </p:cNvPr>
          <p:cNvSpPr/>
          <p:nvPr/>
        </p:nvSpPr>
        <p:spPr>
          <a:xfrm>
            <a:off x="7100622" y="4156710"/>
            <a:ext cx="2931077" cy="982720"/>
          </a:xfrm>
          <a:prstGeom prst="wedgeRoundRectCallou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иные межбюджетные трансферты – предоставляются в случаях и порядке, предусмотренных законами и принимаемыми в соответствии с иными нормативными правовыми актами органов государственной власти</a:t>
            </a:r>
          </a:p>
        </p:txBody>
      </p:sp>
      <p:sp>
        <p:nvSpPr>
          <p:cNvPr id="20" name="Заголовок 1">
            <a:extLst>
              <a:ext uri="{FF2B5EF4-FFF2-40B4-BE49-F238E27FC236}">
                <a16:creationId xmlns:a16="http://schemas.microsoft.com/office/drawing/2014/main" id="{209D00C2-FD49-B921-4DBF-5CE775F81CE5}"/>
              </a:ext>
            </a:extLst>
          </p:cNvPr>
          <p:cNvSpPr txBox="1">
            <a:spLocks/>
          </p:cNvSpPr>
          <p:nvPr/>
        </p:nvSpPr>
        <p:spPr>
          <a:xfrm>
            <a:off x="1709781" y="6221291"/>
            <a:ext cx="6043219" cy="28514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Состав источников доходов определяется бюджетным кодексом Российской Федерации</a:t>
            </a:r>
            <a:endParaRPr kumimoji="0" lang="ru-RU" sz="10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9172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4F07EBE-E277-3715-CC00-8D56214774A5}"/>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C8AF1A74-E2E7-7995-5866-68325B548434}"/>
              </a:ext>
            </a:extLst>
          </p:cNvPr>
          <p:cNvSpPr txBox="1">
            <a:spLocks/>
          </p:cNvSpPr>
          <p:nvPr/>
        </p:nvSpPr>
        <p:spPr>
          <a:xfrm>
            <a:off x="2111718" y="75501"/>
            <a:ext cx="7342675" cy="276836"/>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i="1" u="none" strike="noStrike" kern="1200" cap="none" spc="0" normalizeH="0" baseline="0" noProof="0" dirty="0">
                <a:ln>
                  <a:noFill/>
                </a:ln>
                <a:solidFill>
                  <a:srgbClr val="6600FF"/>
                </a:solidFill>
                <a:effectLst/>
                <a:uLnTx/>
                <a:uFillTx/>
                <a:latin typeface="Times New Roman" panose="02020603050405020304" pitchFamily="18" charset="0"/>
                <a:ea typeface="Calibri" panose="020F0502020204030204" pitchFamily="34" charset="0"/>
                <a:cs typeface="Times New Roman" panose="02020603050405020304" pitchFamily="18" charset="0"/>
              </a:rPr>
              <a:t>Структура доходов бюджета Анучинского муниципального округа</a:t>
            </a:r>
            <a:endParaRPr kumimoji="0" lang="ru-RU" sz="1200" b="0" i="0" u="none" strike="noStrike" kern="1200" cap="none" spc="0" normalizeH="0" baseline="0" noProof="0" dirty="0">
              <a:ln>
                <a:noFill/>
              </a:ln>
              <a:solidFill>
                <a:srgbClr val="6600FF"/>
              </a:solidFill>
              <a:effectLst/>
              <a:uLnTx/>
              <a:uFillTx/>
              <a:ea typeface="+mj-ea"/>
              <a:cs typeface="+mj-cs"/>
            </a:endParaRPr>
          </a:p>
        </p:txBody>
      </p:sp>
      <p:sp>
        <p:nvSpPr>
          <p:cNvPr id="4" name="Заголовок 1">
            <a:extLst>
              <a:ext uri="{FF2B5EF4-FFF2-40B4-BE49-F238E27FC236}">
                <a16:creationId xmlns:a16="http://schemas.microsoft.com/office/drawing/2014/main" id="{9D51DDC8-9819-E7BD-8A3C-A818961A0145}"/>
              </a:ext>
            </a:extLst>
          </p:cNvPr>
          <p:cNvSpPr txBox="1">
            <a:spLocks/>
          </p:cNvSpPr>
          <p:nvPr/>
        </p:nvSpPr>
        <p:spPr>
          <a:xfrm>
            <a:off x="2111717" y="352337"/>
            <a:ext cx="7342675" cy="276836"/>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i="1" u="none" strike="noStrike" kern="1200" cap="none" spc="0" normalizeH="0" baseline="0" noProof="0" dirty="0">
                <a:ln>
                  <a:noFill/>
                </a:ln>
                <a:solidFill>
                  <a:srgbClr val="C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Налоговые доходы (руб.)</a:t>
            </a:r>
            <a:endParaRPr kumimoji="0" lang="ru-RU" sz="1200" b="0" i="0" u="none" strike="noStrike" kern="1200" cap="none" spc="0" normalizeH="0" baseline="0" noProof="0" dirty="0">
              <a:ln>
                <a:noFill/>
              </a:ln>
              <a:solidFill>
                <a:srgbClr val="C00000"/>
              </a:solidFill>
              <a:effectLst/>
              <a:uLnTx/>
              <a:uFillTx/>
              <a:ea typeface="+mj-ea"/>
              <a:cs typeface="+mj-cs"/>
            </a:endParaRPr>
          </a:p>
        </p:txBody>
      </p:sp>
      <p:graphicFrame>
        <p:nvGraphicFramePr>
          <p:cNvPr id="5" name="Таблица 3">
            <a:extLst>
              <a:ext uri="{FF2B5EF4-FFF2-40B4-BE49-F238E27FC236}">
                <a16:creationId xmlns:a16="http://schemas.microsoft.com/office/drawing/2014/main" id="{BABBD636-90B6-4E6E-E5D2-6F84BB53FBB2}"/>
              </a:ext>
            </a:extLst>
          </p:cNvPr>
          <p:cNvGraphicFramePr>
            <a:graphicFrameLocks noGrp="1"/>
          </p:cNvGraphicFramePr>
          <p:nvPr>
            <p:extLst>
              <p:ext uri="{D42A27DB-BD31-4B8C-83A1-F6EECF244321}">
                <p14:modId xmlns:p14="http://schemas.microsoft.com/office/powerpoint/2010/main" val="2916484658"/>
              </p:ext>
            </p:extLst>
          </p:nvPr>
        </p:nvGraphicFramePr>
        <p:xfrm>
          <a:off x="109056" y="817925"/>
          <a:ext cx="11778114" cy="4664550"/>
        </p:xfrm>
        <a:graphic>
          <a:graphicData uri="http://schemas.openxmlformats.org/drawingml/2006/table">
            <a:tbl>
              <a:tblPr firstRow="1" bandRow="1">
                <a:tableStyleId>{BC89EF96-8CEA-46FF-86C4-4CE0E7609802}</a:tableStyleId>
              </a:tblPr>
              <a:tblGrid>
                <a:gridCol w="1661962">
                  <a:extLst>
                    <a:ext uri="{9D8B030D-6E8A-4147-A177-3AD203B41FA5}">
                      <a16:colId xmlns:a16="http://schemas.microsoft.com/office/drawing/2014/main" val="1404750323"/>
                    </a:ext>
                  </a:extLst>
                </a:gridCol>
                <a:gridCol w="3176337">
                  <a:extLst>
                    <a:ext uri="{9D8B030D-6E8A-4147-A177-3AD203B41FA5}">
                      <a16:colId xmlns:a16="http://schemas.microsoft.com/office/drawing/2014/main" val="4210235011"/>
                    </a:ext>
                  </a:extLst>
                </a:gridCol>
                <a:gridCol w="1029903">
                  <a:extLst>
                    <a:ext uri="{9D8B030D-6E8A-4147-A177-3AD203B41FA5}">
                      <a16:colId xmlns:a16="http://schemas.microsoft.com/office/drawing/2014/main" val="1045015154"/>
                    </a:ext>
                  </a:extLst>
                </a:gridCol>
                <a:gridCol w="989798">
                  <a:extLst>
                    <a:ext uri="{9D8B030D-6E8A-4147-A177-3AD203B41FA5}">
                      <a16:colId xmlns:a16="http://schemas.microsoft.com/office/drawing/2014/main" val="1357531885"/>
                    </a:ext>
                  </a:extLst>
                </a:gridCol>
                <a:gridCol w="1166261">
                  <a:extLst>
                    <a:ext uri="{9D8B030D-6E8A-4147-A177-3AD203B41FA5}">
                      <a16:colId xmlns:a16="http://schemas.microsoft.com/office/drawing/2014/main" val="4245390910"/>
                    </a:ext>
                  </a:extLst>
                </a:gridCol>
                <a:gridCol w="750770">
                  <a:extLst>
                    <a:ext uri="{9D8B030D-6E8A-4147-A177-3AD203B41FA5}">
                      <a16:colId xmlns:a16="http://schemas.microsoft.com/office/drawing/2014/main" val="1022901608"/>
                    </a:ext>
                  </a:extLst>
                </a:gridCol>
                <a:gridCol w="863762">
                  <a:extLst>
                    <a:ext uri="{9D8B030D-6E8A-4147-A177-3AD203B41FA5}">
                      <a16:colId xmlns:a16="http://schemas.microsoft.com/office/drawing/2014/main" val="2761547690"/>
                    </a:ext>
                  </a:extLst>
                </a:gridCol>
                <a:gridCol w="1147918">
                  <a:extLst>
                    <a:ext uri="{9D8B030D-6E8A-4147-A177-3AD203B41FA5}">
                      <a16:colId xmlns:a16="http://schemas.microsoft.com/office/drawing/2014/main" val="2761571145"/>
                    </a:ext>
                  </a:extLst>
                </a:gridCol>
                <a:gridCol w="991403">
                  <a:extLst>
                    <a:ext uri="{9D8B030D-6E8A-4147-A177-3AD203B41FA5}">
                      <a16:colId xmlns:a16="http://schemas.microsoft.com/office/drawing/2014/main" val="2100720313"/>
                    </a:ext>
                  </a:extLst>
                </a:gridCol>
              </a:tblGrid>
              <a:tr h="314588">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Код бюджетной классификации</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Наименование доходов</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2023г</a:t>
                      </a:r>
                    </a:p>
                    <a:p>
                      <a:pPr algn="ctr"/>
                      <a:r>
                        <a:rPr lang="ru-RU" sz="1000" dirty="0">
                          <a:latin typeface="Times New Roman" panose="02020603050405020304" pitchFamily="18" charset="0"/>
                          <a:cs typeface="Times New Roman" panose="02020603050405020304" pitchFamily="18" charset="0"/>
                        </a:rPr>
                        <a:t>отчет</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оценка</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проект</a:t>
                      </a:r>
                    </a:p>
                  </a:txBody>
                  <a:tcPr/>
                </a:tc>
                <a:tc>
                  <a:txBody>
                    <a:bodyPr/>
                    <a:lstStyle/>
                    <a:p>
                      <a:pPr algn="ctr"/>
                      <a:r>
                        <a:rPr lang="ru-RU" sz="1000" b="1" dirty="0">
                          <a:latin typeface="Times New Roman" panose="02020603050405020304" pitchFamily="18" charset="0"/>
                          <a:cs typeface="Times New Roman" panose="02020603050405020304" pitchFamily="18" charset="0"/>
                        </a:rPr>
                        <a:t>% 2025г к 2023г</a:t>
                      </a:r>
                    </a:p>
                  </a:txBody>
                  <a:tcPr/>
                </a:tc>
                <a:tc>
                  <a:txBody>
                    <a:bodyPr/>
                    <a:lstStyle/>
                    <a:p>
                      <a:pPr algn="ctr"/>
                      <a:r>
                        <a:rPr lang="ru-RU" sz="1000" b="1" dirty="0">
                          <a:latin typeface="Times New Roman" panose="02020603050405020304" pitchFamily="18" charset="0"/>
                          <a:cs typeface="Times New Roman" panose="02020603050405020304" pitchFamily="18" charset="0"/>
                        </a:rPr>
                        <a:t>% 2025г к 2024г</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val="1967436429"/>
                  </a:ext>
                </a:extLst>
              </a:tr>
              <a:tr h="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000 1 01 00000 00 0000 000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НАЛОГ НА ПРИБЫЛЬ ДОХОДЫ</a:t>
                      </a:r>
                    </a:p>
                  </a:txBody>
                  <a:tcPr/>
                </a:tc>
                <a:tc>
                  <a:txBody>
                    <a:bodyPr/>
                    <a:lstStyle/>
                    <a:p>
                      <a:pPr algn="ctr" fontAlgn="t"/>
                      <a:r>
                        <a:rPr lang="ru-RU" sz="1000" b="1" i="0" u="none" strike="noStrike" dirty="0">
                          <a:latin typeface="Times New Roman"/>
                        </a:rPr>
                        <a:t>243 707 524,08</a:t>
                      </a:r>
                    </a:p>
                  </a:txBody>
                  <a:tcPr marL="7620" marR="7620" marT="7620" marB="0"/>
                </a:tc>
                <a:tc>
                  <a:txBody>
                    <a:bodyPr/>
                    <a:lstStyle/>
                    <a:p>
                      <a:pPr algn="ctr" fontAlgn="t"/>
                      <a:r>
                        <a:rPr lang="ru-RU" sz="1000" b="1" i="0" u="none" strike="noStrike" dirty="0">
                          <a:latin typeface="Times New Roman"/>
                        </a:rPr>
                        <a:t>254620000,00</a:t>
                      </a:r>
                    </a:p>
                  </a:txBody>
                  <a:tcPr marL="7620" marR="7620" marT="7620" marB="0"/>
                </a:tc>
                <a:tc>
                  <a:txBody>
                    <a:bodyPr/>
                    <a:lstStyle/>
                    <a:p>
                      <a:pPr algn="ctr" fontAlgn="t"/>
                      <a:r>
                        <a:rPr lang="ru-RU" sz="1000" b="1" i="0" u="none" strike="noStrike" dirty="0">
                          <a:effectLst/>
                          <a:latin typeface="Times New Roman" panose="02020603050405020304" pitchFamily="18" charset="0"/>
                        </a:rPr>
                        <a:t>286667000,00</a:t>
                      </a:r>
                    </a:p>
                  </a:txBody>
                  <a:tcPr marL="9525" marR="9525" marT="9525" marB="0"/>
                </a:tc>
                <a:tc>
                  <a:txBody>
                    <a:bodyPr/>
                    <a:lstStyle/>
                    <a:p>
                      <a:pPr algn="ctr" fontAlgn="t"/>
                      <a:r>
                        <a:rPr lang="ru-RU" sz="1000" b="1" i="0" u="none" strike="noStrike" dirty="0">
                          <a:effectLst/>
                          <a:latin typeface="Times New Roman" panose="02020603050405020304" pitchFamily="18" charset="0"/>
                        </a:rPr>
                        <a:t>117,63</a:t>
                      </a:r>
                    </a:p>
                  </a:txBody>
                  <a:tcPr marL="9525" marR="9525" marT="9525" marB="0"/>
                </a:tc>
                <a:tc>
                  <a:txBody>
                    <a:bodyPr/>
                    <a:lstStyle/>
                    <a:p>
                      <a:pPr algn="ctr" fontAlgn="t"/>
                      <a:r>
                        <a:rPr lang="ru-RU" sz="1000" b="1" i="0" u="none" strike="noStrike" dirty="0">
                          <a:effectLst/>
                          <a:latin typeface="Times New Roman" panose="02020603050405020304" pitchFamily="18" charset="0"/>
                        </a:rPr>
                        <a:t>112,59</a:t>
                      </a:r>
                    </a:p>
                  </a:txBody>
                  <a:tcPr marL="9525" marR="9525" marT="9525" marB="0"/>
                </a:tc>
                <a:tc>
                  <a:txBody>
                    <a:bodyPr/>
                    <a:lstStyle/>
                    <a:p>
                      <a:pPr algn="ctr" fontAlgn="t"/>
                      <a:r>
                        <a:rPr lang="ru-RU" sz="1000" b="1" i="0" u="none" strike="noStrike" dirty="0">
                          <a:effectLst/>
                          <a:latin typeface="Times New Roman" panose="02020603050405020304" pitchFamily="18" charset="0"/>
                        </a:rPr>
                        <a:t>303644000,00</a:t>
                      </a:r>
                    </a:p>
                  </a:txBody>
                  <a:tcPr marL="9525" marR="9525" marT="9525" marB="0"/>
                </a:tc>
                <a:tc>
                  <a:txBody>
                    <a:bodyPr/>
                    <a:lstStyle/>
                    <a:p>
                      <a:pPr algn="ctr" fontAlgn="t"/>
                      <a:r>
                        <a:rPr lang="ru-RU" sz="1000" b="1" i="0" u="none" strike="noStrike" dirty="0">
                          <a:effectLst/>
                          <a:latin typeface="Times New Roman" panose="02020603050405020304" pitchFamily="18" charset="0"/>
                        </a:rPr>
                        <a:t>320520000,00</a:t>
                      </a:r>
                    </a:p>
                  </a:txBody>
                  <a:tcPr marL="9525" marR="9525" marT="9525" marB="0"/>
                </a:tc>
                <a:extLst>
                  <a:ext uri="{0D108BD9-81ED-4DB2-BD59-A6C34878D82A}">
                    <a16:rowId xmlns:a16="http://schemas.microsoft.com/office/drawing/2014/main" val="3874784541"/>
                  </a:ext>
                </a:extLst>
              </a:tr>
              <a:tr h="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000 1 01 02000 00 0000 110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Налог на доходы физических лиц</a:t>
                      </a:r>
                    </a:p>
                  </a:txBody>
                  <a:tcPr/>
                </a:tc>
                <a:tc>
                  <a:txBody>
                    <a:bodyPr/>
                    <a:lstStyle/>
                    <a:p>
                      <a:pPr algn="ctr" fontAlgn="t"/>
                      <a:r>
                        <a:rPr lang="ru-RU" sz="1000" b="0" i="0" u="none" strike="noStrike" dirty="0">
                          <a:latin typeface="Times New Roman"/>
                        </a:rPr>
                        <a:t>243 707 524,08</a:t>
                      </a:r>
                    </a:p>
                  </a:txBody>
                  <a:tcPr marL="7620" marR="7620" marT="7620" marB="0"/>
                </a:tc>
                <a:tc>
                  <a:txBody>
                    <a:bodyPr/>
                    <a:lstStyle/>
                    <a:p>
                      <a:pPr algn="ctr" fontAlgn="t"/>
                      <a:r>
                        <a:rPr lang="ru-RU" sz="1000" b="0" i="0" u="none" strike="noStrike" dirty="0">
                          <a:latin typeface="Times New Roman"/>
                        </a:rPr>
                        <a:t>24620000,00</a:t>
                      </a:r>
                    </a:p>
                  </a:txBody>
                  <a:tcPr marL="7620" marR="7620" marT="7620" marB="0"/>
                </a:tc>
                <a:tc>
                  <a:txBody>
                    <a:bodyPr/>
                    <a:lstStyle/>
                    <a:p>
                      <a:pPr algn="ctr" fontAlgn="t"/>
                      <a:r>
                        <a:rPr lang="ru-RU" sz="1000" b="0" i="0" u="none" strike="noStrike" dirty="0">
                          <a:effectLst/>
                          <a:latin typeface="Times New Roman" panose="02020603050405020304" pitchFamily="18" charset="0"/>
                        </a:rPr>
                        <a:t>286667000,00</a:t>
                      </a:r>
                    </a:p>
                  </a:txBody>
                  <a:tcPr marL="9525" marR="9525" marT="9525" marB="0"/>
                </a:tc>
                <a:tc>
                  <a:txBody>
                    <a:bodyPr/>
                    <a:lstStyle/>
                    <a:p>
                      <a:pPr algn="ctr" fontAlgn="t"/>
                      <a:r>
                        <a:rPr lang="ru-RU" sz="1000" b="0" i="0" u="none" strike="noStrike" dirty="0">
                          <a:effectLst/>
                          <a:latin typeface="Times New Roman" panose="02020603050405020304" pitchFamily="18" charset="0"/>
                        </a:rPr>
                        <a:t>117,63</a:t>
                      </a:r>
                    </a:p>
                  </a:txBody>
                  <a:tcPr marL="9525" marR="9525" marT="9525" marB="0"/>
                </a:tc>
                <a:tc>
                  <a:txBody>
                    <a:bodyPr/>
                    <a:lstStyle/>
                    <a:p>
                      <a:pPr algn="ctr" fontAlgn="t"/>
                      <a:r>
                        <a:rPr lang="ru-RU" sz="1000" b="0" i="0" u="none" strike="noStrike" dirty="0">
                          <a:effectLst/>
                          <a:latin typeface="Times New Roman" panose="02020603050405020304" pitchFamily="18" charset="0"/>
                        </a:rPr>
                        <a:t>112,59</a:t>
                      </a:r>
                    </a:p>
                  </a:txBody>
                  <a:tcPr marL="9525" marR="9525" marT="9525" marB="0"/>
                </a:tc>
                <a:tc>
                  <a:txBody>
                    <a:bodyPr/>
                    <a:lstStyle/>
                    <a:p>
                      <a:pPr algn="ctr" fontAlgn="t"/>
                      <a:r>
                        <a:rPr lang="ru-RU" sz="1000" b="0" i="0" u="none" strike="noStrike" dirty="0">
                          <a:effectLst/>
                          <a:latin typeface="Times New Roman" panose="02020603050405020304" pitchFamily="18" charset="0"/>
                        </a:rPr>
                        <a:t>303644000,00</a:t>
                      </a:r>
                    </a:p>
                  </a:txBody>
                  <a:tcPr marL="9525" marR="9525" marT="9525" marB="0"/>
                </a:tc>
                <a:tc>
                  <a:txBody>
                    <a:bodyPr/>
                    <a:lstStyle/>
                    <a:p>
                      <a:pPr algn="ctr" fontAlgn="t"/>
                      <a:r>
                        <a:rPr lang="ru-RU" sz="1000" b="0" i="0" u="none" strike="noStrike" dirty="0">
                          <a:effectLst/>
                          <a:latin typeface="Times New Roman" panose="02020603050405020304" pitchFamily="18" charset="0"/>
                        </a:rPr>
                        <a:t>320520000,00</a:t>
                      </a:r>
                    </a:p>
                  </a:txBody>
                  <a:tcPr marL="9525" marR="9525" marT="9525" marB="0"/>
                </a:tc>
                <a:extLst>
                  <a:ext uri="{0D108BD9-81ED-4DB2-BD59-A6C34878D82A}">
                    <a16:rowId xmlns:a16="http://schemas.microsoft.com/office/drawing/2014/main" val="3233694804"/>
                  </a:ext>
                </a:extLst>
              </a:tr>
              <a:tr h="54975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000 1 03 00000 00 0000 000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НАЛОГ НА ТОВАРЫ (РАБОТЫ,УСЛУГИ), РЕАЛИЗУЕМЫЕ НА ТЕРРИТОРИИ РОССИЙСКОЙ ФЕДЕРАЦИИ</a:t>
                      </a:r>
                    </a:p>
                  </a:txBody>
                  <a:tcPr/>
                </a:tc>
                <a:tc>
                  <a:txBody>
                    <a:bodyPr/>
                    <a:lstStyle/>
                    <a:p>
                      <a:pPr algn="ctr" fontAlgn="t"/>
                      <a:r>
                        <a:rPr lang="ru-RU" sz="1000" b="1" i="0" u="none" strike="noStrike" dirty="0">
                          <a:latin typeface="Times New Roman"/>
                        </a:rPr>
                        <a:t>31 218 010,94</a:t>
                      </a:r>
                    </a:p>
                  </a:txBody>
                  <a:tcPr marL="7620" marR="7620" marT="7620" marB="0"/>
                </a:tc>
                <a:tc>
                  <a:txBody>
                    <a:bodyPr/>
                    <a:lstStyle/>
                    <a:p>
                      <a:pPr algn="ctr" fontAlgn="t"/>
                      <a:r>
                        <a:rPr lang="ru-RU" sz="1000" b="1" i="0" u="none" strike="noStrike" dirty="0">
                          <a:latin typeface="Times New Roman"/>
                        </a:rPr>
                        <a:t>33064000,00</a:t>
                      </a:r>
                    </a:p>
                  </a:txBody>
                  <a:tcPr marL="7620" marR="7620" marT="7620" marB="0"/>
                </a:tc>
                <a:tc>
                  <a:txBody>
                    <a:bodyPr/>
                    <a:lstStyle/>
                    <a:p>
                      <a:pPr algn="ctr" fontAlgn="t"/>
                      <a:r>
                        <a:rPr lang="ru-RU" sz="1000" b="1" i="0" u="none" strike="noStrike" dirty="0">
                          <a:effectLst/>
                          <a:latin typeface="Times New Roman" panose="02020603050405020304" pitchFamily="18" charset="0"/>
                        </a:rPr>
                        <a:t>38113000,00</a:t>
                      </a:r>
                    </a:p>
                  </a:txBody>
                  <a:tcPr marL="9525" marR="9525" marT="9525" marB="0"/>
                </a:tc>
                <a:tc>
                  <a:txBody>
                    <a:bodyPr/>
                    <a:lstStyle/>
                    <a:p>
                      <a:pPr algn="ctr" fontAlgn="t"/>
                      <a:r>
                        <a:rPr lang="ru-RU" sz="1000" b="1" i="0" u="none" strike="noStrike" dirty="0">
                          <a:effectLst/>
                          <a:latin typeface="Times New Roman" panose="02020603050405020304" pitchFamily="18" charset="0"/>
                        </a:rPr>
                        <a:t>122,09</a:t>
                      </a:r>
                    </a:p>
                  </a:txBody>
                  <a:tcPr marL="9525" marR="9525" marT="9525" marB="0"/>
                </a:tc>
                <a:tc>
                  <a:txBody>
                    <a:bodyPr/>
                    <a:lstStyle/>
                    <a:p>
                      <a:pPr algn="ctr" fontAlgn="t"/>
                      <a:r>
                        <a:rPr lang="ru-RU" sz="1000" b="1" i="0" u="none" strike="noStrike">
                          <a:effectLst/>
                          <a:latin typeface="Times New Roman" panose="02020603050405020304" pitchFamily="18" charset="0"/>
                        </a:rPr>
                        <a:t>115,27</a:t>
                      </a:r>
                    </a:p>
                  </a:txBody>
                  <a:tcPr marL="9525" marR="9525" marT="9525" marB="0"/>
                </a:tc>
                <a:tc>
                  <a:txBody>
                    <a:bodyPr/>
                    <a:lstStyle/>
                    <a:p>
                      <a:pPr algn="ctr" fontAlgn="t"/>
                      <a:r>
                        <a:rPr lang="ru-RU" sz="1000" b="1" i="0" u="none" strike="noStrike">
                          <a:effectLst/>
                          <a:latin typeface="Times New Roman" panose="02020603050405020304" pitchFamily="18" charset="0"/>
                        </a:rPr>
                        <a:t>39895000,00</a:t>
                      </a:r>
                    </a:p>
                  </a:txBody>
                  <a:tcPr marL="9525" marR="9525" marT="9525" marB="0"/>
                </a:tc>
                <a:tc>
                  <a:txBody>
                    <a:bodyPr/>
                    <a:lstStyle/>
                    <a:p>
                      <a:pPr algn="ctr" fontAlgn="t"/>
                      <a:r>
                        <a:rPr lang="ru-RU" sz="1000" b="1" i="0" u="none" strike="noStrike" dirty="0">
                          <a:effectLst/>
                          <a:latin typeface="Times New Roman" panose="02020603050405020304" pitchFamily="18" charset="0"/>
                        </a:rPr>
                        <a:t>53641000,00</a:t>
                      </a:r>
                    </a:p>
                  </a:txBody>
                  <a:tcPr marL="9525" marR="9525" marT="9525" marB="0"/>
                </a:tc>
                <a:extLst>
                  <a:ext uri="{0D108BD9-81ED-4DB2-BD59-A6C34878D82A}">
                    <a16:rowId xmlns:a16="http://schemas.microsoft.com/office/drawing/2014/main" val="4289813792"/>
                  </a:ext>
                </a:extLst>
              </a:tr>
              <a:tr h="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000 1 03 02000 00 0000 110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Доходы от уплаты акцизов</a:t>
                      </a:r>
                    </a:p>
                  </a:txBody>
                  <a:tcPr/>
                </a:tc>
                <a:tc>
                  <a:txBody>
                    <a:bodyPr/>
                    <a:lstStyle/>
                    <a:p>
                      <a:pPr algn="ctr" fontAlgn="t"/>
                      <a:r>
                        <a:rPr lang="ru-RU" sz="1000" b="0" i="0" u="none" strike="noStrike" dirty="0">
                          <a:latin typeface="Times New Roman"/>
                        </a:rPr>
                        <a:t>31 218 010,94</a:t>
                      </a:r>
                    </a:p>
                  </a:txBody>
                  <a:tcPr marL="7620" marR="7620" marT="7620" marB="0"/>
                </a:tc>
                <a:tc>
                  <a:txBody>
                    <a:bodyPr/>
                    <a:lstStyle/>
                    <a:p>
                      <a:pPr algn="ctr" fontAlgn="t"/>
                      <a:r>
                        <a:rPr lang="ru-RU" sz="1000" b="0" i="0" u="none" strike="noStrike" dirty="0">
                          <a:latin typeface="Times New Roman"/>
                        </a:rPr>
                        <a:t>33064000,00</a:t>
                      </a:r>
                    </a:p>
                  </a:txBody>
                  <a:tcPr marL="7620" marR="7620" marT="7620" marB="0"/>
                </a:tc>
                <a:tc>
                  <a:txBody>
                    <a:bodyPr/>
                    <a:lstStyle/>
                    <a:p>
                      <a:pPr algn="ctr" fontAlgn="t"/>
                      <a:r>
                        <a:rPr lang="ru-RU" sz="1000" b="0" i="0" u="none" strike="noStrike" dirty="0">
                          <a:effectLst/>
                          <a:latin typeface="Times New Roman" panose="02020603050405020304" pitchFamily="18" charset="0"/>
                        </a:rPr>
                        <a:t>38113000,00</a:t>
                      </a:r>
                    </a:p>
                  </a:txBody>
                  <a:tcPr marL="9525" marR="9525" marT="9525" marB="0"/>
                </a:tc>
                <a:tc>
                  <a:txBody>
                    <a:bodyPr/>
                    <a:lstStyle/>
                    <a:p>
                      <a:pPr algn="ctr" fontAlgn="t"/>
                      <a:r>
                        <a:rPr lang="ru-RU" sz="1000" b="0" i="0" u="none" strike="noStrike" dirty="0">
                          <a:effectLst/>
                          <a:latin typeface="Times New Roman" panose="02020603050405020304" pitchFamily="18" charset="0"/>
                        </a:rPr>
                        <a:t>122,09</a:t>
                      </a:r>
                    </a:p>
                  </a:txBody>
                  <a:tcPr marL="9525" marR="9525" marT="9525" marB="0"/>
                </a:tc>
                <a:tc>
                  <a:txBody>
                    <a:bodyPr/>
                    <a:lstStyle/>
                    <a:p>
                      <a:pPr algn="ctr" fontAlgn="t"/>
                      <a:r>
                        <a:rPr lang="ru-RU" sz="1000" b="0" i="0" u="none" strike="noStrike">
                          <a:effectLst/>
                          <a:latin typeface="Times New Roman" panose="02020603050405020304" pitchFamily="18" charset="0"/>
                        </a:rPr>
                        <a:t>115,27</a:t>
                      </a:r>
                    </a:p>
                  </a:txBody>
                  <a:tcPr marL="9525" marR="9525" marT="9525" marB="0"/>
                </a:tc>
                <a:tc>
                  <a:txBody>
                    <a:bodyPr/>
                    <a:lstStyle/>
                    <a:p>
                      <a:pPr algn="ctr" fontAlgn="t"/>
                      <a:r>
                        <a:rPr lang="ru-RU" sz="1000" b="0" i="0" u="none" strike="noStrike">
                          <a:effectLst/>
                          <a:latin typeface="Times New Roman" panose="02020603050405020304" pitchFamily="18" charset="0"/>
                        </a:rPr>
                        <a:t>39895000,00</a:t>
                      </a:r>
                    </a:p>
                  </a:txBody>
                  <a:tcPr marL="9525" marR="9525" marT="9525" marB="0"/>
                </a:tc>
                <a:tc>
                  <a:txBody>
                    <a:bodyPr/>
                    <a:lstStyle/>
                    <a:p>
                      <a:pPr algn="ctr" fontAlgn="t"/>
                      <a:r>
                        <a:rPr lang="ru-RU" sz="1000" b="0" i="0" u="none" strike="noStrike" dirty="0">
                          <a:effectLst/>
                          <a:latin typeface="Times New Roman" panose="02020603050405020304" pitchFamily="18" charset="0"/>
                        </a:rPr>
                        <a:t>53641000,00</a:t>
                      </a:r>
                    </a:p>
                  </a:txBody>
                  <a:tcPr marL="9525" marR="9525" marT="9525" marB="0"/>
                </a:tc>
                <a:extLst>
                  <a:ext uri="{0D108BD9-81ED-4DB2-BD59-A6C34878D82A}">
                    <a16:rowId xmlns:a16="http://schemas.microsoft.com/office/drawing/2014/main" val="29586593"/>
                  </a:ext>
                </a:extLst>
              </a:tr>
              <a:tr h="229464">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000 1 05 00000 00 0000 000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НАЛОГИ НА СОВОКУПНЫЙ ДОХОД</a:t>
                      </a:r>
                    </a:p>
                  </a:txBody>
                  <a:tcPr/>
                </a:tc>
                <a:tc>
                  <a:txBody>
                    <a:bodyPr/>
                    <a:lstStyle/>
                    <a:p>
                      <a:pPr algn="ctr" fontAlgn="t"/>
                      <a:r>
                        <a:rPr lang="ru-RU" sz="1000" b="1" i="0" u="none" strike="noStrike" dirty="0">
                          <a:latin typeface="Times New Roman"/>
                        </a:rPr>
                        <a:t>1 518 982,35</a:t>
                      </a:r>
                    </a:p>
                  </a:txBody>
                  <a:tcPr marL="7620" marR="7620" marT="7620" marB="0"/>
                </a:tc>
                <a:tc>
                  <a:txBody>
                    <a:bodyPr/>
                    <a:lstStyle/>
                    <a:p>
                      <a:pPr algn="ctr" fontAlgn="t"/>
                      <a:r>
                        <a:rPr lang="ru-RU" sz="1000" b="1" i="0" u="none" strike="noStrike" dirty="0">
                          <a:latin typeface="Times New Roman"/>
                        </a:rPr>
                        <a:t>3 309 000,00</a:t>
                      </a:r>
                    </a:p>
                  </a:txBody>
                  <a:tcPr marL="7620" marR="7620" marT="7620" marB="0"/>
                </a:tc>
                <a:tc>
                  <a:txBody>
                    <a:bodyPr/>
                    <a:lstStyle/>
                    <a:p>
                      <a:pPr algn="ctr" fontAlgn="t"/>
                      <a:r>
                        <a:rPr lang="ru-RU" sz="1000" b="1" i="0" u="none" strike="noStrike" dirty="0">
                          <a:effectLst/>
                          <a:latin typeface="Times New Roman" panose="02020603050405020304" pitchFamily="18" charset="0"/>
                        </a:rPr>
                        <a:t>2 815 000,00</a:t>
                      </a:r>
                    </a:p>
                  </a:txBody>
                  <a:tcPr marL="9525" marR="9525" marT="9525" marB="0"/>
                </a:tc>
                <a:tc>
                  <a:txBody>
                    <a:bodyPr/>
                    <a:lstStyle/>
                    <a:p>
                      <a:pPr algn="ctr" fontAlgn="t"/>
                      <a:r>
                        <a:rPr lang="ru-RU" sz="1000" b="1" i="0" u="none" strike="noStrike">
                          <a:effectLst/>
                          <a:latin typeface="Times New Roman" panose="02020603050405020304" pitchFamily="18" charset="0"/>
                        </a:rPr>
                        <a:t>185,32</a:t>
                      </a:r>
                    </a:p>
                  </a:txBody>
                  <a:tcPr marL="9525" marR="9525" marT="9525" marB="0"/>
                </a:tc>
                <a:tc>
                  <a:txBody>
                    <a:bodyPr/>
                    <a:lstStyle/>
                    <a:p>
                      <a:pPr algn="ctr" fontAlgn="t"/>
                      <a:r>
                        <a:rPr lang="ru-RU" sz="1000" b="1" i="0" u="none" strike="noStrike">
                          <a:effectLst/>
                          <a:latin typeface="Times New Roman" panose="02020603050405020304" pitchFamily="18" charset="0"/>
                        </a:rPr>
                        <a:t>85,07</a:t>
                      </a:r>
                    </a:p>
                  </a:txBody>
                  <a:tcPr marL="9525" marR="9525" marT="9525" marB="0"/>
                </a:tc>
                <a:tc>
                  <a:txBody>
                    <a:bodyPr/>
                    <a:lstStyle/>
                    <a:p>
                      <a:pPr algn="ctr" fontAlgn="t"/>
                      <a:r>
                        <a:rPr lang="ru-RU" sz="1000" b="1" i="0" u="none" strike="noStrike">
                          <a:effectLst/>
                          <a:latin typeface="Times New Roman" panose="02020603050405020304" pitchFamily="18" charset="0"/>
                        </a:rPr>
                        <a:t>2 930 000,00</a:t>
                      </a:r>
                    </a:p>
                  </a:txBody>
                  <a:tcPr marL="9525" marR="9525" marT="9525" marB="0"/>
                </a:tc>
                <a:tc>
                  <a:txBody>
                    <a:bodyPr/>
                    <a:lstStyle/>
                    <a:p>
                      <a:pPr algn="ctr" fontAlgn="t"/>
                      <a:r>
                        <a:rPr lang="ru-RU" sz="1000" b="1" i="0" u="none" strike="noStrike" dirty="0">
                          <a:effectLst/>
                          <a:latin typeface="Times New Roman" panose="02020603050405020304" pitchFamily="18" charset="0"/>
                        </a:rPr>
                        <a:t>2 930 000,00</a:t>
                      </a:r>
                    </a:p>
                  </a:txBody>
                  <a:tcPr marL="9525" marR="9525" marT="9525" marB="0"/>
                </a:tc>
                <a:extLst>
                  <a:ext uri="{0D108BD9-81ED-4DB2-BD59-A6C34878D82A}">
                    <a16:rowId xmlns:a16="http://schemas.microsoft.com/office/drawing/2014/main" val="291564875"/>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000 1 05 01000 00 0000 110</a:t>
                      </a:r>
                    </a:p>
                    <a:p>
                      <a:pPr algn="just"/>
                      <a:endParaRPr lang="ru-RU" sz="1000" b="1" dirty="0">
                        <a:latin typeface="Times New Roman" panose="02020603050405020304" pitchFamily="18" charset="0"/>
                        <a:cs typeface="Times New Roman" panose="02020603050405020304" pitchFamily="18" charset="0"/>
                      </a:endParaRPr>
                    </a:p>
                  </a:txBody>
                  <a:tcPr/>
                </a:tc>
                <a:tc>
                  <a:txBody>
                    <a:bodyPr/>
                    <a:lstStyle/>
                    <a:p>
                      <a:pPr algn="just" fontAlgn="t"/>
                      <a:r>
                        <a:rPr lang="ru-RU" sz="1000" b="0" u="none" strike="noStrike" dirty="0">
                          <a:effectLst/>
                          <a:latin typeface="Times New Roman" panose="02020603050405020304" pitchFamily="18" charset="0"/>
                          <a:cs typeface="Times New Roman" panose="02020603050405020304" pitchFamily="18" charset="0"/>
                        </a:rPr>
                        <a:t>Налог, взимаемый с налогоплательщиков, выбравших в качестве объекта налогообложения доходы</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latin typeface="Times New Roman"/>
                        </a:rPr>
                        <a:t>398 973,25</a:t>
                      </a:r>
                    </a:p>
                  </a:txBody>
                  <a:tcPr marL="7620" marR="7620" marT="7620" marB="0"/>
                </a:tc>
                <a:tc>
                  <a:txBody>
                    <a:bodyPr/>
                    <a:lstStyle/>
                    <a:p>
                      <a:pPr algn="ctr" fontAlgn="t"/>
                      <a:r>
                        <a:rPr lang="ru-RU" sz="1000" b="0" i="0" u="none" strike="noStrike" dirty="0">
                          <a:latin typeface="Times New Roman"/>
                        </a:rPr>
                        <a:t>459000,00</a:t>
                      </a:r>
                    </a:p>
                  </a:txBody>
                  <a:tcPr marL="7620" marR="7620" marT="7620" marB="0"/>
                </a:tc>
                <a:tc>
                  <a:txBody>
                    <a:bodyPr/>
                    <a:lstStyle/>
                    <a:p>
                      <a:pPr algn="ctr" fontAlgn="t"/>
                      <a:r>
                        <a:rPr lang="ru-RU" sz="1000" b="0" i="0" u="none" strike="noStrike" dirty="0">
                          <a:effectLst/>
                          <a:latin typeface="Times New Roman" panose="02020603050405020304" pitchFamily="18" charset="0"/>
                        </a:rPr>
                        <a:t>510000,00</a:t>
                      </a:r>
                    </a:p>
                  </a:txBody>
                  <a:tcPr marL="9525" marR="9525" marT="9525" marB="0"/>
                </a:tc>
                <a:tc>
                  <a:txBody>
                    <a:bodyPr/>
                    <a:lstStyle/>
                    <a:p>
                      <a:pPr algn="ctr" fontAlgn="t"/>
                      <a:r>
                        <a:rPr lang="ru-RU" sz="1000" b="0" i="0" u="none" strike="noStrike">
                          <a:effectLst/>
                          <a:latin typeface="Times New Roman" panose="02020603050405020304" pitchFamily="18" charset="0"/>
                        </a:rPr>
                        <a:t>127,83</a:t>
                      </a:r>
                    </a:p>
                  </a:txBody>
                  <a:tcPr marL="9525" marR="9525" marT="9525" marB="0"/>
                </a:tc>
                <a:tc>
                  <a:txBody>
                    <a:bodyPr/>
                    <a:lstStyle/>
                    <a:p>
                      <a:pPr algn="ctr" fontAlgn="t"/>
                      <a:r>
                        <a:rPr lang="ru-RU" sz="1000" b="0" i="0" u="none" strike="noStrike">
                          <a:effectLst/>
                          <a:latin typeface="Times New Roman" panose="02020603050405020304" pitchFamily="18" charset="0"/>
                        </a:rPr>
                        <a:t>111,11</a:t>
                      </a:r>
                    </a:p>
                  </a:txBody>
                  <a:tcPr marL="9525" marR="9525" marT="9525" marB="0"/>
                </a:tc>
                <a:tc>
                  <a:txBody>
                    <a:bodyPr/>
                    <a:lstStyle/>
                    <a:p>
                      <a:pPr algn="ctr" fontAlgn="t"/>
                      <a:r>
                        <a:rPr lang="ru-RU" sz="1000" b="0" i="0" u="none" strike="noStrike">
                          <a:effectLst/>
                          <a:latin typeface="Times New Roman" panose="02020603050405020304" pitchFamily="18" charset="0"/>
                        </a:rPr>
                        <a:t>520000,00</a:t>
                      </a:r>
                    </a:p>
                  </a:txBody>
                  <a:tcPr marL="9525" marR="9525" marT="9525" marB="0"/>
                </a:tc>
                <a:tc>
                  <a:txBody>
                    <a:bodyPr/>
                    <a:lstStyle/>
                    <a:p>
                      <a:pPr algn="ctr" fontAlgn="t"/>
                      <a:r>
                        <a:rPr lang="ru-RU" sz="1000" b="0" i="0" u="none" strike="noStrike" dirty="0">
                          <a:effectLst/>
                          <a:latin typeface="Times New Roman" panose="02020603050405020304" pitchFamily="18" charset="0"/>
                        </a:rPr>
                        <a:t>520000,00</a:t>
                      </a:r>
                    </a:p>
                  </a:txBody>
                  <a:tcPr marL="9525" marR="9525" marT="9525" marB="0"/>
                </a:tc>
                <a:extLst>
                  <a:ext uri="{0D108BD9-81ED-4DB2-BD59-A6C34878D82A}">
                    <a16:rowId xmlns:a16="http://schemas.microsoft.com/office/drawing/2014/main" val="4215478806"/>
                  </a:ext>
                </a:extLst>
              </a:tr>
              <a:tr h="0">
                <a:tc>
                  <a:txBody>
                    <a:bodyPr/>
                    <a:lstStyle/>
                    <a:p>
                      <a:pPr algn="just"/>
                      <a:r>
                        <a:rPr lang="ru-RU" sz="1000" b="0" dirty="0">
                          <a:latin typeface="Times New Roman" panose="02020603050405020304" pitchFamily="18" charset="0"/>
                          <a:cs typeface="Times New Roman" panose="02020603050405020304" pitchFamily="18" charset="0"/>
                        </a:rPr>
                        <a:t>000 1 05 02010 00 0000 110</a:t>
                      </a:r>
                    </a:p>
                  </a:txBody>
                  <a:tcPr/>
                </a:tc>
                <a:tc>
                  <a:txBody>
                    <a:bodyPr/>
                    <a:lstStyle/>
                    <a:p>
                      <a:pPr algn="just" fontAlgn="t"/>
                      <a:r>
                        <a:rPr lang="ru-RU" sz="1000" b="0" u="none" strike="noStrike" dirty="0">
                          <a:effectLst/>
                          <a:latin typeface="Times New Roman" panose="02020603050405020304" pitchFamily="18" charset="0"/>
                          <a:cs typeface="Times New Roman" panose="02020603050405020304" pitchFamily="18" charset="0"/>
                        </a:rPr>
                        <a:t>Единый налог на вмененный доход</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ru-RU" sz="1000" b="0" i="0" u="none" strike="noStrike">
                          <a:latin typeface="Times New Roman"/>
                        </a:rPr>
                        <a:t>-39 331,48</a:t>
                      </a:r>
                    </a:p>
                  </a:txBody>
                  <a:tcPr marL="7620" marR="7620" marT="7620" marB="0"/>
                </a:tc>
                <a:tc>
                  <a:txBody>
                    <a:bodyPr/>
                    <a:lstStyle/>
                    <a:p>
                      <a:pPr algn="ctr" fontAlgn="t"/>
                      <a:r>
                        <a:rPr lang="ru-RU" sz="1000" b="0" i="0" u="none" strike="noStrike" dirty="0">
                          <a:latin typeface="Times New Roman"/>
                        </a:rPr>
                        <a:t>0,00</a:t>
                      </a: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a:latin typeface="Times New Roman"/>
                      </a:endParaRPr>
                    </a:p>
                  </a:txBody>
                  <a:tcPr marL="7620" marR="7620" marT="7620" marB="0"/>
                </a:tc>
                <a:tc>
                  <a:txBody>
                    <a:bodyPr/>
                    <a:lstStyle/>
                    <a:p>
                      <a:pPr algn="ctr" fontAlgn="t"/>
                      <a:endParaRPr lang="ru-RU" sz="1000" b="0" i="0" u="none" strike="noStrike">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a:latin typeface="Times New Roman"/>
                      </a:endParaRPr>
                    </a:p>
                  </a:txBody>
                  <a:tcPr marL="7620" marR="7620" marT="7620" marB="0"/>
                </a:tc>
                <a:extLst>
                  <a:ext uri="{0D108BD9-81ED-4DB2-BD59-A6C34878D82A}">
                    <a16:rowId xmlns:a16="http://schemas.microsoft.com/office/drawing/2014/main" val="3282546198"/>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000 1 05 03000 00 0000 110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Единый сельскохозяйственный налог</a:t>
                      </a:r>
                    </a:p>
                  </a:txBody>
                  <a:tcPr/>
                </a:tc>
                <a:tc>
                  <a:txBody>
                    <a:bodyPr/>
                    <a:lstStyle/>
                    <a:p>
                      <a:pPr algn="ctr" fontAlgn="t"/>
                      <a:r>
                        <a:rPr lang="ru-RU" sz="1000" b="0" i="0" u="none" strike="noStrike">
                          <a:latin typeface="Times New Roman"/>
                        </a:rPr>
                        <a:t>834 661,62</a:t>
                      </a:r>
                    </a:p>
                  </a:txBody>
                  <a:tcPr marL="7620" marR="7620" marT="7620" marB="0"/>
                </a:tc>
                <a:tc>
                  <a:txBody>
                    <a:bodyPr/>
                    <a:lstStyle/>
                    <a:p>
                      <a:pPr algn="ctr" fontAlgn="t"/>
                      <a:r>
                        <a:rPr lang="ru-RU" sz="1000" b="0" i="0" u="none" strike="noStrike" dirty="0">
                          <a:latin typeface="Times New Roman"/>
                        </a:rPr>
                        <a:t>900000,00</a:t>
                      </a:r>
                    </a:p>
                  </a:txBody>
                  <a:tcPr marL="7620" marR="7620" marT="7620" marB="0"/>
                </a:tc>
                <a:tc>
                  <a:txBody>
                    <a:bodyPr/>
                    <a:lstStyle/>
                    <a:p>
                      <a:pPr algn="ctr" fontAlgn="t"/>
                      <a:r>
                        <a:rPr lang="ru-RU" sz="1000" b="0" i="0" u="none" strike="noStrike" dirty="0">
                          <a:effectLst/>
                          <a:latin typeface="Times New Roman" panose="02020603050405020304" pitchFamily="18" charset="0"/>
                        </a:rPr>
                        <a:t>255000,00</a:t>
                      </a:r>
                    </a:p>
                  </a:txBody>
                  <a:tcPr marL="9525" marR="9525" marT="9525" marB="0"/>
                </a:tc>
                <a:tc>
                  <a:txBody>
                    <a:bodyPr/>
                    <a:lstStyle/>
                    <a:p>
                      <a:pPr algn="ctr" fontAlgn="t"/>
                      <a:r>
                        <a:rPr lang="ru-RU" sz="1000" b="0" i="0" u="none" strike="noStrike">
                          <a:effectLst/>
                          <a:latin typeface="Times New Roman" panose="02020603050405020304" pitchFamily="18" charset="0"/>
                        </a:rPr>
                        <a:t>30,55</a:t>
                      </a:r>
                    </a:p>
                  </a:txBody>
                  <a:tcPr marL="9525" marR="9525" marT="9525" marB="0"/>
                </a:tc>
                <a:tc>
                  <a:txBody>
                    <a:bodyPr/>
                    <a:lstStyle/>
                    <a:p>
                      <a:pPr algn="ctr" fontAlgn="t"/>
                      <a:r>
                        <a:rPr lang="ru-RU" sz="1000" b="0" i="0" u="none" strike="noStrike">
                          <a:effectLst/>
                          <a:latin typeface="Times New Roman" panose="02020603050405020304" pitchFamily="18" charset="0"/>
                        </a:rPr>
                        <a:t>28,33</a:t>
                      </a:r>
                    </a:p>
                  </a:txBody>
                  <a:tcPr marL="9525" marR="9525" marT="9525" marB="0"/>
                </a:tc>
                <a:tc>
                  <a:txBody>
                    <a:bodyPr/>
                    <a:lstStyle/>
                    <a:p>
                      <a:pPr algn="ctr" fontAlgn="t"/>
                      <a:r>
                        <a:rPr lang="ru-RU" sz="1000" b="0" i="0" u="none" strike="noStrike">
                          <a:effectLst/>
                          <a:latin typeface="Times New Roman" panose="02020603050405020304" pitchFamily="18" charset="0"/>
                        </a:rPr>
                        <a:t>260000,00</a:t>
                      </a:r>
                    </a:p>
                  </a:txBody>
                  <a:tcPr marL="9525" marR="9525" marT="9525" marB="0"/>
                </a:tc>
                <a:tc>
                  <a:txBody>
                    <a:bodyPr/>
                    <a:lstStyle/>
                    <a:p>
                      <a:pPr algn="ctr" fontAlgn="t"/>
                      <a:r>
                        <a:rPr lang="ru-RU" sz="1000" b="0" i="0" u="none" strike="noStrike">
                          <a:effectLst/>
                          <a:latin typeface="Times New Roman" panose="02020603050405020304" pitchFamily="18" charset="0"/>
                        </a:rPr>
                        <a:t>260000,00</a:t>
                      </a:r>
                    </a:p>
                  </a:txBody>
                  <a:tcPr marL="9525" marR="9525" marT="9525" marB="0"/>
                </a:tc>
                <a:extLst>
                  <a:ext uri="{0D108BD9-81ED-4DB2-BD59-A6C34878D82A}">
                    <a16:rowId xmlns:a16="http://schemas.microsoft.com/office/drawing/2014/main" val="3541853850"/>
                  </a:ext>
                </a:extLst>
              </a:tr>
              <a:tr h="264253">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000 1 05 04000 00 0000 110 </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Налог, взимаемый в связи с применением патентной системы налогообложения</a:t>
                      </a:r>
                    </a:p>
                  </a:txBody>
                  <a:tcPr/>
                </a:tc>
                <a:tc>
                  <a:txBody>
                    <a:bodyPr/>
                    <a:lstStyle/>
                    <a:p>
                      <a:pPr algn="ctr" fontAlgn="t"/>
                      <a:r>
                        <a:rPr lang="ru-RU" sz="1000" b="0" i="0" u="none" strike="noStrike" dirty="0">
                          <a:latin typeface="Times New Roman"/>
                        </a:rPr>
                        <a:t>324 678,96</a:t>
                      </a:r>
                    </a:p>
                  </a:txBody>
                  <a:tcPr marL="7620" marR="7620" marT="7620" marB="0"/>
                </a:tc>
                <a:tc>
                  <a:txBody>
                    <a:bodyPr/>
                    <a:lstStyle/>
                    <a:p>
                      <a:pPr algn="ctr" fontAlgn="t"/>
                      <a:r>
                        <a:rPr lang="ru-RU" sz="1000" b="0" i="0" u="none" strike="noStrike" dirty="0">
                          <a:latin typeface="Times New Roman"/>
                        </a:rPr>
                        <a:t>1950000,00</a:t>
                      </a:r>
                    </a:p>
                  </a:txBody>
                  <a:tcPr marL="7620" marR="7620" marT="7620" marB="0"/>
                </a:tc>
                <a:tc>
                  <a:txBody>
                    <a:bodyPr/>
                    <a:lstStyle/>
                    <a:p>
                      <a:pPr algn="ctr" fontAlgn="ctr"/>
                      <a:r>
                        <a:rPr lang="ru-RU" sz="1000" b="0" i="0" u="none" strike="noStrike">
                          <a:solidFill>
                            <a:srgbClr val="000000"/>
                          </a:solidFill>
                          <a:effectLst/>
                          <a:latin typeface="Times New Roman" panose="02020603050405020304" pitchFamily="18" charset="0"/>
                        </a:rPr>
                        <a:t>2050000,00</a:t>
                      </a:r>
                    </a:p>
                  </a:txBody>
                  <a:tcPr marL="9525" marR="9525" marT="9525" marB="0" anchor="ctr"/>
                </a:tc>
                <a:tc>
                  <a:txBody>
                    <a:bodyPr/>
                    <a:lstStyle/>
                    <a:p>
                      <a:pPr algn="ctr" fontAlgn="t"/>
                      <a:r>
                        <a:rPr lang="ru-RU" sz="1000" b="0" i="0" u="none" strike="noStrike">
                          <a:effectLst/>
                          <a:latin typeface="Times New Roman" panose="02020603050405020304" pitchFamily="18" charset="0"/>
                        </a:rPr>
                        <a:t>631,39</a:t>
                      </a:r>
                    </a:p>
                  </a:txBody>
                  <a:tcPr marL="9525" marR="9525" marT="9525" marB="0"/>
                </a:tc>
                <a:tc>
                  <a:txBody>
                    <a:bodyPr/>
                    <a:lstStyle/>
                    <a:p>
                      <a:pPr algn="ctr" fontAlgn="t"/>
                      <a:r>
                        <a:rPr lang="ru-RU" sz="1000" b="0" i="0" u="none" strike="noStrike">
                          <a:effectLst/>
                          <a:latin typeface="Times New Roman" panose="02020603050405020304" pitchFamily="18" charset="0"/>
                        </a:rPr>
                        <a:t>105,13</a:t>
                      </a:r>
                    </a:p>
                  </a:txBody>
                  <a:tcPr marL="9525" marR="9525" marT="9525" marB="0"/>
                </a:tc>
                <a:tc>
                  <a:txBody>
                    <a:bodyPr/>
                    <a:lstStyle/>
                    <a:p>
                      <a:pPr algn="ctr" fontAlgn="t"/>
                      <a:r>
                        <a:rPr lang="ru-RU" sz="1000" b="0" i="0" u="none" strike="noStrike">
                          <a:effectLst/>
                          <a:latin typeface="Times New Roman" panose="02020603050405020304" pitchFamily="18" charset="0"/>
                        </a:rPr>
                        <a:t>2150000,00</a:t>
                      </a:r>
                    </a:p>
                  </a:txBody>
                  <a:tcPr marL="9525" marR="9525" marT="9525" marB="0"/>
                </a:tc>
                <a:tc>
                  <a:txBody>
                    <a:bodyPr/>
                    <a:lstStyle/>
                    <a:p>
                      <a:pPr algn="ctr" fontAlgn="t"/>
                      <a:r>
                        <a:rPr lang="ru-RU" sz="1000" b="0" i="0" u="none" strike="noStrike" dirty="0">
                          <a:effectLst/>
                          <a:latin typeface="Times New Roman" panose="02020603050405020304" pitchFamily="18" charset="0"/>
                        </a:rPr>
                        <a:t>2150000,00</a:t>
                      </a:r>
                    </a:p>
                  </a:txBody>
                  <a:tcPr marL="9525" marR="9525" marT="9525" marB="0"/>
                </a:tc>
                <a:extLst>
                  <a:ext uri="{0D108BD9-81ED-4DB2-BD59-A6C34878D82A}">
                    <a16:rowId xmlns:a16="http://schemas.microsoft.com/office/drawing/2014/main" val="747393628"/>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000 1 06 00000 00 0000 000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НАЛОГИ НА ИМУЩЕСТВО</a:t>
                      </a:r>
                    </a:p>
                  </a:txBody>
                  <a:tcPr/>
                </a:tc>
                <a:tc>
                  <a:txBody>
                    <a:bodyPr/>
                    <a:lstStyle/>
                    <a:p>
                      <a:pPr algn="ctr" fontAlgn="t"/>
                      <a:r>
                        <a:rPr lang="ru-RU" sz="1000" b="1" i="0" u="none" strike="noStrike" dirty="0">
                          <a:latin typeface="Times New Roman"/>
                        </a:rPr>
                        <a:t>9 381 201,46</a:t>
                      </a:r>
                    </a:p>
                  </a:txBody>
                  <a:tcPr marL="7620" marR="7620" marT="7620" marB="0"/>
                </a:tc>
                <a:tc>
                  <a:txBody>
                    <a:bodyPr/>
                    <a:lstStyle/>
                    <a:p>
                      <a:pPr algn="ctr" fontAlgn="t"/>
                      <a:r>
                        <a:rPr lang="ru-RU" sz="1000" b="1" i="0" u="none" strike="noStrike" dirty="0">
                          <a:latin typeface="Times New Roman"/>
                        </a:rPr>
                        <a:t>6 889 000,00</a:t>
                      </a:r>
                    </a:p>
                  </a:txBody>
                  <a:tcPr marL="7620" marR="7620" marT="7620" marB="0"/>
                </a:tc>
                <a:tc>
                  <a:txBody>
                    <a:bodyPr/>
                    <a:lstStyle/>
                    <a:p>
                      <a:pPr algn="ctr" fontAlgn="t"/>
                      <a:r>
                        <a:rPr lang="ru-RU" sz="1000" b="1" i="0" u="none" strike="noStrike" dirty="0">
                          <a:effectLst/>
                          <a:latin typeface="Times New Roman" panose="02020603050405020304" pitchFamily="18" charset="0"/>
                        </a:rPr>
                        <a:t>6 650 000,00</a:t>
                      </a:r>
                    </a:p>
                  </a:txBody>
                  <a:tcPr marL="9525" marR="9525" marT="9525" marB="0"/>
                </a:tc>
                <a:tc>
                  <a:txBody>
                    <a:bodyPr/>
                    <a:lstStyle/>
                    <a:p>
                      <a:pPr algn="ctr" fontAlgn="t"/>
                      <a:r>
                        <a:rPr lang="ru-RU" sz="1000" b="1" i="0" u="none" strike="noStrike">
                          <a:effectLst/>
                          <a:latin typeface="Times New Roman" panose="02020603050405020304" pitchFamily="18" charset="0"/>
                        </a:rPr>
                        <a:t>70,89</a:t>
                      </a:r>
                    </a:p>
                  </a:txBody>
                  <a:tcPr marL="9525" marR="9525" marT="9525" marB="0"/>
                </a:tc>
                <a:tc>
                  <a:txBody>
                    <a:bodyPr/>
                    <a:lstStyle/>
                    <a:p>
                      <a:pPr algn="ctr" fontAlgn="t"/>
                      <a:r>
                        <a:rPr lang="ru-RU" sz="1000" b="1" i="0" u="none" strike="noStrike">
                          <a:effectLst/>
                          <a:latin typeface="Times New Roman" panose="02020603050405020304" pitchFamily="18" charset="0"/>
                        </a:rPr>
                        <a:t>96,53</a:t>
                      </a:r>
                    </a:p>
                  </a:txBody>
                  <a:tcPr marL="9525" marR="9525" marT="9525" marB="0"/>
                </a:tc>
                <a:tc>
                  <a:txBody>
                    <a:bodyPr/>
                    <a:lstStyle/>
                    <a:p>
                      <a:pPr algn="ctr" fontAlgn="t"/>
                      <a:r>
                        <a:rPr lang="ru-RU" sz="1000" b="1" i="0" u="none" strike="noStrike">
                          <a:effectLst/>
                          <a:latin typeface="Times New Roman" panose="02020603050405020304" pitchFamily="18" charset="0"/>
                        </a:rPr>
                        <a:t>6 650 000,00</a:t>
                      </a:r>
                    </a:p>
                  </a:txBody>
                  <a:tcPr marL="9525" marR="9525" marT="9525" marB="0"/>
                </a:tc>
                <a:tc>
                  <a:txBody>
                    <a:bodyPr/>
                    <a:lstStyle/>
                    <a:p>
                      <a:pPr algn="ctr" fontAlgn="t"/>
                      <a:r>
                        <a:rPr lang="ru-RU" sz="1000" b="1" i="0" u="none" strike="noStrike">
                          <a:effectLst/>
                          <a:latin typeface="Times New Roman" panose="02020603050405020304" pitchFamily="18" charset="0"/>
                        </a:rPr>
                        <a:t>6 650 000,00</a:t>
                      </a:r>
                    </a:p>
                  </a:txBody>
                  <a:tcPr marL="9525" marR="9525" marT="9525" marB="0"/>
                </a:tc>
                <a:extLst>
                  <a:ext uri="{0D108BD9-81ED-4DB2-BD59-A6C34878D82A}">
                    <a16:rowId xmlns:a16="http://schemas.microsoft.com/office/drawing/2014/main" val="531601422"/>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000 1 06 01000 00 0000 110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Налог на имущество физических лиц</a:t>
                      </a:r>
                    </a:p>
                  </a:txBody>
                  <a:tcPr/>
                </a:tc>
                <a:tc>
                  <a:txBody>
                    <a:bodyPr/>
                    <a:lstStyle/>
                    <a:p>
                      <a:pPr algn="ctr" fontAlgn="t"/>
                      <a:r>
                        <a:rPr lang="ru-RU" sz="1000" b="0" i="0" u="none" strike="noStrike">
                          <a:latin typeface="Times New Roman"/>
                        </a:rPr>
                        <a:t>4 083 081,82</a:t>
                      </a:r>
                    </a:p>
                  </a:txBody>
                  <a:tcPr marL="7620" marR="7620" marT="7620" marB="0"/>
                </a:tc>
                <a:tc>
                  <a:txBody>
                    <a:bodyPr/>
                    <a:lstStyle/>
                    <a:p>
                      <a:pPr algn="ctr" fontAlgn="t"/>
                      <a:r>
                        <a:rPr lang="ru-RU" sz="1000" b="0" i="0" u="none" strike="noStrike" dirty="0">
                          <a:latin typeface="Times New Roman"/>
                        </a:rPr>
                        <a:t>3500000,00</a:t>
                      </a:r>
                    </a:p>
                  </a:txBody>
                  <a:tcPr marL="7620" marR="7620" marT="7620" marB="0"/>
                </a:tc>
                <a:tc>
                  <a:txBody>
                    <a:bodyPr/>
                    <a:lstStyle/>
                    <a:p>
                      <a:pPr algn="ctr" fontAlgn="t"/>
                      <a:r>
                        <a:rPr lang="ru-RU" sz="1000" b="0" i="0" u="none" strike="noStrike">
                          <a:effectLst/>
                          <a:latin typeface="Times New Roman" panose="02020603050405020304" pitchFamily="18" charset="0"/>
                        </a:rPr>
                        <a:t>3500000,00</a:t>
                      </a:r>
                    </a:p>
                  </a:txBody>
                  <a:tcPr marL="9525" marR="9525" marT="9525" marB="0"/>
                </a:tc>
                <a:tc>
                  <a:txBody>
                    <a:bodyPr/>
                    <a:lstStyle/>
                    <a:p>
                      <a:pPr algn="ctr" fontAlgn="t"/>
                      <a:r>
                        <a:rPr lang="ru-RU" sz="1000" b="0" i="0" u="none" strike="noStrike">
                          <a:effectLst/>
                          <a:latin typeface="Times New Roman" panose="02020603050405020304" pitchFamily="18" charset="0"/>
                        </a:rPr>
                        <a:t>85,72</a:t>
                      </a:r>
                    </a:p>
                  </a:txBody>
                  <a:tcPr marL="9525" marR="9525" marT="9525" marB="0"/>
                </a:tc>
                <a:tc>
                  <a:txBody>
                    <a:bodyPr/>
                    <a:lstStyle/>
                    <a:p>
                      <a:pPr algn="ctr" fontAlgn="t"/>
                      <a:r>
                        <a:rPr lang="ru-RU" sz="1000" b="0" i="0" u="none" strike="noStrike">
                          <a:effectLst/>
                          <a:latin typeface="Times New Roman" panose="02020603050405020304" pitchFamily="18" charset="0"/>
                        </a:rPr>
                        <a:t>100,00</a:t>
                      </a:r>
                    </a:p>
                  </a:txBody>
                  <a:tcPr marL="9525" marR="9525" marT="9525" marB="0"/>
                </a:tc>
                <a:tc>
                  <a:txBody>
                    <a:bodyPr/>
                    <a:lstStyle/>
                    <a:p>
                      <a:pPr algn="ctr" fontAlgn="t"/>
                      <a:r>
                        <a:rPr lang="ru-RU" sz="1000" b="0" i="0" u="none" strike="noStrike">
                          <a:effectLst/>
                          <a:latin typeface="Times New Roman" panose="02020603050405020304" pitchFamily="18" charset="0"/>
                        </a:rPr>
                        <a:t>3500000,00</a:t>
                      </a:r>
                    </a:p>
                  </a:txBody>
                  <a:tcPr marL="9525" marR="9525" marT="9525" marB="0"/>
                </a:tc>
                <a:tc>
                  <a:txBody>
                    <a:bodyPr/>
                    <a:lstStyle/>
                    <a:p>
                      <a:pPr algn="ctr" fontAlgn="t"/>
                      <a:r>
                        <a:rPr lang="ru-RU" sz="1000" b="0" i="0" u="none" strike="noStrike">
                          <a:effectLst/>
                          <a:latin typeface="Times New Roman" panose="02020603050405020304" pitchFamily="18" charset="0"/>
                        </a:rPr>
                        <a:t>3500000,00</a:t>
                      </a:r>
                    </a:p>
                  </a:txBody>
                  <a:tcPr marL="9525" marR="9525" marT="9525" marB="0"/>
                </a:tc>
                <a:extLst>
                  <a:ext uri="{0D108BD9-81ED-4DB2-BD59-A6C34878D82A}">
                    <a16:rowId xmlns:a16="http://schemas.microsoft.com/office/drawing/2014/main" val="1493883613"/>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000 1 06 06000 00 0000 110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Земельный налог</a:t>
                      </a:r>
                    </a:p>
                  </a:txBody>
                  <a:tcPr/>
                </a:tc>
                <a:tc>
                  <a:txBody>
                    <a:bodyPr/>
                    <a:lstStyle/>
                    <a:p>
                      <a:pPr algn="ctr" fontAlgn="t"/>
                      <a:r>
                        <a:rPr lang="ru-RU" sz="1000" b="0" i="0" u="none" strike="noStrike" dirty="0">
                          <a:latin typeface="Times New Roman"/>
                        </a:rPr>
                        <a:t>5 298 119,64</a:t>
                      </a:r>
                    </a:p>
                  </a:txBody>
                  <a:tcPr marL="7620" marR="7620" marT="7620" marB="0"/>
                </a:tc>
                <a:tc>
                  <a:txBody>
                    <a:bodyPr/>
                    <a:lstStyle/>
                    <a:p>
                      <a:pPr algn="ctr" fontAlgn="t"/>
                      <a:r>
                        <a:rPr lang="ru-RU" sz="1000" b="0" i="0" u="none" strike="noStrike" dirty="0">
                          <a:latin typeface="Times New Roman"/>
                        </a:rPr>
                        <a:t>3389000,00</a:t>
                      </a:r>
                    </a:p>
                  </a:txBody>
                  <a:tcPr marL="7620" marR="7620" marT="7620" marB="0"/>
                </a:tc>
                <a:tc>
                  <a:txBody>
                    <a:bodyPr/>
                    <a:lstStyle/>
                    <a:p>
                      <a:pPr algn="ctr" fontAlgn="t"/>
                      <a:r>
                        <a:rPr lang="ru-RU" sz="1000" b="0" i="0" u="none" strike="noStrike">
                          <a:effectLst/>
                          <a:latin typeface="Times New Roman" panose="02020603050405020304" pitchFamily="18" charset="0"/>
                        </a:rPr>
                        <a:t>3150000,00</a:t>
                      </a:r>
                    </a:p>
                  </a:txBody>
                  <a:tcPr marL="9525" marR="9525" marT="9525" marB="0"/>
                </a:tc>
                <a:tc>
                  <a:txBody>
                    <a:bodyPr/>
                    <a:lstStyle/>
                    <a:p>
                      <a:pPr algn="ctr" fontAlgn="t"/>
                      <a:r>
                        <a:rPr lang="ru-RU" sz="1000" b="0" i="0" u="none" strike="noStrike">
                          <a:effectLst/>
                          <a:latin typeface="Times New Roman" panose="02020603050405020304" pitchFamily="18" charset="0"/>
                        </a:rPr>
                        <a:t>59,46</a:t>
                      </a:r>
                    </a:p>
                  </a:txBody>
                  <a:tcPr marL="9525" marR="9525" marT="9525" marB="0"/>
                </a:tc>
                <a:tc>
                  <a:txBody>
                    <a:bodyPr/>
                    <a:lstStyle/>
                    <a:p>
                      <a:pPr algn="ctr" fontAlgn="t"/>
                      <a:r>
                        <a:rPr lang="ru-RU" sz="1000" b="0" i="0" u="none" strike="noStrike">
                          <a:effectLst/>
                          <a:latin typeface="Times New Roman" panose="02020603050405020304" pitchFamily="18" charset="0"/>
                        </a:rPr>
                        <a:t>92,95</a:t>
                      </a:r>
                    </a:p>
                  </a:txBody>
                  <a:tcPr marL="9525" marR="9525" marT="9525" marB="0"/>
                </a:tc>
                <a:tc>
                  <a:txBody>
                    <a:bodyPr/>
                    <a:lstStyle/>
                    <a:p>
                      <a:pPr algn="ctr" fontAlgn="t"/>
                      <a:r>
                        <a:rPr lang="ru-RU" sz="1000" b="0" i="0" u="none" strike="noStrike">
                          <a:effectLst/>
                          <a:latin typeface="Times New Roman" panose="02020603050405020304" pitchFamily="18" charset="0"/>
                        </a:rPr>
                        <a:t>3150000,00</a:t>
                      </a:r>
                    </a:p>
                  </a:txBody>
                  <a:tcPr marL="9525" marR="9525" marT="9525" marB="0"/>
                </a:tc>
                <a:tc>
                  <a:txBody>
                    <a:bodyPr/>
                    <a:lstStyle/>
                    <a:p>
                      <a:pPr algn="ctr" fontAlgn="t"/>
                      <a:r>
                        <a:rPr lang="ru-RU" sz="1000" b="0" i="0" u="none" strike="noStrike" dirty="0">
                          <a:effectLst/>
                          <a:latin typeface="Times New Roman" panose="02020603050405020304" pitchFamily="18" charset="0"/>
                        </a:rPr>
                        <a:t>3150000,00</a:t>
                      </a:r>
                    </a:p>
                  </a:txBody>
                  <a:tcPr marL="9525" marR="9525" marT="9525" marB="0"/>
                </a:tc>
                <a:extLst>
                  <a:ext uri="{0D108BD9-81ED-4DB2-BD59-A6C34878D82A}">
                    <a16:rowId xmlns:a16="http://schemas.microsoft.com/office/drawing/2014/main" val="1820695566"/>
                  </a:ext>
                </a:extLst>
              </a:tr>
              <a:tr h="242023">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000 1 08 00000 00 0000 000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ГОСУДАРСТВЕННАЯ ПОШЛИНА</a:t>
                      </a:r>
                    </a:p>
                  </a:txBody>
                  <a:tcPr/>
                </a:tc>
                <a:tc>
                  <a:txBody>
                    <a:bodyPr/>
                    <a:lstStyle/>
                    <a:p>
                      <a:pPr algn="ctr" fontAlgn="t"/>
                      <a:r>
                        <a:rPr lang="ru-RU" sz="1000" b="1" i="0" u="none" strike="noStrike" dirty="0">
                          <a:latin typeface="Times New Roman"/>
                        </a:rPr>
                        <a:t>1 667 607,28</a:t>
                      </a:r>
                    </a:p>
                  </a:txBody>
                  <a:tcPr marL="7620" marR="7620" marT="7620" marB="0"/>
                </a:tc>
                <a:tc>
                  <a:txBody>
                    <a:bodyPr/>
                    <a:lstStyle/>
                    <a:p>
                      <a:pPr algn="ctr" fontAlgn="t"/>
                      <a:r>
                        <a:rPr lang="ru-RU" sz="1000" b="1" i="0" u="none" strike="noStrike" dirty="0">
                          <a:latin typeface="Times New Roman"/>
                        </a:rPr>
                        <a:t>1800000,00</a:t>
                      </a:r>
                    </a:p>
                  </a:txBody>
                  <a:tcPr marL="7620" marR="7620" marT="7620" marB="0"/>
                </a:tc>
                <a:tc>
                  <a:txBody>
                    <a:bodyPr/>
                    <a:lstStyle/>
                    <a:p>
                      <a:pPr algn="ctr" fontAlgn="t"/>
                      <a:r>
                        <a:rPr lang="ru-RU" sz="1000" b="1" i="0" u="none" strike="noStrike" dirty="0">
                          <a:effectLst/>
                          <a:latin typeface="Times New Roman" panose="02020603050405020304" pitchFamily="18" charset="0"/>
                        </a:rPr>
                        <a:t>1900000,00</a:t>
                      </a:r>
                    </a:p>
                  </a:txBody>
                  <a:tcPr marL="9525" marR="9525" marT="9525" marB="0"/>
                </a:tc>
                <a:tc>
                  <a:txBody>
                    <a:bodyPr/>
                    <a:lstStyle/>
                    <a:p>
                      <a:pPr algn="ctr" fontAlgn="t"/>
                      <a:r>
                        <a:rPr lang="ru-RU" sz="1000" b="1" i="0" u="none" strike="noStrike">
                          <a:effectLst/>
                          <a:latin typeface="Times New Roman" panose="02020603050405020304" pitchFamily="18" charset="0"/>
                        </a:rPr>
                        <a:t>113,94</a:t>
                      </a:r>
                    </a:p>
                  </a:txBody>
                  <a:tcPr marL="9525" marR="9525" marT="9525" marB="0"/>
                </a:tc>
                <a:tc>
                  <a:txBody>
                    <a:bodyPr/>
                    <a:lstStyle/>
                    <a:p>
                      <a:pPr algn="ctr" fontAlgn="t"/>
                      <a:r>
                        <a:rPr lang="ru-RU" sz="1000" b="1" i="0" u="none" strike="noStrike">
                          <a:effectLst/>
                          <a:latin typeface="Times New Roman" panose="02020603050405020304" pitchFamily="18" charset="0"/>
                        </a:rPr>
                        <a:t>105,56</a:t>
                      </a:r>
                    </a:p>
                  </a:txBody>
                  <a:tcPr marL="9525" marR="9525" marT="9525" marB="0"/>
                </a:tc>
                <a:tc>
                  <a:txBody>
                    <a:bodyPr/>
                    <a:lstStyle/>
                    <a:p>
                      <a:pPr algn="ctr" fontAlgn="t"/>
                      <a:r>
                        <a:rPr lang="ru-RU" sz="1000" b="1" i="0" u="none" strike="noStrike">
                          <a:effectLst/>
                          <a:latin typeface="Times New Roman" panose="02020603050405020304" pitchFamily="18" charset="0"/>
                        </a:rPr>
                        <a:t>2000000,00</a:t>
                      </a:r>
                    </a:p>
                  </a:txBody>
                  <a:tcPr marL="9525" marR="9525" marT="9525" marB="0"/>
                </a:tc>
                <a:tc>
                  <a:txBody>
                    <a:bodyPr/>
                    <a:lstStyle/>
                    <a:p>
                      <a:pPr algn="ctr" fontAlgn="t"/>
                      <a:r>
                        <a:rPr lang="ru-RU" sz="1000" b="1" i="0" u="none" strike="noStrike" dirty="0">
                          <a:effectLst/>
                          <a:latin typeface="Times New Roman" panose="02020603050405020304" pitchFamily="18" charset="0"/>
                        </a:rPr>
                        <a:t>2100000,00</a:t>
                      </a:r>
                    </a:p>
                  </a:txBody>
                  <a:tcPr marL="9525" marR="9525" marT="9525" marB="0"/>
                </a:tc>
                <a:extLst>
                  <a:ext uri="{0D108BD9-81ED-4DB2-BD59-A6C34878D82A}">
                    <a16:rowId xmlns:a16="http://schemas.microsoft.com/office/drawing/2014/main" val="980753574"/>
                  </a:ext>
                </a:extLst>
              </a:tr>
              <a:tr h="242023">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0" dirty="0">
                          <a:latin typeface="Times New Roman" panose="02020603050405020304" pitchFamily="18" charset="0"/>
                          <a:cs typeface="Times New Roman" panose="02020603050405020304" pitchFamily="18" charset="0"/>
                        </a:rPr>
                        <a:t>000 1 08 03000 00 0000 110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0" dirty="0">
                          <a:latin typeface="Times New Roman" panose="02020603050405020304" pitchFamily="18" charset="0"/>
                          <a:cs typeface="Times New Roman" panose="02020603050405020304" pitchFamily="18" charset="0"/>
                        </a:rPr>
                        <a:t>Государственная пошлина</a:t>
                      </a:r>
                    </a:p>
                  </a:txBody>
                  <a:tcPr/>
                </a:tc>
                <a:tc>
                  <a:txBody>
                    <a:bodyPr/>
                    <a:lstStyle/>
                    <a:p>
                      <a:pPr algn="ctr" fontAlgn="t"/>
                      <a:r>
                        <a:rPr lang="ru-RU" sz="1000" b="0" i="0" u="none" strike="noStrike" dirty="0">
                          <a:latin typeface="Times New Roman"/>
                        </a:rPr>
                        <a:t>1 667 607,28</a:t>
                      </a:r>
                    </a:p>
                  </a:txBody>
                  <a:tcPr marL="7620" marR="7620" marT="7620" marB="0"/>
                </a:tc>
                <a:tc>
                  <a:txBody>
                    <a:bodyPr/>
                    <a:lstStyle/>
                    <a:p>
                      <a:pPr algn="ctr" fontAlgn="t"/>
                      <a:r>
                        <a:rPr lang="ru-RU" sz="1000" b="0" i="0" u="none" strike="noStrike" dirty="0">
                          <a:latin typeface="Times New Roman"/>
                        </a:rPr>
                        <a:t>1800000,00</a:t>
                      </a:r>
                    </a:p>
                  </a:txBody>
                  <a:tcPr marL="7620" marR="7620" marT="7620" marB="0"/>
                </a:tc>
                <a:tc>
                  <a:txBody>
                    <a:bodyPr/>
                    <a:lstStyle/>
                    <a:p>
                      <a:pPr algn="ctr" fontAlgn="t"/>
                      <a:r>
                        <a:rPr lang="ru-RU" sz="1000" b="0" i="0" u="none" strike="noStrike" dirty="0">
                          <a:effectLst/>
                          <a:latin typeface="Times New Roman" panose="02020603050405020304" pitchFamily="18" charset="0"/>
                        </a:rPr>
                        <a:t>1900000,00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113,94</a:t>
                      </a:r>
                    </a:p>
                  </a:txBody>
                  <a:tcPr marL="9525" marR="9525" marT="9525" marB="0"/>
                </a:tc>
                <a:tc>
                  <a:txBody>
                    <a:bodyPr/>
                    <a:lstStyle/>
                    <a:p>
                      <a:pPr algn="ctr" fontAlgn="t"/>
                      <a:r>
                        <a:rPr lang="ru-RU" sz="1000" b="0" i="0" u="none" strike="noStrike">
                          <a:effectLst/>
                          <a:latin typeface="Times New Roman" panose="02020603050405020304" pitchFamily="18" charset="0"/>
                        </a:rPr>
                        <a:t>105,56</a:t>
                      </a:r>
                    </a:p>
                  </a:txBody>
                  <a:tcPr marL="9525" marR="9525" marT="9525" marB="0"/>
                </a:tc>
                <a:tc>
                  <a:txBody>
                    <a:bodyPr/>
                    <a:lstStyle/>
                    <a:p>
                      <a:pPr algn="ctr" fontAlgn="t"/>
                      <a:r>
                        <a:rPr lang="ru-RU" sz="1000" b="0" i="0" u="none" strike="noStrike">
                          <a:effectLst/>
                          <a:latin typeface="Times New Roman" panose="02020603050405020304" pitchFamily="18" charset="0"/>
                        </a:rPr>
                        <a:t>2000000,00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2100000,00</a:t>
                      </a:r>
                    </a:p>
                  </a:txBody>
                  <a:tcPr marL="9525" marR="9525" marT="9525" marB="0"/>
                </a:tc>
                <a:extLst>
                  <a:ext uri="{0D108BD9-81ED-4DB2-BD59-A6C34878D82A}">
                    <a16:rowId xmlns:a16="http://schemas.microsoft.com/office/drawing/2014/main" val="1981600003"/>
                  </a:ext>
                </a:extLst>
              </a:tr>
              <a:tr h="242023">
                <a:tc>
                  <a:txBody>
                    <a:bodyPr/>
                    <a:lstStyle/>
                    <a:p>
                      <a:pPr algn="just"/>
                      <a:endParaRPr lang="ru-RU" sz="1000" b="0" dirty="0">
                        <a:latin typeface="Times New Roman" panose="02020603050405020304" pitchFamily="18" charset="0"/>
                        <a:cs typeface="Times New Roman" panose="02020603050405020304" pitchFamily="18" charset="0"/>
                      </a:endParaRPr>
                    </a:p>
                  </a:txBody>
                  <a:tcPr/>
                </a:tc>
                <a:tc>
                  <a:txBody>
                    <a:bodyPr/>
                    <a:lstStyle/>
                    <a:p>
                      <a:pPr algn="just"/>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latin typeface="Times New Roman"/>
                        </a:rPr>
                        <a:t>287 493 326,11</a:t>
                      </a:r>
                    </a:p>
                  </a:txBody>
                  <a:tcPr marL="7620" marR="7620" marT="7620" marB="0"/>
                </a:tc>
                <a:tc>
                  <a:txBody>
                    <a:bodyPr/>
                    <a:lstStyle/>
                    <a:p>
                      <a:pPr algn="ctr" fontAlgn="t"/>
                      <a:r>
                        <a:rPr lang="ru-RU" sz="1000" b="1" i="0" u="none" strike="noStrike" dirty="0">
                          <a:latin typeface="Times New Roman"/>
                        </a:rPr>
                        <a:t>299682000,00</a:t>
                      </a:r>
                    </a:p>
                  </a:txBody>
                  <a:tcPr marL="7620" marR="7620" marT="7620" marB="0"/>
                </a:tc>
                <a:tc>
                  <a:txBody>
                    <a:bodyPr/>
                    <a:lstStyle/>
                    <a:p>
                      <a:pPr algn="ctr" fontAlgn="t"/>
                      <a:r>
                        <a:rPr lang="ru-RU" sz="1000" b="1" i="0" u="none" strike="noStrike" dirty="0">
                          <a:effectLst/>
                          <a:latin typeface="Times New Roman" panose="02020603050405020304" pitchFamily="18" charset="0"/>
                        </a:rPr>
                        <a:t>336 145 000,00</a:t>
                      </a:r>
                    </a:p>
                  </a:txBody>
                  <a:tcPr marL="9525" marR="9525" marT="9525" marB="0"/>
                </a:tc>
                <a:tc>
                  <a:txBody>
                    <a:bodyPr/>
                    <a:lstStyle/>
                    <a:p>
                      <a:pPr algn="ctr" fontAlgn="t"/>
                      <a:r>
                        <a:rPr lang="ru-RU" sz="1000" b="1" i="0" u="none" strike="noStrike" dirty="0">
                          <a:effectLst/>
                          <a:latin typeface="Times New Roman" panose="02020603050405020304" pitchFamily="18" charset="0"/>
                        </a:rPr>
                        <a:t>116,92</a:t>
                      </a:r>
                    </a:p>
                  </a:txBody>
                  <a:tcPr marL="9525" marR="9525" marT="9525" marB="0"/>
                </a:tc>
                <a:tc>
                  <a:txBody>
                    <a:bodyPr/>
                    <a:lstStyle/>
                    <a:p>
                      <a:pPr algn="ctr" fontAlgn="t"/>
                      <a:r>
                        <a:rPr lang="ru-RU" sz="1000" b="1" i="0" u="none" strike="noStrike">
                          <a:effectLst/>
                          <a:latin typeface="Times New Roman" panose="02020603050405020304" pitchFamily="18" charset="0"/>
                        </a:rPr>
                        <a:t>112,17</a:t>
                      </a:r>
                    </a:p>
                  </a:txBody>
                  <a:tcPr marL="9525" marR="9525" marT="9525" marB="0"/>
                </a:tc>
                <a:tc>
                  <a:txBody>
                    <a:bodyPr/>
                    <a:lstStyle/>
                    <a:p>
                      <a:pPr algn="ctr" fontAlgn="t"/>
                      <a:r>
                        <a:rPr lang="ru-RU" sz="1000" b="1" i="0" u="none" strike="noStrike">
                          <a:effectLst/>
                          <a:latin typeface="Times New Roman" panose="02020603050405020304" pitchFamily="18" charset="0"/>
                        </a:rPr>
                        <a:t>355 119 000,00</a:t>
                      </a:r>
                    </a:p>
                  </a:txBody>
                  <a:tcPr marL="9525" marR="9525" marT="9525" marB="0"/>
                </a:tc>
                <a:tc>
                  <a:txBody>
                    <a:bodyPr/>
                    <a:lstStyle/>
                    <a:p>
                      <a:pPr algn="ctr" fontAlgn="t"/>
                      <a:r>
                        <a:rPr lang="ru-RU" sz="1000" b="1" i="0" u="none" strike="noStrike" dirty="0">
                          <a:effectLst/>
                          <a:latin typeface="Times New Roman" panose="02020603050405020304" pitchFamily="18" charset="0"/>
                        </a:rPr>
                        <a:t>385 841 000,00</a:t>
                      </a:r>
                    </a:p>
                  </a:txBody>
                  <a:tcPr marL="9525" marR="9525" marT="9525" marB="0"/>
                </a:tc>
                <a:extLst>
                  <a:ext uri="{0D108BD9-81ED-4DB2-BD59-A6C34878D82A}">
                    <a16:rowId xmlns:a16="http://schemas.microsoft.com/office/drawing/2014/main" val="576059624"/>
                  </a:ext>
                </a:extLst>
              </a:tr>
            </a:tbl>
          </a:graphicData>
        </a:graphic>
      </p:graphicFrame>
    </p:spTree>
    <p:extLst>
      <p:ext uri="{BB962C8B-B14F-4D97-AF65-F5344CB8AC3E}">
        <p14:creationId xmlns:p14="http://schemas.microsoft.com/office/powerpoint/2010/main" val="1351669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CFB15EA-FD97-A0E8-A2F9-33ABBC3E745D}"/>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E829B76-09AE-B123-6F3A-B071002DA994}"/>
              </a:ext>
            </a:extLst>
          </p:cNvPr>
          <p:cNvSpPr txBox="1"/>
          <p:nvPr/>
        </p:nvSpPr>
        <p:spPr>
          <a:xfrm>
            <a:off x="4188455" y="102959"/>
            <a:ext cx="3049484" cy="276999"/>
          </a:xfrm>
          <a:prstGeom prst="rect">
            <a:avLst/>
          </a:prstGeom>
          <a:noFill/>
        </p:spPr>
        <p:txBody>
          <a:bodyPr wrap="square">
            <a:spAutoFit/>
          </a:bodyPr>
          <a:lstStyle/>
          <a:p>
            <a:pPr indent="342900" algn="just"/>
            <a:r>
              <a:rPr lang="ru-RU" sz="12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Налог на доходы физических лиц</a:t>
            </a:r>
            <a:endParaRPr lang="ru-RU" sz="1200" b="1" kern="100" dirty="0">
              <a:solidFill>
                <a:srgbClr val="C00000"/>
              </a:solidFill>
              <a:effectLst/>
              <a:latin typeface="Times New Roman" panose="02020603050405020304" pitchFamily="18" charset="0"/>
              <a:ea typeface="NSimSun" panose="02010609030101010101" pitchFamily="49" charset="-122"/>
              <a:cs typeface="Mangal" panose="02040503050203030202" pitchFamily="18" charset="0"/>
            </a:endParaRPr>
          </a:p>
        </p:txBody>
      </p:sp>
      <p:sp>
        <p:nvSpPr>
          <p:cNvPr id="4" name="TextBox 3">
            <a:extLst>
              <a:ext uri="{FF2B5EF4-FFF2-40B4-BE49-F238E27FC236}">
                <a16:creationId xmlns:a16="http://schemas.microsoft.com/office/drawing/2014/main" id="{8D8FB919-159C-0665-C052-823AD1F307C9}"/>
              </a:ext>
            </a:extLst>
          </p:cNvPr>
          <p:cNvSpPr txBox="1"/>
          <p:nvPr/>
        </p:nvSpPr>
        <p:spPr>
          <a:xfrm>
            <a:off x="124828" y="379958"/>
            <a:ext cx="11879817" cy="553998"/>
          </a:xfrm>
          <a:prstGeom prst="rect">
            <a:avLst/>
          </a:prstGeom>
          <a:noFill/>
        </p:spPr>
        <p:txBody>
          <a:bodyPr wrap="square">
            <a:spAutoFit/>
          </a:bodyPr>
          <a:lstStyle/>
          <a:p>
            <a:pPr algn="just"/>
            <a:r>
              <a:rPr lang="ru-RU" sz="1000" dirty="0">
                <a:solidFill>
                  <a:srgbClr val="000000"/>
                </a:solidFill>
                <a:latin typeface="Times New Roman" panose="02020603050405020304" pitchFamily="18" charset="0"/>
                <a:ea typeface="Times New Roman" panose="02020603050405020304" pitchFamily="18" charset="0"/>
              </a:rPr>
              <a:t> НДФЛ является основным доходным источником бюджета.</a:t>
            </a:r>
          </a:p>
          <a:p>
            <a:pPr algn="just"/>
            <a:r>
              <a:rPr lang="ru-RU" sz="1000" dirty="0">
                <a:solidFill>
                  <a:srgbClr val="000000"/>
                </a:solidFill>
                <a:latin typeface="Times New Roman" panose="02020603050405020304" pitchFamily="18" charset="0"/>
                <a:ea typeface="Times New Roman" panose="02020603050405020304" pitchFamily="18" charset="0"/>
              </a:rPr>
              <a:t> Налогоплательщиками налога признаются физические лица, являющиеся налоговыми резидентами Российской Федерации, а также физические лица, получающие доходы от источников, в Российской Федерации, не являющиеся налоговыми резидентами Российской Федерации.</a:t>
            </a:r>
            <a:endParaRPr lang="ru-RU" sz="1000" dirty="0">
              <a:solidFill>
                <a:srgbClr val="000000"/>
              </a:solidFill>
              <a:effectLst/>
              <a:latin typeface="Times New Roman" panose="02020603050405020304" pitchFamily="18" charset="0"/>
              <a:ea typeface="Times New Roman" panose="02020603050405020304" pitchFamily="18" charset="0"/>
            </a:endParaRPr>
          </a:p>
        </p:txBody>
      </p:sp>
      <p:graphicFrame>
        <p:nvGraphicFramePr>
          <p:cNvPr id="5" name="Таблица 10">
            <a:extLst>
              <a:ext uri="{FF2B5EF4-FFF2-40B4-BE49-F238E27FC236}">
                <a16:creationId xmlns:a16="http://schemas.microsoft.com/office/drawing/2014/main" id="{8AF21871-5400-318C-863B-9FE66DA3D528}"/>
              </a:ext>
            </a:extLst>
          </p:cNvPr>
          <p:cNvGraphicFramePr>
            <a:graphicFrameLocks noGrp="1"/>
          </p:cNvGraphicFramePr>
          <p:nvPr>
            <p:extLst>
              <p:ext uri="{D42A27DB-BD31-4B8C-83A1-F6EECF244321}">
                <p14:modId xmlns:p14="http://schemas.microsoft.com/office/powerpoint/2010/main" val="3309994423"/>
              </p:ext>
            </p:extLst>
          </p:nvPr>
        </p:nvGraphicFramePr>
        <p:xfrm>
          <a:off x="45043" y="989418"/>
          <a:ext cx="4143412" cy="5493741"/>
        </p:xfrm>
        <a:graphic>
          <a:graphicData uri="http://schemas.openxmlformats.org/drawingml/2006/table">
            <a:tbl>
              <a:tblPr firstRow="1" bandRow="1">
                <a:tableStyleId>{5C22544A-7EE6-4342-B048-85BDC9FD1C3A}</a:tableStyleId>
              </a:tblPr>
              <a:tblGrid>
                <a:gridCol w="1002868">
                  <a:extLst>
                    <a:ext uri="{9D8B030D-6E8A-4147-A177-3AD203B41FA5}">
                      <a16:colId xmlns:a16="http://schemas.microsoft.com/office/drawing/2014/main" val="2988328188"/>
                    </a:ext>
                  </a:extLst>
                </a:gridCol>
                <a:gridCol w="3140544">
                  <a:extLst>
                    <a:ext uri="{9D8B030D-6E8A-4147-A177-3AD203B41FA5}">
                      <a16:colId xmlns:a16="http://schemas.microsoft.com/office/drawing/2014/main" val="1031354615"/>
                    </a:ext>
                  </a:extLst>
                </a:gridCol>
              </a:tblGrid>
              <a:tr h="370840">
                <a:tc gridSpan="2">
                  <a:txBody>
                    <a:bodyPr/>
                    <a:lstStyle/>
                    <a:p>
                      <a:pPr algn="ctr"/>
                      <a:r>
                        <a:rPr lang="ru-RU" sz="1000" b="1" dirty="0">
                          <a:solidFill>
                            <a:schemeClr val="accent1">
                              <a:lumMod val="50000"/>
                            </a:schemeClr>
                          </a:solidFill>
                          <a:latin typeface="Times New Roman" panose="02020603050405020304" pitchFamily="18" charset="0"/>
                          <a:cs typeface="Times New Roman" panose="02020603050405020304" pitchFamily="18" charset="0"/>
                        </a:rPr>
                        <a:t>Ставки налога</a:t>
                      </a:r>
                    </a:p>
                  </a:txBody>
                  <a:tcPr>
                    <a:solidFill>
                      <a:schemeClr val="accent2">
                        <a:lumMod val="20000"/>
                        <a:lumOff val="80000"/>
                      </a:schemeClr>
                    </a:solidFill>
                  </a:tcPr>
                </a:tc>
                <a:tc hMerge="1">
                  <a:txBody>
                    <a:bodyPr/>
                    <a:lstStyle/>
                    <a:p>
                      <a:endParaRPr lang="ru-RU" dirty="0"/>
                    </a:p>
                  </a:txBody>
                  <a:tcPr>
                    <a:solidFill>
                      <a:srgbClr val="FFFF00"/>
                    </a:solidFill>
                  </a:tcPr>
                </a:tc>
                <a:extLst>
                  <a:ext uri="{0D108BD9-81ED-4DB2-BD59-A6C34878D82A}">
                    <a16:rowId xmlns:a16="http://schemas.microsoft.com/office/drawing/2014/main" val="3726120859"/>
                  </a:ext>
                </a:extLst>
              </a:tr>
              <a:tr h="237278">
                <a:tc>
                  <a:txBody>
                    <a:bodyPr/>
                    <a:lstStyle/>
                    <a:p>
                      <a:endParaRPr lang="ru-RU" dirty="0"/>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 отношении доходов в виде процентов по облигациям с ипотечным покрытием, эмитированным до 01.01.2007г, а также по доходам учредителей доверительного управления ипотечным покрытием, полученным  на основании приобретения ипотечных сертификатов участия, выданных управляющим ипотечным покрытием до 01.01.2007г</a:t>
                      </a:r>
                      <a:endParaRPr lang="ru-RU" sz="1000" dirty="0"/>
                    </a:p>
                  </a:txBody>
                  <a:tcPr>
                    <a:solidFill>
                      <a:schemeClr val="accent2">
                        <a:lumMod val="20000"/>
                        <a:lumOff val="80000"/>
                      </a:schemeClr>
                    </a:solidFill>
                  </a:tcPr>
                </a:tc>
                <a:extLst>
                  <a:ext uri="{0D108BD9-81ED-4DB2-BD59-A6C34878D82A}">
                    <a16:rowId xmlns:a16="http://schemas.microsoft.com/office/drawing/2014/main" val="3414361147"/>
                  </a:ext>
                </a:extLst>
              </a:tr>
              <a:tr h="0">
                <a:tc>
                  <a:txBody>
                    <a:bodyPr/>
                    <a:lstStyle/>
                    <a:p>
                      <a:endParaRPr lang="ru-RU"/>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Если сумма налоговых баз за налоговый период составляет менее 5 </a:t>
                      </a:r>
                      <a:r>
                        <a:rPr lang="ru-RU" sz="1000" dirty="0" err="1">
                          <a:solidFill>
                            <a:schemeClr val="tx1">
                              <a:lumMod val="95000"/>
                              <a:lumOff val="5000"/>
                            </a:schemeClr>
                          </a:solidFill>
                          <a:latin typeface="Times New Roman" panose="02020603050405020304" pitchFamily="18" charset="0"/>
                          <a:cs typeface="Times New Roman" panose="02020603050405020304" pitchFamily="18" charset="0"/>
                        </a:rPr>
                        <a:t>млн.руб</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или равна 5 млн. руб.</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endParaRPr lang="ru-RU" sz="1000" dirty="0"/>
                    </a:p>
                  </a:txBody>
                  <a:tcPr>
                    <a:solidFill>
                      <a:schemeClr val="accent2">
                        <a:lumMod val="20000"/>
                        <a:lumOff val="80000"/>
                      </a:schemeClr>
                    </a:solidFill>
                  </a:tcPr>
                </a:tc>
                <a:extLst>
                  <a:ext uri="{0D108BD9-81ED-4DB2-BD59-A6C34878D82A}">
                    <a16:rowId xmlns:a16="http://schemas.microsoft.com/office/drawing/2014/main" val="3942127240"/>
                  </a:ext>
                </a:extLst>
              </a:tr>
              <a:tr h="642341">
                <a:tc>
                  <a:txBody>
                    <a:bodyPr/>
                    <a:lstStyle/>
                    <a:p>
                      <a:endParaRPr lang="ru-RU" dirty="0"/>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Если сумма налоговых баз превышает за налоговый период превышает 5 </a:t>
                      </a:r>
                      <a:r>
                        <a:rPr lang="ru-RU" sz="1000" dirty="0" err="1">
                          <a:solidFill>
                            <a:schemeClr val="tx1">
                              <a:lumMod val="95000"/>
                              <a:lumOff val="5000"/>
                            </a:schemeClr>
                          </a:solidFill>
                          <a:latin typeface="Times New Roman" panose="02020603050405020304" pitchFamily="18" charset="0"/>
                          <a:cs typeface="Times New Roman" panose="02020603050405020304" pitchFamily="18" charset="0"/>
                        </a:rPr>
                        <a:t>млн.руб</a:t>
                      </a:r>
                      <a:endParaRPr lang="ru-RU" sz="1000" dirty="0"/>
                    </a:p>
                    <a:p>
                      <a:endParaRPr lang="ru-RU" sz="1000" dirty="0"/>
                    </a:p>
                  </a:txBody>
                  <a:tcPr>
                    <a:solidFill>
                      <a:schemeClr val="accent2">
                        <a:lumMod val="20000"/>
                        <a:lumOff val="80000"/>
                      </a:schemeClr>
                    </a:solidFill>
                  </a:tcPr>
                </a:tc>
                <a:extLst>
                  <a:ext uri="{0D108BD9-81ED-4DB2-BD59-A6C34878D82A}">
                    <a16:rowId xmlns:a16="http://schemas.microsoft.com/office/drawing/2014/main" val="3991789121"/>
                  </a:ext>
                </a:extLst>
              </a:tr>
              <a:tr h="220757">
                <a:tc>
                  <a:txBody>
                    <a:bodyPr/>
                    <a:lstStyle/>
                    <a:p>
                      <a:endParaRPr lang="ru-RU" dirty="0"/>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 отношении доходов по ценным бумагам (за исключением доходов в виде дивидендов), выпущенных российскими организациями, права по которым учитываются на счете депо иностранного номинального держателя</a:t>
                      </a:r>
                      <a:endParaRPr lang="ru-RU" sz="1000" dirty="0"/>
                    </a:p>
                    <a:p>
                      <a:endParaRPr lang="ru-RU" sz="1000" dirty="0"/>
                    </a:p>
                  </a:txBody>
                  <a:tcPr>
                    <a:solidFill>
                      <a:schemeClr val="accent2">
                        <a:lumMod val="20000"/>
                        <a:lumOff val="80000"/>
                      </a:schemeClr>
                    </a:solidFill>
                  </a:tcPr>
                </a:tc>
                <a:extLst>
                  <a:ext uri="{0D108BD9-81ED-4DB2-BD59-A6C34878D82A}">
                    <a16:rowId xmlns:a16="http://schemas.microsoft.com/office/drawing/2014/main" val="858398194"/>
                  </a:ext>
                </a:extLst>
              </a:tr>
              <a:tr h="370840">
                <a:tc>
                  <a:txBody>
                    <a:bodyPr/>
                    <a:lstStyle/>
                    <a:p>
                      <a:endParaRPr lang="ru-RU"/>
                    </a:p>
                  </a:txBody>
                  <a:tcPr>
                    <a:solidFill>
                      <a:schemeClr val="accent2">
                        <a:lumMod val="20000"/>
                        <a:lumOff val="80000"/>
                      </a:schemeClr>
                    </a:solidFill>
                  </a:tcPr>
                </a:tc>
                <a:tc>
                  <a:txBody>
                    <a:bodyPr/>
                    <a:lstStyle/>
                    <a:p>
                      <a:r>
                        <a:rPr lang="ru-RU" sz="1000" dirty="0">
                          <a:latin typeface="Times New Roman" panose="02020603050405020304" pitchFamily="18" charset="0"/>
                          <a:cs typeface="Times New Roman" panose="02020603050405020304" pitchFamily="18" charset="0"/>
                        </a:rPr>
                        <a:t>В отношении следующих доходов:</a:t>
                      </a:r>
                    </a:p>
                    <a:p>
                      <a:pPr marL="0" indent="0">
                        <a:buFontTx/>
                        <a:buNone/>
                      </a:pPr>
                      <a:r>
                        <a:rPr lang="ru-RU" sz="1000" dirty="0">
                          <a:latin typeface="Times New Roman" panose="02020603050405020304" pitchFamily="18" charset="0"/>
                          <a:cs typeface="Times New Roman" panose="02020603050405020304" pitchFamily="18" charset="0"/>
                        </a:rPr>
                        <a:t>- стоимости любых выигрышей и призов, получаемых в проводимых конкурсах, играх и других мероприятиях в целях рекламы товаров, работ и услуг;</a:t>
                      </a:r>
                    </a:p>
                    <a:p>
                      <a:pPr marL="0" indent="0">
                        <a:buFontTx/>
                        <a:buNone/>
                      </a:pPr>
                      <a:r>
                        <a:rPr lang="ru-RU" sz="1000" dirty="0">
                          <a:latin typeface="Times New Roman" panose="02020603050405020304" pitchFamily="18" charset="0"/>
                          <a:cs typeface="Times New Roman" panose="02020603050405020304" pitchFamily="18" charset="0"/>
                        </a:rPr>
                        <a:t>- суммы экономии на процентах при получении налогоплательщиками заемных (кредитных) средств;</a:t>
                      </a:r>
                    </a:p>
                    <a:p>
                      <a:pPr marL="0" indent="0">
                        <a:buFontTx/>
                        <a:buNone/>
                      </a:pPr>
                      <a:r>
                        <a:rPr lang="ru-RU" sz="1000" dirty="0">
                          <a:latin typeface="Times New Roman" panose="02020603050405020304" pitchFamily="18" charset="0"/>
                          <a:cs typeface="Times New Roman" panose="02020603050405020304" pitchFamily="18" charset="0"/>
                        </a:rPr>
                        <a:t>- доходов в виде платы за использование денежных средств членов кредитного потребительского кооператива (пайщиков).</a:t>
                      </a:r>
                    </a:p>
                  </a:txBody>
                  <a:tcPr>
                    <a:solidFill>
                      <a:schemeClr val="accent2">
                        <a:lumMod val="20000"/>
                        <a:lumOff val="80000"/>
                      </a:schemeClr>
                    </a:solidFill>
                  </a:tcPr>
                </a:tc>
                <a:extLst>
                  <a:ext uri="{0D108BD9-81ED-4DB2-BD59-A6C34878D82A}">
                    <a16:rowId xmlns:a16="http://schemas.microsoft.com/office/drawing/2014/main" val="2296979363"/>
                  </a:ext>
                </a:extLst>
              </a:tr>
            </a:tbl>
          </a:graphicData>
        </a:graphic>
      </p:graphicFrame>
      <p:pic>
        <p:nvPicPr>
          <p:cNvPr id="6" name="Рисунок 5">
            <a:extLst>
              <a:ext uri="{FF2B5EF4-FFF2-40B4-BE49-F238E27FC236}">
                <a16:creationId xmlns:a16="http://schemas.microsoft.com/office/drawing/2014/main" id="{8B9B19F1-89F6-220D-99C4-1F266808CFA5}"/>
              </a:ext>
            </a:extLst>
          </p:cNvPr>
          <p:cNvPicPr>
            <a:picLocks noChangeAspect="1"/>
          </p:cNvPicPr>
          <p:nvPr/>
        </p:nvPicPr>
        <p:blipFill>
          <a:blip r:embed="rId3" cstate="print"/>
          <a:stretch>
            <a:fillRect/>
          </a:stretch>
        </p:blipFill>
        <p:spPr>
          <a:xfrm>
            <a:off x="111618" y="1428979"/>
            <a:ext cx="877746" cy="880844"/>
          </a:xfrm>
          <a:prstGeom prst="rect">
            <a:avLst/>
          </a:prstGeom>
        </p:spPr>
      </p:pic>
      <p:pic>
        <p:nvPicPr>
          <p:cNvPr id="7" name="Рисунок 6">
            <a:extLst>
              <a:ext uri="{FF2B5EF4-FFF2-40B4-BE49-F238E27FC236}">
                <a16:creationId xmlns:a16="http://schemas.microsoft.com/office/drawing/2014/main" id="{B29F8FE7-7AD3-7292-3A01-483A1FB3A947}"/>
              </a:ext>
            </a:extLst>
          </p:cNvPr>
          <p:cNvPicPr>
            <a:picLocks noChangeAspect="1"/>
          </p:cNvPicPr>
          <p:nvPr/>
        </p:nvPicPr>
        <p:blipFill rotWithShape="1">
          <a:blip r:embed="rId4" cstate="print"/>
          <a:srcRect l="17853" t="20551" r="12665" b="12293"/>
          <a:stretch/>
        </p:blipFill>
        <p:spPr>
          <a:xfrm>
            <a:off x="77851" y="2516909"/>
            <a:ext cx="945281" cy="674379"/>
          </a:xfrm>
          <a:prstGeom prst="rect">
            <a:avLst/>
          </a:prstGeom>
        </p:spPr>
      </p:pic>
      <p:pic>
        <p:nvPicPr>
          <p:cNvPr id="8" name="Рисунок 7">
            <a:extLst>
              <a:ext uri="{FF2B5EF4-FFF2-40B4-BE49-F238E27FC236}">
                <a16:creationId xmlns:a16="http://schemas.microsoft.com/office/drawing/2014/main" id="{133A7E6C-917E-7054-8D5D-6E091EB38182}"/>
              </a:ext>
            </a:extLst>
          </p:cNvPr>
          <p:cNvPicPr>
            <a:picLocks noChangeAspect="1"/>
          </p:cNvPicPr>
          <p:nvPr/>
        </p:nvPicPr>
        <p:blipFill rotWithShape="1">
          <a:blip r:embed="rId5" cstate="print"/>
          <a:srcRect l="22190" t="11320" r="15624" b="10240"/>
          <a:stretch/>
        </p:blipFill>
        <p:spPr>
          <a:xfrm>
            <a:off x="124828" y="3276558"/>
            <a:ext cx="881851" cy="550707"/>
          </a:xfrm>
          <a:prstGeom prst="rect">
            <a:avLst/>
          </a:prstGeom>
        </p:spPr>
      </p:pic>
      <p:pic>
        <p:nvPicPr>
          <p:cNvPr id="9" name="Рисунок 8">
            <a:extLst>
              <a:ext uri="{FF2B5EF4-FFF2-40B4-BE49-F238E27FC236}">
                <a16:creationId xmlns:a16="http://schemas.microsoft.com/office/drawing/2014/main" id="{E8C1CE3C-76B0-BBF2-2B63-E6A8B7931BD7}"/>
              </a:ext>
            </a:extLst>
          </p:cNvPr>
          <p:cNvPicPr>
            <a:picLocks noChangeAspect="1"/>
          </p:cNvPicPr>
          <p:nvPr/>
        </p:nvPicPr>
        <p:blipFill rotWithShape="1">
          <a:blip r:embed="rId6" cstate="print"/>
          <a:srcRect l="18009" t="13879" r="17454" b="5498"/>
          <a:stretch/>
        </p:blipFill>
        <p:spPr>
          <a:xfrm>
            <a:off x="45043" y="3997805"/>
            <a:ext cx="928828" cy="674380"/>
          </a:xfrm>
          <a:prstGeom prst="rect">
            <a:avLst/>
          </a:prstGeom>
        </p:spPr>
      </p:pic>
      <p:pic>
        <p:nvPicPr>
          <p:cNvPr id="10" name="Рисунок 9">
            <a:extLst>
              <a:ext uri="{FF2B5EF4-FFF2-40B4-BE49-F238E27FC236}">
                <a16:creationId xmlns:a16="http://schemas.microsoft.com/office/drawing/2014/main" id="{BE99E095-DB4B-9E54-E6FA-6158C1857EFB}"/>
              </a:ext>
            </a:extLst>
          </p:cNvPr>
          <p:cNvPicPr>
            <a:picLocks noChangeAspect="1"/>
          </p:cNvPicPr>
          <p:nvPr/>
        </p:nvPicPr>
        <p:blipFill rotWithShape="1">
          <a:blip r:embed="rId7" cstate="print"/>
          <a:srcRect l="12161" t="16789" r="8817" b="22049"/>
          <a:stretch/>
        </p:blipFill>
        <p:spPr>
          <a:xfrm>
            <a:off x="77851" y="5122282"/>
            <a:ext cx="928828" cy="851482"/>
          </a:xfrm>
          <a:prstGeom prst="rect">
            <a:avLst/>
          </a:prstGeom>
        </p:spPr>
      </p:pic>
      <p:sp>
        <p:nvSpPr>
          <p:cNvPr id="11" name="TextBox 10">
            <a:extLst>
              <a:ext uri="{FF2B5EF4-FFF2-40B4-BE49-F238E27FC236}">
                <a16:creationId xmlns:a16="http://schemas.microsoft.com/office/drawing/2014/main" id="{75DE0305-8EDE-1229-9BE0-8F2A48E45AD8}"/>
              </a:ext>
            </a:extLst>
          </p:cNvPr>
          <p:cNvSpPr txBox="1"/>
          <p:nvPr/>
        </p:nvSpPr>
        <p:spPr>
          <a:xfrm>
            <a:off x="4983061" y="759916"/>
            <a:ext cx="6917373" cy="553998"/>
          </a:xfrm>
          <a:prstGeom prst="rect">
            <a:avLst/>
          </a:prstGeom>
          <a:noFill/>
        </p:spPr>
        <p:txBody>
          <a:bodyPr wrap="square">
            <a:spAutoFit/>
          </a:bodyPr>
          <a:lstStyle/>
          <a:p>
            <a:pPr algn="just"/>
            <a:r>
              <a:rPr lang="ru-RU" sz="1000" dirty="0">
                <a:solidFill>
                  <a:srgbClr val="000000"/>
                </a:solidFill>
                <a:latin typeface="Times New Roman" panose="02020603050405020304" pitchFamily="18" charset="0"/>
                <a:ea typeface="Times New Roman" panose="02020603050405020304" pitchFamily="18" charset="0"/>
              </a:rPr>
              <a:t>Налоговый вычет – это уменьшение налогооблагаемого дохода при исчислении НДФЛ, либо возврат части ранее уплаченного НДФЛ в установленных законодательством РФ о налогах и сборах случаях. На налоговые вычеты могут претендовать граждане, являющиеся резидентами РФ.</a:t>
            </a:r>
            <a:endParaRPr lang="ru-RU" sz="1000" dirty="0"/>
          </a:p>
        </p:txBody>
      </p:sp>
      <p:sp>
        <p:nvSpPr>
          <p:cNvPr id="15" name="Шестиугольник 14">
            <a:extLst>
              <a:ext uri="{FF2B5EF4-FFF2-40B4-BE49-F238E27FC236}">
                <a16:creationId xmlns:a16="http://schemas.microsoft.com/office/drawing/2014/main" id="{40EBE054-5790-22B3-13CF-D580B7896005}"/>
              </a:ext>
            </a:extLst>
          </p:cNvPr>
          <p:cNvSpPr/>
          <p:nvPr/>
        </p:nvSpPr>
        <p:spPr>
          <a:xfrm>
            <a:off x="4221263" y="1331634"/>
            <a:ext cx="5207752" cy="1031744"/>
          </a:xfrm>
          <a:prstGeom prst="hexagon">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50" b="1"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Стандартные вычеты</a:t>
            </a:r>
            <a:r>
              <a:rPr kumimoji="0" lang="ru-RU" sz="1050" b="0" i="0"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- 1400 руб. на первого и второго ребенка;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- 3000 руб. на третьего и последующего ребенка;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- 12000 руб. на каждого ребенка инвалида;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-3000руб. Чернобыльцам, инвалидам ВОВ и др.;</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- 500руб. Героям России, участникам ВОВ, инвалидам с детства и др. </a:t>
            </a:r>
          </a:p>
        </p:txBody>
      </p:sp>
      <p:sp>
        <p:nvSpPr>
          <p:cNvPr id="16" name="Шестиугольник 15">
            <a:extLst>
              <a:ext uri="{FF2B5EF4-FFF2-40B4-BE49-F238E27FC236}">
                <a16:creationId xmlns:a16="http://schemas.microsoft.com/office/drawing/2014/main" id="{3D1EAE87-3632-2655-4F58-4C356A16CFD7}"/>
              </a:ext>
            </a:extLst>
          </p:cNvPr>
          <p:cNvSpPr/>
          <p:nvPr/>
        </p:nvSpPr>
        <p:spPr>
          <a:xfrm>
            <a:off x="4221263" y="2397255"/>
            <a:ext cx="4143412" cy="794033"/>
          </a:xfrm>
          <a:prstGeom prst="hexagon">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50" b="1"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Социальные вычеты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Для лиц, которые несли расходы на лечение, обучение, </a:t>
            </a:r>
            <a:r>
              <a:rPr kumimoji="0" lang="ru-RU" sz="1050" b="0" i="0" u="none" strike="noStrike" kern="1200" cap="none" spc="0" normalizeH="0" baseline="0" noProof="0" dirty="0" err="1">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физкультурно</a:t>
            </a:r>
            <a:r>
              <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 оздоровительные услуги, на дополнительные меры по пенсионному обеспечению и на другие социально – значимые цели</a:t>
            </a:r>
          </a:p>
        </p:txBody>
      </p:sp>
      <p:sp>
        <p:nvSpPr>
          <p:cNvPr id="17" name="Шестиугольник 16">
            <a:extLst>
              <a:ext uri="{FF2B5EF4-FFF2-40B4-BE49-F238E27FC236}">
                <a16:creationId xmlns:a16="http://schemas.microsoft.com/office/drawing/2014/main" id="{43E78882-91B0-A051-C05B-340685887B0E}"/>
              </a:ext>
            </a:extLst>
          </p:cNvPr>
          <p:cNvSpPr/>
          <p:nvPr/>
        </p:nvSpPr>
        <p:spPr>
          <a:xfrm>
            <a:off x="8531231" y="2402451"/>
            <a:ext cx="3369203" cy="794033"/>
          </a:xfrm>
          <a:prstGeom prst="hexagon">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50" b="1"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Инвестиционные вычеты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Для лиц, совершающих операции по индивидуальным инвестиционным счетам и получающих доходы от реализации ценных бумаг</a:t>
            </a:r>
          </a:p>
        </p:txBody>
      </p:sp>
      <p:sp>
        <p:nvSpPr>
          <p:cNvPr id="18" name="Шестиугольник 17">
            <a:extLst>
              <a:ext uri="{FF2B5EF4-FFF2-40B4-BE49-F238E27FC236}">
                <a16:creationId xmlns:a16="http://schemas.microsoft.com/office/drawing/2014/main" id="{D1FFD5A9-2753-6BF3-B956-7688FB073698}"/>
              </a:ext>
            </a:extLst>
          </p:cNvPr>
          <p:cNvSpPr/>
          <p:nvPr/>
        </p:nvSpPr>
        <p:spPr>
          <a:xfrm>
            <a:off x="4233498" y="3339271"/>
            <a:ext cx="4143412" cy="922336"/>
          </a:xfrm>
          <a:prstGeom prst="hexagon">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50" b="1"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Имущественные вычеты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При приобретении жилья и земельных участков, при продаже некоторых видов имущества, а также в случае изъятия у налогоплательщиков недвижимости для государственных и муниципальных нужд</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p:txBody>
      </p:sp>
      <p:sp>
        <p:nvSpPr>
          <p:cNvPr id="19" name="Шестиугольник 18">
            <a:extLst>
              <a:ext uri="{FF2B5EF4-FFF2-40B4-BE49-F238E27FC236}">
                <a16:creationId xmlns:a16="http://schemas.microsoft.com/office/drawing/2014/main" id="{3ECD638E-39EF-4D46-8687-AE7E80E98900}"/>
              </a:ext>
            </a:extLst>
          </p:cNvPr>
          <p:cNvSpPr/>
          <p:nvPr/>
        </p:nvSpPr>
        <p:spPr>
          <a:xfrm>
            <a:off x="8525117" y="3327409"/>
            <a:ext cx="3375317" cy="1269757"/>
          </a:xfrm>
          <a:prstGeom prst="hexagon">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50" b="1" i="1" u="none" strike="noStrike" kern="1200" cap="none" spc="0" normalizeH="0" baseline="0" noProof="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Профессиональные вычеты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Для лиц, осуществляющих предпринимательскую деятельность в качестве ИП, оказывающих услуги и выполняющих работы по договорам ГПХ, а также получающих авторские вознаграждения.</a:t>
            </a:r>
            <a:endParaRPr kumimoji="0" lang="ru-RU" sz="105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p:txBody>
      </p:sp>
      <p:sp>
        <p:nvSpPr>
          <p:cNvPr id="20" name="Шестиугольник 19">
            <a:extLst>
              <a:ext uri="{FF2B5EF4-FFF2-40B4-BE49-F238E27FC236}">
                <a16:creationId xmlns:a16="http://schemas.microsoft.com/office/drawing/2014/main" id="{3DEF94D2-62C7-03B4-EC2B-FFCD1C0C7ED6}"/>
              </a:ext>
            </a:extLst>
          </p:cNvPr>
          <p:cNvSpPr/>
          <p:nvPr/>
        </p:nvSpPr>
        <p:spPr>
          <a:xfrm>
            <a:off x="4298335" y="4508839"/>
            <a:ext cx="4143412" cy="922336"/>
          </a:xfrm>
          <a:prstGeom prst="hexagon">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ru-RU" sz="1050" b="1" i="1">
                <a:solidFill>
                  <a:schemeClr val="accent1">
                    <a:lumMod val="50000"/>
                  </a:schemeClr>
                </a:solidFill>
                <a:latin typeface="Times New Roman" panose="02020603050405020304" pitchFamily="18" charset="0"/>
                <a:cs typeface="Times New Roman" panose="02020603050405020304" pitchFamily="18" charset="0"/>
              </a:rPr>
              <a:t>Налоговые  вычеты</a:t>
            </a:r>
          </a:p>
          <a:p>
            <a:pPr algn="just"/>
            <a:r>
              <a:rPr lang="ru-RU" sz="1050">
                <a:solidFill>
                  <a:schemeClr val="tx1">
                    <a:lumMod val="95000"/>
                    <a:lumOff val="5000"/>
                  </a:schemeClr>
                </a:solidFill>
                <a:latin typeface="Times New Roman" panose="02020603050405020304" pitchFamily="18" charset="0"/>
                <a:cs typeface="Times New Roman" panose="02020603050405020304" pitchFamily="18" charset="0"/>
              </a:rPr>
              <a:t>- при переносе на будущие периоды убытков от операций с ценными бумагами;</a:t>
            </a:r>
          </a:p>
          <a:p>
            <a:pPr algn="just"/>
            <a:r>
              <a:rPr lang="ru-RU" sz="1050">
                <a:solidFill>
                  <a:schemeClr val="tx1">
                    <a:lumMod val="95000"/>
                    <a:lumOff val="5000"/>
                  </a:schemeClr>
                </a:solidFill>
                <a:latin typeface="Times New Roman" panose="02020603050405020304" pitchFamily="18" charset="0"/>
                <a:cs typeface="Times New Roman" panose="02020603050405020304" pitchFamily="18" charset="0"/>
              </a:rPr>
              <a:t>- при переносе на будущие периоды убытков от участия в инвестиционном товариществе</a:t>
            </a:r>
            <a:endParaRPr lang="ru-RU" sz="105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1931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04F92AA-28A2-9A6B-8D3C-1B73702D5FA6}"/>
              </a:ext>
            </a:extLst>
          </p:cNvPr>
          <p:cNvPicPr>
            <a:picLocks noChangeAspect="1"/>
          </p:cNvPicPr>
          <p:nvPr/>
        </p:nvPicPr>
        <p:blipFill>
          <a:blip r:embed="rId2" cstate="print"/>
          <a:stretch>
            <a:fillRect/>
          </a:stretch>
        </p:blipFill>
        <p:spPr>
          <a:xfrm>
            <a:off x="13982" y="0"/>
            <a:ext cx="12192000" cy="6857999"/>
          </a:xfrm>
          <a:prstGeom prst="rect">
            <a:avLst/>
          </a:prstGeom>
        </p:spPr>
      </p:pic>
      <p:sp>
        <p:nvSpPr>
          <p:cNvPr id="3" name="TextBox 2">
            <a:extLst>
              <a:ext uri="{FF2B5EF4-FFF2-40B4-BE49-F238E27FC236}">
                <a16:creationId xmlns:a16="http://schemas.microsoft.com/office/drawing/2014/main" id="{E5D05C4C-077F-EE4B-4B5F-9CA4E18D9DD1}"/>
              </a:ext>
            </a:extLst>
          </p:cNvPr>
          <p:cNvSpPr txBox="1"/>
          <p:nvPr/>
        </p:nvSpPr>
        <p:spPr>
          <a:xfrm>
            <a:off x="232794" y="69408"/>
            <a:ext cx="4926435" cy="446276"/>
          </a:xfrm>
          <a:prstGeom prst="rect">
            <a:avLst/>
          </a:prstGeom>
          <a:noFill/>
        </p:spPr>
        <p:txBody>
          <a:bodyPr wrap="square">
            <a:spAutoFit/>
          </a:bodyPr>
          <a:lstStyle/>
          <a:p>
            <a:pPr algn="ctr"/>
            <a:r>
              <a:rPr lang="ru-RU" sz="1200" b="1" kern="0" dirty="0">
                <a:solidFill>
                  <a:srgbClr val="9900FF"/>
                </a:solidFill>
                <a:effectLst/>
                <a:latin typeface="Times New Roman" panose="02020603050405020304" pitchFamily="18" charset="0"/>
                <a:ea typeface="Times New Roman" panose="02020603050405020304" pitchFamily="18" charset="0"/>
                <a:cs typeface="Times New Roman" panose="02020603050405020304" pitchFamily="18" charset="0"/>
              </a:rPr>
              <a:t>Акцизы на нефтепродукты </a:t>
            </a:r>
            <a:r>
              <a:rPr lang="ru-RU" sz="1000" kern="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являются одним из источников формирования дорожного фонда Анучинского муниципального округа</a:t>
            </a:r>
            <a:r>
              <a:rPr lang="ru-RU" sz="1000" b="1" kern="0" dirty="0">
                <a:solidFill>
                  <a:srgbClr val="0156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solidFill>
                <a:srgbClr val="0156FF"/>
              </a:solidFill>
            </a:endParaRPr>
          </a:p>
        </p:txBody>
      </p:sp>
      <p:sp>
        <p:nvSpPr>
          <p:cNvPr id="4" name="TextBox 3">
            <a:extLst>
              <a:ext uri="{FF2B5EF4-FFF2-40B4-BE49-F238E27FC236}">
                <a16:creationId xmlns:a16="http://schemas.microsoft.com/office/drawing/2014/main" id="{66083C74-C340-C915-827B-044AC59E028B}"/>
              </a:ext>
            </a:extLst>
          </p:cNvPr>
          <p:cNvSpPr txBox="1"/>
          <p:nvPr/>
        </p:nvSpPr>
        <p:spPr>
          <a:xfrm>
            <a:off x="232794" y="559037"/>
            <a:ext cx="4916429" cy="400110"/>
          </a:xfrm>
          <a:prstGeom prst="rect">
            <a:avLst/>
          </a:prstGeom>
          <a:noFill/>
        </p:spPr>
        <p:txBody>
          <a:bodyPr wrap="square">
            <a:spAutoFit/>
          </a:bodyPr>
          <a:lstStyle/>
          <a:p>
            <a:r>
              <a:rPr lang="ru-RU" sz="1000" b="0" i="0" dirty="0">
                <a:solidFill>
                  <a:schemeClr val="tx1">
                    <a:lumMod val="95000"/>
                    <a:lumOff val="5000"/>
                  </a:schemeClr>
                </a:solidFill>
                <a:effectLst/>
                <a:latin typeface="Times New Roman" panose="02020603050405020304" pitchFamily="18" charset="0"/>
                <a:cs typeface="Times New Roman" panose="02020603050405020304" pitchFamily="18" charset="0"/>
              </a:rPr>
              <a:t>Акциз — особый косвенный федеральный налог, который включают в итоговую стоимость продукта или услуги.</a:t>
            </a:r>
            <a:endParaRPr lang="ru-RU" sz="1000" dirty="0">
              <a:solidFill>
                <a:schemeClr val="tx1">
                  <a:lumMod val="95000"/>
                  <a:lumOff val="5000"/>
                </a:schemeClr>
              </a:solidFill>
            </a:endParaRPr>
          </a:p>
        </p:txBody>
      </p:sp>
      <p:graphicFrame>
        <p:nvGraphicFramePr>
          <p:cNvPr id="5" name="Схема 4">
            <a:extLst>
              <a:ext uri="{FF2B5EF4-FFF2-40B4-BE49-F238E27FC236}">
                <a16:creationId xmlns:a16="http://schemas.microsoft.com/office/drawing/2014/main" id="{89849679-4855-1F34-BA31-C5F32688D90F}"/>
              </a:ext>
            </a:extLst>
          </p:cNvPr>
          <p:cNvGraphicFramePr/>
          <p:nvPr>
            <p:extLst>
              <p:ext uri="{D42A27DB-BD31-4B8C-83A1-F6EECF244321}">
                <p14:modId xmlns:p14="http://schemas.microsoft.com/office/powerpoint/2010/main" val="348501359"/>
              </p:ext>
            </p:extLst>
          </p:nvPr>
        </p:nvGraphicFramePr>
        <p:xfrm>
          <a:off x="232794" y="1033277"/>
          <a:ext cx="4416805" cy="2020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Рисунок 5">
            <a:extLst>
              <a:ext uri="{FF2B5EF4-FFF2-40B4-BE49-F238E27FC236}">
                <a16:creationId xmlns:a16="http://schemas.microsoft.com/office/drawing/2014/main" id="{01CA1E59-4C21-2519-29A8-5989FFEA143F}"/>
              </a:ext>
            </a:extLst>
          </p:cNvPr>
          <p:cNvPicPr>
            <a:picLocks noChangeAspect="1"/>
          </p:cNvPicPr>
          <p:nvPr/>
        </p:nvPicPr>
        <p:blipFill>
          <a:blip r:embed="rId8" cstate="print"/>
          <a:stretch>
            <a:fillRect/>
          </a:stretch>
        </p:blipFill>
        <p:spPr>
          <a:xfrm>
            <a:off x="122121" y="3285325"/>
            <a:ext cx="1874459" cy="1169551"/>
          </a:xfrm>
          <a:prstGeom prst="rect">
            <a:avLst/>
          </a:prstGeom>
        </p:spPr>
      </p:pic>
      <p:sp>
        <p:nvSpPr>
          <p:cNvPr id="7" name="TextBox 6">
            <a:extLst>
              <a:ext uri="{FF2B5EF4-FFF2-40B4-BE49-F238E27FC236}">
                <a16:creationId xmlns:a16="http://schemas.microsoft.com/office/drawing/2014/main" id="{B1073B94-5796-B2FA-A93D-93ED5DB9C698}"/>
              </a:ext>
            </a:extLst>
          </p:cNvPr>
          <p:cNvSpPr txBox="1"/>
          <p:nvPr/>
        </p:nvSpPr>
        <p:spPr>
          <a:xfrm>
            <a:off x="1996581" y="3293802"/>
            <a:ext cx="3011648" cy="1169551"/>
          </a:xfrm>
          <a:prstGeom prst="rect">
            <a:avLst/>
          </a:prstGeom>
          <a:noFill/>
        </p:spPr>
        <p:txBody>
          <a:bodyPr wrap="square">
            <a:spAutoFit/>
          </a:bodyPr>
          <a:lstStyle/>
          <a:p>
            <a:pPr algn="just"/>
            <a:r>
              <a:rPr lang="ru-RU" sz="1000" b="0" i="0" dirty="0">
                <a:solidFill>
                  <a:schemeClr val="tx1">
                    <a:lumMod val="95000"/>
                    <a:lumOff val="5000"/>
                  </a:schemeClr>
                </a:solidFill>
                <a:effectLst/>
                <a:latin typeface="Times New Roman" panose="02020603050405020304" pitchFamily="18" charset="0"/>
                <a:cs typeface="Times New Roman" panose="02020603050405020304" pitchFamily="18" charset="0"/>
              </a:rPr>
              <a:t>это сбор, взимаемый с граждан или юридических лиц при обращении в госорганы, органы местного самоуправления, органы публичной власти за совершение юридически значимых действий. Эти действия перечислены в законодательстве, для каждого из них установлен отдельный размер платы с заявителя в пользу государства</a:t>
            </a:r>
            <a:endParaRPr lang="ru-RU" sz="1000" dirty="0">
              <a:latin typeface="Times New Roman" panose="02020603050405020304" pitchFamily="18" charset="0"/>
              <a:cs typeface="Times New Roman" panose="02020603050405020304" pitchFamily="18" charset="0"/>
            </a:endParaRPr>
          </a:p>
        </p:txBody>
      </p:sp>
      <p:sp>
        <p:nvSpPr>
          <p:cNvPr id="8" name="Прямоугольник: усеченные противолежащие углы 7">
            <a:extLst>
              <a:ext uri="{FF2B5EF4-FFF2-40B4-BE49-F238E27FC236}">
                <a16:creationId xmlns:a16="http://schemas.microsoft.com/office/drawing/2014/main" id="{A82B5498-38CA-B91C-C345-C7C04DE97C07}"/>
              </a:ext>
            </a:extLst>
          </p:cNvPr>
          <p:cNvSpPr/>
          <p:nvPr/>
        </p:nvSpPr>
        <p:spPr>
          <a:xfrm>
            <a:off x="5511914" y="119801"/>
            <a:ext cx="3120358" cy="956325"/>
          </a:xfrm>
          <a:prstGeom prst="snip2DiagRect">
            <a:avLst/>
          </a:prstGeom>
          <a:solidFill>
            <a:srgbClr val="FF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 взимаемый в связи с          </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применением упрощенной       </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системы налогообложения</a:t>
            </a:r>
          </a:p>
        </p:txBody>
      </p:sp>
      <p:pic>
        <p:nvPicPr>
          <p:cNvPr id="9" name="Рисунок 8">
            <a:extLst>
              <a:ext uri="{FF2B5EF4-FFF2-40B4-BE49-F238E27FC236}">
                <a16:creationId xmlns:a16="http://schemas.microsoft.com/office/drawing/2014/main" id="{9624A877-A52A-0B19-E68A-005E78EB4E2B}"/>
              </a:ext>
            </a:extLst>
          </p:cNvPr>
          <p:cNvPicPr>
            <a:picLocks noChangeAspect="1"/>
          </p:cNvPicPr>
          <p:nvPr/>
        </p:nvPicPr>
        <p:blipFill>
          <a:blip r:embed="rId9" cstate="print"/>
          <a:stretch>
            <a:fillRect/>
          </a:stretch>
        </p:blipFill>
        <p:spPr>
          <a:xfrm>
            <a:off x="5633209" y="225827"/>
            <a:ext cx="953546" cy="794627"/>
          </a:xfrm>
          <a:prstGeom prst="rect">
            <a:avLst/>
          </a:prstGeom>
        </p:spPr>
      </p:pic>
      <p:sp>
        <p:nvSpPr>
          <p:cNvPr id="10" name="TextBox 9">
            <a:extLst>
              <a:ext uri="{FF2B5EF4-FFF2-40B4-BE49-F238E27FC236}">
                <a16:creationId xmlns:a16="http://schemas.microsoft.com/office/drawing/2014/main" id="{383A223E-E6B5-0A63-0164-D4E5CD2EBB0E}"/>
              </a:ext>
            </a:extLst>
          </p:cNvPr>
          <p:cNvSpPr txBox="1"/>
          <p:nvPr/>
        </p:nvSpPr>
        <p:spPr>
          <a:xfrm>
            <a:off x="8632272" y="128150"/>
            <a:ext cx="3389152" cy="707886"/>
          </a:xfrm>
          <a:prstGeom prst="rect">
            <a:avLst/>
          </a:prstGeom>
          <a:noFill/>
        </p:spPr>
        <p:txBody>
          <a:bodyPr wrap="square">
            <a:spAutoFit/>
          </a:bodyPr>
          <a:lstStyle/>
          <a:p>
            <a:pPr algn="just"/>
            <a:r>
              <a:rPr lang="ru-RU" sz="1000" b="0" i="0" dirty="0">
                <a:solidFill>
                  <a:schemeClr val="tx1">
                    <a:lumMod val="95000"/>
                    <a:lumOff val="5000"/>
                  </a:schemeClr>
                </a:solidFill>
                <a:effectLst/>
                <a:latin typeface="Times New Roman" panose="02020603050405020304" pitchFamily="18" charset="0"/>
                <a:cs typeface="Times New Roman" panose="02020603050405020304" pitchFamily="18" charset="0"/>
              </a:rPr>
              <a:t>Упрощенная система налогообложения (УСН) – это один из налоговых режимов ,который подразумевает особый порядок уплаты налогов и ориентирован на представителей малого и среднего бизнеса.</a:t>
            </a:r>
            <a:endParaRPr lang="ru-RU" sz="1000" dirty="0">
              <a:solidFill>
                <a:schemeClr val="tx1">
                  <a:lumMod val="95000"/>
                  <a:lumOff val="5000"/>
                </a:schemeClr>
              </a:solidFill>
            </a:endParaRPr>
          </a:p>
        </p:txBody>
      </p:sp>
      <p:sp>
        <p:nvSpPr>
          <p:cNvPr id="14" name="TextBox 13">
            <a:extLst>
              <a:ext uri="{FF2B5EF4-FFF2-40B4-BE49-F238E27FC236}">
                <a16:creationId xmlns:a16="http://schemas.microsoft.com/office/drawing/2014/main" id="{44B39C55-7BA3-C08A-81B3-6D4E462B4F60}"/>
              </a:ext>
            </a:extLst>
          </p:cNvPr>
          <p:cNvSpPr txBox="1"/>
          <p:nvPr/>
        </p:nvSpPr>
        <p:spPr>
          <a:xfrm>
            <a:off x="5149222" y="1084475"/>
            <a:ext cx="6872201" cy="163121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В рамках УСН можно выбрать объект налогообложения доходы или доходы, уменьшенные на величину произведенных расходов (иногда говорят «доходы минус расходы)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Ставки налога:</a:t>
            </a:r>
          </a:p>
          <a:p>
            <a:pPr marL="228600" marR="0" lvl="0" indent="-228600" algn="just" defTabSz="914400" rtl="0" eaLnBrk="1" fontAlgn="auto" latinLnBrk="0" hangingPunct="1">
              <a:lnSpc>
                <a:spcPct val="100000"/>
              </a:lnSpc>
              <a:spcBef>
                <a:spcPts val="0"/>
              </a:spcBef>
              <a:spcAft>
                <a:spcPts val="0"/>
              </a:spcAft>
              <a:buClrTx/>
              <a:buSzTx/>
              <a:buFontTx/>
              <a:buAutoNum type="arabicParenR"/>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при объекте налогообложения «доходы» – 6%. Законами субъектов РФ ставка может быть снижена до 1%.Налог уплачивается с суммы доходов.</a:t>
            </a:r>
          </a:p>
          <a:p>
            <a:pPr marL="228600" marR="0" lvl="0" indent="-228600" algn="just" defTabSz="914400" rtl="0" eaLnBrk="1" fontAlgn="auto" latinLnBrk="0" hangingPunct="1">
              <a:lnSpc>
                <a:spcPct val="100000"/>
              </a:lnSpc>
              <a:spcBef>
                <a:spcPts val="0"/>
              </a:spcBef>
              <a:spcAft>
                <a:spcPts val="0"/>
              </a:spcAft>
              <a:buClrTx/>
              <a:buSzTx/>
              <a:buFontTx/>
              <a:buAutoNum type="arabicParenR"/>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при объекте налогообложения «доходы минус расходы» - 15%. При этом региональными законами могут устанавливаться дифференцированные ставки налога УСН в пределах от 5 до 15 процентов. Пониженная ставка может распространяться на всех налогоплательщиков, либо устанавливаться для определенных категорий. В этом случае для расчета налога берется доход, уменьшенный на величину расхода.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Льготы данным режимом налогообложения не предусмотрены.</a:t>
            </a:r>
            <a:endParaRPr lang="ru-RU" sz="1000" dirty="0"/>
          </a:p>
        </p:txBody>
      </p:sp>
      <p:sp>
        <p:nvSpPr>
          <p:cNvPr id="15" name="Блок-схема: ссылка на другую страницу 14">
            <a:extLst>
              <a:ext uri="{FF2B5EF4-FFF2-40B4-BE49-F238E27FC236}">
                <a16:creationId xmlns:a16="http://schemas.microsoft.com/office/drawing/2014/main" id="{1F61811D-F32A-0931-87E2-040F93755257}"/>
              </a:ext>
            </a:extLst>
          </p:cNvPr>
          <p:cNvSpPr/>
          <p:nvPr/>
        </p:nvSpPr>
        <p:spPr>
          <a:xfrm>
            <a:off x="5113556" y="2766268"/>
            <a:ext cx="2864374" cy="1169551"/>
          </a:xfrm>
          <a:prstGeom prst="flowChartOffpageConnector">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0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Патентная система  </a:t>
            </a:r>
          </a:p>
          <a:p>
            <a:pPr algn="ctr"/>
            <a:r>
              <a:rPr lang="ru-RU" sz="10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налогообложения</a:t>
            </a:r>
          </a:p>
        </p:txBody>
      </p:sp>
      <p:pic>
        <p:nvPicPr>
          <p:cNvPr id="16" name="Рисунок 15">
            <a:extLst>
              <a:ext uri="{FF2B5EF4-FFF2-40B4-BE49-F238E27FC236}">
                <a16:creationId xmlns:a16="http://schemas.microsoft.com/office/drawing/2014/main" id="{0C9027E8-BD13-B506-2AE5-CA4336C14FF2}"/>
              </a:ext>
            </a:extLst>
          </p:cNvPr>
          <p:cNvPicPr>
            <a:picLocks noChangeAspect="1"/>
          </p:cNvPicPr>
          <p:nvPr/>
        </p:nvPicPr>
        <p:blipFill>
          <a:blip r:embed="rId10" cstate="print"/>
          <a:stretch>
            <a:fillRect/>
          </a:stretch>
        </p:blipFill>
        <p:spPr>
          <a:xfrm>
            <a:off x="5218886" y="2841019"/>
            <a:ext cx="1139969" cy="8165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8" name="TextBox 17">
            <a:extLst>
              <a:ext uri="{FF2B5EF4-FFF2-40B4-BE49-F238E27FC236}">
                <a16:creationId xmlns:a16="http://schemas.microsoft.com/office/drawing/2014/main" id="{F682BCBA-8C91-BD4C-84DC-544C21655330}"/>
              </a:ext>
            </a:extLst>
          </p:cNvPr>
          <p:cNvSpPr txBox="1"/>
          <p:nvPr/>
        </p:nvSpPr>
        <p:spPr>
          <a:xfrm>
            <a:off x="8007990" y="2766268"/>
            <a:ext cx="3854044" cy="86177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Налогоплательщиками признаются индивидуальные предприниматели, перешедшие на патентную систему налогообложения.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Срок действия патента 1-12 месяцев.</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Налоговая ставка 6%.</a:t>
            </a:r>
          </a:p>
        </p:txBody>
      </p:sp>
      <p:pic>
        <p:nvPicPr>
          <p:cNvPr id="19" name="Рисунок 18">
            <a:extLst>
              <a:ext uri="{FF2B5EF4-FFF2-40B4-BE49-F238E27FC236}">
                <a16:creationId xmlns:a16="http://schemas.microsoft.com/office/drawing/2014/main" id="{FD58D024-A214-F5B8-4D20-0A777D2E6594}"/>
              </a:ext>
            </a:extLst>
          </p:cNvPr>
          <p:cNvPicPr>
            <a:picLocks noChangeAspect="1"/>
          </p:cNvPicPr>
          <p:nvPr/>
        </p:nvPicPr>
        <p:blipFill>
          <a:blip r:embed="rId11" cstate="print"/>
          <a:stretch>
            <a:fillRect/>
          </a:stretch>
        </p:blipFill>
        <p:spPr>
          <a:xfrm>
            <a:off x="122121" y="4690895"/>
            <a:ext cx="1408298" cy="12263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Прямоугольник: скругленные верхние углы 19">
            <a:extLst>
              <a:ext uri="{FF2B5EF4-FFF2-40B4-BE49-F238E27FC236}">
                <a16:creationId xmlns:a16="http://schemas.microsoft.com/office/drawing/2014/main" id="{A7BD8D19-2808-3F71-5F2C-4D5F2DACE26C}"/>
              </a:ext>
            </a:extLst>
          </p:cNvPr>
          <p:cNvSpPr/>
          <p:nvPr/>
        </p:nvSpPr>
        <p:spPr>
          <a:xfrm>
            <a:off x="3157883" y="4591034"/>
            <a:ext cx="3288484" cy="405509"/>
          </a:xfrm>
          <a:prstGeom prst="round2Same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b="1" dirty="0">
                <a:solidFill>
                  <a:srgbClr val="C00000"/>
                </a:solidFill>
                <a:latin typeface="Times New Roman" panose="02020603050405020304" pitchFamily="18" charset="0"/>
                <a:cs typeface="Times New Roman" panose="02020603050405020304" pitchFamily="18" charset="0"/>
              </a:rPr>
              <a:t>Единый сельскохозяйственный налог</a:t>
            </a:r>
          </a:p>
        </p:txBody>
      </p:sp>
      <p:sp>
        <p:nvSpPr>
          <p:cNvPr id="22" name="TextBox 21">
            <a:extLst>
              <a:ext uri="{FF2B5EF4-FFF2-40B4-BE49-F238E27FC236}">
                <a16:creationId xmlns:a16="http://schemas.microsoft.com/office/drawing/2014/main" id="{92DEC1E1-7E07-1E3C-61B7-3AE76E690FAE}"/>
              </a:ext>
            </a:extLst>
          </p:cNvPr>
          <p:cNvSpPr txBox="1"/>
          <p:nvPr/>
        </p:nvSpPr>
        <p:spPr>
          <a:xfrm>
            <a:off x="1530419" y="5013958"/>
            <a:ext cx="6153324"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Единый сельскохозяйственный налог – это специальный налоговый режим, который разработан и введен специально для производителей сельскохозяйственной продукции.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Объектом налогообложения являются доходы, уменьшенные на величину произведенных расходов.</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Налоговая ставка – 6%.Законами субъектов Российской Федерации налоговая ставка может быть уменьшена до 0%.</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Льготы данным режимом налогообложения не предусмотрены.</a:t>
            </a:r>
          </a:p>
        </p:txBody>
      </p:sp>
    </p:spTree>
    <p:extLst>
      <p:ext uri="{BB962C8B-B14F-4D97-AF65-F5344CB8AC3E}">
        <p14:creationId xmlns:p14="http://schemas.microsoft.com/office/powerpoint/2010/main" val="934847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9CA0911-D015-2F68-BF87-F7AC0B427389}"/>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4B5D2CEF-628D-C664-DBEE-A48950ABB801}"/>
              </a:ext>
            </a:extLst>
          </p:cNvPr>
          <p:cNvPicPr>
            <a:picLocks noChangeAspect="1"/>
          </p:cNvPicPr>
          <p:nvPr/>
        </p:nvPicPr>
        <p:blipFill>
          <a:blip r:embed="rId3" cstate="print"/>
          <a:stretch>
            <a:fillRect/>
          </a:stretch>
        </p:blipFill>
        <p:spPr>
          <a:xfrm>
            <a:off x="34018" y="99189"/>
            <a:ext cx="2068360" cy="1093526"/>
          </a:xfrm>
          <a:prstGeom prst="rect">
            <a:avLst/>
          </a:prstGeom>
        </p:spPr>
      </p:pic>
      <p:sp>
        <p:nvSpPr>
          <p:cNvPr id="4" name="TextBox 3">
            <a:extLst>
              <a:ext uri="{FF2B5EF4-FFF2-40B4-BE49-F238E27FC236}">
                <a16:creationId xmlns:a16="http://schemas.microsoft.com/office/drawing/2014/main" id="{7BFEC418-C9C2-8B26-2F41-5CA03C755A85}"/>
              </a:ext>
            </a:extLst>
          </p:cNvPr>
          <p:cNvSpPr txBox="1"/>
          <p:nvPr/>
        </p:nvSpPr>
        <p:spPr>
          <a:xfrm>
            <a:off x="2147583" y="198378"/>
            <a:ext cx="8976219" cy="5693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Налог на имущество физических является местным налогом, устанавливается нормативными правовыми актами представительных органов муниципальных образований и обязателен к уплате на территории этих муниципальных образований</a:t>
            </a:r>
            <a:r>
              <a:rPr lang="ru-RU" sz="1100" dirty="0">
                <a:solidFill>
                  <a:prstClr val="black">
                    <a:lumMod val="95000"/>
                    <a:lumOff val="5000"/>
                  </a:prstClr>
                </a:solidFill>
                <a:latin typeface="Times New Roman" panose="02020603050405020304" pitchFamily="18" charset="0"/>
                <a:cs typeface="Times New Roman" panose="02020603050405020304"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Плательщики налога –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физические лица, обладающие правом собственности на имущество, признаваемое объектом налогообложения.</a:t>
            </a:r>
            <a:endParaRPr lang="ru-RU" sz="1100" dirty="0">
              <a:solidFill>
                <a:prstClr val="black">
                  <a:lumMod val="95000"/>
                  <a:lumOff val="5000"/>
                </a:prst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C9AD1ED-F1F5-C94D-E43A-9AF862A4A4A8}"/>
              </a:ext>
            </a:extLst>
          </p:cNvPr>
          <p:cNvSpPr txBox="1"/>
          <p:nvPr/>
        </p:nvSpPr>
        <p:spPr>
          <a:xfrm>
            <a:off x="34018" y="1201103"/>
            <a:ext cx="5025007" cy="36317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solidFill>
                  <a:prstClr val="black">
                    <a:lumMod val="95000"/>
                    <a:lumOff val="5000"/>
                  </a:prst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Льготы по налогу.</a:t>
            </a:r>
          </a:p>
          <a:p>
            <a:pPr marL="0" marR="0" lvl="0" indent="0"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От уплаты налога на имущество освобождены- пенсионеры; Герои</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 ССР и РФ; лица, награжденные орденом Славы трех степеней; инвалиды 1 и 2 группы; инвалиды с детства; дети-инвалиды; участники ВОВ и других боевых операций из числа военнослужащих, проходивших службу, а также партизаны; ликвидаторы аварии на Чернобыльской АЭС; военнослужащие или бывшие военнослужащие, имеющие общую продолжительность службы 20 лет и более; члены семей военнослужащих, потерявших кормильца; родители и супруги военнослужащих и государственных служащих, погибших при исполнении служебных обязанностей; и другие категории. (ст.407 НК РФ).</a:t>
            </a:r>
          </a:p>
          <a:p>
            <a:pPr marL="0" marR="0" lvl="0" indent="0"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Также налоговый вычет предоставляется для физических лиц, имеющих трех и более несовершеннолетних детей.</a:t>
            </a:r>
          </a:p>
          <a:p>
            <a:pPr marL="0" marR="0" lvl="0" indent="0"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Налоговая льгота предоставляется  при соблюдении</a:t>
            </a:r>
            <a:r>
              <a:rPr lang="en-US" sz="1000" dirty="0">
                <a:solidFill>
                  <a:prstClr val="black">
                    <a:lumMod val="95000"/>
                    <a:lumOff val="5000"/>
                  </a:prstClr>
                </a:solidFill>
                <a:latin typeface="Times New Roman" panose="02020603050405020304" pitchFamily="18" charset="0"/>
                <a:cs typeface="Times New Roman" panose="02020603050405020304" pitchFamily="18" charset="0"/>
              </a:rPr>
              <a:t> </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 следующих условий: имущество не используется в предпринимательской деятельности; кадастровая стоимость имущества не превышает 300 </a:t>
            </a:r>
            <a:r>
              <a:rPr lang="ru-RU" sz="1000" dirty="0" err="1">
                <a:solidFill>
                  <a:prstClr val="black">
                    <a:lumMod val="95000"/>
                    <a:lumOff val="5000"/>
                  </a:prstClr>
                </a:solidFill>
                <a:latin typeface="Times New Roman" panose="02020603050405020304" pitchFamily="18" charset="0"/>
                <a:cs typeface="Times New Roman" panose="02020603050405020304" pitchFamily="18" charset="0"/>
              </a:rPr>
              <a:t>млн.руб</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 Льготы предоставляются в отношении одного объекта каждого вида по выбору налогоплательщика.</a:t>
            </a:r>
          </a:p>
          <a:p>
            <a:pPr marL="0" marR="0" lvl="0" indent="0"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При установлении налога </a:t>
            </a:r>
            <a:r>
              <a:rPr kumimoji="0" lang="ru-RU" sz="1000" b="0" i="0" u="none" strike="noStrike" kern="1200" cap="none" spc="0" normalizeH="0" baseline="0" noProof="0" dirty="0" err="1">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нормативн</a:t>
            </a:r>
            <a:r>
              <a:rPr lang="ru-RU" sz="1000" dirty="0" err="1">
                <a:solidFill>
                  <a:prstClr val="black">
                    <a:lumMod val="95000"/>
                    <a:lumOff val="5000"/>
                  </a:prstClr>
                </a:solidFill>
                <a:latin typeface="Times New Roman" panose="02020603050405020304" pitchFamily="18" charset="0"/>
                <a:cs typeface="Times New Roman" panose="02020603050405020304" pitchFamily="18" charset="0"/>
              </a:rPr>
              <a:t>ыми</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 правовыми актами представительных органов муниципальных образований могут устанавливаться налоговые льготы, не предусмотренные НК РФ.</a:t>
            </a:r>
          </a:p>
          <a:p>
            <a:pPr marL="0" marR="0" lvl="0" indent="0"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Для объектов налогообложения</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 находящихся в общей долевой собственности, налог исчисляется для каждого из участников долевой собственности пропорционально его доле в праве собственности, а объектов общей совместной собственности для каждого участника в равных долях.</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6" name="Таблица 10">
            <a:extLst>
              <a:ext uri="{FF2B5EF4-FFF2-40B4-BE49-F238E27FC236}">
                <a16:creationId xmlns:a16="http://schemas.microsoft.com/office/drawing/2014/main" id="{E42BC420-C982-153D-76F0-5E0BCE6D4EA4}"/>
              </a:ext>
            </a:extLst>
          </p:cNvPr>
          <p:cNvGraphicFramePr>
            <a:graphicFrameLocks noGrp="1"/>
          </p:cNvGraphicFramePr>
          <p:nvPr>
            <p:extLst>
              <p:ext uri="{D42A27DB-BD31-4B8C-83A1-F6EECF244321}">
                <p14:modId xmlns:p14="http://schemas.microsoft.com/office/powerpoint/2010/main" val="1037744520"/>
              </p:ext>
            </p:extLst>
          </p:nvPr>
        </p:nvGraphicFramePr>
        <p:xfrm>
          <a:off x="5369417" y="807719"/>
          <a:ext cx="6674841" cy="5242560"/>
        </p:xfrm>
        <a:graphic>
          <a:graphicData uri="http://schemas.openxmlformats.org/drawingml/2006/table">
            <a:tbl>
              <a:tblPr firstRow="1" bandRow="1">
                <a:tableStyleId>{16D9F66E-5EB9-4882-86FB-DCBF35E3C3E4}</a:tableStyleId>
              </a:tblPr>
              <a:tblGrid>
                <a:gridCol w="741889">
                  <a:extLst>
                    <a:ext uri="{9D8B030D-6E8A-4147-A177-3AD203B41FA5}">
                      <a16:colId xmlns:a16="http://schemas.microsoft.com/office/drawing/2014/main" val="2303380556"/>
                    </a:ext>
                  </a:extLst>
                </a:gridCol>
                <a:gridCol w="5932952">
                  <a:extLst>
                    <a:ext uri="{9D8B030D-6E8A-4147-A177-3AD203B41FA5}">
                      <a16:colId xmlns:a16="http://schemas.microsoft.com/office/drawing/2014/main" val="1809328987"/>
                    </a:ext>
                  </a:extLst>
                </a:gridCol>
              </a:tblGrid>
              <a:tr h="370840">
                <a:tc gridSpan="2">
                  <a:txBody>
                    <a:bodyPr/>
                    <a:lstStyle/>
                    <a:p>
                      <a:pPr algn="ctr"/>
                      <a:r>
                        <a:rPr lang="ru-RU" sz="1000"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Ставка налога</a:t>
                      </a:r>
                    </a:p>
                    <a:p>
                      <a:pPr algn="ctr"/>
                      <a:r>
                        <a:rPr lang="ru-RU" sz="1000" b="0"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Налоговые ставки устанавливаются нормативными правовыми актами представительных органов муниципальных образований, в размерах, не превышающих</a:t>
                      </a:r>
                      <a:endParaRPr lang="ru-RU" sz="1000" b="0" dirty="0">
                        <a:solidFill>
                          <a:schemeClr val="bg2">
                            <a:lumMod val="10000"/>
                          </a:schemeClr>
                        </a:solidFill>
                        <a:effectLst/>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extLst>
                  <a:ext uri="{0D108BD9-81ED-4DB2-BD59-A6C34878D82A}">
                    <a16:rowId xmlns:a16="http://schemas.microsoft.com/office/drawing/2014/main" val="3057152899"/>
                  </a:ext>
                </a:extLst>
              </a:tr>
              <a:tr h="370840">
                <a:tc>
                  <a:txBody>
                    <a:bodyPr/>
                    <a:lstStyle/>
                    <a:p>
                      <a:r>
                        <a:rPr lang="ru-RU" sz="1100" dirty="0">
                          <a:solidFill>
                            <a:schemeClr val="bg2">
                              <a:lumMod val="10000"/>
                            </a:schemeClr>
                          </a:solidFill>
                          <a:latin typeface="Times New Roman" panose="02020603050405020304" pitchFamily="18" charset="0"/>
                          <a:cs typeface="Times New Roman" panose="02020603050405020304" pitchFamily="18" charset="0"/>
                        </a:rPr>
                        <a:t>0,1%</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sz="1000" dirty="0">
                          <a:latin typeface="Times New Roman" panose="02020603050405020304" pitchFamily="18" charset="0"/>
                          <a:cs typeface="Times New Roman" panose="02020603050405020304" pitchFamily="18" charset="0"/>
                        </a:rPr>
                        <a:t>жилых домов, частей жилых домов, квартир, частей квартир, комнат;</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sz="1000" dirty="0">
                          <a:latin typeface="Times New Roman" panose="02020603050405020304" pitchFamily="18" charset="0"/>
                          <a:cs typeface="Times New Roman" panose="02020603050405020304" pitchFamily="18" charset="0"/>
                        </a:rPr>
                        <a:t>объектов незавершенного строительства в случае, если проектируемым назначением таких объектов является жилой дом;</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sz="1000" dirty="0">
                          <a:latin typeface="Times New Roman" panose="02020603050405020304" pitchFamily="18" charset="0"/>
                          <a:cs typeface="Times New Roman" panose="02020603050405020304" pitchFamily="18" charset="0"/>
                        </a:rPr>
                        <a:t>единых недвижимых комплексов, в состав которых входит хотя бы один жилой дом;</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sz="1000" dirty="0">
                          <a:latin typeface="Times New Roman" panose="02020603050405020304" pitchFamily="18" charset="0"/>
                          <a:cs typeface="Times New Roman" panose="02020603050405020304" pitchFamily="18" charset="0"/>
                        </a:rPr>
                        <a:t>гаражей и </a:t>
                      </a:r>
                      <a:r>
                        <a:rPr lang="ru-RU" sz="1000" dirty="0" err="1">
                          <a:latin typeface="Times New Roman" panose="02020603050405020304" pitchFamily="18" charset="0"/>
                          <a:cs typeface="Times New Roman" panose="02020603050405020304" pitchFamily="18" charset="0"/>
                        </a:rPr>
                        <a:t>машино</a:t>
                      </a:r>
                      <a:r>
                        <a:rPr lang="ru-RU" sz="1000" dirty="0">
                          <a:latin typeface="Times New Roman" panose="02020603050405020304" pitchFamily="18" charset="0"/>
                          <a:cs typeface="Times New Roman" panose="02020603050405020304" pitchFamily="18" charset="0"/>
                        </a:rPr>
                        <a:t>-мест, в том числе расположенных в объектах незавершенного строительства;</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sz="1000" dirty="0">
                          <a:latin typeface="Times New Roman" panose="02020603050405020304" pitchFamily="18" charset="0"/>
                          <a:cs typeface="Times New Roman" panose="02020603050405020304" pitchFamily="18" charset="0"/>
                        </a:rPr>
                        <a:t>хозяйственных строений или сооружений, площадь каждого из которых не превышает 50 кв.м. и которые расположены на земельных участках для ведения ЛПХ, садоводства или индивидуального жилищного строительства.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bg2">
                              <a:lumMod val="10000"/>
                            </a:schemeClr>
                          </a:solidFill>
                          <a:latin typeface="Times New Roman" panose="02020603050405020304" pitchFamily="18" charset="0"/>
                          <a:cs typeface="Times New Roman" panose="02020603050405020304" pitchFamily="18" charset="0"/>
                        </a:rPr>
                        <a:t>Налоговые ставки по указанным объектам налогообложения в соответствии с п.3 ст.406НК РФ могут быть уменьшены до нуля или увеличены, но не более чем в три раза нормативными правовыми актами представительных органов муниципальных образований</a:t>
                      </a:r>
                    </a:p>
                  </a:txBody>
                  <a:tcPr/>
                </a:tc>
                <a:extLst>
                  <a:ext uri="{0D108BD9-81ED-4DB2-BD59-A6C34878D82A}">
                    <a16:rowId xmlns:a16="http://schemas.microsoft.com/office/drawing/2014/main" val="2802677779"/>
                  </a:ext>
                </a:extLst>
              </a:tr>
              <a:tr h="370840">
                <a:tc>
                  <a:txBody>
                    <a:bodyPr/>
                    <a:lstStyle/>
                    <a:p>
                      <a:r>
                        <a:rPr lang="ru-RU" sz="1100" dirty="0">
                          <a:solidFill>
                            <a:schemeClr val="bg2">
                              <a:lumMod val="10000"/>
                            </a:schemeClr>
                          </a:solidFill>
                          <a:latin typeface="Times New Roman" panose="02020603050405020304" pitchFamily="18" charset="0"/>
                          <a:cs typeface="Times New Roman" panose="02020603050405020304" pitchFamily="18" charset="0"/>
                        </a:rPr>
                        <a:t>2%</a:t>
                      </a:r>
                    </a:p>
                  </a:txBody>
                  <a:tcPr/>
                </a:tc>
                <a:tc>
                  <a:txBody>
                    <a:bodyPr/>
                    <a:lstStyle/>
                    <a:p>
                      <a:pPr marL="171450" indent="-171450">
                        <a:buFontTx/>
                        <a:buChar char="-"/>
                      </a:pPr>
                      <a:r>
                        <a:rPr lang="ru-RU" sz="1000" dirty="0">
                          <a:solidFill>
                            <a:schemeClr val="bg2">
                              <a:lumMod val="10000"/>
                            </a:schemeClr>
                          </a:solidFill>
                          <a:latin typeface="Times New Roman" panose="02020603050405020304" pitchFamily="18" charset="0"/>
                          <a:cs typeface="Times New Roman" panose="02020603050405020304" pitchFamily="18" charset="0"/>
                        </a:rPr>
                        <a:t>в отношении объектов налогообложения, включенных в перечень, определяемый в соответствии с п.7 ст.378.НК РФ, в отношении объектов налогообложения, предусмотренных абзацем второго пункта 10 ст.378.2 НК РФ, а также в отношении объектов налогообложения, кадастровая стоимость каждого из которых  превышает 300 </a:t>
                      </a:r>
                      <a:r>
                        <a:rPr lang="ru-RU" sz="1000" dirty="0" err="1">
                          <a:solidFill>
                            <a:schemeClr val="bg2">
                              <a:lumMod val="10000"/>
                            </a:schemeClr>
                          </a:solidFill>
                          <a:latin typeface="Times New Roman" panose="02020603050405020304" pitchFamily="18" charset="0"/>
                          <a:cs typeface="Times New Roman" panose="02020603050405020304" pitchFamily="18" charset="0"/>
                        </a:rPr>
                        <a:t>млн.руб</a:t>
                      </a:r>
                      <a:r>
                        <a:rPr lang="ru-RU" sz="1000" dirty="0">
                          <a:solidFill>
                            <a:schemeClr val="bg2">
                              <a:lumMod val="10000"/>
                            </a:schemeClr>
                          </a:solidFill>
                          <a:latin typeface="Times New Roman" panose="02020603050405020304" pitchFamily="18" charset="0"/>
                          <a:cs typeface="Times New Roman" panose="02020603050405020304" pitchFamily="18" charset="0"/>
                        </a:rPr>
                        <a:t>.;</a:t>
                      </a:r>
                    </a:p>
                    <a:p>
                      <a:pPr marL="171450" indent="-171450">
                        <a:buFontTx/>
                        <a:buChar char="-"/>
                      </a:pPr>
                      <a:r>
                        <a:rPr lang="ru-RU" sz="1000" dirty="0">
                          <a:solidFill>
                            <a:schemeClr val="bg2">
                              <a:lumMod val="10000"/>
                            </a:schemeClr>
                          </a:solidFill>
                          <a:latin typeface="Times New Roman" panose="02020603050405020304" pitchFamily="18" charset="0"/>
                          <a:cs typeface="Times New Roman" panose="02020603050405020304" pitchFamily="18" charset="0"/>
                        </a:rPr>
                        <a:t>если налоговые ставка не определены нормативными правовыми актами представительных органов муниципальных образований, налогообложение производится по указанным выше налоговым ставкам.</a:t>
                      </a:r>
                    </a:p>
                    <a:p>
                      <a:pPr marL="171450" indent="-171450">
                        <a:buFontTx/>
                        <a:buChar char="-"/>
                      </a:pPr>
                      <a:r>
                        <a:rPr lang="ru-RU" sz="1000" dirty="0">
                          <a:solidFill>
                            <a:schemeClr val="bg2">
                              <a:lumMod val="10000"/>
                            </a:schemeClr>
                          </a:solidFill>
                          <a:latin typeface="Times New Roman" panose="02020603050405020304" pitchFamily="18" charset="0"/>
                          <a:cs typeface="Times New Roman" panose="02020603050405020304" pitchFamily="18" charset="0"/>
                        </a:rPr>
                        <a:t>допускается установление дифференцированных налоговых ставок в зависимости от кадастровой стоимости объекта налогообложения, вида объекта налогообложения, места нахождения налогообложения.</a:t>
                      </a:r>
                    </a:p>
                  </a:txBody>
                  <a:tcPr/>
                </a:tc>
                <a:extLst>
                  <a:ext uri="{0D108BD9-81ED-4DB2-BD59-A6C34878D82A}">
                    <a16:rowId xmlns:a16="http://schemas.microsoft.com/office/drawing/2014/main" val="2783816327"/>
                  </a:ext>
                </a:extLst>
              </a:tr>
              <a:tr h="370840">
                <a:tc>
                  <a:txBody>
                    <a:bodyPr/>
                    <a:lstStyle/>
                    <a:p>
                      <a:r>
                        <a:rPr lang="ru-RU" sz="1100" dirty="0">
                          <a:solidFill>
                            <a:schemeClr val="bg2">
                              <a:lumMod val="10000"/>
                            </a:schemeClr>
                          </a:solidFill>
                          <a:latin typeface="Times New Roman" panose="02020603050405020304" pitchFamily="18" charset="0"/>
                          <a:cs typeface="Times New Roman" panose="02020603050405020304" pitchFamily="18" charset="0"/>
                        </a:rPr>
                        <a:t>0,5%</a:t>
                      </a:r>
                    </a:p>
                  </a:txBody>
                  <a:tcPr/>
                </a:tc>
                <a:tc>
                  <a:txBody>
                    <a:bodyPr/>
                    <a:lstStyle/>
                    <a:p>
                      <a:pPr marL="171450" indent="-171450">
                        <a:buFontTx/>
                        <a:buChar char="-"/>
                      </a:pPr>
                      <a:r>
                        <a:rPr lang="ru-RU" sz="1000" dirty="0">
                          <a:solidFill>
                            <a:schemeClr val="bg2">
                              <a:lumMod val="10000"/>
                            </a:schemeClr>
                          </a:solidFill>
                          <a:latin typeface="Times New Roman" panose="02020603050405020304" pitchFamily="18" charset="0"/>
                          <a:cs typeface="Times New Roman" panose="02020603050405020304" pitchFamily="18" charset="0"/>
                        </a:rPr>
                        <a:t>в отношении прочих объектов;</a:t>
                      </a:r>
                    </a:p>
                    <a:p>
                      <a:pPr marL="171450" indent="-171450">
                        <a:buFontTx/>
                        <a:buChar char="-"/>
                      </a:pPr>
                      <a:r>
                        <a:rPr lang="ru-RU" sz="1000" dirty="0">
                          <a:solidFill>
                            <a:schemeClr val="bg2">
                              <a:lumMod val="10000"/>
                            </a:schemeClr>
                          </a:solidFill>
                          <a:latin typeface="Times New Roman" panose="02020603050405020304" pitchFamily="18" charset="0"/>
                          <a:cs typeface="Times New Roman" panose="02020603050405020304" pitchFamily="18" charset="0"/>
                        </a:rPr>
                        <a:t>если налоговые ставка не определены нормативными правовыми актами представительных органов муниципальных образований, налогообложение производится по указанным выше налоговым ставкам.</a:t>
                      </a:r>
                    </a:p>
                    <a:p>
                      <a:pPr marL="171450" indent="-171450">
                        <a:buFontTx/>
                        <a:buChar char="-"/>
                      </a:pPr>
                      <a:r>
                        <a:rPr lang="ru-RU" sz="1000" dirty="0">
                          <a:solidFill>
                            <a:schemeClr val="bg2">
                              <a:lumMod val="10000"/>
                            </a:schemeClr>
                          </a:solidFill>
                          <a:latin typeface="Times New Roman" panose="02020603050405020304" pitchFamily="18" charset="0"/>
                          <a:cs typeface="Times New Roman" panose="02020603050405020304" pitchFamily="18" charset="0"/>
                        </a:rPr>
                        <a:t>допускается установление дифференцированных налоговых ставок в зависимости от кадастровой стоимости объекта налогообложения, вида объекта налогообложения, места нахождения налогообложения.</a:t>
                      </a:r>
                    </a:p>
                    <a:p>
                      <a:pPr marL="171450" indent="-171450">
                        <a:buFontTx/>
                        <a:buChar char="-"/>
                      </a:pPr>
                      <a:endParaRPr lang="ru-RU" sz="1000" dirty="0">
                        <a:solidFill>
                          <a:schemeClr val="bg2">
                            <a:lumMod val="10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01909393"/>
                  </a:ext>
                </a:extLst>
              </a:tr>
            </a:tbl>
          </a:graphicData>
        </a:graphic>
      </p:graphicFrame>
      <p:sp>
        <p:nvSpPr>
          <p:cNvPr id="7" name="TextBox 6">
            <a:extLst>
              <a:ext uri="{FF2B5EF4-FFF2-40B4-BE49-F238E27FC236}">
                <a16:creationId xmlns:a16="http://schemas.microsoft.com/office/drawing/2014/main" id="{086DC995-1E0B-05DF-3C9A-41E92C577E4B}"/>
              </a:ext>
            </a:extLst>
          </p:cNvPr>
          <p:cNvSpPr txBox="1"/>
          <p:nvPr/>
        </p:nvSpPr>
        <p:spPr>
          <a:xfrm>
            <a:off x="1571362" y="4710449"/>
            <a:ext cx="1443024" cy="261610"/>
          </a:xfrm>
          <a:prstGeom prst="rect">
            <a:avLst/>
          </a:prstGeom>
          <a:noFill/>
        </p:spPr>
        <p:txBody>
          <a:bodyPr wrap="none" rtlCol="0">
            <a:spAutoFit/>
          </a:bodyPr>
          <a:lstStyle/>
          <a:p>
            <a:r>
              <a:rPr lang="ru-RU" sz="11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Налоговые вычеты</a:t>
            </a:r>
          </a:p>
        </p:txBody>
      </p:sp>
      <p:sp>
        <p:nvSpPr>
          <p:cNvPr id="9" name="TextBox 8">
            <a:extLst>
              <a:ext uri="{FF2B5EF4-FFF2-40B4-BE49-F238E27FC236}">
                <a16:creationId xmlns:a16="http://schemas.microsoft.com/office/drawing/2014/main" id="{D4452184-996D-1A88-6CCA-2F23C689CE0E}"/>
              </a:ext>
            </a:extLst>
          </p:cNvPr>
          <p:cNvSpPr txBox="1"/>
          <p:nvPr/>
        </p:nvSpPr>
        <p:spPr>
          <a:xfrm>
            <a:off x="0" y="4945031"/>
            <a:ext cx="5221675" cy="1323439"/>
          </a:xfrm>
          <a:prstGeom prst="rect">
            <a:avLst/>
          </a:prstGeom>
          <a:noFill/>
        </p:spPr>
        <p:txBody>
          <a:bodyPr wrap="square">
            <a:spAutoFit/>
          </a:bodyPr>
          <a:lstStyle/>
          <a:p>
            <a:pPr marL="171450" lvl="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Для квартиры, части жилого дома кадастровая стоимость уменьшается на величину кадастровой стоимости 20кв.м. общей площади</a:t>
            </a:r>
          </a:p>
          <a:p>
            <a:pPr marL="171450" lvl="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Для комнаты, части квартиры кадастровая стоимость уменьшается на величину кадастровой стоимости 10 кв.м. общей площади</a:t>
            </a:r>
          </a:p>
          <a:p>
            <a:pPr marL="171450" lvl="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Для жилого дома кадастровая стоимость уменьшается на величину кадастровой стоимости 50 кв.м. общей площади </a:t>
            </a:r>
          </a:p>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Для единого недвижимого комплекса, в состав которого входит хотя бы один жилой дом кадастровая стоимость уменьшается на один миллион руб.</a:t>
            </a:r>
          </a:p>
        </p:txBody>
      </p:sp>
      <p:sp>
        <p:nvSpPr>
          <p:cNvPr id="11" name="TextBox 10">
            <a:extLst>
              <a:ext uri="{FF2B5EF4-FFF2-40B4-BE49-F238E27FC236}">
                <a16:creationId xmlns:a16="http://schemas.microsoft.com/office/drawing/2014/main" id="{32E59F40-1B6A-9F6D-A98D-D4F1F1F6B4F0}"/>
              </a:ext>
            </a:extLst>
          </p:cNvPr>
          <p:cNvSpPr txBox="1"/>
          <p:nvPr/>
        </p:nvSpPr>
        <p:spPr>
          <a:xfrm>
            <a:off x="-44741" y="6204813"/>
            <a:ext cx="12007442" cy="400110"/>
          </a:xfrm>
          <a:prstGeom prst="rect">
            <a:avLst/>
          </a:prstGeom>
          <a:noFill/>
        </p:spPr>
        <p:txBody>
          <a:bodyPr wrap="square">
            <a:spAutoFit/>
          </a:bodyPr>
          <a:lstStyle/>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Для объектов налогообложения, находящихся в собственности физических лиц, имеющих трех и более несовершеннолетних детей, налоговая база уменьшается на величину кадастровой стоимости 5 кв.м. общей площади квартиры, площади части квартиры, комнаты и 7 кв.м. общей площади жилого дома, части жилого дома в расчете на каждого несовершеннолетнего ребенка.</a:t>
            </a:r>
          </a:p>
        </p:txBody>
      </p:sp>
    </p:spTree>
    <p:extLst>
      <p:ext uri="{BB962C8B-B14F-4D97-AF65-F5344CB8AC3E}">
        <p14:creationId xmlns:p14="http://schemas.microsoft.com/office/powerpoint/2010/main" val="1992438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F3CE771-5B70-B735-BE59-57311D5184DE}"/>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F9CC04B3-F719-23F6-76B2-D3967F3555B2}"/>
              </a:ext>
            </a:extLst>
          </p:cNvPr>
          <p:cNvPicPr>
            <a:picLocks noChangeAspect="1"/>
          </p:cNvPicPr>
          <p:nvPr/>
        </p:nvPicPr>
        <p:blipFill>
          <a:blip r:embed="rId3" cstate="print"/>
          <a:stretch>
            <a:fillRect/>
          </a:stretch>
        </p:blipFill>
        <p:spPr>
          <a:xfrm>
            <a:off x="185157" y="140536"/>
            <a:ext cx="1643643" cy="1099553"/>
          </a:xfrm>
          <a:prstGeom prst="rect">
            <a:avLst/>
          </a:prstGeom>
        </p:spPr>
      </p:pic>
      <p:sp>
        <p:nvSpPr>
          <p:cNvPr id="4" name="TextBox 3">
            <a:extLst>
              <a:ext uri="{FF2B5EF4-FFF2-40B4-BE49-F238E27FC236}">
                <a16:creationId xmlns:a16="http://schemas.microsoft.com/office/drawing/2014/main" id="{290540CF-FFA1-CBB2-C453-88A350C21A58}"/>
              </a:ext>
            </a:extLst>
          </p:cNvPr>
          <p:cNvSpPr txBox="1"/>
          <p:nvPr/>
        </p:nvSpPr>
        <p:spPr>
          <a:xfrm>
            <a:off x="1924173" y="140536"/>
            <a:ext cx="10004969"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Земельный налог является местным налогом, устанавливается нормативными правовыми актами представительных органов муниципальных образований и обязателен к уплате на территории этих муниципальных образований.</a:t>
            </a:r>
          </a:p>
          <a:p>
            <a:pPr algn="ctr"/>
            <a:r>
              <a:rPr lang="ru-RU" sz="1000" b="1" i="1" u="sng" dirty="0">
                <a:solidFill>
                  <a:schemeClr val="tx1">
                    <a:lumMod val="95000"/>
                    <a:lumOff val="5000"/>
                  </a:schemeClr>
                </a:solidFill>
                <a:latin typeface="Times New Roman" panose="02020603050405020304" pitchFamily="18" charset="0"/>
                <a:cs typeface="Times New Roman" panose="02020603050405020304" pitchFamily="18" charset="0"/>
              </a:rPr>
              <a:t>Плательщики налога</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Организации и физические лица, обладающие земельными участками на праве собственности, праве постоянного (бессрочного) пользования </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или на праве пожизненного наследуемого имущества. В отношении земельных участков, входящих в имущество, составляющее паевой инвестиционный фонд, налогоплательщиками признаются управляющие компании.</a:t>
            </a:r>
            <a:endParaRPr lang="ru-RU" sz="1000" dirty="0">
              <a:solidFill>
                <a:prstClr val="black">
                  <a:lumMod val="95000"/>
                  <a:lumOff val="5000"/>
                </a:prstClr>
              </a:solidFill>
              <a:latin typeface="Times New Roman" panose="02020603050405020304" pitchFamily="18" charset="0"/>
              <a:cs typeface="Times New Roman" panose="02020603050405020304" pitchFamily="18" charset="0"/>
            </a:endParaRPr>
          </a:p>
        </p:txBody>
      </p:sp>
      <p:sp>
        <p:nvSpPr>
          <p:cNvPr id="5" name="Блок-схема: знак завершения 4">
            <a:extLst>
              <a:ext uri="{FF2B5EF4-FFF2-40B4-BE49-F238E27FC236}">
                <a16:creationId xmlns:a16="http://schemas.microsoft.com/office/drawing/2014/main" id="{7D290ECC-D8E9-9E22-FFA4-5EDD11F76BE4}"/>
              </a:ext>
            </a:extLst>
          </p:cNvPr>
          <p:cNvSpPr/>
          <p:nvPr/>
        </p:nvSpPr>
        <p:spPr>
          <a:xfrm>
            <a:off x="7982477" y="1630251"/>
            <a:ext cx="1568741" cy="301752"/>
          </a:xfrm>
          <a:prstGeom prst="flowChartTerminator">
            <a:avLst/>
          </a:prstGeom>
          <a:solidFill>
            <a:srgbClr val="66FF33"/>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100" b="1" i="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Ставки налога</a:t>
            </a:r>
          </a:p>
        </p:txBody>
      </p:sp>
      <p:sp>
        <p:nvSpPr>
          <p:cNvPr id="6" name="Прямоугольник: загнутый угол 5">
            <a:extLst>
              <a:ext uri="{FF2B5EF4-FFF2-40B4-BE49-F238E27FC236}">
                <a16:creationId xmlns:a16="http://schemas.microsoft.com/office/drawing/2014/main" id="{52824D7B-989D-7E17-C031-725BA782DFE0}"/>
              </a:ext>
            </a:extLst>
          </p:cNvPr>
          <p:cNvSpPr/>
          <p:nvPr/>
        </p:nvSpPr>
        <p:spPr>
          <a:xfrm>
            <a:off x="89566" y="1630251"/>
            <a:ext cx="7892911" cy="1276755"/>
          </a:xfrm>
          <a:prstGeom prst="foldedCorner">
            <a:avLst/>
          </a:prstGeom>
          <a:solidFill>
            <a:srgbClr val="66FF33"/>
          </a:solidFill>
        </p:spPr>
        <p:style>
          <a:lnRef idx="1">
            <a:schemeClr val="accent6"/>
          </a:lnRef>
          <a:fillRef idx="2">
            <a:schemeClr val="accent6"/>
          </a:fillRef>
          <a:effectRef idx="1">
            <a:schemeClr val="accent6"/>
          </a:effectRef>
          <a:fontRef idx="minor">
            <a:schemeClr val="dk1"/>
          </a:fontRef>
        </p:style>
        <p:txBody>
          <a:bodyPr rtlCol="0" anchor="t"/>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0,3% в отношении земельных участков:</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отнесенных к землям сельхозназначения или к землям в составе зон сельхоз использования в населенных пунктах и используемых для сельхозпроизводства;</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занятых жилищным фондом и объектами инженерной инфраструктуры жилищно-коммунального комплекса или приобретенных (предоставленных) для жилищного строительства;</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не используемых в предпринимательской деятельности, приобретенных (предоставленных) для ведения ЛПХ, садоводства или огородничества;</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ограниченных в оборот, предоставленных для обеспечения обороны, безопасности и таможенных нужд.</a:t>
            </a:r>
          </a:p>
        </p:txBody>
      </p:sp>
      <p:sp>
        <p:nvSpPr>
          <p:cNvPr id="7" name="Прямоугольник: загнутый угол 6">
            <a:extLst>
              <a:ext uri="{FF2B5EF4-FFF2-40B4-BE49-F238E27FC236}">
                <a16:creationId xmlns:a16="http://schemas.microsoft.com/office/drawing/2014/main" id="{C98AB48B-A000-50FB-78CF-ABD39CCE912D}"/>
              </a:ext>
            </a:extLst>
          </p:cNvPr>
          <p:cNvSpPr/>
          <p:nvPr/>
        </p:nvSpPr>
        <p:spPr>
          <a:xfrm>
            <a:off x="9756396" y="1630251"/>
            <a:ext cx="2172747" cy="477613"/>
          </a:xfrm>
          <a:prstGeom prst="foldedCorner">
            <a:avLst/>
          </a:prstGeom>
          <a:solidFill>
            <a:srgbClr val="66FF33"/>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1,5% в отношении прочих земельных участков</a:t>
            </a:r>
          </a:p>
        </p:txBody>
      </p:sp>
      <p:sp>
        <p:nvSpPr>
          <p:cNvPr id="8" name="TextBox 7">
            <a:extLst>
              <a:ext uri="{FF2B5EF4-FFF2-40B4-BE49-F238E27FC236}">
                <a16:creationId xmlns:a16="http://schemas.microsoft.com/office/drawing/2014/main" id="{7219B0E7-E506-1B70-5536-8229B1CDCED0}"/>
              </a:ext>
            </a:extLst>
          </p:cNvPr>
          <p:cNvSpPr txBox="1"/>
          <p:nvPr/>
        </p:nvSpPr>
        <p:spPr>
          <a:xfrm>
            <a:off x="1907953" y="1043679"/>
            <a:ext cx="10004969" cy="55399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От уплаты земельного налога освобождаются организации и физические лица, установленные ст.395 НК и нормативными правовыми актами представительных органов муниципальных образований. </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В случае, если в период применения налоговых льгот, осуществлены раздел или объединение земельных участков, то указанные налоговые льготы не применяются в отношении образованных в результате раздела и объединения земельных участков.</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p:txBody>
      </p:sp>
      <p:sp>
        <p:nvSpPr>
          <p:cNvPr id="13" name="TextBox 12">
            <a:extLst>
              <a:ext uri="{FF2B5EF4-FFF2-40B4-BE49-F238E27FC236}">
                <a16:creationId xmlns:a16="http://schemas.microsoft.com/office/drawing/2014/main" id="{1AC53ACC-E683-FD54-6790-5E13B019F7CE}"/>
              </a:ext>
            </a:extLst>
          </p:cNvPr>
          <p:cNvSpPr txBox="1"/>
          <p:nvPr/>
        </p:nvSpPr>
        <p:spPr>
          <a:xfrm>
            <a:off x="2575270" y="2939580"/>
            <a:ext cx="5902289" cy="261610"/>
          </a:xfrm>
          <a:prstGeom prst="rect">
            <a:avLst/>
          </a:prstGeom>
          <a:noFill/>
        </p:spPr>
        <p:txBody>
          <a:bodyPr wrap="square">
            <a:spAutoFit/>
          </a:bodyPr>
          <a:lstStyle/>
          <a:p>
            <a:pPr indent="342900" algn="ctr"/>
            <a:r>
              <a:rPr lang="ru-RU" sz="1100" b="1" kern="0" dirty="0">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Динамика и доля налогов в общем объеме налоговых доходов (в млн. и %)</a:t>
            </a:r>
            <a:endParaRPr lang="ru-RU" sz="1100" b="1" kern="100" dirty="0">
              <a:solidFill>
                <a:srgbClr val="9900FF"/>
              </a:solidFill>
              <a:effectLst/>
              <a:latin typeface="Times New Roman" panose="02020603050405020304" pitchFamily="18" charset="0"/>
              <a:ea typeface="NSimSun" panose="02010609030101010101" pitchFamily="49" charset="-122"/>
              <a:cs typeface="Mangal" panose="02040503050203030202" pitchFamily="18" charset="0"/>
            </a:endParaRPr>
          </a:p>
        </p:txBody>
      </p:sp>
      <p:graphicFrame>
        <p:nvGraphicFramePr>
          <p:cNvPr id="15" name="Диаграмма 14">
            <a:extLst>
              <a:ext uri="{FF2B5EF4-FFF2-40B4-BE49-F238E27FC236}">
                <a16:creationId xmlns:a16="http://schemas.microsoft.com/office/drawing/2014/main" id="{4D2F34DA-A00F-9247-A12F-8570AA8AF728}"/>
              </a:ext>
            </a:extLst>
          </p:cNvPr>
          <p:cNvGraphicFramePr/>
          <p:nvPr>
            <p:extLst>
              <p:ext uri="{D42A27DB-BD31-4B8C-83A1-F6EECF244321}">
                <p14:modId xmlns:p14="http://schemas.microsoft.com/office/powerpoint/2010/main" val="2288899711"/>
              </p:ext>
            </p:extLst>
          </p:nvPr>
        </p:nvGraphicFramePr>
        <p:xfrm>
          <a:off x="144446" y="3329976"/>
          <a:ext cx="3445844" cy="2499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Диаграмма 15">
            <a:extLst>
              <a:ext uri="{FF2B5EF4-FFF2-40B4-BE49-F238E27FC236}">
                <a16:creationId xmlns:a16="http://schemas.microsoft.com/office/drawing/2014/main" id="{5980AEAA-5479-415B-310D-2E585188C105}"/>
              </a:ext>
            </a:extLst>
          </p:cNvPr>
          <p:cNvGraphicFramePr/>
          <p:nvPr>
            <p:extLst>
              <p:ext uri="{D42A27DB-BD31-4B8C-83A1-F6EECF244321}">
                <p14:modId xmlns:p14="http://schemas.microsoft.com/office/powerpoint/2010/main" val="1219396895"/>
              </p:ext>
            </p:extLst>
          </p:nvPr>
        </p:nvGraphicFramePr>
        <p:xfrm>
          <a:off x="3870801" y="3331474"/>
          <a:ext cx="3603789" cy="249767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Диаграмма 16">
            <a:extLst>
              <a:ext uri="{FF2B5EF4-FFF2-40B4-BE49-F238E27FC236}">
                <a16:creationId xmlns:a16="http://schemas.microsoft.com/office/drawing/2014/main" id="{68BA18FD-0866-E195-8A80-14D1B0C53FD0}"/>
              </a:ext>
            </a:extLst>
          </p:cNvPr>
          <p:cNvGraphicFramePr/>
          <p:nvPr>
            <p:extLst>
              <p:ext uri="{D42A27DB-BD31-4B8C-83A1-F6EECF244321}">
                <p14:modId xmlns:p14="http://schemas.microsoft.com/office/powerpoint/2010/main" val="2416073327"/>
              </p:ext>
            </p:extLst>
          </p:nvPr>
        </p:nvGraphicFramePr>
        <p:xfrm>
          <a:off x="7755101" y="3315200"/>
          <a:ext cx="3445844" cy="2513951"/>
        </p:xfrm>
        <a:graphic>
          <a:graphicData uri="http://schemas.openxmlformats.org/drawingml/2006/chart">
            <c:chart xmlns:c="http://schemas.openxmlformats.org/drawingml/2006/chart" xmlns:r="http://schemas.openxmlformats.org/officeDocument/2006/relationships" r:id="rId6"/>
          </a:graphicData>
        </a:graphic>
      </p:graphicFrame>
      <p:sp>
        <p:nvSpPr>
          <p:cNvPr id="18" name="TextBox 17">
            <a:extLst>
              <a:ext uri="{FF2B5EF4-FFF2-40B4-BE49-F238E27FC236}">
                <a16:creationId xmlns:a16="http://schemas.microsoft.com/office/drawing/2014/main" id="{A1E8CDEE-42D1-61E1-A2E0-574C70A509AE}"/>
              </a:ext>
            </a:extLst>
          </p:cNvPr>
          <p:cNvSpPr txBox="1"/>
          <p:nvPr/>
        </p:nvSpPr>
        <p:spPr>
          <a:xfrm>
            <a:off x="235293" y="6143520"/>
            <a:ext cx="5039950" cy="400110"/>
          </a:xfrm>
          <a:prstGeom prst="rect">
            <a:avLst/>
          </a:prstGeom>
          <a:noFill/>
        </p:spPr>
        <p:txBody>
          <a:bodyPr wrap="square" rtlCol="0">
            <a:spAutoFi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поступления – УСН, ЕСН, Патент, госпошлина.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Налоги на имущество – налог на имущество физических лиц, земельный налог.</a:t>
            </a:r>
          </a:p>
        </p:txBody>
      </p:sp>
    </p:spTree>
    <p:extLst>
      <p:ext uri="{BB962C8B-B14F-4D97-AF65-F5344CB8AC3E}">
        <p14:creationId xmlns:p14="http://schemas.microsoft.com/office/powerpoint/2010/main" val="3347897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3A65A46-45D5-45A2-092F-A097BA95EEB2}"/>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7E79767-B8D6-4DB1-41B9-C1AB9398491D}"/>
              </a:ext>
            </a:extLst>
          </p:cNvPr>
          <p:cNvSpPr txBox="1"/>
          <p:nvPr/>
        </p:nvSpPr>
        <p:spPr>
          <a:xfrm>
            <a:off x="2541715" y="90285"/>
            <a:ext cx="5902289" cy="276999"/>
          </a:xfrm>
          <a:prstGeom prst="rect">
            <a:avLst/>
          </a:prstGeom>
          <a:noFill/>
        </p:spPr>
        <p:txBody>
          <a:bodyPr wrap="square">
            <a:spAutoFit/>
          </a:bodyPr>
          <a:lstStyle/>
          <a:p>
            <a:pPr indent="342900" algn="ctr"/>
            <a:r>
              <a:rPr lang="ru-RU" sz="1200" b="1" kern="0" dirty="0">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Динамика и доля налогов в общем объеме налоговых доходов (</a:t>
            </a:r>
            <a:r>
              <a:rPr lang="ru-RU" sz="1200" b="1" kern="0" dirty="0" err="1">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млн.руб</a:t>
            </a:r>
            <a:r>
              <a:rPr lang="ru-RU" sz="1200" b="1" kern="0" dirty="0">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 и %)</a:t>
            </a:r>
            <a:endParaRPr lang="ru-RU" sz="1200" b="1" kern="100" dirty="0">
              <a:solidFill>
                <a:srgbClr val="9900FF"/>
              </a:solidFill>
              <a:effectLst/>
              <a:latin typeface="Times New Roman" panose="02020603050405020304" pitchFamily="18" charset="0"/>
              <a:ea typeface="NSimSun" panose="02010609030101010101" pitchFamily="49" charset="-122"/>
              <a:cs typeface="Mangal" panose="02040503050203030202" pitchFamily="18" charset="0"/>
            </a:endParaRPr>
          </a:p>
        </p:txBody>
      </p:sp>
      <p:graphicFrame>
        <p:nvGraphicFramePr>
          <p:cNvPr id="4" name="Диаграмма 3">
            <a:extLst>
              <a:ext uri="{FF2B5EF4-FFF2-40B4-BE49-F238E27FC236}">
                <a16:creationId xmlns:a16="http://schemas.microsoft.com/office/drawing/2014/main" id="{1A4CA3A6-AA2C-74AD-1E18-E16F89E536E2}"/>
              </a:ext>
            </a:extLst>
          </p:cNvPr>
          <p:cNvGraphicFramePr/>
          <p:nvPr>
            <p:extLst>
              <p:ext uri="{D42A27DB-BD31-4B8C-83A1-F6EECF244321}">
                <p14:modId xmlns:p14="http://schemas.microsoft.com/office/powerpoint/2010/main" val="426817000"/>
              </p:ext>
            </p:extLst>
          </p:nvPr>
        </p:nvGraphicFramePr>
        <p:xfrm>
          <a:off x="103157" y="367284"/>
          <a:ext cx="2933658" cy="25436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a:extLst>
              <a:ext uri="{FF2B5EF4-FFF2-40B4-BE49-F238E27FC236}">
                <a16:creationId xmlns:a16="http://schemas.microsoft.com/office/drawing/2014/main" id="{23E32145-CF1E-6C7A-D3FA-61D0A7A4CEFC}"/>
              </a:ext>
            </a:extLst>
          </p:cNvPr>
          <p:cNvGraphicFramePr/>
          <p:nvPr>
            <p:extLst>
              <p:ext uri="{D42A27DB-BD31-4B8C-83A1-F6EECF244321}">
                <p14:modId xmlns:p14="http://schemas.microsoft.com/office/powerpoint/2010/main" val="3366600645"/>
              </p:ext>
            </p:extLst>
          </p:nvPr>
        </p:nvGraphicFramePr>
        <p:xfrm>
          <a:off x="103158" y="3187979"/>
          <a:ext cx="2933658" cy="2431798"/>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2602AAB4-2C6A-60B7-B666-A2C6AAD377C4}"/>
              </a:ext>
            </a:extLst>
          </p:cNvPr>
          <p:cNvSpPr txBox="1"/>
          <p:nvPr/>
        </p:nvSpPr>
        <p:spPr>
          <a:xfrm>
            <a:off x="103157" y="5842337"/>
            <a:ext cx="3000770" cy="723275"/>
          </a:xfrm>
          <a:prstGeom prst="rect">
            <a:avLst/>
          </a:prstGeom>
          <a:noFill/>
        </p:spPr>
        <p:txBody>
          <a:bodyPr wrap="square" rtlCol="0">
            <a:spAutoFi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поступления – УСН, ЕСН, Патент, госпошлина.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Налоги на имущество – налог на имущество физических лиц, земельный налог</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graphicFrame>
        <p:nvGraphicFramePr>
          <p:cNvPr id="7" name="Диаграмма 6">
            <a:extLst>
              <a:ext uri="{FF2B5EF4-FFF2-40B4-BE49-F238E27FC236}">
                <a16:creationId xmlns:a16="http://schemas.microsoft.com/office/drawing/2014/main" id="{37CC6C01-DC95-51D0-CC93-58C93B42C546}"/>
              </a:ext>
            </a:extLst>
          </p:cNvPr>
          <p:cNvGraphicFramePr/>
          <p:nvPr>
            <p:extLst>
              <p:ext uri="{D42A27DB-BD31-4B8C-83A1-F6EECF244321}">
                <p14:modId xmlns:p14="http://schemas.microsoft.com/office/powerpoint/2010/main" val="944760735"/>
              </p:ext>
            </p:extLst>
          </p:nvPr>
        </p:nvGraphicFramePr>
        <p:xfrm>
          <a:off x="3345474" y="694454"/>
          <a:ext cx="8537866" cy="514788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22443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532B8E2-1A7A-F56C-78E3-1E95C990DCD8}"/>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4154F7DD-9CA9-B7A4-53B2-B9EB3FAD62C7}"/>
              </a:ext>
            </a:extLst>
          </p:cNvPr>
          <p:cNvSpPr txBox="1">
            <a:spLocks/>
          </p:cNvSpPr>
          <p:nvPr/>
        </p:nvSpPr>
        <p:spPr>
          <a:xfrm>
            <a:off x="2170441" y="62917"/>
            <a:ext cx="7342675" cy="276836"/>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100" b="1" i="1" u="none" strike="noStrike" kern="1200" cap="none" spc="0" normalizeH="0" baseline="0" noProof="0" dirty="0">
                <a:ln>
                  <a:noFill/>
                </a:ln>
                <a:solidFill>
                  <a:srgbClr val="9900FF"/>
                </a:solidFill>
                <a:effectLst/>
                <a:uLnTx/>
                <a:uFillTx/>
                <a:latin typeface="Times New Roman" panose="02020603050405020304" pitchFamily="18" charset="0"/>
                <a:ea typeface="Calibri" panose="020F0502020204030204" pitchFamily="34" charset="0"/>
                <a:cs typeface="Times New Roman" panose="02020603050405020304" pitchFamily="18" charset="0"/>
              </a:rPr>
              <a:t>Неналоговые доходы (руб.)</a:t>
            </a:r>
            <a:endParaRPr kumimoji="0" lang="ru-RU" sz="1100" b="0" i="0" u="none" strike="noStrike" kern="1200" cap="none" spc="0" normalizeH="0" baseline="0" noProof="0" dirty="0">
              <a:ln>
                <a:noFill/>
              </a:ln>
              <a:solidFill>
                <a:srgbClr val="9900FF"/>
              </a:solidFill>
              <a:effectLst/>
              <a:uLnTx/>
              <a:uFillTx/>
              <a:ea typeface="+mj-ea"/>
              <a:cs typeface="+mj-cs"/>
            </a:endParaRPr>
          </a:p>
        </p:txBody>
      </p:sp>
      <p:graphicFrame>
        <p:nvGraphicFramePr>
          <p:cNvPr id="4" name="Таблица 3">
            <a:extLst>
              <a:ext uri="{FF2B5EF4-FFF2-40B4-BE49-F238E27FC236}">
                <a16:creationId xmlns:a16="http://schemas.microsoft.com/office/drawing/2014/main" id="{E264357C-B052-8D14-D77D-7BA3A3AE2419}"/>
              </a:ext>
            </a:extLst>
          </p:cNvPr>
          <p:cNvGraphicFramePr>
            <a:graphicFrameLocks noGrp="1"/>
          </p:cNvGraphicFramePr>
          <p:nvPr>
            <p:extLst>
              <p:ext uri="{D42A27DB-BD31-4B8C-83A1-F6EECF244321}">
                <p14:modId xmlns:p14="http://schemas.microsoft.com/office/powerpoint/2010/main" val="2735940436"/>
              </p:ext>
            </p:extLst>
          </p:nvPr>
        </p:nvGraphicFramePr>
        <p:xfrm>
          <a:off x="77002" y="402669"/>
          <a:ext cx="12021953" cy="6161759"/>
        </p:xfrm>
        <a:graphic>
          <a:graphicData uri="http://schemas.openxmlformats.org/drawingml/2006/table">
            <a:tbl>
              <a:tblPr firstRow="1" bandRow="1">
                <a:tableStyleId>{C4B1156A-380E-4F78-BDF5-A606A8083BF9}</a:tableStyleId>
              </a:tblPr>
              <a:tblGrid>
                <a:gridCol w="1696369">
                  <a:extLst>
                    <a:ext uri="{9D8B030D-6E8A-4147-A177-3AD203B41FA5}">
                      <a16:colId xmlns:a16="http://schemas.microsoft.com/office/drawing/2014/main" val="1404750323"/>
                    </a:ext>
                  </a:extLst>
                </a:gridCol>
                <a:gridCol w="3242095">
                  <a:extLst>
                    <a:ext uri="{9D8B030D-6E8A-4147-A177-3AD203B41FA5}">
                      <a16:colId xmlns:a16="http://schemas.microsoft.com/office/drawing/2014/main" val="4210235011"/>
                    </a:ext>
                  </a:extLst>
                </a:gridCol>
                <a:gridCol w="1051225">
                  <a:extLst>
                    <a:ext uri="{9D8B030D-6E8A-4147-A177-3AD203B41FA5}">
                      <a16:colId xmlns:a16="http://schemas.microsoft.com/office/drawing/2014/main" val="1045015154"/>
                    </a:ext>
                  </a:extLst>
                </a:gridCol>
                <a:gridCol w="1070875">
                  <a:extLst>
                    <a:ext uri="{9D8B030D-6E8A-4147-A177-3AD203B41FA5}">
                      <a16:colId xmlns:a16="http://schemas.microsoft.com/office/drawing/2014/main" val="1357531885"/>
                    </a:ext>
                  </a:extLst>
                </a:gridCol>
                <a:gridCol w="1129821">
                  <a:extLst>
                    <a:ext uri="{9D8B030D-6E8A-4147-A177-3AD203B41FA5}">
                      <a16:colId xmlns:a16="http://schemas.microsoft.com/office/drawing/2014/main" val="4245390910"/>
                    </a:ext>
                  </a:extLst>
                </a:gridCol>
                <a:gridCol w="766313">
                  <a:extLst>
                    <a:ext uri="{9D8B030D-6E8A-4147-A177-3AD203B41FA5}">
                      <a16:colId xmlns:a16="http://schemas.microsoft.com/office/drawing/2014/main" val="1022901608"/>
                    </a:ext>
                  </a:extLst>
                </a:gridCol>
                <a:gridCol w="727016">
                  <a:extLst>
                    <a:ext uri="{9D8B030D-6E8A-4147-A177-3AD203B41FA5}">
                      <a16:colId xmlns:a16="http://schemas.microsoft.com/office/drawing/2014/main" val="2761547690"/>
                    </a:ext>
                  </a:extLst>
                </a:gridCol>
                <a:gridCol w="1326312">
                  <a:extLst>
                    <a:ext uri="{9D8B030D-6E8A-4147-A177-3AD203B41FA5}">
                      <a16:colId xmlns:a16="http://schemas.microsoft.com/office/drawing/2014/main" val="2761571145"/>
                    </a:ext>
                  </a:extLst>
                </a:gridCol>
                <a:gridCol w="1011927">
                  <a:extLst>
                    <a:ext uri="{9D8B030D-6E8A-4147-A177-3AD203B41FA5}">
                      <a16:colId xmlns:a16="http://schemas.microsoft.com/office/drawing/2014/main" val="2100720313"/>
                    </a:ext>
                  </a:extLst>
                </a:gridCol>
              </a:tblGrid>
              <a:tr h="460687">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Код бюджетной классификации</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Наименование доходов</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2023г</a:t>
                      </a:r>
                    </a:p>
                    <a:p>
                      <a:pPr algn="ctr"/>
                      <a:r>
                        <a:rPr lang="ru-RU" sz="1000" dirty="0">
                          <a:latin typeface="Times New Roman" panose="02020603050405020304" pitchFamily="18" charset="0"/>
                          <a:cs typeface="Times New Roman" panose="02020603050405020304" pitchFamily="18" charset="0"/>
                        </a:rPr>
                        <a:t>отчет</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оценка</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проект</a:t>
                      </a:r>
                    </a:p>
                  </a:txBody>
                  <a:tcPr/>
                </a:tc>
                <a:tc>
                  <a:txBody>
                    <a:bodyPr/>
                    <a:lstStyle/>
                    <a:p>
                      <a:pPr algn="ctr"/>
                      <a:r>
                        <a:rPr lang="ru-RU" sz="1000" b="1" dirty="0">
                          <a:latin typeface="Times New Roman" panose="02020603050405020304" pitchFamily="18" charset="0"/>
                          <a:cs typeface="Times New Roman" panose="02020603050405020304" pitchFamily="18" charset="0"/>
                        </a:rPr>
                        <a:t>% 2025г к 2023г</a:t>
                      </a:r>
                    </a:p>
                  </a:txBody>
                  <a:tcPr/>
                </a:tc>
                <a:tc>
                  <a:txBody>
                    <a:bodyPr/>
                    <a:lstStyle/>
                    <a:p>
                      <a:pPr algn="ctr"/>
                      <a:r>
                        <a:rPr lang="ru-RU" sz="1000" b="1" dirty="0">
                          <a:latin typeface="Times New Roman" panose="02020603050405020304" pitchFamily="18" charset="0"/>
                          <a:cs typeface="Times New Roman" panose="02020603050405020304" pitchFamily="18" charset="0"/>
                        </a:rPr>
                        <a:t>% 2025г к 2024г</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val="1967436429"/>
                  </a:ext>
                </a:extLst>
              </a:tr>
              <a:tr h="564462">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000 1 11 00000 00 0000 000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ДОХОДЫ ОТ ИСПОЛЬЗОВАНИЯ ИМУЩЕСТВА НАХОДЯЩЕГОСЯ В ГОСУДАРСТВЕННОЙ И МУНИЦИПАЛЬНОЙ СОБСТВЕННОСТИ</a:t>
                      </a:r>
                    </a:p>
                  </a:txBody>
                  <a:tcPr/>
                </a:tc>
                <a:tc>
                  <a:txBody>
                    <a:bodyPr/>
                    <a:lstStyle/>
                    <a:p>
                      <a:pPr algn="ctr" fontAlgn="t"/>
                      <a:r>
                        <a:rPr lang="ru-RU" sz="1000" b="1" i="0" u="none" strike="noStrike" dirty="0">
                          <a:latin typeface="Times New Roman"/>
                        </a:rPr>
                        <a:t>11 898 136,53</a:t>
                      </a:r>
                    </a:p>
                  </a:txBody>
                  <a:tcPr marL="7620" marR="7620" marT="7620" marB="0"/>
                </a:tc>
                <a:tc>
                  <a:txBody>
                    <a:bodyPr/>
                    <a:lstStyle/>
                    <a:p>
                      <a:pPr algn="ctr" fontAlgn="t"/>
                      <a:r>
                        <a:rPr lang="ru-RU" sz="1000" b="1" i="0" u="none" strike="noStrike" dirty="0">
                          <a:effectLst/>
                          <a:latin typeface="Times New Roman" panose="02020603050405020304" pitchFamily="18" charset="0"/>
                        </a:rPr>
                        <a:t>15 178 000,00</a:t>
                      </a:r>
                    </a:p>
                  </a:txBody>
                  <a:tcPr marL="9525" marR="9525" marT="9525" marB="0"/>
                </a:tc>
                <a:tc>
                  <a:txBody>
                    <a:bodyPr/>
                    <a:lstStyle/>
                    <a:p>
                      <a:pPr algn="ctr" fontAlgn="t"/>
                      <a:r>
                        <a:rPr lang="ru-RU" sz="1000" b="1" i="0" u="none" strike="noStrike">
                          <a:effectLst/>
                          <a:latin typeface="Times New Roman" panose="02020603050405020304" pitchFamily="18" charset="0"/>
                        </a:rPr>
                        <a:t>12 414 000,00</a:t>
                      </a:r>
                    </a:p>
                  </a:txBody>
                  <a:tcPr marL="9525" marR="9525" marT="9525" marB="0"/>
                </a:tc>
                <a:tc>
                  <a:txBody>
                    <a:bodyPr/>
                    <a:lstStyle/>
                    <a:p>
                      <a:pPr algn="ctr" fontAlgn="t"/>
                      <a:r>
                        <a:rPr lang="ru-RU" sz="1000" b="1" i="0" u="none" strike="noStrike">
                          <a:effectLst/>
                          <a:latin typeface="Times New Roman" panose="02020603050405020304" pitchFamily="18" charset="0"/>
                        </a:rPr>
                        <a:t>104,34</a:t>
                      </a:r>
                    </a:p>
                  </a:txBody>
                  <a:tcPr marL="9525" marR="9525" marT="9525" marB="0"/>
                </a:tc>
                <a:tc>
                  <a:txBody>
                    <a:bodyPr/>
                    <a:lstStyle/>
                    <a:p>
                      <a:pPr algn="ctr" fontAlgn="t"/>
                      <a:r>
                        <a:rPr lang="ru-RU" sz="1000" b="1" i="0" u="none" strike="noStrike">
                          <a:effectLst/>
                          <a:latin typeface="Times New Roman" panose="02020603050405020304" pitchFamily="18" charset="0"/>
                        </a:rPr>
                        <a:t>81,79</a:t>
                      </a:r>
                    </a:p>
                  </a:txBody>
                  <a:tcPr marL="9525" marR="9525" marT="9525" marB="0"/>
                </a:tc>
                <a:tc>
                  <a:txBody>
                    <a:bodyPr/>
                    <a:lstStyle/>
                    <a:p>
                      <a:pPr algn="ctr" fontAlgn="t"/>
                      <a:r>
                        <a:rPr lang="ru-RU" sz="1000" b="1" i="0" u="none" strike="noStrike">
                          <a:effectLst/>
                          <a:latin typeface="Times New Roman" panose="02020603050405020304" pitchFamily="18" charset="0"/>
                        </a:rPr>
                        <a:t>12 414 000,00</a:t>
                      </a:r>
                    </a:p>
                  </a:txBody>
                  <a:tcPr marL="9525" marR="9525" marT="9525" marB="0"/>
                </a:tc>
                <a:tc>
                  <a:txBody>
                    <a:bodyPr/>
                    <a:lstStyle/>
                    <a:p>
                      <a:pPr algn="ctr" fontAlgn="t"/>
                      <a:r>
                        <a:rPr lang="ru-RU" sz="1000" b="1" i="0" u="none" strike="noStrike">
                          <a:effectLst/>
                          <a:latin typeface="Times New Roman" panose="02020603050405020304" pitchFamily="18" charset="0"/>
                        </a:rPr>
                        <a:t>12 414 000,00</a:t>
                      </a:r>
                    </a:p>
                  </a:txBody>
                  <a:tcPr marL="9525" marR="9525" marT="9525" marB="0"/>
                </a:tc>
                <a:extLst>
                  <a:ext uri="{0D108BD9-81ED-4DB2-BD59-A6C34878D82A}">
                    <a16:rowId xmlns:a16="http://schemas.microsoft.com/office/drawing/2014/main" val="2732261609"/>
                  </a:ext>
                </a:extLst>
              </a:tr>
              <a:tr h="277906">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000 1 11 05000 00 0000 120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Доходы от сдачи в аренду имущества</a:t>
                      </a:r>
                    </a:p>
                  </a:txBody>
                  <a:tcPr/>
                </a:tc>
                <a:tc>
                  <a:txBody>
                    <a:bodyPr/>
                    <a:lstStyle/>
                    <a:p>
                      <a:pPr algn="ctr" fontAlgn="t"/>
                      <a:r>
                        <a:rPr lang="ru-RU" sz="1000" b="0" i="0" u="none" strike="noStrike" dirty="0">
                          <a:latin typeface="Times New Roman"/>
                        </a:rPr>
                        <a:t>1 553 599,81</a:t>
                      </a:r>
                    </a:p>
                  </a:txBody>
                  <a:tcPr marL="7620" marR="7620" marT="7620" marB="0"/>
                </a:tc>
                <a:tc>
                  <a:txBody>
                    <a:bodyPr/>
                    <a:lstStyle/>
                    <a:p>
                      <a:pPr algn="ctr" fontAlgn="t"/>
                      <a:r>
                        <a:rPr lang="ru-RU" sz="1000" b="0" i="0" u="none" strike="noStrike" dirty="0">
                          <a:effectLst/>
                          <a:latin typeface="Times New Roman" panose="02020603050405020304" pitchFamily="18" charset="0"/>
                        </a:rPr>
                        <a:t>13156000,00</a:t>
                      </a:r>
                    </a:p>
                  </a:txBody>
                  <a:tcPr marL="9525" marR="9525" marT="9525" marB="0"/>
                </a:tc>
                <a:tc>
                  <a:txBody>
                    <a:bodyPr/>
                    <a:lstStyle/>
                    <a:p>
                      <a:pPr algn="ctr" fontAlgn="t"/>
                      <a:r>
                        <a:rPr lang="ru-RU" sz="1000" b="0" i="0" u="none" strike="noStrike">
                          <a:effectLst/>
                          <a:latin typeface="Times New Roman" panose="02020603050405020304" pitchFamily="18" charset="0"/>
                        </a:rPr>
                        <a:t>11000000,00</a:t>
                      </a:r>
                    </a:p>
                  </a:txBody>
                  <a:tcPr marL="9525" marR="9525" marT="9525" marB="0"/>
                </a:tc>
                <a:tc>
                  <a:txBody>
                    <a:bodyPr/>
                    <a:lstStyle/>
                    <a:p>
                      <a:pPr algn="ctr" fontAlgn="t"/>
                      <a:r>
                        <a:rPr lang="ru-RU" sz="1000" b="0" i="0" u="none" strike="noStrike">
                          <a:effectLst/>
                          <a:latin typeface="Times New Roman" panose="02020603050405020304" pitchFamily="18" charset="0"/>
                        </a:rPr>
                        <a:t>110,31</a:t>
                      </a:r>
                    </a:p>
                  </a:txBody>
                  <a:tcPr marL="9525" marR="9525" marT="9525" marB="0"/>
                </a:tc>
                <a:tc>
                  <a:txBody>
                    <a:bodyPr/>
                    <a:lstStyle/>
                    <a:p>
                      <a:pPr algn="ctr" fontAlgn="t"/>
                      <a:r>
                        <a:rPr lang="ru-RU" sz="1000" b="0" i="0" u="none" strike="noStrike">
                          <a:effectLst/>
                          <a:latin typeface="Times New Roman" panose="02020603050405020304" pitchFamily="18" charset="0"/>
                        </a:rPr>
                        <a:t>83,61</a:t>
                      </a:r>
                    </a:p>
                  </a:txBody>
                  <a:tcPr marL="9525" marR="9525" marT="9525" marB="0"/>
                </a:tc>
                <a:tc>
                  <a:txBody>
                    <a:bodyPr/>
                    <a:lstStyle/>
                    <a:p>
                      <a:pPr algn="ctr" fontAlgn="t"/>
                      <a:r>
                        <a:rPr lang="ru-RU" sz="1000" b="0" i="0" u="none" strike="noStrike">
                          <a:effectLst/>
                          <a:latin typeface="Times New Roman" panose="02020603050405020304" pitchFamily="18" charset="0"/>
                        </a:rPr>
                        <a:t>11000000,00</a:t>
                      </a:r>
                    </a:p>
                  </a:txBody>
                  <a:tcPr marL="9525" marR="9525" marT="9525" marB="0"/>
                </a:tc>
                <a:tc>
                  <a:txBody>
                    <a:bodyPr/>
                    <a:lstStyle/>
                    <a:p>
                      <a:pPr algn="ctr" fontAlgn="t"/>
                      <a:r>
                        <a:rPr lang="ru-RU" sz="1000" b="0" i="0" u="none" strike="noStrike">
                          <a:effectLst/>
                          <a:latin typeface="Times New Roman" panose="02020603050405020304" pitchFamily="18" charset="0"/>
                        </a:rPr>
                        <a:t>11000000,00</a:t>
                      </a:r>
                    </a:p>
                  </a:txBody>
                  <a:tcPr marL="9525" marR="9525" marT="9525" marB="0"/>
                </a:tc>
                <a:extLst>
                  <a:ext uri="{0D108BD9-81ED-4DB2-BD59-A6C34878D82A}">
                    <a16:rowId xmlns:a16="http://schemas.microsoft.com/office/drawing/2014/main" val="4225025892"/>
                  </a:ext>
                </a:extLst>
              </a:tr>
              <a:tr h="258927">
                <a:tc>
                  <a:txBody>
                    <a:bodyPr/>
                    <a:lstStyle/>
                    <a:p>
                      <a:pPr algn="just"/>
                      <a:r>
                        <a:rPr lang="ru-RU" sz="1000" b="0" dirty="0">
                          <a:latin typeface="Times New Roman" panose="02020603050405020304" pitchFamily="18" charset="0"/>
                          <a:cs typeface="Times New Roman" panose="02020603050405020304" pitchFamily="18" charset="0"/>
                        </a:rPr>
                        <a:t>000 1 11 09000 00 0000 120</a:t>
                      </a:r>
                      <a:endParaRPr lang="ru-RU" sz="1000" b="0" i="0" dirty="0">
                        <a:latin typeface="Times New Roman" panose="02020603050405020304" pitchFamily="18" charset="0"/>
                        <a:cs typeface="Times New Roman" panose="02020603050405020304" pitchFamily="18" charset="0"/>
                      </a:endParaRPr>
                    </a:p>
                  </a:txBody>
                  <a:tcPr/>
                </a:tc>
                <a:tc>
                  <a:txBody>
                    <a:bodyPr/>
                    <a:lstStyle/>
                    <a:p>
                      <a:pPr algn="just"/>
                      <a:r>
                        <a:rPr lang="ru-RU" sz="1000" b="0" dirty="0">
                          <a:latin typeface="Times New Roman" panose="02020603050405020304" pitchFamily="18" charset="0"/>
                          <a:cs typeface="Times New Roman" panose="02020603050405020304" pitchFamily="18" charset="0"/>
                        </a:rPr>
                        <a:t>Прочие поступления от использования имущества</a:t>
                      </a:r>
                      <a:endParaRPr lang="ru-RU" sz="1000" b="0" i="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latin typeface="Times New Roman"/>
                        </a:rPr>
                        <a:t>371 353,33</a:t>
                      </a:r>
                    </a:p>
                  </a:txBody>
                  <a:tcPr marL="7620" marR="7620" marT="7620" marB="0"/>
                </a:tc>
                <a:tc>
                  <a:txBody>
                    <a:bodyPr/>
                    <a:lstStyle/>
                    <a:p>
                      <a:pPr algn="ctr" fontAlgn="t"/>
                      <a:r>
                        <a:rPr lang="ru-RU" sz="1000" b="0" i="0" u="none" strike="noStrike">
                          <a:effectLst/>
                          <a:latin typeface="Times New Roman" panose="02020603050405020304" pitchFamily="18" charset="0"/>
                        </a:rPr>
                        <a:t>1500000,00</a:t>
                      </a:r>
                    </a:p>
                  </a:txBody>
                  <a:tcPr marL="9525" marR="9525" marT="9525" marB="0"/>
                </a:tc>
                <a:tc>
                  <a:txBody>
                    <a:bodyPr/>
                    <a:lstStyle/>
                    <a:p>
                      <a:pPr algn="ctr" fontAlgn="t"/>
                      <a:r>
                        <a:rPr lang="ru-RU" sz="1000" b="0" i="0" u="none" strike="noStrike">
                          <a:effectLst/>
                          <a:latin typeface="Times New Roman" panose="02020603050405020304" pitchFamily="18" charset="0"/>
                        </a:rPr>
                        <a:t>914000,00</a:t>
                      </a:r>
                    </a:p>
                  </a:txBody>
                  <a:tcPr marL="9525" marR="9525" marT="9525" marB="0"/>
                </a:tc>
                <a:tc>
                  <a:txBody>
                    <a:bodyPr/>
                    <a:lstStyle/>
                    <a:p>
                      <a:pPr algn="ctr" fontAlgn="t"/>
                      <a:r>
                        <a:rPr lang="ru-RU" sz="1000" b="0" i="0" u="none" strike="noStrike">
                          <a:effectLst/>
                          <a:latin typeface="Times New Roman" panose="02020603050405020304" pitchFamily="18" charset="0"/>
                        </a:rPr>
                        <a:t>58,83</a:t>
                      </a:r>
                    </a:p>
                  </a:txBody>
                  <a:tcPr marL="9525" marR="9525" marT="9525" marB="0"/>
                </a:tc>
                <a:tc>
                  <a:txBody>
                    <a:bodyPr/>
                    <a:lstStyle/>
                    <a:p>
                      <a:pPr algn="ctr" fontAlgn="t"/>
                      <a:r>
                        <a:rPr lang="ru-RU" sz="1000" b="0" i="0" u="none" strike="noStrike">
                          <a:effectLst/>
                          <a:latin typeface="Times New Roman" panose="02020603050405020304" pitchFamily="18" charset="0"/>
                        </a:rPr>
                        <a:t>60,93</a:t>
                      </a:r>
                    </a:p>
                  </a:txBody>
                  <a:tcPr marL="9525" marR="9525" marT="9525" marB="0"/>
                </a:tc>
                <a:tc>
                  <a:txBody>
                    <a:bodyPr/>
                    <a:lstStyle/>
                    <a:p>
                      <a:pPr algn="ctr" fontAlgn="t"/>
                      <a:r>
                        <a:rPr lang="ru-RU" sz="1000" b="0" i="0" u="none" strike="noStrike">
                          <a:effectLst/>
                          <a:latin typeface="Times New Roman" panose="02020603050405020304" pitchFamily="18" charset="0"/>
                        </a:rPr>
                        <a:t>914000,00</a:t>
                      </a:r>
                    </a:p>
                  </a:txBody>
                  <a:tcPr marL="9525" marR="9525" marT="9525" marB="0"/>
                </a:tc>
                <a:tc>
                  <a:txBody>
                    <a:bodyPr/>
                    <a:lstStyle/>
                    <a:p>
                      <a:pPr algn="ctr" fontAlgn="t"/>
                      <a:r>
                        <a:rPr lang="ru-RU" sz="1000" b="0" i="0" u="none" strike="noStrike">
                          <a:effectLst/>
                          <a:latin typeface="Times New Roman" panose="02020603050405020304" pitchFamily="18" charset="0"/>
                        </a:rPr>
                        <a:t>914000,00</a:t>
                      </a:r>
                    </a:p>
                  </a:txBody>
                  <a:tcPr marL="9525" marR="9525" marT="9525" marB="0"/>
                </a:tc>
                <a:extLst>
                  <a:ext uri="{0D108BD9-81ED-4DB2-BD59-A6C34878D82A}">
                    <a16:rowId xmlns:a16="http://schemas.microsoft.com/office/drawing/2014/main" val="2213162937"/>
                  </a:ext>
                </a:extLst>
              </a:tr>
              <a:tr h="291486">
                <a:tc>
                  <a:txBody>
                    <a:bodyPr/>
                    <a:lstStyle/>
                    <a:p>
                      <a:pPr algn="just"/>
                      <a:r>
                        <a:rPr lang="ru-RU" sz="1000" b="0" dirty="0">
                          <a:latin typeface="Times New Roman" panose="02020603050405020304" pitchFamily="18" charset="0"/>
                          <a:cs typeface="Times New Roman" panose="02020603050405020304" pitchFamily="18" charset="0"/>
                        </a:rPr>
                        <a:t>000 1 11 05000 00 0000 120</a:t>
                      </a:r>
                      <a:endParaRPr lang="ru-RU" sz="1000" b="0" i="0" dirty="0">
                        <a:latin typeface="Times New Roman" panose="02020603050405020304" pitchFamily="18" charset="0"/>
                        <a:cs typeface="Times New Roman" panose="02020603050405020304" pitchFamily="18" charset="0"/>
                      </a:endParaRPr>
                    </a:p>
                  </a:txBody>
                  <a:tcPr/>
                </a:tc>
                <a:tc>
                  <a:txBody>
                    <a:bodyPr/>
                    <a:lstStyle/>
                    <a:p>
                      <a:pPr algn="just"/>
                      <a:r>
                        <a:rPr lang="ru-RU" sz="1000" b="0" dirty="0">
                          <a:latin typeface="Times New Roman" panose="02020603050405020304" pitchFamily="18" charset="0"/>
                          <a:cs typeface="Times New Roman" panose="02020603050405020304" pitchFamily="18" charset="0"/>
                        </a:rPr>
                        <a:t>Доходы от арендной платы за земельные участки</a:t>
                      </a:r>
                      <a:endParaRPr lang="ru-RU" sz="1000" b="0" i="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latin typeface="Times New Roman"/>
                        </a:rPr>
                        <a:t>9 972 086,93</a:t>
                      </a:r>
                    </a:p>
                  </a:txBody>
                  <a:tcPr marL="7620" marR="7620" marT="7620" marB="0"/>
                </a:tc>
                <a:tc>
                  <a:txBody>
                    <a:bodyPr/>
                    <a:lstStyle/>
                    <a:p>
                      <a:pPr algn="ctr" fontAlgn="t"/>
                      <a:r>
                        <a:rPr lang="ru-RU" sz="1000" b="0" i="0" u="none" strike="noStrike">
                          <a:effectLst/>
                          <a:latin typeface="Times New Roman" panose="02020603050405020304" pitchFamily="18" charset="0"/>
                        </a:rPr>
                        <a:t>522000,00</a:t>
                      </a:r>
                    </a:p>
                  </a:txBody>
                  <a:tcPr marL="9525" marR="9525" marT="9525" marB="0"/>
                </a:tc>
                <a:tc>
                  <a:txBody>
                    <a:bodyPr/>
                    <a:lstStyle/>
                    <a:p>
                      <a:pPr algn="ctr" fontAlgn="t"/>
                      <a:r>
                        <a:rPr lang="ru-RU" sz="1000" b="0" i="0" u="none" strike="noStrike" dirty="0">
                          <a:effectLst/>
                          <a:latin typeface="Times New Roman" panose="02020603050405020304" pitchFamily="18" charset="0"/>
                        </a:rPr>
                        <a:t>500000,00</a:t>
                      </a:r>
                    </a:p>
                  </a:txBody>
                  <a:tcPr marL="9525" marR="9525" marT="9525" marB="0"/>
                </a:tc>
                <a:tc>
                  <a:txBody>
                    <a:bodyPr/>
                    <a:lstStyle/>
                    <a:p>
                      <a:pPr algn="ctr" fontAlgn="t"/>
                      <a:r>
                        <a:rPr lang="ru-RU" sz="1000" b="0" i="0" u="none" strike="noStrike">
                          <a:effectLst/>
                          <a:latin typeface="Times New Roman" panose="02020603050405020304" pitchFamily="18" charset="0"/>
                        </a:rPr>
                        <a:t>134,64</a:t>
                      </a:r>
                    </a:p>
                  </a:txBody>
                  <a:tcPr marL="9525" marR="9525" marT="9525" marB="0"/>
                </a:tc>
                <a:tc>
                  <a:txBody>
                    <a:bodyPr/>
                    <a:lstStyle/>
                    <a:p>
                      <a:pPr algn="ctr" fontAlgn="t"/>
                      <a:r>
                        <a:rPr lang="ru-RU" sz="1000" b="0" i="0" u="none" strike="noStrike">
                          <a:effectLst/>
                          <a:latin typeface="Times New Roman" panose="02020603050405020304" pitchFamily="18" charset="0"/>
                        </a:rPr>
                        <a:t>95,79</a:t>
                      </a:r>
                    </a:p>
                  </a:txBody>
                  <a:tcPr marL="9525" marR="9525" marT="9525" marB="0"/>
                </a:tc>
                <a:tc>
                  <a:txBody>
                    <a:bodyPr/>
                    <a:lstStyle/>
                    <a:p>
                      <a:pPr algn="ctr" fontAlgn="t"/>
                      <a:r>
                        <a:rPr lang="ru-RU" sz="1000" b="0" i="0" u="none" strike="noStrike">
                          <a:effectLst/>
                          <a:latin typeface="Times New Roman" panose="02020603050405020304" pitchFamily="18" charset="0"/>
                        </a:rPr>
                        <a:t>500000,00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500000,00</a:t>
                      </a:r>
                    </a:p>
                  </a:txBody>
                  <a:tcPr marL="9525" marR="9525" marT="9525" marB="0"/>
                </a:tc>
                <a:extLst>
                  <a:ext uri="{0D108BD9-81ED-4DB2-BD59-A6C34878D82A}">
                    <a16:rowId xmlns:a16="http://schemas.microsoft.com/office/drawing/2014/main" val="3370867943"/>
                  </a:ext>
                </a:extLst>
              </a:tr>
              <a:tr h="291486">
                <a:tc>
                  <a:txBody>
                    <a:bodyPr/>
                    <a:lstStyle/>
                    <a:p>
                      <a:pPr algn="just"/>
                      <a:r>
                        <a:rPr lang="ru-RU" sz="1000" b="0" i="0" dirty="0">
                          <a:latin typeface="Times New Roman" panose="02020603050405020304" pitchFamily="18" charset="0"/>
                          <a:cs typeface="Times New Roman" panose="02020603050405020304" pitchFamily="18" charset="0"/>
                        </a:rPr>
                        <a:t>000 1 11 05300 00 0000 120</a:t>
                      </a:r>
                    </a:p>
                  </a:txBody>
                  <a:tcPr/>
                </a:tc>
                <a:tc>
                  <a:txBody>
                    <a:bodyPr/>
                    <a:lstStyle/>
                    <a:p>
                      <a:pPr algn="just"/>
                      <a:r>
                        <a:rPr lang="ru-RU" sz="1000" b="0" i="0" dirty="0">
                          <a:latin typeface="Times New Roman" panose="02020603050405020304" pitchFamily="18" charset="0"/>
                          <a:cs typeface="Times New Roman" panose="02020603050405020304" pitchFamily="18" charset="0"/>
                        </a:rPr>
                        <a:t>Плата по соглашениям об установлении сервитута</a:t>
                      </a:r>
                    </a:p>
                  </a:txBody>
                  <a:tcPr/>
                </a:tc>
                <a:tc>
                  <a:txBody>
                    <a:bodyPr/>
                    <a:lstStyle/>
                    <a:p>
                      <a:pPr algn="ctr" fontAlgn="t"/>
                      <a:r>
                        <a:rPr lang="ru-RU" sz="1000" b="0" i="0" u="none" strike="noStrike" dirty="0">
                          <a:latin typeface="Times New Roman"/>
                        </a:rPr>
                        <a:t>1 096,46</a:t>
                      </a: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0005"/>
                  </a:ext>
                </a:extLst>
              </a:tr>
              <a:tr h="407667">
                <a:tc>
                  <a:txBody>
                    <a:bodyPr/>
                    <a:lstStyle/>
                    <a:p>
                      <a:pPr algn="just"/>
                      <a:r>
                        <a:rPr lang="ru-RU" sz="1000" b="1" dirty="0">
                          <a:latin typeface="Times New Roman" panose="02020603050405020304" pitchFamily="18" charset="0"/>
                          <a:cs typeface="Times New Roman" panose="02020603050405020304" pitchFamily="18" charset="0"/>
                        </a:rPr>
                        <a:t>000 1 12 00000 00 0000 000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ПЛАТЕЖИ ПРИ ПОЛЬЗОВАНИИ ПРИРОДНЫМИ РЕСУРСАМИ</a:t>
                      </a:r>
                    </a:p>
                  </a:txBody>
                  <a:tcPr/>
                </a:tc>
                <a:tc>
                  <a:txBody>
                    <a:bodyPr/>
                    <a:lstStyle/>
                    <a:p>
                      <a:pPr algn="ctr" fontAlgn="t"/>
                      <a:r>
                        <a:rPr lang="ru-RU" sz="1000" b="1" i="0" u="none" strike="noStrike" dirty="0">
                          <a:latin typeface="Times New Roman"/>
                        </a:rPr>
                        <a:t>79 473,09</a:t>
                      </a:r>
                    </a:p>
                  </a:txBody>
                  <a:tcPr marL="7620" marR="7620" marT="7620" marB="0"/>
                </a:tc>
                <a:tc>
                  <a:txBody>
                    <a:bodyPr/>
                    <a:lstStyle/>
                    <a:p>
                      <a:pPr algn="ctr" fontAlgn="t"/>
                      <a:r>
                        <a:rPr lang="ru-RU" sz="1000" b="1" i="0" u="none" strike="noStrike" dirty="0">
                          <a:effectLst/>
                          <a:latin typeface="Times New Roman" panose="02020603050405020304" pitchFamily="18" charset="0"/>
                        </a:rPr>
                        <a:t>85000,00</a:t>
                      </a:r>
                    </a:p>
                  </a:txBody>
                  <a:tcPr marL="9525" marR="9525" marT="9525" marB="0"/>
                </a:tc>
                <a:tc>
                  <a:txBody>
                    <a:bodyPr/>
                    <a:lstStyle/>
                    <a:p>
                      <a:pPr algn="ctr" fontAlgn="t"/>
                      <a:r>
                        <a:rPr lang="ru-RU" sz="1000" b="1" i="0" u="none" strike="noStrike" dirty="0">
                          <a:effectLst/>
                          <a:latin typeface="Times New Roman" panose="02020603050405020304" pitchFamily="18" charset="0"/>
                        </a:rPr>
                        <a:t>157000,00</a:t>
                      </a:r>
                    </a:p>
                  </a:txBody>
                  <a:tcPr marL="9525" marR="9525" marT="9525" marB="0"/>
                </a:tc>
                <a:tc>
                  <a:txBody>
                    <a:bodyPr/>
                    <a:lstStyle/>
                    <a:p>
                      <a:pPr algn="ctr" fontAlgn="t"/>
                      <a:r>
                        <a:rPr lang="ru-RU" sz="1000" b="1" i="0" u="none" strike="noStrike">
                          <a:effectLst/>
                          <a:latin typeface="Times New Roman" panose="02020603050405020304" pitchFamily="18" charset="0"/>
                        </a:rPr>
                        <a:t>197,55</a:t>
                      </a:r>
                    </a:p>
                  </a:txBody>
                  <a:tcPr marL="9525" marR="9525" marT="9525" marB="0"/>
                </a:tc>
                <a:tc>
                  <a:txBody>
                    <a:bodyPr/>
                    <a:lstStyle/>
                    <a:p>
                      <a:pPr algn="ctr" fontAlgn="t"/>
                      <a:r>
                        <a:rPr lang="ru-RU" sz="1000" b="1" i="0" u="none" strike="noStrike">
                          <a:effectLst/>
                          <a:latin typeface="Times New Roman" panose="02020603050405020304" pitchFamily="18" charset="0"/>
                        </a:rPr>
                        <a:t>184,71</a:t>
                      </a:r>
                    </a:p>
                  </a:txBody>
                  <a:tcPr marL="9525" marR="9525" marT="9525" marB="0"/>
                </a:tc>
                <a:tc>
                  <a:txBody>
                    <a:bodyPr/>
                    <a:lstStyle/>
                    <a:p>
                      <a:pPr algn="ctr" fontAlgn="t"/>
                      <a:r>
                        <a:rPr lang="ru-RU" sz="1000" b="1" i="0" u="none" strike="noStrike">
                          <a:effectLst/>
                          <a:latin typeface="Times New Roman" panose="02020603050405020304" pitchFamily="18" charset="0"/>
                        </a:rPr>
                        <a:t>157000,00</a:t>
                      </a:r>
                    </a:p>
                  </a:txBody>
                  <a:tcPr marL="9525" marR="9525" marT="9525" marB="0"/>
                </a:tc>
                <a:tc>
                  <a:txBody>
                    <a:bodyPr/>
                    <a:lstStyle/>
                    <a:p>
                      <a:pPr algn="ctr" fontAlgn="t"/>
                      <a:r>
                        <a:rPr lang="ru-RU" sz="1000" b="1" i="0" u="none" strike="noStrike" dirty="0">
                          <a:effectLst/>
                          <a:latin typeface="Times New Roman" panose="02020603050405020304" pitchFamily="18" charset="0"/>
                        </a:rPr>
                        <a:t>157000,00</a:t>
                      </a:r>
                    </a:p>
                  </a:txBody>
                  <a:tcPr marL="9525" marR="9525" marT="9525" marB="0"/>
                </a:tc>
                <a:extLst>
                  <a:ext uri="{0D108BD9-81ED-4DB2-BD59-A6C34878D82A}">
                    <a16:rowId xmlns:a16="http://schemas.microsoft.com/office/drawing/2014/main" val="1383002099"/>
                  </a:ext>
                </a:extLst>
              </a:tr>
              <a:tr h="407667">
                <a:tc>
                  <a:txBody>
                    <a:bodyPr/>
                    <a:lstStyle/>
                    <a:p>
                      <a:pPr algn="just"/>
                      <a:r>
                        <a:rPr lang="ru-RU" sz="1000" b="0" dirty="0">
                          <a:latin typeface="Times New Roman" panose="02020603050405020304" pitchFamily="18" charset="0"/>
                          <a:cs typeface="Times New Roman" panose="02020603050405020304" pitchFamily="18" charset="0"/>
                        </a:rPr>
                        <a:t>000 1 12 01000 00 0000 120</a:t>
                      </a:r>
                    </a:p>
                  </a:txBody>
                  <a:tcPr/>
                </a:tc>
                <a:tc>
                  <a:txBody>
                    <a:bodyPr/>
                    <a:lstStyle/>
                    <a:p>
                      <a:pPr algn="just"/>
                      <a:r>
                        <a:rPr lang="ru-RU" sz="1000" b="0" dirty="0">
                          <a:latin typeface="Times New Roman" panose="02020603050405020304" pitchFamily="18" charset="0"/>
                          <a:cs typeface="Times New Roman" panose="02020603050405020304" pitchFamily="18" charset="0"/>
                        </a:rPr>
                        <a:t>Плата за негативное воздействие на окружающую среду</a:t>
                      </a:r>
                    </a:p>
                  </a:txBody>
                  <a:tcPr/>
                </a:tc>
                <a:tc>
                  <a:txBody>
                    <a:bodyPr/>
                    <a:lstStyle/>
                    <a:p>
                      <a:pPr algn="ctr" fontAlgn="t"/>
                      <a:r>
                        <a:rPr lang="ru-RU" sz="1000" b="0" i="0" u="none" strike="noStrike" dirty="0">
                          <a:latin typeface="Times New Roman"/>
                        </a:rPr>
                        <a:t>79 473,09</a:t>
                      </a:r>
                    </a:p>
                  </a:txBody>
                  <a:tcPr marL="7620" marR="7620" marT="7620" marB="0"/>
                </a:tc>
                <a:tc>
                  <a:txBody>
                    <a:bodyPr/>
                    <a:lstStyle/>
                    <a:p>
                      <a:pPr algn="ctr" fontAlgn="t"/>
                      <a:r>
                        <a:rPr lang="ru-RU" sz="1000" b="0" i="0" u="none" strike="noStrike" dirty="0">
                          <a:effectLst/>
                          <a:latin typeface="Times New Roman" panose="02020603050405020304" pitchFamily="18" charset="0"/>
                        </a:rPr>
                        <a:t>85000,00</a:t>
                      </a:r>
                    </a:p>
                  </a:txBody>
                  <a:tcPr marL="9525" marR="9525" marT="9525" marB="0"/>
                </a:tc>
                <a:tc>
                  <a:txBody>
                    <a:bodyPr/>
                    <a:lstStyle/>
                    <a:p>
                      <a:pPr algn="ctr" fontAlgn="t"/>
                      <a:r>
                        <a:rPr lang="ru-RU" sz="1000" b="0" i="0" u="none" strike="noStrike" dirty="0">
                          <a:effectLst/>
                          <a:latin typeface="Times New Roman" panose="02020603050405020304" pitchFamily="18" charset="0"/>
                        </a:rPr>
                        <a:t>157000,00</a:t>
                      </a:r>
                    </a:p>
                  </a:txBody>
                  <a:tcPr marL="9525" marR="9525" marT="9525" marB="0"/>
                </a:tc>
                <a:tc>
                  <a:txBody>
                    <a:bodyPr/>
                    <a:lstStyle/>
                    <a:p>
                      <a:pPr algn="ctr" fontAlgn="t"/>
                      <a:r>
                        <a:rPr lang="ru-RU" sz="1000" b="0" i="0" u="none" strike="noStrike" dirty="0">
                          <a:effectLst/>
                          <a:latin typeface="Times New Roman" panose="02020603050405020304" pitchFamily="18" charset="0"/>
                        </a:rPr>
                        <a:t>197,55</a:t>
                      </a:r>
                    </a:p>
                  </a:txBody>
                  <a:tcPr marL="9525" marR="9525" marT="9525" marB="0"/>
                </a:tc>
                <a:tc>
                  <a:txBody>
                    <a:bodyPr/>
                    <a:lstStyle/>
                    <a:p>
                      <a:pPr algn="ctr" fontAlgn="t"/>
                      <a:r>
                        <a:rPr lang="ru-RU" sz="1000" b="0" i="0" u="none" strike="noStrike" dirty="0">
                          <a:effectLst/>
                          <a:latin typeface="Times New Roman" panose="02020603050405020304" pitchFamily="18" charset="0"/>
                        </a:rPr>
                        <a:t>184,71</a:t>
                      </a:r>
                    </a:p>
                  </a:txBody>
                  <a:tcPr marL="9525" marR="9525" marT="9525" marB="0"/>
                </a:tc>
                <a:tc>
                  <a:txBody>
                    <a:bodyPr/>
                    <a:lstStyle/>
                    <a:p>
                      <a:pPr algn="ctr" fontAlgn="t"/>
                      <a:r>
                        <a:rPr lang="ru-RU" sz="1000" b="0" i="0" u="none" strike="noStrike" dirty="0">
                          <a:effectLst/>
                          <a:latin typeface="Times New Roman" panose="02020603050405020304" pitchFamily="18" charset="0"/>
                        </a:rPr>
                        <a:t>157000,00</a:t>
                      </a:r>
                    </a:p>
                  </a:txBody>
                  <a:tcPr marL="9525" marR="9525" marT="9525" marB="0"/>
                </a:tc>
                <a:tc>
                  <a:txBody>
                    <a:bodyPr/>
                    <a:lstStyle/>
                    <a:p>
                      <a:pPr algn="ctr" fontAlgn="t"/>
                      <a:r>
                        <a:rPr lang="ru-RU" sz="1000" b="0" i="0" u="none" strike="noStrike" dirty="0">
                          <a:effectLst/>
                          <a:latin typeface="Times New Roman" panose="02020603050405020304" pitchFamily="18" charset="0"/>
                        </a:rPr>
                        <a:t>157000,00</a:t>
                      </a:r>
                    </a:p>
                  </a:txBody>
                  <a:tcPr marL="9525" marR="9525" marT="9525" marB="0"/>
                </a:tc>
                <a:extLst>
                  <a:ext uri="{0D108BD9-81ED-4DB2-BD59-A6C34878D82A}">
                    <a16:rowId xmlns:a16="http://schemas.microsoft.com/office/drawing/2014/main" val="116539302"/>
                  </a:ext>
                </a:extLst>
              </a:tr>
              <a:tr h="564462">
                <a:tc>
                  <a:txBody>
                    <a:bodyPr/>
                    <a:lstStyle/>
                    <a:p>
                      <a:pPr algn="just"/>
                      <a:r>
                        <a:rPr lang="ru-RU" sz="1000" b="1" dirty="0">
                          <a:latin typeface="Times New Roman" panose="02020603050405020304" pitchFamily="18" charset="0"/>
                          <a:cs typeface="Times New Roman" panose="02020603050405020304" pitchFamily="18" charset="0"/>
                        </a:rPr>
                        <a:t>000 1 13 00000 00 0000 000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ДОХОДЫ ОТ ОКАЗАНИЯ ПЛАТНЫХ УСЛУГ (РАБОТ) И КОМПЕНСАЦИИ ЗАТРАТ ГОСУДАРСТВА</a:t>
                      </a:r>
                    </a:p>
                  </a:txBody>
                  <a:tcPr/>
                </a:tc>
                <a:tc>
                  <a:txBody>
                    <a:bodyPr/>
                    <a:lstStyle/>
                    <a:p>
                      <a:pPr algn="ctr" fontAlgn="t"/>
                      <a:r>
                        <a:rPr lang="ru-RU" sz="1000" b="1" i="0" u="none" strike="noStrike" dirty="0">
                          <a:latin typeface="Times New Roman"/>
                        </a:rPr>
                        <a:t>1 988 605,54</a:t>
                      </a:r>
                    </a:p>
                  </a:txBody>
                  <a:tcPr marL="7620" marR="7620" marT="7620" marB="0"/>
                </a:tc>
                <a:tc>
                  <a:txBody>
                    <a:bodyPr/>
                    <a:lstStyle/>
                    <a:p>
                      <a:pPr algn="ctr" fontAlgn="t"/>
                      <a:r>
                        <a:rPr lang="ru-RU" sz="1000" b="1" i="0" u="none" strike="noStrike" dirty="0">
                          <a:effectLst/>
                          <a:latin typeface="Times New Roman" panose="02020603050405020304" pitchFamily="18" charset="0"/>
                        </a:rPr>
                        <a:t>1 432 000,00</a:t>
                      </a:r>
                    </a:p>
                  </a:txBody>
                  <a:tcPr marL="9525" marR="9525" marT="9525" marB="0"/>
                </a:tc>
                <a:tc>
                  <a:txBody>
                    <a:bodyPr/>
                    <a:lstStyle/>
                    <a:p>
                      <a:pPr algn="ctr" fontAlgn="t"/>
                      <a:r>
                        <a:rPr lang="ru-RU" sz="1000" b="1" i="0" u="none" strike="noStrike">
                          <a:effectLst/>
                          <a:latin typeface="Times New Roman" panose="02020603050405020304" pitchFamily="18" charset="0"/>
                        </a:rPr>
                        <a:t>1 504 000,00</a:t>
                      </a:r>
                    </a:p>
                  </a:txBody>
                  <a:tcPr marL="9525" marR="9525" marT="9525" marB="0"/>
                </a:tc>
                <a:tc>
                  <a:txBody>
                    <a:bodyPr/>
                    <a:lstStyle/>
                    <a:p>
                      <a:pPr algn="ctr" fontAlgn="t"/>
                      <a:r>
                        <a:rPr lang="ru-RU" sz="1000" b="1" i="0" u="none" strike="noStrike">
                          <a:effectLst/>
                          <a:latin typeface="Times New Roman" panose="02020603050405020304" pitchFamily="18" charset="0"/>
                        </a:rPr>
                        <a:t>75,63</a:t>
                      </a:r>
                    </a:p>
                  </a:txBody>
                  <a:tcPr marL="9525" marR="9525" marT="9525" marB="0"/>
                </a:tc>
                <a:tc>
                  <a:txBody>
                    <a:bodyPr/>
                    <a:lstStyle/>
                    <a:p>
                      <a:pPr algn="ctr" fontAlgn="t"/>
                      <a:r>
                        <a:rPr lang="ru-RU" sz="1000" b="1" i="0" u="none" strike="noStrike">
                          <a:effectLst/>
                          <a:latin typeface="Times New Roman" panose="02020603050405020304" pitchFamily="18" charset="0"/>
                        </a:rPr>
                        <a:t>105,03</a:t>
                      </a:r>
                    </a:p>
                  </a:txBody>
                  <a:tcPr marL="9525" marR="9525" marT="9525" marB="0"/>
                </a:tc>
                <a:tc>
                  <a:txBody>
                    <a:bodyPr/>
                    <a:lstStyle/>
                    <a:p>
                      <a:pPr algn="ctr" fontAlgn="t"/>
                      <a:r>
                        <a:rPr lang="ru-RU" sz="1000" b="1" i="0" u="none" strike="noStrike">
                          <a:effectLst/>
                          <a:latin typeface="Times New Roman" panose="02020603050405020304" pitchFamily="18" charset="0"/>
                        </a:rPr>
                        <a:t>1504000,00</a:t>
                      </a:r>
                    </a:p>
                  </a:txBody>
                  <a:tcPr marL="9525" marR="9525" marT="9525" marB="0"/>
                </a:tc>
                <a:tc>
                  <a:txBody>
                    <a:bodyPr/>
                    <a:lstStyle/>
                    <a:p>
                      <a:pPr algn="ctr" fontAlgn="t"/>
                      <a:r>
                        <a:rPr lang="ru-RU" sz="1000" b="1" i="0" u="none" strike="noStrike" dirty="0">
                          <a:effectLst/>
                          <a:latin typeface="Times New Roman" panose="02020603050405020304" pitchFamily="18" charset="0"/>
                        </a:rPr>
                        <a:t>1504000,00</a:t>
                      </a:r>
                    </a:p>
                  </a:txBody>
                  <a:tcPr marL="9525" marR="9525" marT="9525" marB="0"/>
                </a:tc>
                <a:extLst>
                  <a:ext uri="{0D108BD9-81ED-4DB2-BD59-A6C34878D82A}">
                    <a16:rowId xmlns:a16="http://schemas.microsoft.com/office/drawing/2014/main" val="439307802"/>
                  </a:ext>
                </a:extLst>
              </a:tr>
              <a:tr h="250872">
                <a:tc>
                  <a:txBody>
                    <a:bodyPr/>
                    <a:lstStyle/>
                    <a:p>
                      <a:pPr algn="just"/>
                      <a:r>
                        <a:rPr lang="ru-RU" sz="1000" b="0" dirty="0">
                          <a:latin typeface="Times New Roman" panose="02020603050405020304" pitchFamily="18" charset="0"/>
                          <a:cs typeface="Times New Roman" panose="02020603050405020304" pitchFamily="18" charset="0"/>
                        </a:rPr>
                        <a:t>000 1 13 00000 00 0000 130</a:t>
                      </a:r>
                    </a:p>
                  </a:txBody>
                  <a:tcPr/>
                </a:tc>
                <a:tc>
                  <a:txBody>
                    <a:bodyPr/>
                    <a:lstStyle/>
                    <a:p>
                      <a:pPr algn="just"/>
                      <a:r>
                        <a:rPr lang="ru-RU" sz="1000" b="0" dirty="0">
                          <a:latin typeface="Times New Roman" panose="02020603050405020304" pitchFamily="18" charset="0"/>
                          <a:cs typeface="Times New Roman" panose="02020603050405020304" pitchFamily="18" charset="0"/>
                        </a:rPr>
                        <a:t>Прочие доходы от оказания платных услуг</a:t>
                      </a:r>
                    </a:p>
                  </a:txBody>
                  <a:tcPr/>
                </a:tc>
                <a:tc>
                  <a:txBody>
                    <a:bodyPr/>
                    <a:lstStyle/>
                    <a:p>
                      <a:pPr algn="ctr" fontAlgn="t"/>
                      <a:r>
                        <a:rPr lang="ru-RU" sz="1000" b="0" i="0" u="none" strike="noStrike" dirty="0">
                          <a:latin typeface="Times New Roman"/>
                        </a:rPr>
                        <a:t>1 552 055,00</a:t>
                      </a:r>
                    </a:p>
                  </a:txBody>
                  <a:tcPr marL="7620" marR="7620" marT="7620" marB="0"/>
                </a:tc>
                <a:tc>
                  <a:txBody>
                    <a:bodyPr/>
                    <a:lstStyle/>
                    <a:p>
                      <a:pPr algn="ctr" fontAlgn="t"/>
                      <a:r>
                        <a:rPr lang="ru-RU" sz="1000" b="0" i="0" u="none" strike="noStrike">
                          <a:effectLst/>
                          <a:latin typeface="Times New Roman" panose="02020603050405020304" pitchFamily="18" charset="0"/>
                        </a:rPr>
                        <a:t>1432000,00</a:t>
                      </a:r>
                    </a:p>
                  </a:txBody>
                  <a:tcPr marL="9525" marR="9525" marT="9525" marB="0"/>
                </a:tc>
                <a:tc>
                  <a:txBody>
                    <a:bodyPr/>
                    <a:lstStyle/>
                    <a:p>
                      <a:pPr algn="ctr" fontAlgn="t"/>
                      <a:r>
                        <a:rPr lang="ru-RU" sz="1000" b="0" i="0" u="none" strike="noStrike">
                          <a:effectLst/>
                          <a:latin typeface="Times New Roman" panose="02020603050405020304" pitchFamily="18" charset="0"/>
                        </a:rPr>
                        <a:t>1504000,00</a:t>
                      </a:r>
                    </a:p>
                  </a:txBody>
                  <a:tcPr marL="9525" marR="9525" marT="9525" marB="0"/>
                </a:tc>
                <a:tc>
                  <a:txBody>
                    <a:bodyPr/>
                    <a:lstStyle/>
                    <a:p>
                      <a:pPr algn="ctr" fontAlgn="t"/>
                      <a:r>
                        <a:rPr lang="ru-RU" sz="1000" b="0" i="0" u="none" strike="noStrike">
                          <a:effectLst/>
                          <a:latin typeface="Times New Roman" panose="02020603050405020304" pitchFamily="18" charset="0"/>
                        </a:rPr>
                        <a:t>96,90</a:t>
                      </a:r>
                    </a:p>
                  </a:txBody>
                  <a:tcPr marL="9525" marR="9525" marT="9525" marB="0"/>
                </a:tc>
                <a:tc>
                  <a:txBody>
                    <a:bodyPr/>
                    <a:lstStyle/>
                    <a:p>
                      <a:pPr algn="ctr" fontAlgn="t"/>
                      <a:r>
                        <a:rPr lang="ru-RU" sz="1000" b="0" i="0" u="none" strike="noStrike">
                          <a:effectLst/>
                          <a:latin typeface="Times New Roman" panose="02020603050405020304" pitchFamily="18" charset="0"/>
                        </a:rPr>
                        <a:t>105,03</a:t>
                      </a:r>
                    </a:p>
                  </a:txBody>
                  <a:tcPr marL="9525" marR="9525" marT="9525" marB="0"/>
                </a:tc>
                <a:tc>
                  <a:txBody>
                    <a:bodyPr/>
                    <a:lstStyle/>
                    <a:p>
                      <a:pPr algn="ctr" fontAlgn="t"/>
                      <a:r>
                        <a:rPr lang="ru-RU" sz="1000" b="0" i="0" u="none" strike="noStrike">
                          <a:effectLst/>
                          <a:latin typeface="Times New Roman" panose="02020603050405020304" pitchFamily="18" charset="0"/>
                        </a:rPr>
                        <a:t>1504000,00</a:t>
                      </a:r>
                    </a:p>
                  </a:txBody>
                  <a:tcPr marL="9525" marR="9525" marT="9525" marB="0"/>
                </a:tc>
                <a:tc>
                  <a:txBody>
                    <a:bodyPr/>
                    <a:lstStyle/>
                    <a:p>
                      <a:pPr algn="ctr" fontAlgn="t"/>
                      <a:r>
                        <a:rPr lang="ru-RU" sz="1000" b="0" i="0" u="none" strike="noStrike" dirty="0">
                          <a:effectLst/>
                          <a:latin typeface="Times New Roman" panose="02020603050405020304" pitchFamily="18" charset="0"/>
                        </a:rPr>
                        <a:t>1504000,00</a:t>
                      </a:r>
                    </a:p>
                  </a:txBody>
                  <a:tcPr marL="9525" marR="9525" marT="9525" marB="0"/>
                </a:tc>
                <a:extLst>
                  <a:ext uri="{0D108BD9-81ED-4DB2-BD59-A6C34878D82A}">
                    <a16:rowId xmlns:a16="http://schemas.microsoft.com/office/drawing/2014/main" val="4245877370"/>
                  </a:ext>
                </a:extLst>
              </a:tr>
              <a:tr h="261706">
                <a:tc>
                  <a:txBody>
                    <a:bodyPr/>
                    <a:lstStyle/>
                    <a:p>
                      <a:pPr algn="just"/>
                      <a:r>
                        <a:rPr lang="ru-RU" sz="1000" b="0" dirty="0">
                          <a:latin typeface="Times New Roman" panose="02020603050405020304" pitchFamily="18" charset="0"/>
                          <a:cs typeface="Times New Roman" panose="02020603050405020304" pitchFamily="18" charset="0"/>
                        </a:rPr>
                        <a:t>000 1 13 02000 00 0000 130</a:t>
                      </a:r>
                    </a:p>
                  </a:txBody>
                  <a:tcPr/>
                </a:tc>
                <a:tc>
                  <a:txBody>
                    <a:bodyPr/>
                    <a:lstStyle/>
                    <a:p>
                      <a:pPr algn="just"/>
                      <a:r>
                        <a:rPr lang="ru-RU" sz="1000" b="0" dirty="0">
                          <a:latin typeface="Times New Roman" panose="02020603050405020304" pitchFamily="18" charset="0"/>
                          <a:cs typeface="Times New Roman" panose="02020603050405020304" pitchFamily="18" charset="0"/>
                        </a:rPr>
                        <a:t>Доходы от компенсации затрат бюджетов</a:t>
                      </a:r>
                    </a:p>
                  </a:txBody>
                  <a:tcPr/>
                </a:tc>
                <a:tc>
                  <a:txBody>
                    <a:bodyPr/>
                    <a:lstStyle/>
                    <a:p>
                      <a:pPr algn="ctr" fontAlgn="t"/>
                      <a:r>
                        <a:rPr lang="ru-RU" sz="1000" b="0" i="0" u="none" strike="noStrike" dirty="0">
                          <a:latin typeface="Times New Roman"/>
                        </a:rPr>
                        <a:t>436 550,54</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0010"/>
                  </a:ext>
                </a:extLst>
              </a:tr>
              <a:tr h="407667">
                <a:tc>
                  <a:txBody>
                    <a:bodyPr/>
                    <a:lstStyle/>
                    <a:p>
                      <a:pPr algn="just"/>
                      <a:r>
                        <a:rPr lang="ru-RU" sz="1000" b="1" dirty="0">
                          <a:latin typeface="Times New Roman" panose="02020603050405020304" pitchFamily="18" charset="0"/>
                          <a:cs typeface="Times New Roman" panose="02020603050405020304" pitchFamily="18" charset="0"/>
                        </a:rPr>
                        <a:t>000 1 14 00000 00 0000 000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ДОХОДЫ ОТ ПРОДАЖИ МАТЕРИАЛЬНЫХ И НЕМАТЕРИАЛЬНЫХ АКТИВОВ</a:t>
                      </a:r>
                    </a:p>
                  </a:txBody>
                  <a:tcPr/>
                </a:tc>
                <a:tc>
                  <a:txBody>
                    <a:bodyPr/>
                    <a:lstStyle/>
                    <a:p>
                      <a:pPr algn="ctr" fontAlgn="t"/>
                      <a:r>
                        <a:rPr lang="ru-RU" sz="1000" b="1" i="0" u="none" strike="noStrike" dirty="0">
                          <a:latin typeface="Times New Roman"/>
                        </a:rPr>
                        <a:t>7 263 599,82</a:t>
                      </a:r>
                    </a:p>
                  </a:txBody>
                  <a:tcPr marL="7620" marR="7620" marT="7620" marB="0"/>
                </a:tc>
                <a:tc>
                  <a:txBody>
                    <a:bodyPr/>
                    <a:lstStyle/>
                    <a:p>
                      <a:pPr algn="ctr" fontAlgn="t"/>
                      <a:r>
                        <a:rPr lang="ru-RU" sz="1000" b="1" i="0" u="none" strike="noStrike" dirty="0">
                          <a:effectLst/>
                          <a:latin typeface="Times New Roman" panose="02020603050405020304" pitchFamily="18" charset="0"/>
                        </a:rPr>
                        <a:t>700 000,00</a:t>
                      </a:r>
                    </a:p>
                  </a:txBody>
                  <a:tcPr marL="9525" marR="9525" marT="9525" marB="0"/>
                </a:tc>
                <a:tc>
                  <a:txBody>
                    <a:bodyPr/>
                    <a:lstStyle/>
                    <a:p>
                      <a:pPr algn="ctr" fontAlgn="t"/>
                      <a:r>
                        <a:rPr lang="ru-RU" sz="1000" b="1" i="0" u="none" strike="noStrike">
                          <a:effectLst/>
                          <a:latin typeface="Times New Roman" panose="02020603050405020304" pitchFamily="18" charset="0"/>
                        </a:rPr>
                        <a:t>1 400 000,00</a:t>
                      </a:r>
                    </a:p>
                  </a:txBody>
                  <a:tcPr marL="9525" marR="9525" marT="9525" marB="0"/>
                </a:tc>
                <a:tc>
                  <a:txBody>
                    <a:bodyPr/>
                    <a:lstStyle/>
                    <a:p>
                      <a:pPr algn="ctr" fontAlgn="t"/>
                      <a:r>
                        <a:rPr lang="ru-RU" sz="1000" b="1" i="0" u="none" strike="noStrike">
                          <a:effectLst/>
                          <a:latin typeface="Times New Roman" panose="02020603050405020304" pitchFamily="18" charset="0"/>
                        </a:rPr>
                        <a:t>19,27</a:t>
                      </a:r>
                    </a:p>
                  </a:txBody>
                  <a:tcPr marL="9525" marR="9525" marT="9525" marB="0"/>
                </a:tc>
                <a:tc>
                  <a:txBody>
                    <a:bodyPr/>
                    <a:lstStyle/>
                    <a:p>
                      <a:pPr algn="ctr" fontAlgn="t"/>
                      <a:r>
                        <a:rPr lang="ru-RU" sz="1000" b="1" i="0" u="none" strike="noStrike">
                          <a:effectLst/>
                          <a:latin typeface="Times New Roman" panose="02020603050405020304" pitchFamily="18" charset="0"/>
                        </a:rPr>
                        <a:t>200,00</a:t>
                      </a:r>
                    </a:p>
                  </a:txBody>
                  <a:tcPr marL="9525" marR="9525" marT="9525" marB="0"/>
                </a:tc>
                <a:tc>
                  <a:txBody>
                    <a:bodyPr/>
                    <a:lstStyle/>
                    <a:p>
                      <a:pPr algn="ctr" fontAlgn="t"/>
                      <a:r>
                        <a:rPr lang="ru-RU" sz="1000" b="1" i="0" u="none" strike="noStrike">
                          <a:effectLst/>
                          <a:latin typeface="Times New Roman" panose="02020603050405020304" pitchFamily="18" charset="0"/>
                        </a:rPr>
                        <a:t>1 208 000,00</a:t>
                      </a:r>
                    </a:p>
                  </a:txBody>
                  <a:tcPr marL="9525" marR="9525" marT="9525" marB="0"/>
                </a:tc>
                <a:tc>
                  <a:txBody>
                    <a:bodyPr/>
                    <a:lstStyle/>
                    <a:p>
                      <a:pPr algn="ctr" fontAlgn="t"/>
                      <a:r>
                        <a:rPr lang="ru-RU" sz="1000" b="1" i="0" u="none" strike="noStrike">
                          <a:effectLst/>
                          <a:latin typeface="Times New Roman" panose="02020603050405020304" pitchFamily="18" charset="0"/>
                        </a:rPr>
                        <a:t>1 208 000,00</a:t>
                      </a:r>
                    </a:p>
                  </a:txBody>
                  <a:tcPr marL="9525" marR="9525" marT="9525" marB="0"/>
                </a:tc>
                <a:extLst>
                  <a:ext uri="{0D108BD9-81ED-4DB2-BD59-A6C34878D82A}">
                    <a16:rowId xmlns:a16="http://schemas.microsoft.com/office/drawing/2014/main" val="55271958"/>
                  </a:ext>
                </a:extLst>
              </a:tr>
              <a:tr h="317018">
                <a:tc>
                  <a:txBody>
                    <a:bodyPr/>
                    <a:lstStyle/>
                    <a:p>
                      <a:pPr algn="just"/>
                      <a:r>
                        <a:rPr lang="ru-RU" sz="1000" dirty="0">
                          <a:latin typeface="Times New Roman" panose="02020603050405020304" pitchFamily="18" charset="0"/>
                          <a:cs typeface="Times New Roman" panose="02020603050405020304" pitchFamily="18" charset="0"/>
                        </a:rPr>
                        <a:t>000 1 14 02000 00 0000 410</a:t>
                      </a:r>
                    </a:p>
                  </a:txBody>
                  <a:tcPr/>
                </a:tc>
                <a:tc>
                  <a:txBody>
                    <a:bodyPr/>
                    <a:lstStyle/>
                    <a:p>
                      <a:pPr algn="just"/>
                      <a:r>
                        <a:rPr lang="ru-RU" sz="1000" dirty="0">
                          <a:latin typeface="Times New Roman" panose="02020603050405020304" pitchFamily="18" charset="0"/>
                          <a:cs typeface="Times New Roman" panose="02020603050405020304" pitchFamily="18" charset="0"/>
                        </a:rPr>
                        <a:t>Доходы от реализации иного имущества</a:t>
                      </a:r>
                    </a:p>
                  </a:txBody>
                  <a:tcPr/>
                </a:tc>
                <a:tc>
                  <a:txBody>
                    <a:bodyPr/>
                    <a:lstStyle/>
                    <a:p>
                      <a:pPr algn="ctr" fontAlgn="t"/>
                      <a:r>
                        <a:rPr lang="ru-RU" sz="1000" b="0" i="0" u="none" strike="noStrike" dirty="0">
                          <a:latin typeface="Times New Roman"/>
                        </a:rPr>
                        <a:t>14 000,00</a:t>
                      </a:r>
                    </a:p>
                  </a:txBody>
                  <a:tcPr marL="7620" marR="7620" marT="7620" marB="0"/>
                </a:tc>
                <a:tc>
                  <a:txBody>
                    <a:bodyPr/>
                    <a:lstStyle/>
                    <a:p>
                      <a:pPr algn="ctr" fontAlgn="t"/>
                      <a:r>
                        <a:rPr lang="ru-RU" sz="1000" b="0" i="0" u="none" strike="noStrike">
                          <a:effectLst/>
                          <a:latin typeface="Times New Roman" panose="02020603050405020304" pitchFamily="18" charset="0"/>
                        </a:rPr>
                        <a:t>300000,00</a:t>
                      </a:r>
                    </a:p>
                  </a:txBody>
                  <a:tcPr marL="9525" marR="9525" marT="9525" marB="0"/>
                </a:tc>
                <a:tc>
                  <a:txBody>
                    <a:bodyPr/>
                    <a:lstStyle/>
                    <a:p>
                      <a:pPr algn="ctr" fontAlgn="t"/>
                      <a:r>
                        <a:rPr lang="ru-RU" sz="1000" b="0" i="0" u="none" strike="noStrike">
                          <a:effectLst/>
                          <a:latin typeface="Times New Roman" panose="02020603050405020304" pitchFamily="18" charset="0"/>
                        </a:rPr>
                        <a:t>300000,00</a:t>
                      </a:r>
                    </a:p>
                  </a:txBody>
                  <a:tcPr marL="9525" marR="9525" marT="9525" marB="0"/>
                </a:tc>
                <a:tc>
                  <a:txBody>
                    <a:bodyPr/>
                    <a:lstStyle/>
                    <a:p>
                      <a:pPr algn="ctr" fontAlgn="t"/>
                      <a:r>
                        <a:rPr lang="ru-RU" sz="1000" b="0" i="0" u="none" strike="noStrike">
                          <a:effectLst/>
                          <a:latin typeface="Times New Roman" panose="02020603050405020304" pitchFamily="18" charset="0"/>
                        </a:rPr>
                        <a:t>2142,86</a:t>
                      </a:r>
                    </a:p>
                  </a:txBody>
                  <a:tcPr marL="9525" marR="9525" marT="9525" marB="0"/>
                </a:tc>
                <a:tc>
                  <a:txBody>
                    <a:bodyPr/>
                    <a:lstStyle/>
                    <a:p>
                      <a:pPr algn="ctr" fontAlgn="t"/>
                      <a:r>
                        <a:rPr lang="ru-RU" sz="1000" b="0" i="0" u="none" strike="noStrike">
                          <a:effectLst/>
                          <a:latin typeface="Times New Roman" panose="02020603050405020304" pitchFamily="18" charset="0"/>
                        </a:rPr>
                        <a:t>100,00</a:t>
                      </a:r>
                    </a:p>
                  </a:txBody>
                  <a:tcPr marL="9525" marR="9525" marT="9525" marB="0"/>
                </a:tc>
                <a:tc>
                  <a:txBody>
                    <a:bodyPr/>
                    <a:lstStyle/>
                    <a:p>
                      <a:pPr algn="ctr" fontAlgn="t"/>
                      <a:r>
                        <a:rPr lang="ru-RU" sz="1000" b="0" i="0" u="none" strike="noStrike">
                          <a:effectLst/>
                          <a:latin typeface="Times New Roman" panose="02020603050405020304" pitchFamily="18" charset="0"/>
                        </a:rPr>
                        <a:t>300000,00</a:t>
                      </a:r>
                    </a:p>
                  </a:txBody>
                  <a:tcPr marL="9525" marR="9525" marT="9525" marB="0"/>
                </a:tc>
                <a:tc>
                  <a:txBody>
                    <a:bodyPr/>
                    <a:lstStyle/>
                    <a:p>
                      <a:pPr algn="ctr" fontAlgn="t"/>
                      <a:r>
                        <a:rPr lang="ru-RU" sz="1000" b="0" i="0" u="none" strike="noStrike">
                          <a:effectLst/>
                          <a:latin typeface="Times New Roman" panose="02020603050405020304" pitchFamily="18" charset="0"/>
                        </a:rPr>
                        <a:t>300000,00</a:t>
                      </a:r>
                    </a:p>
                  </a:txBody>
                  <a:tcPr marL="9525" marR="9525" marT="9525" marB="0"/>
                </a:tc>
                <a:extLst>
                  <a:ext uri="{0D108BD9-81ED-4DB2-BD59-A6C34878D82A}">
                    <a16:rowId xmlns:a16="http://schemas.microsoft.com/office/drawing/2014/main" val="1452153451"/>
                  </a:ext>
                </a:extLst>
              </a:tr>
              <a:tr h="306988">
                <a:tc>
                  <a:txBody>
                    <a:bodyPr/>
                    <a:lstStyle/>
                    <a:p>
                      <a:pPr algn="just"/>
                      <a:r>
                        <a:rPr lang="ru-RU" sz="1000" b="0" dirty="0">
                          <a:latin typeface="Times New Roman" panose="02020603050405020304" pitchFamily="18" charset="0"/>
                          <a:cs typeface="Times New Roman" panose="02020603050405020304" pitchFamily="18" charset="0"/>
                        </a:rPr>
                        <a:t>000 1 14 06000 00 0000 430</a:t>
                      </a:r>
                    </a:p>
                  </a:txBody>
                  <a:tcPr/>
                </a:tc>
                <a:tc>
                  <a:txBody>
                    <a:bodyPr/>
                    <a:lstStyle/>
                    <a:p>
                      <a:pPr algn="just"/>
                      <a:r>
                        <a:rPr lang="ru-RU" sz="1000" b="0" dirty="0">
                          <a:latin typeface="Times New Roman" panose="02020603050405020304" pitchFamily="18" charset="0"/>
                          <a:cs typeface="Times New Roman" panose="02020603050405020304" pitchFamily="18" charset="0"/>
                        </a:rPr>
                        <a:t>Доходы от продажи земельных участков</a:t>
                      </a:r>
                    </a:p>
                  </a:txBody>
                  <a:tcPr/>
                </a:tc>
                <a:tc>
                  <a:txBody>
                    <a:bodyPr/>
                    <a:lstStyle/>
                    <a:p>
                      <a:pPr algn="ctr" fontAlgn="t"/>
                      <a:r>
                        <a:rPr lang="ru-RU" sz="1000" b="0" i="0" u="none" strike="noStrike" dirty="0">
                          <a:latin typeface="Times New Roman"/>
                        </a:rPr>
                        <a:t>7 166 894,14</a:t>
                      </a:r>
                    </a:p>
                  </a:txBody>
                  <a:tcPr marL="7620" marR="7620" marT="7620" marB="0"/>
                </a:tc>
                <a:tc>
                  <a:txBody>
                    <a:bodyPr/>
                    <a:lstStyle/>
                    <a:p>
                      <a:pPr algn="ctr" fontAlgn="t"/>
                      <a:r>
                        <a:rPr lang="ru-RU" sz="1000" b="0" i="0" u="none" strike="noStrike" dirty="0">
                          <a:effectLst/>
                          <a:latin typeface="Times New Roman" panose="02020603050405020304" pitchFamily="18" charset="0"/>
                        </a:rPr>
                        <a:t>400000,00</a:t>
                      </a:r>
                    </a:p>
                  </a:txBody>
                  <a:tcPr marL="9525" marR="9525" marT="9525" marB="0"/>
                </a:tc>
                <a:tc>
                  <a:txBody>
                    <a:bodyPr/>
                    <a:lstStyle/>
                    <a:p>
                      <a:pPr algn="ctr" fontAlgn="t"/>
                      <a:r>
                        <a:rPr lang="ru-RU" sz="1000" b="0" i="0" u="none" strike="noStrike">
                          <a:effectLst/>
                          <a:latin typeface="Times New Roman" panose="02020603050405020304" pitchFamily="18" charset="0"/>
                        </a:rPr>
                        <a:t>1000000,00</a:t>
                      </a:r>
                    </a:p>
                  </a:txBody>
                  <a:tcPr marL="9525" marR="9525" marT="9525" marB="0"/>
                </a:tc>
                <a:tc>
                  <a:txBody>
                    <a:bodyPr/>
                    <a:lstStyle/>
                    <a:p>
                      <a:pPr algn="ctr" fontAlgn="t"/>
                      <a:r>
                        <a:rPr lang="ru-RU" sz="1000" b="0" i="0" u="none" strike="noStrike">
                          <a:effectLst/>
                          <a:latin typeface="Times New Roman" panose="02020603050405020304" pitchFamily="18" charset="0"/>
                        </a:rPr>
                        <a:t>13,95</a:t>
                      </a:r>
                    </a:p>
                  </a:txBody>
                  <a:tcPr marL="9525" marR="9525" marT="9525" marB="0"/>
                </a:tc>
                <a:tc>
                  <a:txBody>
                    <a:bodyPr/>
                    <a:lstStyle/>
                    <a:p>
                      <a:pPr algn="ctr" fontAlgn="t"/>
                      <a:r>
                        <a:rPr lang="ru-RU" sz="1000" b="0" i="0" u="none" strike="noStrike">
                          <a:effectLst/>
                          <a:latin typeface="Times New Roman" panose="02020603050405020304" pitchFamily="18" charset="0"/>
                        </a:rPr>
                        <a:t>250,00</a:t>
                      </a:r>
                    </a:p>
                  </a:txBody>
                  <a:tcPr marL="9525" marR="9525" marT="9525" marB="0"/>
                </a:tc>
                <a:tc>
                  <a:txBody>
                    <a:bodyPr/>
                    <a:lstStyle/>
                    <a:p>
                      <a:pPr algn="ctr" fontAlgn="t"/>
                      <a:r>
                        <a:rPr lang="ru-RU" sz="1000" b="0" i="0" u="none" strike="noStrike">
                          <a:effectLst/>
                          <a:latin typeface="Times New Roman" panose="02020603050405020304" pitchFamily="18" charset="0"/>
                        </a:rPr>
                        <a:t>900000,00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900000,00</a:t>
                      </a:r>
                    </a:p>
                  </a:txBody>
                  <a:tcPr marL="9525" marR="9525" marT="9525" marB="0"/>
                </a:tc>
                <a:extLst>
                  <a:ext uri="{0D108BD9-81ED-4DB2-BD59-A6C34878D82A}">
                    <a16:rowId xmlns:a16="http://schemas.microsoft.com/office/drawing/2014/main" val="2063485149"/>
                  </a:ext>
                </a:extLst>
              </a:tr>
              <a:tr h="306988">
                <a:tc>
                  <a:txBody>
                    <a:bodyPr/>
                    <a:lstStyle/>
                    <a:p>
                      <a:pPr algn="r" fontAlgn="t"/>
                      <a:r>
                        <a:rPr lang="ru-RU" sz="1000" b="0" i="0" u="none" strike="noStrike" dirty="0">
                          <a:latin typeface="Times New Roman"/>
                        </a:rPr>
                        <a:t>000 1 14 06300 00 0000 430</a:t>
                      </a:r>
                    </a:p>
                  </a:txBody>
                  <a:tcPr marL="7620" marR="7620" marT="7620" marB="0"/>
                </a:tc>
                <a:tc>
                  <a:txBody>
                    <a:bodyPr/>
                    <a:lstStyle/>
                    <a:p>
                      <a:pPr algn="just"/>
                      <a:r>
                        <a:rPr lang="ru-RU" sz="1000" b="0" dirty="0">
                          <a:latin typeface="Times New Roman" panose="02020603050405020304" pitchFamily="18" charset="0"/>
                          <a:cs typeface="Times New Roman" panose="02020603050405020304" pitchFamily="18" charset="0"/>
                        </a:rPr>
                        <a:t>Плата за увеличение площади земельных участков</a:t>
                      </a:r>
                    </a:p>
                  </a:txBody>
                  <a:tcPr/>
                </a:tc>
                <a:tc>
                  <a:txBody>
                    <a:bodyPr/>
                    <a:lstStyle/>
                    <a:p>
                      <a:pPr algn="ctr" fontAlgn="t"/>
                      <a:r>
                        <a:rPr lang="ru-RU" sz="1000" b="0" i="0" u="none" strike="noStrike" dirty="0">
                          <a:latin typeface="Times New Roman"/>
                        </a:rPr>
                        <a:t>82 705,68</a:t>
                      </a:r>
                    </a:p>
                  </a:txBody>
                  <a:tcPr marL="7620" marR="7620" marT="7620" marB="0"/>
                </a:tc>
                <a:tc>
                  <a:txBody>
                    <a:bodyPr/>
                    <a:lstStyle/>
                    <a:p>
                      <a:pPr algn="ctr" fontAlgn="t"/>
                      <a:endParaRPr lang="ru-RU" sz="1000" b="0" i="0" u="none" strike="noStrike">
                        <a:latin typeface="Times New Roman"/>
                      </a:endParaRPr>
                    </a:p>
                  </a:txBody>
                  <a:tcPr marL="7620" marR="7620" marT="7620" marB="0"/>
                </a:tc>
                <a:tc>
                  <a:txBody>
                    <a:bodyPr/>
                    <a:lstStyle/>
                    <a:p>
                      <a:pPr algn="ctr" fontAlgn="t"/>
                      <a:r>
                        <a:rPr lang="ru-RU" sz="1000" b="0" i="0" u="none" strike="noStrike" dirty="0">
                          <a:effectLst/>
                          <a:latin typeface="Times New Roman" panose="02020603050405020304" pitchFamily="18" charset="0"/>
                        </a:rPr>
                        <a:t>100000,00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120,91</a:t>
                      </a:r>
                    </a:p>
                  </a:txBody>
                  <a:tcPr marL="9525" marR="9525" marT="9525" marB="0"/>
                </a:tc>
                <a:tc>
                  <a:txBody>
                    <a:bodyPr/>
                    <a:lstStyle/>
                    <a:p>
                      <a:pPr algn="ctr" fontAlgn="t"/>
                      <a:endParaRPr lang="ru-RU" sz="1000" b="1" i="0" u="none" strike="noStrike">
                        <a:latin typeface="Times New Roman"/>
                      </a:endParaRPr>
                    </a:p>
                  </a:txBody>
                  <a:tcPr marL="7620" marR="7620" marT="7620" marB="0"/>
                </a:tc>
                <a:tc>
                  <a:txBody>
                    <a:bodyPr/>
                    <a:lstStyle/>
                    <a:p>
                      <a:pPr algn="ctr" fontAlgn="t"/>
                      <a:r>
                        <a:rPr lang="ru-RU" sz="1000" b="0" i="0" u="none" strike="noStrike" dirty="0">
                          <a:effectLst/>
                          <a:latin typeface="Times New Roman" panose="02020603050405020304" pitchFamily="18" charset="0"/>
                        </a:rPr>
                        <a:t>8000,00</a:t>
                      </a:r>
                    </a:p>
                  </a:txBody>
                  <a:tcPr marL="9525" marR="9525" marT="9525" marB="0"/>
                </a:tc>
                <a:tc>
                  <a:txBody>
                    <a:bodyPr/>
                    <a:lstStyle/>
                    <a:p>
                      <a:pPr algn="ctr" fontAlgn="t"/>
                      <a:r>
                        <a:rPr lang="ru-RU" sz="1000" b="0" i="0" u="none" strike="noStrike" dirty="0">
                          <a:effectLst/>
                          <a:latin typeface="Times New Roman" panose="02020603050405020304" pitchFamily="18" charset="0"/>
                        </a:rPr>
                        <a:t>8000,00</a:t>
                      </a:r>
                    </a:p>
                  </a:txBody>
                  <a:tcPr marL="9525" marR="9525" marT="9525" marB="0"/>
                </a:tc>
                <a:extLst>
                  <a:ext uri="{0D108BD9-81ED-4DB2-BD59-A6C34878D82A}">
                    <a16:rowId xmlns:a16="http://schemas.microsoft.com/office/drawing/2014/main" val="10014"/>
                  </a:ext>
                </a:extLst>
              </a:tr>
              <a:tr h="262607">
                <a:tc>
                  <a:txBody>
                    <a:bodyPr/>
                    <a:lstStyle/>
                    <a:p>
                      <a:pPr algn="just"/>
                      <a:r>
                        <a:rPr lang="ru-RU" sz="1000" b="1" dirty="0">
                          <a:latin typeface="Times New Roman" panose="02020603050405020304" pitchFamily="18" charset="0"/>
                          <a:cs typeface="Times New Roman" panose="02020603050405020304" pitchFamily="18" charset="0"/>
                        </a:rPr>
                        <a:t>000 1 16 00000 00 0000 000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ШТРАФЫ,САНКЦИИ,ВОЗМЕЩЕНИЕ УЩЕРБА</a:t>
                      </a:r>
                    </a:p>
                  </a:txBody>
                  <a:tcPr/>
                </a:tc>
                <a:tc>
                  <a:txBody>
                    <a:bodyPr/>
                    <a:lstStyle/>
                    <a:p>
                      <a:pPr algn="ctr" fontAlgn="t"/>
                      <a:r>
                        <a:rPr lang="ru-RU" sz="1000" b="1" i="0" u="none" strike="noStrike" dirty="0">
                          <a:latin typeface="Times New Roman"/>
                        </a:rPr>
                        <a:t>1 817 359,44</a:t>
                      </a:r>
                    </a:p>
                  </a:txBody>
                  <a:tcPr marL="7620" marR="7620" marT="7620" marB="0"/>
                </a:tc>
                <a:tc>
                  <a:txBody>
                    <a:bodyPr/>
                    <a:lstStyle/>
                    <a:p>
                      <a:pPr algn="ctr" fontAlgn="t"/>
                      <a:r>
                        <a:rPr lang="ru-RU" sz="1000" b="1" i="0" u="none" strike="noStrike" dirty="0">
                          <a:effectLst/>
                          <a:latin typeface="Times New Roman" panose="02020603050405020304" pitchFamily="18" charset="0"/>
                        </a:rPr>
                        <a:t>556000,00</a:t>
                      </a:r>
                    </a:p>
                  </a:txBody>
                  <a:tcPr marL="9525" marR="9525" marT="9525" marB="0"/>
                </a:tc>
                <a:tc>
                  <a:txBody>
                    <a:bodyPr/>
                    <a:lstStyle/>
                    <a:p>
                      <a:pPr algn="ctr" fontAlgn="t"/>
                      <a:r>
                        <a:rPr lang="ru-RU" sz="1000" b="1" i="0" u="none" strike="noStrike" dirty="0">
                          <a:effectLst/>
                          <a:latin typeface="Times New Roman" panose="02020603050405020304" pitchFamily="18" charset="0"/>
                        </a:rPr>
                        <a:t>562000,00</a:t>
                      </a:r>
                    </a:p>
                  </a:txBody>
                  <a:tcPr marL="9525" marR="9525" marT="9525" marB="0"/>
                </a:tc>
                <a:tc>
                  <a:txBody>
                    <a:bodyPr/>
                    <a:lstStyle/>
                    <a:p>
                      <a:pPr algn="ctr" fontAlgn="t"/>
                      <a:r>
                        <a:rPr lang="ru-RU" sz="1000" b="1" i="0" u="none" strike="noStrike">
                          <a:effectLst/>
                          <a:latin typeface="Times New Roman" panose="02020603050405020304" pitchFamily="18" charset="0"/>
                        </a:rPr>
                        <a:t>30,92</a:t>
                      </a:r>
                    </a:p>
                  </a:txBody>
                  <a:tcPr marL="9525" marR="9525" marT="9525" marB="0"/>
                </a:tc>
                <a:tc>
                  <a:txBody>
                    <a:bodyPr/>
                    <a:lstStyle/>
                    <a:p>
                      <a:pPr algn="ctr" fontAlgn="t"/>
                      <a:r>
                        <a:rPr lang="ru-RU" sz="1000" b="1" i="0" u="none" strike="noStrike">
                          <a:effectLst/>
                          <a:latin typeface="Times New Roman" panose="02020603050405020304" pitchFamily="18" charset="0"/>
                        </a:rPr>
                        <a:t>101,08</a:t>
                      </a:r>
                    </a:p>
                  </a:txBody>
                  <a:tcPr marL="9525" marR="9525" marT="9525" marB="0"/>
                </a:tc>
                <a:tc>
                  <a:txBody>
                    <a:bodyPr/>
                    <a:lstStyle/>
                    <a:p>
                      <a:pPr algn="ctr" fontAlgn="t"/>
                      <a:r>
                        <a:rPr lang="ru-RU" sz="1000" b="1" i="0" u="none" strike="noStrike">
                          <a:effectLst/>
                          <a:latin typeface="Times New Roman" panose="02020603050405020304" pitchFamily="18" charset="0"/>
                        </a:rPr>
                        <a:t>563000,00</a:t>
                      </a:r>
                    </a:p>
                  </a:txBody>
                  <a:tcPr marL="9525" marR="9525" marT="9525" marB="0"/>
                </a:tc>
                <a:tc>
                  <a:txBody>
                    <a:bodyPr/>
                    <a:lstStyle/>
                    <a:p>
                      <a:pPr algn="ctr" fontAlgn="t"/>
                      <a:r>
                        <a:rPr lang="ru-RU" sz="1000" b="1" i="0" u="none" strike="noStrike" dirty="0">
                          <a:effectLst/>
                          <a:latin typeface="Times New Roman" panose="02020603050405020304" pitchFamily="18" charset="0"/>
                        </a:rPr>
                        <a:t>564000,00</a:t>
                      </a:r>
                    </a:p>
                  </a:txBody>
                  <a:tcPr marL="9525" marR="9525" marT="9525" marB="0"/>
                </a:tc>
                <a:extLst>
                  <a:ext uri="{0D108BD9-81ED-4DB2-BD59-A6C34878D82A}">
                    <a16:rowId xmlns:a16="http://schemas.microsoft.com/office/drawing/2014/main" val="3894205679"/>
                  </a:ext>
                </a:extLst>
              </a:tr>
              <a:tr h="257380">
                <a:tc>
                  <a:txBody>
                    <a:bodyPr/>
                    <a:lstStyle/>
                    <a:p>
                      <a:pPr algn="just"/>
                      <a:r>
                        <a:rPr lang="ru-RU" sz="1000" b="1" dirty="0">
                          <a:latin typeface="Times New Roman" panose="02020603050405020304" pitchFamily="18" charset="0"/>
                          <a:cs typeface="Times New Roman" panose="02020603050405020304" pitchFamily="18" charset="0"/>
                        </a:rPr>
                        <a:t>000 1 17 00000 00 0000 000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ПРОЧИЕ НЕНАЛОГОВЫЕ ДОХОДЫ</a:t>
                      </a:r>
                    </a:p>
                  </a:txBody>
                  <a:tcPr/>
                </a:tc>
                <a:tc>
                  <a:txBody>
                    <a:bodyPr/>
                    <a:lstStyle/>
                    <a:p>
                      <a:pPr algn="ctr" fontAlgn="t"/>
                      <a:r>
                        <a:rPr lang="ru-RU" sz="1000" b="1" i="0" u="none" strike="noStrike" dirty="0">
                          <a:latin typeface="Times New Roman"/>
                        </a:rPr>
                        <a:t>14 850,00</a:t>
                      </a: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extLst>
                  <a:ext uri="{0D108BD9-81ED-4DB2-BD59-A6C34878D82A}">
                    <a16:rowId xmlns:a16="http://schemas.microsoft.com/office/drawing/2014/main" val="10016"/>
                  </a:ext>
                </a:extLst>
              </a:tr>
              <a:tr h="265783">
                <a:tc>
                  <a:txBody>
                    <a:bodyPr/>
                    <a:lstStyle/>
                    <a:p>
                      <a:pPr algn="just"/>
                      <a:endParaRPr lang="ru-RU" sz="1000" b="1" dirty="0">
                        <a:latin typeface="Times New Roman" panose="02020603050405020304" pitchFamily="18" charset="0"/>
                        <a:cs typeface="Times New Roman" panose="02020603050405020304" pitchFamily="18" charset="0"/>
                      </a:endParaRPr>
                    </a:p>
                  </a:txBody>
                  <a:tcPr/>
                </a:tc>
                <a:tc>
                  <a:txBody>
                    <a:bodyPr/>
                    <a:lstStyle/>
                    <a:p>
                      <a:pPr algn="just"/>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latin typeface="Times New Roman"/>
                        </a:rPr>
                        <a:t>23062024,42</a:t>
                      </a:r>
                    </a:p>
                  </a:txBody>
                  <a:tcPr marL="7620" marR="7620" marT="7620" marB="0"/>
                </a:tc>
                <a:tc>
                  <a:txBody>
                    <a:bodyPr/>
                    <a:lstStyle/>
                    <a:p>
                      <a:pPr algn="ctr" fontAlgn="t"/>
                      <a:r>
                        <a:rPr lang="ru-RU" sz="1000" b="1" i="0" u="none" strike="noStrike" dirty="0">
                          <a:effectLst/>
                          <a:latin typeface="Times New Roman" panose="02020603050405020304" pitchFamily="18" charset="0"/>
                        </a:rPr>
                        <a:t>17951000,00</a:t>
                      </a:r>
                    </a:p>
                  </a:txBody>
                  <a:tcPr marL="9525" marR="9525" marT="9525" marB="0"/>
                </a:tc>
                <a:tc>
                  <a:txBody>
                    <a:bodyPr/>
                    <a:lstStyle/>
                    <a:p>
                      <a:pPr algn="ctr" fontAlgn="t"/>
                      <a:r>
                        <a:rPr lang="ru-RU" sz="1000" b="1" i="0" u="none" strike="noStrike">
                          <a:effectLst/>
                          <a:latin typeface="Times New Roman" panose="02020603050405020304" pitchFamily="18" charset="0"/>
                        </a:rPr>
                        <a:t>16037000,00</a:t>
                      </a:r>
                    </a:p>
                  </a:txBody>
                  <a:tcPr marL="9525" marR="9525" marT="9525" marB="0"/>
                </a:tc>
                <a:tc>
                  <a:txBody>
                    <a:bodyPr/>
                    <a:lstStyle/>
                    <a:p>
                      <a:pPr algn="ctr" fontAlgn="t"/>
                      <a:r>
                        <a:rPr lang="ru-RU" sz="1000" b="1" i="0" u="none" strike="noStrike">
                          <a:effectLst/>
                          <a:latin typeface="Times New Roman" panose="02020603050405020304" pitchFamily="18" charset="0"/>
                        </a:rPr>
                        <a:t>69,54</a:t>
                      </a:r>
                    </a:p>
                  </a:txBody>
                  <a:tcPr marL="9525" marR="9525" marT="9525" marB="0"/>
                </a:tc>
                <a:tc>
                  <a:txBody>
                    <a:bodyPr/>
                    <a:lstStyle/>
                    <a:p>
                      <a:pPr algn="ctr" fontAlgn="t"/>
                      <a:r>
                        <a:rPr lang="ru-RU" sz="1000" b="1" i="0" u="none" strike="noStrike">
                          <a:effectLst/>
                          <a:latin typeface="Times New Roman" panose="02020603050405020304" pitchFamily="18" charset="0"/>
                        </a:rPr>
                        <a:t>89,34</a:t>
                      </a:r>
                    </a:p>
                  </a:txBody>
                  <a:tcPr marL="9525" marR="9525" marT="9525" marB="0"/>
                </a:tc>
                <a:tc>
                  <a:txBody>
                    <a:bodyPr/>
                    <a:lstStyle/>
                    <a:p>
                      <a:pPr algn="ctr" fontAlgn="t"/>
                      <a:r>
                        <a:rPr lang="ru-RU" sz="1000" b="1" i="0" u="none" strike="noStrike">
                          <a:effectLst/>
                          <a:latin typeface="Times New Roman" panose="02020603050405020304" pitchFamily="18" charset="0"/>
                        </a:rPr>
                        <a:t>15846000,00</a:t>
                      </a:r>
                    </a:p>
                  </a:txBody>
                  <a:tcPr marL="9525" marR="9525" marT="9525" marB="0"/>
                </a:tc>
                <a:tc>
                  <a:txBody>
                    <a:bodyPr/>
                    <a:lstStyle/>
                    <a:p>
                      <a:pPr algn="ctr" fontAlgn="t"/>
                      <a:r>
                        <a:rPr lang="ru-RU" sz="1000" b="1" i="0" u="none" strike="noStrike" dirty="0">
                          <a:effectLst/>
                          <a:latin typeface="Times New Roman" panose="02020603050405020304" pitchFamily="18" charset="0"/>
                        </a:rPr>
                        <a:t>15847000,00</a:t>
                      </a:r>
                    </a:p>
                  </a:txBody>
                  <a:tcPr marL="9525" marR="9525" marT="9525" marB="0"/>
                </a:tc>
                <a:extLst>
                  <a:ext uri="{0D108BD9-81ED-4DB2-BD59-A6C34878D82A}">
                    <a16:rowId xmlns:a16="http://schemas.microsoft.com/office/drawing/2014/main" val="383387945"/>
                  </a:ext>
                </a:extLst>
              </a:tr>
            </a:tbl>
          </a:graphicData>
        </a:graphic>
      </p:graphicFrame>
    </p:spTree>
    <p:extLst>
      <p:ext uri="{BB962C8B-B14F-4D97-AF65-F5344CB8AC3E}">
        <p14:creationId xmlns:p14="http://schemas.microsoft.com/office/powerpoint/2010/main" val="3855090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11EF796-E376-34CA-15B1-D43C8E5A9E4D}"/>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EA85A40E-3F2D-A5B7-7D58-2344AA71B701}"/>
              </a:ext>
            </a:extLst>
          </p:cNvPr>
          <p:cNvSpPr txBox="1"/>
          <p:nvPr/>
        </p:nvSpPr>
        <p:spPr>
          <a:xfrm>
            <a:off x="117446" y="176337"/>
            <a:ext cx="11937533"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Наиболее значительную долю в объеме неналоговых платежей составляют доходы от использования имущества, находящегося в государственной и муниципальной собственности (арендная плата за земельные участки и арендная плата за имущество).</a:t>
            </a:r>
            <a:endPar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6A1BDAB8-3897-3309-B3E0-B5CA8F7132BD}"/>
              </a:ext>
            </a:extLst>
          </p:cNvPr>
          <p:cNvSpPr txBox="1"/>
          <p:nvPr/>
        </p:nvSpPr>
        <p:spPr>
          <a:xfrm>
            <a:off x="328570" y="583506"/>
            <a:ext cx="4251820"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Арендная плата  за земельные участки.</a:t>
            </a:r>
          </a:p>
        </p:txBody>
      </p:sp>
      <p:pic>
        <p:nvPicPr>
          <p:cNvPr id="5" name="Рисунок 4">
            <a:extLst>
              <a:ext uri="{FF2B5EF4-FFF2-40B4-BE49-F238E27FC236}">
                <a16:creationId xmlns:a16="http://schemas.microsoft.com/office/drawing/2014/main" id="{1F7531C2-FA28-AEAA-D9FC-3517698AC3A4}"/>
              </a:ext>
            </a:extLst>
          </p:cNvPr>
          <p:cNvPicPr>
            <a:picLocks noChangeAspect="1"/>
          </p:cNvPicPr>
          <p:nvPr/>
        </p:nvPicPr>
        <p:blipFill>
          <a:blip r:embed="rId3" cstate="print"/>
          <a:stretch>
            <a:fillRect/>
          </a:stretch>
        </p:blipFill>
        <p:spPr>
          <a:xfrm>
            <a:off x="177447" y="925039"/>
            <a:ext cx="1869467" cy="1214154"/>
          </a:xfrm>
          <a:prstGeom prst="rect">
            <a:avLst/>
          </a:prstGeom>
        </p:spPr>
      </p:pic>
      <p:sp>
        <p:nvSpPr>
          <p:cNvPr id="9" name="TextBox 8">
            <a:extLst>
              <a:ext uri="{FF2B5EF4-FFF2-40B4-BE49-F238E27FC236}">
                <a16:creationId xmlns:a16="http://schemas.microsoft.com/office/drawing/2014/main" id="{30BBD14C-C527-11CA-1801-E3249ED3CDE7}"/>
              </a:ext>
            </a:extLst>
          </p:cNvPr>
          <p:cNvSpPr txBox="1"/>
          <p:nvPr/>
        </p:nvSpPr>
        <p:spPr>
          <a:xfrm>
            <a:off x="2155971" y="925039"/>
            <a:ext cx="2902590" cy="1015663"/>
          </a:xfrm>
          <a:prstGeom prst="rect">
            <a:avLst/>
          </a:prstGeom>
          <a:noFill/>
        </p:spPr>
        <p:txBody>
          <a:bodyPr wrap="square">
            <a:spAutoFit/>
          </a:bodyPr>
          <a:lstStyle/>
          <a:p>
            <a:pPr algn="just"/>
            <a:r>
              <a:rPr kumimoji="0" lang="ru-RU" sz="10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Арендная плата за земли планируется на основании заключенных и предполагаемых к заключению и расторжению договоров аренды, рыночной, кадастровой стоимости земельных участков, аукционов на право заключения договоров аренды, ставок арендной платы. </a:t>
            </a:r>
            <a:endParaRPr lang="ru-RU" sz="1000" dirty="0"/>
          </a:p>
        </p:txBody>
      </p:sp>
      <p:sp>
        <p:nvSpPr>
          <p:cNvPr id="10" name="TextBox 9">
            <a:extLst>
              <a:ext uri="{FF2B5EF4-FFF2-40B4-BE49-F238E27FC236}">
                <a16:creationId xmlns:a16="http://schemas.microsoft.com/office/drawing/2014/main" id="{FDD4E024-0813-4BAC-AE6A-4ADE8BA0C09E}"/>
              </a:ext>
            </a:extLst>
          </p:cNvPr>
          <p:cNvSpPr txBox="1"/>
          <p:nvPr/>
        </p:nvSpPr>
        <p:spPr>
          <a:xfrm>
            <a:off x="6605814" y="576447"/>
            <a:ext cx="4366988"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Доходы от сдачи в аренду муниципального имущества.</a:t>
            </a:r>
          </a:p>
        </p:txBody>
      </p:sp>
      <p:pic>
        <p:nvPicPr>
          <p:cNvPr id="11" name="Рисунок 10">
            <a:extLst>
              <a:ext uri="{FF2B5EF4-FFF2-40B4-BE49-F238E27FC236}">
                <a16:creationId xmlns:a16="http://schemas.microsoft.com/office/drawing/2014/main" id="{BD5BA62E-91B5-82DC-F95E-5EC05969B4C9}"/>
              </a:ext>
            </a:extLst>
          </p:cNvPr>
          <p:cNvPicPr>
            <a:picLocks noChangeAspect="1"/>
          </p:cNvPicPr>
          <p:nvPr/>
        </p:nvPicPr>
        <p:blipFill rotWithShape="1">
          <a:blip r:embed="rId4" cstate="print"/>
          <a:srcRect t="11576" r="9121" b="10712"/>
          <a:stretch/>
        </p:blipFill>
        <p:spPr>
          <a:xfrm>
            <a:off x="5079533" y="882215"/>
            <a:ext cx="1744911" cy="1101310"/>
          </a:xfrm>
          <a:prstGeom prst="rect">
            <a:avLst/>
          </a:prstGeom>
        </p:spPr>
      </p:pic>
      <p:sp>
        <p:nvSpPr>
          <p:cNvPr id="15" name="TextBox 14">
            <a:extLst>
              <a:ext uri="{FF2B5EF4-FFF2-40B4-BE49-F238E27FC236}">
                <a16:creationId xmlns:a16="http://schemas.microsoft.com/office/drawing/2014/main" id="{D866D7FE-1C2D-1060-431A-CC5FCF475C19}"/>
              </a:ext>
            </a:extLst>
          </p:cNvPr>
          <p:cNvSpPr txBox="1"/>
          <p:nvPr/>
        </p:nvSpPr>
        <p:spPr>
          <a:xfrm>
            <a:off x="6928607" y="838057"/>
            <a:ext cx="5085946" cy="1015663"/>
          </a:xfrm>
          <a:prstGeom prst="rect">
            <a:avLst/>
          </a:prstGeom>
          <a:noFill/>
        </p:spPr>
        <p:txBody>
          <a:bodyPr wrap="square">
            <a:spAutoFit/>
          </a:bodyPr>
          <a:lstStyle/>
          <a:p>
            <a:r>
              <a:rPr kumimoji="0" lang="ru-RU" sz="10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Доходы от сдачи в аренду имущества планируется на основании заключенных и расторгнутых договоров аренды имущества.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Размер арендной платы определяется по результатам оценки рыночной стоимости объекта, проводимой в соответствии с законодательством, регулирующим оценочную деятельность в РФ. Арендная плата устанавливается   в годовом исчислении за все арендуемое имущество в целом</a:t>
            </a:r>
            <a:endParaRPr lang="ru-RU" sz="1000" dirty="0"/>
          </a:p>
        </p:txBody>
      </p:sp>
      <p:sp>
        <p:nvSpPr>
          <p:cNvPr id="16" name="TextBox 15">
            <a:extLst>
              <a:ext uri="{FF2B5EF4-FFF2-40B4-BE49-F238E27FC236}">
                <a16:creationId xmlns:a16="http://schemas.microsoft.com/office/drawing/2014/main" id="{18C2EC93-47D5-ACDC-0FA8-FB0F86B42747}"/>
              </a:ext>
            </a:extLst>
          </p:cNvPr>
          <p:cNvSpPr txBox="1"/>
          <p:nvPr/>
        </p:nvSpPr>
        <p:spPr>
          <a:xfrm>
            <a:off x="2236989" y="2063812"/>
            <a:ext cx="7718021" cy="276999"/>
          </a:xfrm>
          <a:prstGeom prst="rect">
            <a:avLst/>
          </a:prstGeom>
          <a:noFill/>
        </p:spPr>
        <p:txBody>
          <a:bodyPr wrap="square">
            <a:spAutoFit/>
          </a:bodyPr>
          <a:lstStyle/>
          <a:p>
            <a:pPr indent="342900" algn="ctr"/>
            <a:r>
              <a:rPr lang="ru-RU" sz="1200" b="1" kern="0" dirty="0">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Динамика и доля неналоговых поступлений в общем объеме неналоговых доходов (</a:t>
            </a:r>
            <a:r>
              <a:rPr lang="ru-RU" sz="1200" b="1" kern="0" dirty="0" err="1">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млн.руб</a:t>
            </a:r>
            <a:r>
              <a:rPr lang="ru-RU" sz="1200" b="1" kern="0" dirty="0">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 и %)</a:t>
            </a:r>
            <a:endParaRPr lang="ru-RU" sz="1200" b="1" kern="100" dirty="0">
              <a:solidFill>
                <a:srgbClr val="9900FF"/>
              </a:solidFill>
              <a:effectLst/>
              <a:latin typeface="Times New Roman" panose="02020603050405020304" pitchFamily="18" charset="0"/>
              <a:ea typeface="NSimSun" panose="02010609030101010101" pitchFamily="49" charset="-122"/>
              <a:cs typeface="Mangal" panose="02040503050203030202" pitchFamily="18" charset="0"/>
            </a:endParaRPr>
          </a:p>
        </p:txBody>
      </p:sp>
      <p:graphicFrame>
        <p:nvGraphicFramePr>
          <p:cNvPr id="17" name="Диаграмма 16">
            <a:extLst>
              <a:ext uri="{FF2B5EF4-FFF2-40B4-BE49-F238E27FC236}">
                <a16:creationId xmlns:a16="http://schemas.microsoft.com/office/drawing/2014/main" id="{5AD669EF-42AA-734D-B0FC-692686908F9E}"/>
              </a:ext>
            </a:extLst>
          </p:cNvPr>
          <p:cNvGraphicFramePr/>
          <p:nvPr>
            <p:extLst>
              <p:ext uri="{D42A27DB-BD31-4B8C-83A1-F6EECF244321}">
                <p14:modId xmlns:p14="http://schemas.microsoft.com/office/powerpoint/2010/main" val="1677260301"/>
              </p:ext>
            </p:extLst>
          </p:nvPr>
        </p:nvGraphicFramePr>
        <p:xfrm>
          <a:off x="374709" y="2671018"/>
          <a:ext cx="2979881" cy="29852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Диаграмма 17">
            <a:extLst>
              <a:ext uri="{FF2B5EF4-FFF2-40B4-BE49-F238E27FC236}">
                <a16:creationId xmlns:a16="http://schemas.microsoft.com/office/drawing/2014/main" id="{2B193715-8594-5263-7D4C-4C60D35DAE98}"/>
              </a:ext>
            </a:extLst>
          </p:cNvPr>
          <p:cNvGraphicFramePr/>
          <p:nvPr>
            <p:extLst>
              <p:ext uri="{D42A27DB-BD31-4B8C-83A1-F6EECF244321}">
                <p14:modId xmlns:p14="http://schemas.microsoft.com/office/powerpoint/2010/main" val="3378601981"/>
              </p:ext>
            </p:extLst>
          </p:nvPr>
        </p:nvGraphicFramePr>
        <p:xfrm>
          <a:off x="4462047" y="2742925"/>
          <a:ext cx="2979881" cy="28595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Диаграмма 18">
            <a:extLst>
              <a:ext uri="{FF2B5EF4-FFF2-40B4-BE49-F238E27FC236}">
                <a16:creationId xmlns:a16="http://schemas.microsoft.com/office/drawing/2014/main" id="{D0EB017B-3B4C-FF30-1B32-990837EBB980}"/>
              </a:ext>
            </a:extLst>
          </p:cNvPr>
          <p:cNvGraphicFramePr/>
          <p:nvPr>
            <p:extLst>
              <p:ext uri="{D42A27DB-BD31-4B8C-83A1-F6EECF244321}">
                <p14:modId xmlns:p14="http://schemas.microsoft.com/office/powerpoint/2010/main" val="1409655718"/>
              </p:ext>
            </p:extLst>
          </p:nvPr>
        </p:nvGraphicFramePr>
        <p:xfrm>
          <a:off x="8666155" y="2665018"/>
          <a:ext cx="2979881" cy="2861715"/>
        </p:xfrm>
        <a:graphic>
          <a:graphicData uri="http://schemas.openxmlformats.org/drawingml/2006/chart">
            <c:chart xmlns:c="http://schemas.openxmlformats.org/drawingml/2006/chart" xmlns:r="http://schemas.openxmlformats.org/officeDocument/2006/relationships" r:id="rId7"/>
          </a:graphicData>
        </a:graphic>
      </p:graphicFrame>
      <p:sp>
        <p:nvSpPr>
          <p:cNvPr id="20" name="TextBox 19">
            <a:extLst>
              <a:ext uri="{FF2B5EF4-FFF2-40B4-BE49-F238E27FC236}">
                <a16:creationId xmlns:a16="http://schemas.microsoft.com/office/drawing/2014/main" id="{CB10AA73-ABBA-0730-78B5-A2D626A6718B}"/>
              </a:ext>
            </a:extLst>
          </p:cNvPr>
          <p:cNvSpPr txBox="1"/>
          <p:nvPr/>
        </p:nvSpPr>
        <p:spPr>
          <a:xfrm>
            <a:off x="254468" y="5656968"/>
            <a:ext cx="7718022" cy="24622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Прочие поступления – платежи за экологию, доходы от оказания платных услуг, штрафы.</a:t>
            </a:r>
            <a:endPar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966058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D7EDBDC-AA07-C1C0-8E20-BDD64CF70283}"/>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87DB499E-D1B2-A7CC-C158-A17358CF664F}"/>
              </a:ext>
            </a:extLst>
          </p:cNvPr>
          <p:cNvGraphicFramePr/>
          <p:nvPr>
            <p:extLst>
              <p:ext uri="{D42A27DB-BD31-4B8C-83A1-F6EECF244321}">
                <p14:modId xmlns:p14="http://schemas.microsoft.com/office/powerpoint/2010/main" val="2850248913"/>
              </p:ext>
            </p:extLst>
          </p:nvPr>
        </p:nvGraphicFramePr>
        <p:xfrm>
          <a:off x="427727" y="232728"/>
          <a:ext cx="2806098" cy="27126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a:extLst>
              <a:ext uri="{FF2B5EF4-FFF2-40B4-BE49-F238E27FC236}">
                <a16:creationId xmlns:a16="http://schemas.microsoft.com/office/drawing/2014/main" id="{18503BBD-272F-894F-C8E6-02901F098EBF}"/>
              </a:ext>
            </a:extLst>
          </p:cNvPr>
          <p:cNvGraphicFramePr/>
          <p:nvPr>
            <p:extLst>
              <p:ext uri="{D42A27DB-BD31-4B8C-83A1-F6EECF244321}">
                <p14:modId xmlns:p14="http://schemas.microsoft.com/office/powerpoint/2010/main" val="1775405322"/>
              </p:ext>
            </p:extLst>
          </p:nvPr>
        </p:nvGraphicFramePr>
        <p:xfrm>
          <a:off x="340837" y="3319199"/>
          <a:ext cx="2806098" cy="28617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Диаграмма 4">
            <a:extLst>
              <a:ext uri="{FF2B5EF4-FFF2-40B4-BE49-F238E27FC236}">
                <a16:creationId xmlns:a16="http://schemas.microsoft.com/office/drawing/2014/main" id="{75A83C61-098E-3F13-4EB1-388AC5F0ECA7}"/>
              </a:ext>
            </a:extLst>
          </p:cNvPr>
          <p:cNvGraphicFramePr/>
          <p:nvPr>
            <p:extLst>
              <p:ext uri="{D42A27DB-BD31-4B8C-83A1-F6EECF244321}">
                <p14:modId xmlns:p14="http://schemas.microsoft.com/office/powerpoint/2010/main" val="3173095683"/>
              </p:ext>
            </p:extLst>
          </p:nvPr>
        </p:nvGraphicFramePr>
        <p:xfrm>
          <a:off x="3233825" y="501773"/>
          <a:ext cx="7777476" cy="552364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64266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8EF7313-4A26-611E-CC65-0FA005192BC4}"/>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95845FB3-406E-9C6B-9643-AA1AF11ACE20}"/>
              </a:ext>
            </a:extLst>
          </p:cNvPr>
          <p:cNvSpPr txBox="1"/>
          <p:nvPr/>
        </p:nvSpPr>
        <p:spPr>
          <a:xfrm>
            <a:off x="213066" y="73631"/>
            <a:ext cx="1153486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Объем и структура безвозмездных поступлений</a:t>
            </a:r>
          </a:p>
        </p:txBody>
      </p:sp>
      <p:graphicFrame>
        <p:nvGraphicFramePr>
          <p:cNvPr id="4" name="Таблица 3">
            <a:extLst>
              <a:ext uri="{FF2B5EF4-FFF2-40B4-BE49-F238E27FC236}">
                <a16:creationId xmlns:a16="http://schemas.microsoft.com/office/drawing/2014/main" id="{F67FFBE2-3CF6-A53D-C41B-9F85D6191669}"/>
              </a:ext>
            </a:extLst>
          </p:cNvPr>
          <p:cNvGraphicFramePr>
            <a:graphicFrameLocks noGrp="1"/>
          </p:cNvGraphicFramePr>
          <p:nvPr>
            <p:extLst>
              <p:ext uri="{D42A27DB-BD31-4B8C-83A1-F6EECF244321}">
                <p14:modId xmlns:p14="http://schemas.microsoft.com/office/powerpoint/2010/main" val="943633100"/>
              </p:ext>
            </p:extLst>
          </p:nvPr>
        </p:nvGraphicFramePr>
        <p:xfrm>
          <a:off x="156555" y="476923"/>
          <a:ext cx="11663270" cy="2213442"/>
        </p:xfrm>
        <a:graphic>
          <a:graphicData uri="http://schemas.openxmlformats.org/drawingml/2006/table">
            <a:tbl>
              <a:tblPr firstRow="1" bandRow="1"/>
              <a:tblGrid>
                <a:gridCol w="1672245">
                  <a:extLst>
                    <a:ext uri="{9D8B030D-6E8A-4147-A177-3AD203B41FA5}">
                      <a16:colId xmlns:a16="http://schemas.microsoft.com/office/drawing/2014/main" val="1404750323"/>
                    </a:ext>
                  </a:extLst>
                </a:gridCol>
                <a:gridCol w="3185962">
                  <a:extLst>
                    <a:ext uri="{9D8B030D-6E8A-4147-A177-3AD203B41FA5}">
                      <a16:colId xmlns:a16="http://schemas.microsoft.com/office/drawing/2014/main" val="4210235011"/>
                    </a:ext>
                  </a:extLst>
                </a:gridCol>
                <a:gridCol w="933651">
                  <a:extLst>
                    <a:ext uri="{9D8B030D-6E8A-4147-A177-3AD203B41FA5}">
                      <a16:colId xmlns:a16="http://schemas.microsoft.com/office/drawing/2014/main" val="1045015154"/>
                    </a:ext>
                  </a:extLst>
                </a:gridCol>
                <a:gridCol w="981776">
                  <a:extLst>
                    <a:ext uri="{9D8B030D-6E8A-4147-A177-3AD203B41FA5}">
                      <a16:colId xmlns:a16="http://schemas.microsoft.com/office/drawing/2014/main" val="1357531885"/>
                    </a:ext>
                  </a:extLst>
                </a:gridCol>
                <a:gridCol w="991403">
                  <a:extLst>
                    <a:ext uri="{9D8B030D-6E8A-4147-A177-3AD203B41FA5}">
                      <a16:colId xmlns:a16="http://schemas.microsoft.com/office/drawing/2014/main" val="1489862417"/>
                    </a:ext>
                  </a:extLst>
                </a:gridCol>
                <a:gridCol w="779646">
                  <a:extLst>
                    <a:ext uri="{9D8B030D-6E8A-4147-A177-3AD203B41FA5}">
                      <a16:colId xmlns:a16="http://schemas.microsoft.com/office/drawing/2014/main" val="4168283950"/>
                    </a:ext>
                  </a:extLst>
                </a:gridCol>
                <a:gridCol w="904775">
                  <a:extLst>
                    <a:ext uri="{9D8B030D-6E8A-4147-A177-3AD203B41FA5}">
                      <a16:colId xmlns:a16="http://schemas.microsoft.com/office/drawing/2014/main" val="3794037731"/>
                    </a:ext>
                  </a:extLst>
                </a:gridCol>
                <a:gridCol w="1232035">
                  <a:extLst>
                    <a:ext uri="{9D8B030D-6E8A-4147-A177-3AD203B41FA5}">
                      <a16:colId xmlns:a16="http://schemas.microsoft.com/office/drawing/2014/main" val="1469640499"/>
                    </a:ext>
                  </a:extLst>
                </a:gridCol>
                <a:gridCol w="981777">
                  <a:extLst>
                    <a:ext uri="{9D8B030D-6E8A-4147-A177-3AD203B41FA5}">
                      <a16:colId xmlns:a16="http://schemas.microsoft.com/office/drawing/2014/main" val="2100720313"/>
                    </a:ext>
                  </a:extLst>
                </a:gridCol>
              </a:tblGrid>
              <a:tr h="447774">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Код бюджетной классификации</a:t>
                      </a:r>
                    </a:p>
                  </a:txBody>
                  <a:tcPr>
                    <a:lnL w="12700" cmpd="sng">
                      <a:solidFill>
                        <a:srgbClr val="4775E7"/>
                      </a:solidFill>
                    </a:lnL>
                    <a:lnR w="12700" cmpd="sng">
                      <a:solidFill>
                        <a:srgbClr val="4775E7"/>
                      </a:solidFill>
                    </a:lnR>
                    <a:lnT w="12700" cmpd="sng">
                      <a:solidFill>
                        <a:srgbClr val="4775E7"/>
                      </a:solidFill>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Наименование доходов</a:t>
                      </a:r>
                    </a:p>
                  </a:txBody>
                  <a:tcPr>
                    <a:lnL w="12700" cmpd="sng">
                      <a:solidFill>
                        <a:srgbClr val="4775E7"/>
                      </a:solidFill>
                    </a:lnL>
                    <a:lnR w="12700" cmpd="sng">
                      <a:solidFill>
                        <a:srgbClr val="4775E7"/>
                      </a:solidFill>
                    </a:lnR>
                    <a:lnT w="12700" cmpd="sng">
                      <a:solidFill>
                        <a:srgbClr val="4775E7"/>
                      </a:solidFill>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2023г</a:t>
                      </a:r>
                    </a:p>
                    <a:p>
                      <a:pPr algn="ctr"/>
                      <a:r>
                        <a:rPr lang="ru-RU" sz="1000" dirty="0">
                          <a:latin typeface="Times New Roman" panose="02020603050405020304" pitchFamily="18" charset="0"/>
                          <a:cs typeface="Times New Roman" panose="02020603050405020304" pitchFamily="18" charset="0"/>
                        </a:rPr>
                        <a:t>отчет</a:t>
                      </a:r>
                    </a:p>
                  </a:txBody>
                  <a:tcPr>
                    <a:lnL w="12700" cmpd="sng">
                      <a:solidFill>
                        <a:srgbClr val="4775E7"/>
                      </a:solidFill>
                    </a:lnL>
                    <a:lnR w="12700" cmpd="sng">
                      <a:solidFill>
                        <a:srgbClr val="4775E7"/>
                      </a:solidFill>
                    </a:lnR>
                    <a:lnT w="12700" cmpd="sng">
                      <a:solidFill>
                        <a:srgbClr val="4775E7"/>
                      </a:solidFill>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оценка</a:t>
                      </a:r>
                    </a:p>
                  </a:txBody>
                  <a:tcPr>
                    <a:lnL w="12700" cmpd="sng">
                      <a:solidFill>
                        <a:srgbClr val="4775E7"/>
                      </a:solidFill>
                    </a:lnL>
                    <a:lnR w="12700" cmpd="sng">
                      <a:solidFill>
                        <a:srgbClr val="4775E7"/>
                      </a:solidFill>
                    </a:lnR>
                    <a:lnT w="12700" cmpd="sng">
                      <a:solidFill>
                        <a:srgbClr val="4775E7"/>
                      </a:solidFill>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проект</a:t>
                      </a:r>
                    </a:p>
                  </a:txBody>
                  <a:tcPr>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 2025г к 2023г</a:t>
                      </a:r>
                    </a:p>
                  </a:txBody>
                  <a:tcPr>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mpd="sng">
                      <a:solidFill>
                        <a:srgbClr val="4775E7"/>
                      </a:solidFill>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 2025г к 2024г</a:t>
                      </a:r>
                    </a:p>
                  </a:txBody>
                  <a:tcPr>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lnL w="12700" cap="flat" cmpd="sng" algn="ctr">
                      <a:solidFill>
                        <a:srgbClr val="4775E7"/>
                      </a:solidFill>
                      <a:prstDash val="solid"/>
                      <a:round/>
                      <a:headEnd type="none" w="med" len="med"/>
                      <a:tailEnd type="none" w="med" len="med"/>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mpd="sng">
                      <a:solidFill>
                        <a:srgbClr val="4775E7"/>
                      </a:solidFill>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67436429"/>
                  </a:ext>
                </a:extLst>
              </a:tr>
              <a:tr h="227187">
                <a:tc>
                  <a:txBody>
                    <a:bodyPr/>
                    <a:lstStyle/>
                    <a:p>
                      <a:pPr algn="just"/>
                      <a:r>
                        <a:rPr lang="ru-RU" sz="1000" b="1" dirty="0">
                          <a:latin typeface="Times New Roman" panose="02020603050405020304" pitchFamily="18" charset="0"/>
                          <a:cs typeface="Times New Roman" panose="02020603050405020304" pitchFamily="18" charset="0"/>
                        </a:rPr>
                        <a:t>000 2 00 00000 00 0000 000</a:t>
                      </a:r>
                    </a:p>
                  </a:txBody>
                  <a:tcPr>
                    <a:lnL w="12700" cmpd="sng">
                      <a:solidFill>
                        <a:srgbClr val="4775E7"/>
                      </a:solidFill>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just"/>
                      <a:r>
                        <a:rPr lang="ru-RU" sz="1000" b="1" dirty="0">
                          <a:latin typeface="Times New Roman" panose="02020603050405020304" pitchFamily="18" charset="0"/>
                          <a:cs typeface="Times New Roman" panose="02020603050405020304" pitchFamily="18" charset="0"/>
                        </a:rPr>
                        <a:t>БЕЗВОЗМЕЗДНЫЕ ПОСТУПЛЕНИЯ</a:t>
                      </a:r>
                    </a:p>
                  </a:txBody>
                  <a:tcPr>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latin typeface="Times New Roman"/>
                        </a:rPr>
                        <a:t>473511734,24</a:t>
                      </a: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652426163,3</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576513330,36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121,75</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88,36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513127641,26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535742362,78</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531601422"/>
                  </a:ext>
                </a:extLst>
              </a:tr>
              <a:tr h="227187">
                <a:tc>
                  <a:txBody>
                    <a:bodyPr/>
                    <a:lstStyle/>
                    <a:p>
                      <a:pPr algn="just"/>
                      <a:r>
                        <a:rPr lang="ru-RU" sz="1000" b="1" dirty="0">
                          <a:latin typeface="Times New Roman" panose="02020603050405020304" pitchFamily="18" charset="0"/>
                          <a:cs typeface="Times New Roman" panose="02020603050405020304" pitchFamily="18" charset="0"/>
                        </a:rPr>
                        <a:t>000 2 02 00000 00 0000 000</a:t>
                      </a:r>
                    </a:p>
                  </a:txBody>
                  <a:tcPr>
                    <a:lnL w="12700" cmpd="sng">
                      <a:solidFill>
                        <a:srgbClr val="4775E7"/>
                      </a:solidFill>
                    </a:lnL>
                    <a:lnR w="12700" cmpd="sng">
                      <a:solidFill>
                        <a:srgbClr val="4775E7"/>
                      </a:solidFill>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just"/>
                      <a:r>
                        <a:rPr lang="ru-RU" sz="1000" b="1" dirty="0">
                          <a:latin typeface="Times New Roman" panose="02020603050405020304" pitchFamily="18" charset="0"/>
                          <a:cs typeface="Times New Roman" panose="02020603050405020304" pitchFamily="18" charset="0"/>
                        </a:rPr>
                        <a:t>Безвозмездные поступления от других бюджетов</a:t>
                      </a:r>
                    </a:p>
                  </a:txBody>
                  <a:tcPr>
                    <a:lnL w="12700" cmpd="sng">
                      <a:solidFill>
                        <a:srgbClr val="4775E7"/>
                      </a:solidFill>
                    </a:lnL>
                    <a:lnR w="12700" cap="flat" cmpd="sng" algn="ctr">
                      <a:solidFill>
                        <a:srgbClr val="4775E7"/>
                      </a:solidFill>
                      <a:prstDash val="solid"/>
                      <a:round/>
                      <a:headEnd type="none" w="med" len="med"/>
                      <a:tailEnd type="none" w="med" len="med"/>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latin typeface="Times New Roman"/>
                        </a:rPr>
                        <a:t>473511734,24</a:t>
                      </a: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652450213,01</a:t>
                      </a:r>
                    </a:p>
                  </a:txBody>
                  <a:tcPr marL="9525" marR="9525" marT="9525" marB="0">
                    <a:lnL w="12700" cmpd="sng">
                      <a:solidFill>
                        <a:srgbClr val="4775E7"/>
                      </a:solidFill>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576513330,36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121,75</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88,36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513127641,26</a:t>
                      </a:r>
                    </a:p>
                  </a:txBody>
                  <a:tcPr marL="9525" marR="9525" marT="9525" marB="0">
                    <a:lnL w="12700" cap="flat" cmpd="sng" algn="ctr">
                      <a:solidFill>
                        <a:srgbClr val="4775E7"/>
                      </a:solidFill>
                      <a:prstDash val="solid"/>
                      <a:round/>
                      <a:headEnd type="none" w="med" len="med"/>
                      <a:tailEnd type="none" w="med" len="med"/>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1" i="0" u="none" strike="noStrike" dirty="0">
                          <a:effectLst/>
                          <a:latin typeface="Times New Roman" panose="02020603050405020304" pitchFamily="18" charset="0"/>
                        </a:rPr>
                        <a:t>535742362,78</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493883613"/>
                  </a:ext>
                </a:extLst>
              </a:tr>
              <a:tr h="227187">
                <a:tc>
                  <a:txBody>
                    <a:bodyPr/>
                    <a:lstStyle/>
                    <a:p>
                      <a:pPr algn="just"/>
                      <a:r>
                        <a:rPr lang="ru-RU" sz="1000" b="0" dirty="0">
                          <a:latin typeface="Times New Roman" panose="02020603050405020304" pitchFamily="18" charset="0"/>
                          <a:cs typeface="Times New Roman" panose="02020603050405020304" pitchFamily="18" charset="0"/>
                        </a:rPr>
                        <a:t>000 2 02 10000 00 0000 150</a:t>
                      </a:r>
                    </a:p>
                  </a:txBody>
                  <a:tcPr>
                    <a:lnL w="12700" cmpd="sng">
                      <a:solidFill>
                        <a:srgbClr val="4775E7"/>
                      </a:solidFill>
                    </a:lnL>
                    <a:lnR w="12700" cmpd="sng">
                      <a:solidFill>
                        <a:srgbClr val="4775E7"/>
                      </a:solidFill>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just"/>
                      <a:r>
                        <a:rPr lang="ru-RU" sz="1000" b="0" dirty="0">
                          <a:latin typeface="Times New Roman" panose="02020603050405020304" pitchFamily="18" charset="0"/>
                          <a:cs typeface="Times New Roman" panose="02020603050405020304" pitchFamily="18" charset="0"/>
                        </a:rPr>
                        <a:t>Дотации</a:t>
                      </a:r>
                    </a:p>
                  </a:txBody>
                  <a:tcPr>
                    <a:lnL w="12700" cmpd="sng">
                      <a:solidFill>
                        <a:srgbClr val="4775E7"/>
                      </a:solidFill>
                    </a:lnL>
                    <a:lnR w="12700" cap="flat" cmpd="sng" algn="ctr">
                      <a:solidFill>
                        <a:srgbClr val="4775E7"/>
                      </a:solidFill>
                      <a:prstDash val="solid"/>
                      <a:round/>
                      <a:headEnd type="none" w="med" len="med"/>
                      <a:tailEnd type="none" w="med" len="med"/>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dirty="0">
                          <a:latin typeface="Times New Roman"/>
                        </a:rPr>
                        <a:t>126610432,88</a:t>
                      </a: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dirty="0">
                          <a:effectLst/>
                          <a:latin typeface="Times New Roman" panose="02020603050405020304" pitchFamily="18" charset="0"/>
                        </a:rPr>
                        <a:t>155825061,58</a:t>
                      </a:r>
                    </a:p>
                  </a:txBody>
                  <a:tcPr marL="9525" marR="9525" marT="9525" marB="0">
                    <a:lnL w="12700" cmpd="sng">
                      <a:solidFill>
                        <a:srgbClr val="4775E7"/>
                      </a:solidFill>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dirty="0">
                          <a:effectLst/>
                          <a:latin typeface="Times New Roman" panose="02020603050405020304" pitchFamily="18" charset="0"/>
                        </a:rPr>
                        <a:t>153992301,00</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a:effectLst/>
                          <a:latin typeface="Times New Roman" panose="02020603050405020304" pitchFamily="18" charset="0"/>
                        </a:rPr>
                        <a:t>121,63</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a:effectLst/>
                          <a:latin typeface="Times New Roman" panose="02020603050405020304" pitchFamily="18" charset="0"/>
                        </a:rPr>
                        <a:t>98,82</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a:effectLst/>
                          <a:latin typeface="Times New Roman" panose="02020603050405020304" pitchFamily="18" charset="0"/>
                        </a:rPr>
                        <a:t>84039568,00</a:t>
                      </a:r>
                    </a:p>
                  </a:txBody>
                  <a:tcPr marL="9525" marR="9525" marT="9525" marB="0">
                    <a:lnL w="12700" cap="flat" cmpd="sng" algn="ctr">
                      <a:solidFill>
                        <a:srgbClr val="4775E7"/>
                      </a:solidFill>
                      <a:prstDash val="solid"/>
                      <a:round/>
                      <a:headEnd type="none" w="med" len="med"/>
                      <a:tailEnd type="none" w="med" len="med"/>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dirty="0">
                          <a:effectLst/>
                          <a:latin typeface="Times New Roman" panose="02020603050405020304" pitchFamily="18" charset="0"/>
                        </a:rPr>
                        <a:t>84039568,00</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820695566"/>
                  </a:ext>
                </a:extLst>
              </a:tr>
              <a:tr h="242023">
                <a:tc>
                  <a:txBody>
                    <a:bodyPr/>
                    <a:lstStyle/>
                    <a:p>
                      <a:pPr algn="just"/>
                      <a:r>
                        <a:rPr lang="ru-RU" sz="1000" dirty="0">
                          <a:latin typeface="Times New Roman" panose="02020603050405020304" pitchFamily="18" charset="0"/>
                          <a:cs typeface="Times New Roman" panose="02020603050405020304" pitchFamily="18" charset="0"/>
                        </a:rPr>
                        <a:t>000 2 02 20000 00 0000 150</a:t>
                      </a:r>
                    </a:p>
                  </a:txBody>
                  <a:tcPr>
                    <a:lnL w="12700" cmpd="sng">
                      <a:solidFill>
                        <a:srgbClr val="4775E7"/>
                      </a:solidFill>
                    </a:lnL>
                    <a:lnR w="12700" cmpd="sng">
                      <a:solidFill>
                        <a:srgbClr val="4775E7"/>
                      </a:solidFill>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just"/>
                      <a:r>
                        <a:rPr lang="ru-RU" sz="1000" dirty="0">
                          <a:latin typeface="Times New Roman" panose="02020603050405020304" pitchFamily="18" charset="0"/>
                          <a:cs typeface="Times New Roman" panose="02020603050405020304" pitchFamily="18" charset="0"/>
                        </a:rPr>
                        <a:t>Субсидии</a:t>
                      </a:r>
                    </a:p>
                  </a:txBody>
                  <a:tcPr>
                    <a:lnL w="12700" cmpd="sng">
                      <a:solidFill>
                        <a:srgbClr val="4775E7"/>
                      </a:solidFill>
                    </a:lnL>
                    <a:lnR w="12700" cap="flat" cmpd="sng" algn="ctr">
                      <a:solidFill>
                        <a:srgbClr val="4775E7"/>
                      </a:solidFill>
                      <a:prstDash val="solid"/>
                      <a:round/>
                      <a:headEnd type="none" w="med" len="med"/>
                      <a:tailEnd type="none" w="med" len="med"/>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r" fontAlgn="t"/>
                      <a:r>
                        <a:rPr lang="ru-RU" sz="1000" b="0" i="0" u="none" strike="noStrike" dirty="0">
                          <a:latin typeface="Times New Roman"/>
                        </a:rPr>
                        <a:t>67676466,61</a:t>
                      </a: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dirty="0">
                          <a:effectLst/>
                          <a:latin typeface="Times New Roman" panose="02020603050405020304" pitchFamily="18" charset="0"/>
                        </a:rPr>
                        <a:t>166456341,02</a:t>
                      </a:r>
                    </a:p>
                  </a:txBody>
                  <a:tcPr marL="9525" marR="9525" marT="9525" marB="0">
                    <a:lnL w="12700" cmpd="sng">
                      <a:solidFill>
                        <a:srgbClr val="4775E7"/>
                      </a:solidFill>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a:effectLst/>
                          <a:latin typeface="Times New Roman" panose="02020603050405020304" pitchFamily="18" charset="0"/>
                        </a:rPr>
                        <a:t>28736140,16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dirty="0">
                          <a:effectLst/>
                          <a:latin typeface="Times New Roman" panose="02020603050405020304" pitchFamily="18" charset="0"/>
                        </a:rPr>
                        <a:t>42,46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dirty="0">
                          <a:effectLst/>
                          <a:latin typeface="Times New Roman" panose="02020603050405020304" pitchFamily="18" charset="0"/>
                        </a:rPr>
                        <a:t>17,26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a:effectLst/>
                          <a:latin typeface="Times New Roman" panose="02020603050405020304" pitchFamily="18" charset="0"/>
                        </a:rPr>
                        <a:t>17939673,65</a:t>
                      </a:r>
                    </a:p>
                  </a:txBody>
                  <a:tcPr marL="9525" marR="9525" marT="9525" marB="0">
                    <a:lnL w="12700" cap="flat" cmpd="sng" algn="ctr">
                      <a:solidFill>
                        <a:srgbClr val="4775E7"/>
                      </a:solidFill>
                      <a:prstDash val="solid"/>
                      <a:round/>
                      <a:headEnd type="none" w="med" len="med"/>
                      <a:tailEnd type="none" w="med" len="med"/>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dirty="0">
                          <a:effectLst/>
                          <a:latin typeface="Times New Roman" panose="02020603050405020304" pitchFamily="18" charset="0"/>
                        </a:rPr>
                        <a:t>10803663,06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80753574"/>
                  </a:ext>
                </a:extLst>
              </a:tr>
              <a:tr h="242023">
                <a:tc>
                  <a:txBody>
                    <a:bodyPr/>
                    <a:lstStyle/>
                    <a:p>
                      <a:pPr algn="just"/>
                      <a:r>
                        <a:rPr lang="ru-RU" sz="1000" dirty="0">
                          <a:latin typeface="Times New Roman" panose="02020603050405020304" pitchFamily="18" charset="0"/>
                          <a:cs typeface="Times New Roman" panose="02020603050405020304" pitchFamily="18" charset="0"/>
                        </a:rPr>
                        <a:t>000 2 02 30000 00 0000 150</a:t>
                      </a:r>
                    </a:p>
                  </a:txBody>
                  <a:tcPr>
                    <a:lnL w="12700" cmpd="sng">
                      <a:solidFill>
                        <a:srgbClr val="4775E7"/>
                      </a:solidFill>
                    </a:lnL>
                    <a:lnR w="12700" cmpd="sng">
                      <a:solidFill>
                        <a:srgbClr val="4775E7"/>
                      </a:solidFill>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just"/>
                      <a:r>
                        <a:rPr lang="ru-RU" sz="1000" dirty="0">
                          <a:latin typeface="Times New Roman" panose="02020603050405020304" pitchFamily="18" charset="0"/>
                          <a:cs typeface="Times New Roman" panose="02020603050405020304" pitchFamily="18" charset="0"/>
                        </a:rPr>
                        <a:t>Субвенции</a:t>
                      </a:r>
                    </a:p>
                  </a:txBody>
                  <a:tcPr>
                    <a:lnL w="12700" cmpd="sng">
                      <a:solidFill>
                        <a:srgbClr val="4775E7"/>
                      </a:solidFill>
                    </a:lnL>
                    <a:lnR w="12700" cap="flat" cmpd="sng" algn="ctr">
                      <a:solidFill>
                        <a:srgbClr val="4775E7"/>
                      </a:solidFill>
                      <a:prstDash val="solid"/>
                      <a:round/>
                      <a:headEnd type="none" w="med" len="med"/>
                      <a:tailEnd type="none" w="med" len="med"/>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latin typeface="Times New Roman"/>
                        </a:rPr>
                        <a:t>266967762,67</a:t>
                      </a: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effectLst/>
                          <a:latin typeface="Times New Roman" panose="02020603050405020304" pitchFamily="18" charset="0"/>
                        </a:rPr>
                        <a:t>303433910,95</a:t>
                      </a:r>
                    </a:p>
                  </a:txBody>
                  <a:tcPr marL="9525" marR="9525" marT="9525" marB="0">
                    <a:lnL w="12700" cmpd="sng">
                      <a:solidFill>
                        <a:srgbClr val="4775E7"/>
                      </a:solidFill>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a:effectLst/>
                          <a:latin typeface="Times New Roman" panose="02020603050405020304" pitchFamily="18" charset="0"/>
                        </a:rPr>
                        <a:t>374027414,40</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a:effectLst/>
                          <a:latin typeface="Times New Roman" panose="02020603050405020304" pitchFamily="18" charset="0"/>
                        </a:rPr>
                        <a:t>64,88</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effectLst/>
                          <a:latin typeface="Times New Roman" panose="02020603050405020304" pitchFamily="18" charset="0"/>
                        </a:rPr>
                        <a:t>123,26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effectLst/>
                          <a:latin typeface="Times New Roman" panose="02020603050405020304" pitchFamily="18" charset="0"/>
                        </a:rPr>
                        <a:t>389747542,97</a:t>
                      </a:r>
                    </a:p>
                  </a:txBody>
                  <a:tcPr marL="9525" marR="9525" marT="9525" marB="0">
                    <a:lnL w="12700" cap="flat" cmpd="sng" algn="ctr">
                      <a:solidFill>
                        <a:srgbClr val="4775E7"/>
                      </a:solidFill>
                      <a:prstDash val="solid"/>
                      <a:round/>
                      <a:headEnd type="none" w="med" len="med"/>
                      <a:tailEnd type="none" w="med" len="med"/>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effectLst/>
                          <a:latin typeface="Times New Roman" panose="02020603050405020304" pitchFamily="18" charset="0"/>
                        </a:rPr>
                        <a:t>419498275,08</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81600003"/>
                  </a:ext>
                </a:extLst>
              </a:tr>
              <a:tr h="273234">
                <a:tc>
                  <a:txBody>
                    <a:bodyPr/>
                    <a:lstStyle/>
                    <a:p>
                      <a:pPr algn="just"/>
                      <a:r>
                        <a:rPr lang="ru-RU" sz="1000" b="0" dirty="0">
                          <a:latin typeface="Times New Roman" panose="02020603050405020304" pitchFamily="18" charset="0"/>
                          <a:cs typeface="Times New Roman" panose="02020603050405020304" pitchFamily="18" charset="0"/>
                        </a:rPr>
                        <a:t>000 2 02 40000 00 0000 150</a:t>
                      </a:r>
                    </a:p>
                  </a:txBody>
                  <a:tcPr>
                    <a:lnL w="12700" cmpd="sng">
                      <a:solidFill>
                        <a:srgbClr val="4775E7"/>
                      </a:solidFill>
                    </a:lnL>
                    <a:lnR w="12700" cmpd="sng">
                      <a:solidFill>
                        <a:srgbClr val="4775E7"/>
                      </a:solidFill>
                    </a:lnR>
                    <a:lnT w="12700" cmpd="sng">
                      <a:solidFill>
                        <a:srgbClr val="4775E7"/>
                      </a:solidFill>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just"/>
                      <a:r>
                        <a:rPr lang="ru-RU" sz="1000" b="0" dirty="0">
                          <a:latin typeface="Times New Roman" panose="02020603050405020304" pitchFamily="18" charset="0"/>
                          <a:cs typeface="Times New Roman" panose="02020603050405020304" pitchFamily="18" charset="0"/>
                        </a:rPr>
                        <a:t>Иные межбюджетные трансферты</a:t>
                      </a:r>
                    </a:p>
                  </a:txBody>
                  <a:tcPr>
                    <a:lnL w="12700" cmpd="sng">
                      <a:solidFill>
                        <a:srgbClr val="4775E7"/>
                      </a:solidFill>
                    </a:lnL>
                    <a:lnR w="12700" cap="flat" cmpd="sng" algn="ctr">
                      <a:solidFill>
                        <a:srgbClr val="4775E7"/>
                      </a:solidFill>
                      <a:prstDash val="solid"/>
                      <a:round/>
                      <a:headEnd type="none" w="med" len="med"/>
                      <a:tailEnd type="none" w="med" len="med"/>
                    </a:lnR>
                    <a:lnT w="12700" cmpd="sng">
                      <a:solidFill>
                        <a:srgbClr val="4775E7"/>
                      </a:solidFill>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latin typeface="Times New Roman"/>
                        </a:rPr>
                        <a:t>12684272,70</a:t>
                      </a: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effectLst/>
                          <a:latin typeface="Times New Roman" panose="02020603050405020304" pitchFamily="18" charset="0"/>
                        </a:rPr>
                        <a:t>26734899,46</a:t>
                      </a:r>
                    </a:p>
                  </a:txBody>
                  <a:tcPr marL="9525" marR="9525" marT="9525" marB="0">
                    <a:lnL w="12700" cmpd="sng">
                      <a:solidFill>
                        <a:srgbClr val="4775E7"/>
                      </a:solidFill>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a:effectLst/>
                          <a:latin typeface="Times New Roman" panose="02020603050405020304" pitchFamily="18" charset="0"/>
                        </a:rPr>
                        <a:t>19757474,80</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a:effectLst/>
                          <a:latin typeface="Times New Roman" panose="02020603050405020304" pitchFamily="18" charset="0"/>
                        </a:rPr>
                        <a:t>155,76</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r>
                        <a:rPr lang="ru-RU" sz="1000" b="0" i="0" u="none" strike="noStrike">
                          <a:effectLst/>
                          <a:latin typeface="Times New Roman" panose="02020603050405020304" pitchFamily="18" charset="0"/>
                        </a:rPr>
                        <a:t>73,90</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a:effectLst/>
                          <a:latin typeface="Times New Roman" panose="02020603050405020304" pitchFamily="18" charset="0"/>
                        </a:rPr>
                        <a:t>21400856,64</a:t>
                      </a:r>
                    </a:p>
                  </a:txBody>
                  <a:tcPr marL="9525" marR="9525" marT="9525" marB="0">
                    <a:lnL w="12700" cap="flat" cmpd="sng" algn="ctr">
                      <a:solidFill>
                        <a:srgbClr val="4775E7"/>
                      </a:solidFill>
                      <a:prstDash val="solid"/>
                      <a:round/>
                      <a:headEnd type="none" w="med" len="med"/>
                      <a:tailEnd type="none" w="med" len="med"/>
                    </a:lnL>
                    <a:lnR w="12700" cmpd="sng">
                      <a:solidFill>
                        <a:srgbClr val="4775E7"/>
                      </a:solidFill>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effectLst/>
                          <a:latin typeface="Times New Roman" panose="02020603050405020304" pitchFamily="18" charset="0"/>
                        </a:rPr>
                        <a:t>21400856,64</a:t>
                      </a:r>
                    </a:p>
                  </a:txBody>
                  <a:tcPr marL="9525" marR="9525" marT="9525"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732261609"/>
                  </a:ext>
                </a:extLst>
              </a:tr>
              <a:tr h="273234">
                <a:tc>
                  <a:txBody>
                    <a:bodyPr/>
                    <a:lstStyle/>
                    <a:p>
                      <a:pPr algn="just"/>
                      <a:endParaRPr lang="ru-RU" sz="1000" b="0" dirty="0">
                        <a:latin typeface="Times New Roman" panose="02020603050405020304" pitchFamily="18" charset="0"/>
                        <a:cs typeface="Times New Roman" panose="02020603050405020304" pitchFamily="18" charset="0"/>
                      </a:endParaRPr>
                    </a:p>
                  </a:txBody>
                  <a:tcPr>
                    <a:lnL w="12700" cmpd="sng">
                      <a:solidFill>
                        <a:srgbClr val="4775E7"/>
                      </a:solidFill>
                    </a:lnL>
                    <a:lnR w="12700" cap="flat" cmpd="sng" algn="ctr">
                      <a:solidFill>
                        <a:srgbClr val="4775E7"/>
                      </a:solidFill>
                      <a:prstDash val="solid"/>
                      <a:round/>
                      <a:headEnd type="none" w="med" len="med"/>
                      <a:tailEnd type="none" w="med" len="med"/>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l" fontAlgn="b"/>
                      <a:r>
                        <a:rPr lang="ru-RU" sz="1100" b="0" i="0" u="none" strike="noStrike" dirty="0">
                          <a:latin typeface="Times New Roman"/>
                        </a:rPr>
                        <a:t>возврат остатков</a:t>
                      </a: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mpd="sng">
                      <a:solidFill>
                        <a:srgbClr val="4775E7"/>
                      </a:solidFill>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latin typeface="Times New Roman"/>
                        </a:rPr>
                        <a:t>-427200,62</a:t>
                      </a: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r>
                        <a:rPr lang="ru-RU" sz="1000" b="0" i="0" u="none" strike="noStrike" dirty="0">
                          <a:latin typeface="Times New Roman"/>
                        </a:rPr>
                        <a:t>-24049,71</a:t>
                      </a: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ru-RU" sz="1000" b="0" i="0" u="none" strike="noStrike" dirty="0">
                        <a:latin typeface="Times New Roman"/>
                      </a:endParaRP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endParaRPr lang="ru-RU" sz="1000" b="0" i="0" u="none" strike="noStrike" dirty="0">
                        <a:latin typeface="Times New Roman"/>
                      </a:endParaRP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t"/>
                      <a:endParaRPr lang="ru-RU" sz="1000" b="0" i="0" u="none" strike="noStrike" dirty="0">
                        <a:latin typeface="Times New Roman"/>
                      </a:endParaRP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ru-RU" sz="1000" b="0" i="0" u="none" strike="noStrike" dirty="0">
                        <a:latin typeface="Times New Roman"/>
                      </a:endParaRP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ap="flat" cmpd="sng" algn="ctr">
                      <a:solidFill>
                        <a:srgbClr val="4775E7"/>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ru-RU" sz="1000" b="0" i="0" u="none" strike="noStrike" dirty="0">
                        <a:latin typeface="Times New Roman"/>
                      </a:endParaRPr>
                    </a:p>
                  </a:txBody>
                  <a:tcPr marL="7620" marR="7620" marT="7620" marB="0">
                    <a:lnL w="12700" cap="flat" cmpd="sng" algn="ctr">
                      <a:solidFill>
                        <a:srgbClr val="4775E7"/>
                      </a:solidFill>
                      <a:prstDash val="solid"/>
                      <a:round/>
                      <a:headEnd type="none" w="med" len="med"/>
                      <a:tailEnd type="none" w="med" len="med"/>
                    </a:lnL>
                    <a:lnR w="12700" cap="flat" cmpd="sng" algn="ctr">
                      <a:solidFill>
                        <a:srgbClr val="4775E7"/>
                      </a:solidFill>
                      <a:prstDash val="solid"/>
                      <a:round/>
                      <a:headEnd type="none" w="med" len="med"/>
                      <a:tailEnd type="none" w="med" len="med"/>
                    </a:lnR>
                    <a:lnT w="12700" cap="flat" cmpd="sng" algn="ctr">
                      <a:solidFill>
                        <a:srgbClr val="4775E7"/>
                      </a:solidFill>
                      <a:prstDash val="solid"/>
                      <a:round/>
                      <a:headEnd type="none" w="med" len="med"/>
                      <a:tailEnd type="none" w="med" len="med"/>
                    </a:lnT>
                    <a:lnB w="12700" cmpd="sng">
                      <a:solidFill>
                        <a:srgbClr val="4775E7"/>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7"/>
                  </a:ext>
                </a:extLst>
              </a:tr>
            </a:tbl>
          </a:graphicData>
        </a:graphic>
      </p:graphicFrame>
      <p:graphicFrame>
        <p:nvGraphicFramePr>
          <p:cNvPr id="7" name="Диаграмма 6">
            <a:extLst>
              <a:ext uri="{FF2B5EF4-FFF2-40B4-BE49-F238E27FC236}">
                <a16:creationId xmlns:a16="http://schemas.microsoft.com/office/drawing/2014/main" id="{89E566B5-672A-DF0D-707E-935DC85BF311}"/>
              </a:ext>
            </a:extLst>
          </p:cNvPr>
          <p:cNvGraphicFramePr/>
          <p:nvPr>
            <p:extLst>
              <p:ext uri="{D42A27DB-BD31-4B8C-83A1-F6EECF244321}">
                <p14:modId xmlns:p14="http://schemas.microsoft.com/office/powerpoint/2010/main" val="2154973935"/>
              </p:ext>
            </p:extLst>
          </p:nvPr>
        </p:nvGraphicFramePr>
        <p:xfrm>
          <a:off x="305797" y="3027870"/>
          <a:ext cx="11004885" cy="37207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512526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9675386-7F9C-A4B3-F58C-0CF32CE6D471}"/>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549DDE3B-C068-42C9-8F20-12175951FC07}"/>
              </a:ext>
            </a:extLst>
          </p:cNvPr>
          <p:cNvSpPr txBox="1"/>
          <p:nvPr/>
        </p:nvSpPr>
        <p:spPr>
          <a:xfrm>
            <a:off x="213066" y="73631"/>
            <a:ext cx="1153486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Разбивка безвозмездных поступлений из федерального и краевого бюджета (руб.)</a:t>
            </a:r>
          </a:p>
        </p:txBody>
      </p:sp>
      <p:graphicFrame>
        <p:nvGraphicFramePr>
          <p:cNvPr id="4" name="Таблица 3">
            <a:extLst>
              <a:ext uri="{FF2B5EF4-FFF2-40B4-BE49-F238E27FC236}">
                <a16:creationId xmlns:a16="http://schemas.microsoft.com/office/drawing/2014/main" id="{AFFAAF01-C4EB-BF77-3A60-8EF11CD269FE}"/>
              </a:ext>
            </a:extLst>
          </p:cNvPr>
          <p:cNvGraphicFramePr>
            <a:graphicFrameLocks noGrp="1"/>
          </p:cNvGraphicFramePr>
          <p:nvPr>
            <p:extLst>
              <p:ext uri="{D42A27DB-BD31-4B8C-83A1-F6EECF244321}">
                <p14:modId xmlns:p14="http://schemas.microsoft.com/office/powerpoint/2010/main" val="811559462"/>
              </p:ext>
            </p:extLst>
          </p:nvPr>
        </p:nvGraphicFramePr>
        <p:xfrm>
          <a:off x="160209" y="424261"/>
          <a:ext cx="11736616" cy="6169047"/>
        </p:xfrm>
        <a:graphic>
          <a:graphicData uri="http://schemas.openxmlformats.org/drawingml/2006/table">
            <a:tbl>
              <a:tblPr firstRow="1" bandRow="1">
                <a:tableStyleId>{16D9F66E-5EB9-4882-86FB-DCBF35E3C3E4}</a:tableStyleId>
              </a:tblPr>
              <a:tblGrid>
                <a:gridCol w="2515614">
                  <a:extLst>
                    <a:ext uri="{9D8B030D-6E8A-4147-A177-3AD203B41FA5}">
                      <a16:colId xmlns:a16="http://schemas.microsoft.com/office/drawing/2014/main" val="3804694529"/>
                    </a:ext>
                  </a:extLst>
                </a:gridCol>
                <a:gridCol w="924025">
                  <a:extLst>
                    <a:ext uri="{9D8B030D-6E8A-4147-A177-3AD203B41FA5}">
                      <a16:colId xmlns:a16="http://schemas.microsoft.com/office/drawing/2014/main" val="231181160"/>
                    </a:ext>
                  </a:extLst>
                </a:gridCol>
                <a:gridCol w="1058779">
                  <a:extLst>
                    <a:ext uri="{9D8B030D-6E8A-4147-A177-3AD203B41FA5}">
                      <a16:colId xmlns:a16="http://schemas.microsoft.com/office/drawing/2014/main" val="3476099793"/>
                    </a:ext>
                  </a:extLst>
                </a:gridCol>
                <a:gridCol w="798897">
                  <a:extLst>
                    <a:ext uri="{9D8B030D-6E8A-4147-A177-3AD203B41FA5}">
                      <a16:colId xmlns:a16="http://schemas.microsoft.com/office/drawing/2014/main" val="3736233220"/>
                    </a:ext>
                  </a:extLst>
                </a:gridCol>
                <a:gridCol w="1020278">
                  <a:extLst>
                    <a:ext uri="{9D8B030D-6E8A-4147-A177-3AD203B41FA5}">
                      <a16:colId xmlns:a16="http://schemas.microsoft.com/office/drawing/2014/main" val="2129790801"/>
                    </a:ext>
                  </a:extLst>
                </a:gridCol>
                <a:gridCol w="933651">
                  <a:extLst>
                    <a:ext uri="{9D8B030D-6E8A-4147-A177-3AD203B41FA5}">
                      <a16:colId xmlns:a16="http://schemas.microsoft.com/office/drawing/2014/main" val="4203590195"/>
                    </a:ext>
                  </a:extLst>
                </a:gridCol>
                <a:gridCol w="780681">
                  <a:extLst>
                    <a:ext uri="{9D8B030D-6E8A-4147-A177-3AD203B41FA5}">
                      <a16:colId xmlns:a16="http://schemas.microsoft.com/office/drawing/2014/main" val="1534504846"/>
                    </a:ext>
                  </a:extLst>
                </a:gridCol>
                <a:gridCol w="1057276">
                  <a:extLst>
                    <a:ext uri="{9D8B030D-6E8A-4147-A177-3AD203B41FA5}">
                      <a16:colId xmlns:a16="http://schemas.microsoft.com/office/drawing/2014/main" val="2959567486"/>
                    </a:ext>
                  </a:extLst>
                </a:gridCol>
                <a:gridCol w="938861">
                  <a:extLst>
                    <a:ext uri="{9D8B030D-6E8A-4147-A177-3AD203B41FA5}">
                      <a16:colId xmlns:a16="http://schemas.microsoft.com/office/drawing/2014/main" val="115745457"/>
                    </a:ext>
                  </a:extLst>
                </a:gridCol>
                <a:gridCol w="795071">
                  <a:extLst>
                    <a:ext uri="{9D8B030D-6E8A-4147-A177-3AD203B41FA5}">
                      <a16:colId xmlns:a16="http://schemas.microsoft.com/office/drawing/2014/main" val="1510581496"/>
                    </a:ext>
                  </a:extLst>
                </a:gridCol>
                <a:gridCol w="913483">
                  <a:extLst>
                    <a:ext uri="{9D8B030D-6E8A-4147-A177-3AD203B41FA5}">
                      <a16:colId xmlns:a16="http://schemas.microsoft.com/office/drawing/2014/main" val="3588453911"/>
                    </a:ext>
                  </a:extLst>
                </a:gridCol>
              </a:tblGrid>
              <a:tr h="415061">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2023год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2024год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2027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44349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443490">
                <a:tc>
                  <a:txBody>
                    <a:bodyPr/>
                    <a:lstStyle/>
                    <a:p>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Дотации на выравнивание бюджетной обеспеченности</a:t>
                      </a:r>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102731032</a:t>
                      </a: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137029667,00</a:t>
                      </a:r>
                    </a:p>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153992301,00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84039568,00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84039568,00</a:t>
                      </a:r>
                    </a:p>
                  </a:txBody>
                  <a:tcPr marL="9525" marR="9525" marT="9525" marB="0"/>
                </a:tc>
                <a:extLst>
                  <a:ext uri="{0D108BD9-81ED-4DB2-BD59-A6C34878D82A}">
                    <a16:rowId xmlns:a16="http://schemas.microsoft.com/office/drawing/2014/main" val="3611625080"/>
                  </a:ext>
                </a:extLst>
              </a:tr>
              <a:tr h="614063">
                <a:tc>
                  <a:txBody>
                    <a:bodyPr/>
                    <a:lstStyle/>
                    <a:p>
                      <a:r>
                        <a:rPr lang="ru-RU" sz="1000" dirty="0">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22040400,88</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rPr>
                        <a:t>18795394,58</a:t>
                      </a:r>
                    </a:p>
                  </a:txBody>
                  <a:tcPr marL="9525" marR="9525" marT="9525" marB="0"/>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2743530"/>
                  </a:ext>
                </a:extLst>
              </a:tr>
              <a:tr h="272917">
                <a:tc>
                  <a:txBody>
                    <a:bodyPr/>
                    <a:lstStyle/>
                    <a:p>
                      <a:r>
                        <a:rPr lang="ru-RU" sz="1000" dirty="0">
                          <a:latin typeface="Times New Roman" panose="02020603050405020304" pitchFamily="18" charset="0"/>
                          <a:cs typeface="Times New Roman" panose="02020603050405020304" pitchFamily="18" charset="0"/>
                        </a:rPr>
                        <a:t>Прочие дотации</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1839000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36129442"/>
                  </a:ext>
                </a:extLst>
              </a:tr>
              <a:tr h="443490">
                <a:tc>
                  <a:txBody>
                    <a:bodyPr/>
                    <a:lstStyle/>
                    <a:p>
                      <a:r>
                        <a:rPr lang="ru-RU" sz="1000" dirty="0">
                          <a:latin typeface="Times New Roman" panose="02020603050405020304" pitchFamily="18" charset="0"/>
                          <a:cs typeface="Times New Roman" panose="02020603050405020304" pitchFamily="18" charset="0"/>
                        </a:rPr>
                        <a:t>Субсидии на реализацию мероприятий по обеспечению жильем молодых семей</a:t>
                      </a:r>
                    </a:p>
                  </a:txBody>
                  <a:tcPr/>
                </a:tc>
                <a:tc>
                  <a:txBody>
                    <a:bodyPr/>
                    <a:lstStyle/>
                    <a:p>
                      <a:r>
                        <a:rPr lang="ru-RU" sz="1000" dirty="0">
                          <a:latin typeface="Times New Roman" panose="02020603050405020304" pitchFamily="18" charset="0"/>
                          <a:cs typeface="Times New Roman" panose="02020603050405020304" pitchFamily="18" charset="0"/>
                        </a:rPr>
                        <a:t>1383819,84</a:t>
                      </a:r>
                    </a:p>
                  </a:txBody>
                  <a:tcPr/>
                </a:tc>
                <a:tc>
                  <a:txBody>
                    <a:bodyPr/>
                    <a:lstStyle/>
                    <a:p>
                      <a:r>
                        <a:rPr lang="ru-RU" sz="1000" dirty="0">
                          <a:latin typeface="Times New Roman" panose="02020603050405020304" pitchFamily="18" charset="0"/>
                          <a:cs typeface="Times New Roman" panose="02020603050405020304" pitchFamily="18" charset="0"/>
                        </a:rPr>
                        <a:t>1154180,06</a:t>
                      </a:r>
                    </a:p>
                  </a:txBody>
                  <a:tcPr/>
                </a:tc>
                <a:tc>
                  <a:txBody>
                    <a:bodyPr/>
                    <a:lstStyle/>
                    <a:p>
                      <a:pPr algn="ctr" fontAlgn="t"/>
                      <a:r>
                        <a:rPr lang="ru-RU" sz="1000" b="0" i="0" u="none" strike="noStrike" dirty="0">
                          <a:effectLst/>
                          <a:latin typeface="Times New Roman" panose="02020603050405020304" pitchFamily="18" charset="0"/>
                        </a:rPr>
                        <a:t>1082297,87</a:t>
                      </a:r>
                    </a:p>
                  </a:txBody>
                  <a:tcPr marL="9525" marR="9525" marT="9525" marB="0"/>
                </a:tc>
                <a:tc>
                  <a:txBody>
                    <a:bodyPr/>
                    <a:lstStyle/>
                    <a:p>
                      <a:pPr algn="ctr" fontAlgn="t"/>
                      <a:r>
                        <a:rPr lang="ru-RU" sz="1000" b="0" i="0" u="none" strike="noStrike">
                          <a:effectLst/>
                          <a:latin typeface="Times New Roman" panose="02020603050405020304" pitchFamily="18" charset="0"/>
                        </a:rPr>
                        <a:t>1467042,13</a:t>
                      </a:r>
                    </a:p>
                  </a:txBody>
                  <a:tcPr marL="9525" marR="9525" marT="9525" marB="0"/>
                </a:tc>
                <a:tc>
                  <a:txBody>
                    <a:bodyPr/>
                    <a:lstStyle/>
                    <a:p>
                      <a:pPr algn="ctr" fontAlgn="t"/>
                      <a:r>
                        <a:rPr lang="ru-RU" sz="1000" b="0" i="0" u="none" strike="noStrike">
                          <a:effectLst/>
                          <a:latin typeface="Times New Roman" panose="02020603050405020304" pitchFamily="18" charset="0"/>
                        </a:rPr>
                        <a:t>1756156,06</a:t>
                      </a:r>
                    </a:p>
                  </a:txBody>
                  <a:tcPr marL="9525" marR="9525" marT="9525" marB="0"/>
                </a:tc>
                <a:tc>
                  <a:txBody>
                    <a:bodyPr/>
                    <a:lstStyle/>
                    <a:p>
                      <a:pPr algn="ctr" fontAlgn="t"/>
                      <a:r>
                        <a:rPr lang="ru-RU" sz="1000" b="0" i="0" u="none" strike="noStrike">
                          <a:effectLst/>
                          <a:latin typeface="Times New Roman" panose="02020603050405020304" pitchFamily="18" charset="0"/>
                        </a:rPr>
                        <a:t>2380844,26</a:t>
                      </a:r>
                    </a:p>
                  </a:txBody>
                  <a:tcPr marL="9525" marR="9525" marT="9525" marB="0"/>
                </a:tc>
                <a:tc>
                  <a:txBody>
                    <a:bodyPr/>
                    <a:lstStyle/>
                    <a:p>
                      <a:pPr algn="ctr" fontAlgn="t"/>
                      <a:r>
                        <a:rPr lang="ru-RU" sz="1000" b="0" i="0" u="none" strike="noStrike">
                          <a:effectLst/>
                          <a:latin typeface="Times New Roman" panose="02020603050405020304" pitchFamily="18" charset="0"/>
                        </a:rPr>
                        <a:t>1083157,47</a:t>
                      </a:r>
                    </a:p>
                  </a:txBody>
                  <a:tcPr marL="9525" marR="9525" marT="9525" marB="0"/>
                </a:tc>
                <a:tc>
                  <a:txBody>
                    <a:bodyPr/>
                    <a:lstStyle/>
                    <a:p>
                      <a:pPr algn="ctr" fontAlgn="t"/>
                      <a:r>
                        <a:rPr lang="ru-RU" sz="1000" b="0" i="0" u="none" strike="noStrike">
                          <a:effectLst/>
                          <a:latin typeface="Times New Roman" panose="02020603050405020304" pitchFamily="18" charset="0"/>
                        </a:rPr>
                        <a:t>1468450,23</a:t>
                      </a:r>
                    </a:p>
                  </a:txBody>
                  <a:tcPr marL="9525" marR="9525" marT="9525" marB="0"/>
                </a:tc>
                <a:tc>
                  <a:txBody>
                    <a:bodyPr/>
                    <a:lstStyle/>
                    <a:p>
                      <a:pPr algn="ctr" fontAlgn="t"/>
                      <a:r>
                        <a:rPr lang="ru-RU" sz="1000" b="0" i="0" u="none" strike="noStrike">
                          <a:effectLst/>
                          <a:latin typeface="Times New Roman" panose="02020603050405020304" pitchFamily="18" charset="0"/>
                        </a:rPr>
                        <a:t>1056739,53</a:t>
                      </a:r>
                    </a:p>
                  </a:txBody>
                  <a:tcPr marL="9525" marR="9525" marT="9525" marB="0"/>
                </a:tc>
                <a:tc>
                  <a:txBody>
                    <a:bodyPr/>
                    <a:lstStyle/>
                    <a:p>
                      <a:pPr algn="ctr" fontAlgn="t"/>
                      <a:r>
                        <a:rPr lang="ru-RU" sz="1000" b="0" i="0" u="none" strike="noStrike" dirty="0">
                          <a:effectLst/>
                          <a:latin typeface="Times New Roman" panose="02020603050405020304" pitchFamily="18" charset="0"/>
                        </a:rPr>
                        <a:t>1432635,10</a:t>
                      </a:r>
                    </a:p>
                  </a:txBody>
                  <a:tcPr marL="9525" marR="9525" marT="9525" marB="0"/>
                </a:tc>
                <a:extLst>
                  <a:ext uri="{0D108BD9-81ED-4DB2-BD59-A6C34878D82A}">
                    <a16:rowId xmlns:a16="http://schemas.microsoft.com/office/drawing/2014/main" val="2918601349"/>
                  </a:ext>
                </a:extLst>
              </a:tr>
              <a:tr h="614063">
                <a:tc>
                  <a:txBody>
                    <a:bodyPr/>
                    <a:lstStyle/>
                    <a:p>
                      <a:r>
                        <a:rPr lang="ru-RU" sz="1000" dirty="0">
                          <a:latin typeface="Times New Roman" panose="02020603050405020304" pitchFamily="18" charset="0"/>
                          <a:cs typeface="Times New Roman" panose="02020603050405020304" pitchFamily="18" charset="0"/>
                        </a:rPr>
                        <a:t>Субсидии на подготовку проектов межевания земельных участков и на проведение кадастровых работ</a:t>
                      </a:r>
                    </a:p>
                  </a:txBody>
                  <a:tcPr/>
                </a:tc>
                <a:tc>
                  <a:txBody>
                    <a:bodyPr/>
                    <a:lstStyle/>
                    <a:p>
                      <a:r>
                        <a:rPr lang="ru-RU" sz="1000" dirty="0">
                          <a:latin typeface="Times New Roman" panose="02020603050405020304" pitchFamily="18" charset="0"/>
                          <a:cs typeface="Times New Roman" panose="02020603050405020304" pitchFamily="18" charset="0"/>
                        </a:rPr>
                        <a:t>284527,32</a:t>
                      </a:r>
                    </a:p>
                  </a:txBody>
                  <a:tcPr/>
                </a:tc>
                <a:tc>
                  <a:txBody>
                    <a:bodyPr/>
                    <a:lstStyle/>
                    <a:p>
                      <a:r>
                        <a:rPr lang="ru-RU" sz="1000" dirty="0">
                          <a:latin typeface="Times New Roman" panose="02020603050405020304" pitchFamily="18" charset="0"/>
                          <a:cs typeface="Times New Roman" panose="02020603050405020304" pitchFamily="18" charset="0"/>
                        </a:rPr>
                        <a:t>54195,68</a:t>
                      </a:r>
                    </a:p>
                  </a:txBody>
                  <a:tcPr/>
                </a:tc>
                <a:tc>
                  <a:txBody>
                    <a:bodyPr/>
                    <a:lstStyle/>
                    <a:p>
                      <a:pPr algn="ctr" fontAlgn="t"/>
                      <a:r>
                        <a:rPr lang="ru-RU" sz="1000" b="0" i="0" u="none" strike="noStrike" dirty="0">
                          <a:effectLst/>
                          <a:latin typeface="Times New Roman" panose="02020603050405020304" pitchFamily="18" charset="0"/>
                        </a:rPr>
                        <a:t>609464,00</a:t>
                      </a:r>
                    </a:p>
                  </a:txBody>
                  <a:tcPr marL="9525" marR="9525" marT="9525" marB="0"/>
                </a:tc>
                <a:tc>
                  <a:txBody>
                    <a:bodyPr/>
                    <a:lstStyle/>
                    <a:p>
                      <a:pPr algn="ctr" fontAlgn="t"/>
                      <a:r>
                        <a:rPr lang="ru-RU" sz="1000" b="0" i="0" u="none" strike="noStrike" dirty="0">
                          <a:effectLst/>
                          <a:latin typeface="Times New Roman" panose="02020603050405020304" pitchFamily="18" charset="0"/>
                        </a:rPr>
                        <a:t>116088,38</a:t>
                      </a:r>
                    </a:p>
                  </a:txBody>
                  <a:tcPr marL="9525" marR="9525" marT="9525" marB="0"/>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61254770"/>
                  </a:ext>
                </a:extLst>
              </a:tr>
              <a:tr h="295648">
                <a:tc>
                  <a:txBody>
                    <a:bodyPr/>
                    <a:lstStyle/>
                    <a:p>
                      <a:r>
                        <a:rPr lang="ru-RU" sz="1000" dirty="0">
                          <a:latin typeface="Times New Roman" panose="02020603050405020304" pitchFamily="18" charset="0"/>
                          <a:cs typeface="Times New Roman" panose="02020603050405020304" pitchFamily="18" charset="0"/>
                        </a:rPr>
                        <a:t>Прочие субсидии</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64799743,61</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163181448,64</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24599135,84</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15388065,95</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8314288,43</a:t>
                      </a:r>
                    </a:p>
                  </a:txBody>
                  <a:tcPr marL="9525" marR="9525" marT="9525" marB="0"/>
                </a:tc>
                <a:extLst>
                  <a:ext uri="{0D108BD9-81ED-4DB2-BD59-A6C34878D82A}">
                    <a16:rowId xmlns:a16="http://schemas.microsoft.com/office/drawing/2014/main" val="473198243"/>
                  </a:ext>
                </a:extLst>
              </a:tr>
              <a:tr h="443490">
                <a:tc>
                  <a:txBody>
                    <a:bodyPr/>
                    <a:lstStyle/>
                    <a:p>
                      <a:r>
                        <a:rPr lang="ru-RU" sz="1000" dirty="0">
                          <a:latin typeface="Times New Roman" panose="02020603050405020304" pitchFamily="18" charset="0"/>
                          <a:cs typeface="Times New Roman" panose="02020603050405020304" pitchFamily="18" charset="0"/>
                        </a:rPr>
                        <a:t>Субвенции на реализацию дошкольного, общего и дополнительного образования</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211805226,52</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228034168,00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270935513,00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306741214,00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335067332,00</a:t>
                      </a:r>
                    </a:p>
                  </a:txBody>
                  <a:tcPr marL="9525" marR="9525" marT="9525" marB="0"/>
                </a:tc>
                <a:extLst>
                  <a:ext uri="{0D108BD9-81ED-4DB2-BD59-A6C34878D82A}">
                    <a16:rowId xmlns:a16="http://schemas.microsoft.com/office/drawing/2014/main" val="39507769"/>
                  </a:ext>
                </a:extLst>
              </a:tr>
              <a:tr h="614063">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отдельных полномочий по государственному управлению охраной труда</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973528</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1208033,00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1219463,00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1265642,00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1313668,00</a:t>
                      </a:r>
                    </a:p>
                  </a:txBody>
                  <a:tcPr marL="9525" marR="9525" marT="9525" marB="0"/>
                </a:tc>
                <a:extLst>
                  <a:ext uri="{0D108BD9-81ED-4DB2-BD59-A6C34878D82A}">
                    <a16:rowId xmlns:a16="http://schemas.microsoft.com/office/drawing/2014/main" val="3421814291"/>
                  </a:ext>
                </a:extLst>
              </a:tr>
              <a:tr h="443490">
                <a:tc>
                  <a:txBody>
                    <a:bodyPr/>
                    <a:lstStyle/>
                    <a:p>
                      <a:r>
                        <a:rPr lang="ru-RU" sz="1000" dirty="0">
                          <a:latin typeface="Times New Roman" panose="02020603050405020304" pitchFamily="18" charset="0"/>
                          <a:cs typeface="Times New Roman" panose="02020603050405020304" pitchFamily="18" charset="0"/>
                        </a:rPr>
                        <a:t>Субвенции на организацию и обеспечение оздоровления и отдыха детей</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1717785,43</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2740234,20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3500861,10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10624464,00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10624464,00</a:t>
                      </a:r>
                    </a:p>
                  </a:txBody>
                  <a:tcPr marL="9525" marR="9525" marT="9525" marB="0"/>
                </a:tc>
                <a:extLst>
                  <a:ext uri="{0D108BD9-81ED-4DB2-BD59-A6C34878D82A}">
                    <a16:rowId xmlns:a16="http://schemas.microsoft.com/office/drawing/2014/main" val="1031616625"/>
                  </a:ext>
                </a:extLst>
              </a:tr>
              <a:tr h="1125782">
                <a:tc>
                  <a:txBody>
                    <a:bodyPr/>
                    <a:lstStyle/>
                    <a:p>
                      <a:r>
                        <a:rPr lang="ru-RU" sz="1000" dirty="0">
                          <a:latin typeface="Times New Roman" panose="02020603050405020304" pitchFamily="18" charset="0"/>
                          <a:cs typeface="Times New Roman" panose="02020603050405020304" pitchFamily="18" charset="0"/>
                        </a:rPr>
                        <a:t>Субвенции на реализацию полномочий по организации проведения мероприятий по предупреждению и ликвидации болезней животных, их лечению, защите населения от болезней, общих для человека и животных</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835923,50</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1428455,44</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1428455,44</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1428455,44</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1428455,44</a:t>
                      </a:r>
                    </a:p>
                  </a:txBody>
                  <a:tcPr marL="9525" marR="9525" marT="9525" marB="0"/>
                </a:tc>
                <a:extLst>
                  <a:ext uri="{0D108BD9-81ED-4DB2-BD59-A6C34878D82A}">
                    <a16:rowId xmlns:a16="http://schemas.microsoft.com/office/drawing/2014/main" val="2284841753"/>
                  </a:ext>
                </a:extLst>
              </a:tr>
            </a:tbl>
          </a:graphicData>
        </a:graphic>
      </p:graphicFrame>
    </p:spTree>
    <p:extLst>
      <p:ext uri="{BB962C8B-B14F-4D97-AF65-F5344CB8AC3E}">
        <p14:creationId xmlns:p14="http://schemas.microsoft.com/office/powerpoint/2010/main" val="576494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1F9ECBA-BDCE-35B7-E8CC-9F269F32648A}"/>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6191ADD-A1EB-8578-AF23-FDCA8640956B}"/>
              </a:ext>
            </a:extLst>
          </p:cNvPr>
          <p:cNvSpPr txBox="1"/>
          <p:nvPr/>
        </p:nvSpPr>
        <p:spPr>
          <a:xfrm>
            <a:off x="213066" y="73631"/>
            <a:ext cx="1153486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Разбивка безвозмездных поступлений из федерального и краевого бюджета (руб.)</a:t>
            </a:r>
          </a:p>
        </p:txBody>
      </p:sp>
      <p:graphicFrame>
        <p:nvGraphicFramePr>
          <p:cNvPr id="4" name="Таблица 3">
            <a:extLst>
              <a:ext uri="{FF2B5EF4-FFF2-40B4-BE49-F238E27FC236}">
                <a16:creationId xmlns:a16="http://schemas.microsoft.com/office/drawing/2014/main" id="{7EE3402A-3EA6-FB75-D75F-A1009E0723BD}"/>
              </a:ext>
            </a:extLst>
          </p:cNvPr>
          <p:cNvGraphicFramePr>
            <a:graphicFrameLocks noGrp="1"/>
          </p:cNvGraphicFramePr>
          <p:nvPr>
            <p:extLst>
              <p:ext uri="{D42A27DB-BD31-4B8C-83A1-F6EECF244321}">
                <p14:modId xmlns:p14="http://schemas.microsoft.com/office/powerpoint/2010/main" val="19922516"/>
              </p:ext>
            </p:extLst>
          </p:nvPr>
        </p:nvGraphicFramePr>
        <p:xfrm>
          <a:off x="160209" y="424261"/>
          <a:ext cx="11869604" cy="5826760"/>
        </p:xfrm>
        <a:graphic>
          <a:graphicData uri="http://schemas.openxmlformats.org/drawingml/2006/table">
            <a:tbl>
              <a:tblPr firstRow="1" bandRow="1">
                <a:tableStyleId>{16D9F66E-5EB9-4882-86FB-DCBF35E3C3E4}</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778418">
                  <a:extLst>
                    <a:ext uri="{9D8B030D-6E8A-4147-A177-3AD203B41FA5}">
                      <a16:colId xmlns:a16="http://schemas.microsoft.com/office/drawing/2014/main" val="3736233220"/>
                    </a:ext>
                  </a:extLst>
                </a:gridCol>
                <a:gridCol w="1009377">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2023год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2024год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2027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7084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полномочий по обеспечению мер социальной поддержки педагогическим работникам</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2144865,08</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3240000,00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3080000,00</a:t>
                      </a:r>
                    </a:p>
                  </a:txBody>
                  <a:tcPr marL="9525" marR="9525" marT="9525" marB="0"/>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1162508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предоставление жилых помещений детям-сиротам и детям, оставшихся без попечения родителей по договорам найма специализированных жилых помещений</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12972955,48</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18283018,94</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42763750,80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15719260,80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15719260,80</a:t>
                      </a:r>
                    </a:p>
                  </a:txBody>
                  <a:tcPr marL="9525" marR="9525" marT="9525" marB="0"/>
                </a:tc>
                <a:extLst>
                  <a:ext uri="{0D108BD9-81ED-4DB2-BD59-A6C34878D82A}">
                    <a16:rowId xmlns:a16="http://schemas.microsoft.com/office/drawing/2014/main" val="2842743530"/>
                  </a:ext>
                </a:extLst>
              </a:tr>
              <a:tr h="370840">
                <a:tc>
                  <a:txBody>
                    <a:bodyPr/>
                    <a:lstStyle/>
                    <a:p>
                      <a:r>
                        <a:rPr lang="ru-RU" sz="1000" dirty="0">
                          <a:latin typeface="Times New Roman" panose="02020603050405020304" pitchFamily="18" charset="0"/>
                          <a:cs typeface="Times New Roman" panose="02020603050405020304" pitchFamily="18" charset="0"/>
                        </a:rPr>
                        <a:t>Обеспечение детей-сирот и детей, оставшихся без попечения родителей, жилыми помещениям</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20422320"/>
                  </a:ext>
                </a:extLst>
              </a:tr>
              <a:tr h="370840">
                <a:tc>
                  <a:txBody>
                    <a:bodyPr/>
                    <a:lstStyle/>
                    <a:p>
                      <a:r>
                        <a:rPr lang="ru-RU" sz="1000" dirty="0">
                          <a:latin typeface="Times New Roman" panose="02020603050405020304" pitchFamily="18" charset="0"/>
                          <a:cs typeface="Times New Roman" panose="02020603050405020304" pitchFamily="18" charset="0"/>
                        </a:rPr>
                        <a:t>Реализация полномочия в сфере транспортного обслуживания по муниципальным маршрутам</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3387,08</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3387,08</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3387,08</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3387,08</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3387,08</a:t>
                      </a:r>
                    </a:p>
                  </a:txBody>
                  <a:tcPr marL="9525" marR="9525" marT="9525" marB="0"/>
                </a:tc>
                <a:extLst>
                  <a:ext uri="{0D108BD9-81ED-4DB2-BD59-A6C34878D82A}">
                    <a16:rowId xmlns:a16="http://schemas.microsoft.com/office/drawing/2014/main" val="636129442"/>
                  </a:ext>
                </a:extLst>
              </a:tr>
              <a:tr h="370840">
                <a:tc>
                  <a:txBody>
                    <a:bodyPr/>
                    <a:lstStyle/>
                    <a:p>
                      <a:r>
                        <a:rPr lang="ru-RU" sz="1000" dirty="0">
                          <a:latin typeface="Times New Roman" panose="02020603050405020304" pitchFamily="18" charset="0"/>
                          <a:cs typeface="Times New Roman" panose="02020603050405020304" pitchFamily="18" charset="0"/>
                        </a:rPr>
                        <a:t>Субвенция на осуществление полномочий по организации и обеспечению бесплатным питанием детей - учащихся</a:t>
                      </a:r>
                    </a:p>
                  </a:txBody>
                  <a:tcPr/>
                </a:tc>
                <a:tc>
                  <a:txBody>
                    <a:bodyPr/>
                    <a:lstStyle/>
                    <a:p>
                      <a:r>
                        <a:rPr lang="ru-RU" sz="1000" dirty="0">
                          <a:latin typeface="Times New Roman" panose="02020603050405020304" pitchFamily="18" charset="0"/>
                          <a:cs typeface="Times New Roman" panose="02020603050405020304" pitchFamily="18" charset="0"/>
                        </a:rPr>
                        <a:t>6470313,39</a:t>
                      </a:r>
                    </a:p>
                  </a:txBody>
                  <a:tcPr/>
                </a:tc>
                <a:tc>
                  <a:txBody>
                    <a:bodyPr/>
                    <a:lstStyle/>
                    <a:p>
                      <a:r>
                        <a:rPr lang="ru-RU" sz="1000" dirty="0">
                          <a:latin typeface="Times New Roman" panose="02020603050405020304" pitchFamily="18" charset="0"/>
                          <a:cs typeface="Times New Roman" panose="02020603050405020304" pitchFamily="18" charset="0"/>
                        </a:rPr>
                        <a:t>4204539,43</a:t>
                      </a:r>
                    </a:p>
                  </a:txBody>
                  <a:tcPr/>
                </a:tc>
                <a:tc>
                  <a:txBody>
                    <a:bodyPr/>
                    <a:lstStyle/>
                    <a:p>
                      <a:pPr algn="ctr" fontAlgn="t"/>
                      <a:r>
                        <a:rPr lang="ru-RU" sz="1000" b="0" i="0" u="none" strike="noStrike" dirty="0">
                          <a:effectLst/>
                          <a:latin typeface="Times New Roman" panose="02020603050405020304" pitchFamily="18" charset="0"/>
                        </a:rPr>
                        <a:t>9334122,00</a:t>
                      </a:r>
                    </a:p>
                  </a:txBody>
                  <a:tcPr marL="9525" marR="9525" marT="9525" marB="0"/>
                </a:tc>
                <a:tc>
                  <a:txBody>
                    <a:bodyPr/>
                    <a:lstStyle/>
                    <a:p>
                      <a:pPr algn="ctr" fontAlgn="t"/>
                      <a:r>
                        <a:rPr lang="ru-RU" sz="1000" b="0" i="0" u="none" strike="noStrike">
                          <a:effectLst/>
                          <a:latin typeface="Times New Roman" panose="02020603050405020304" pitchFamily="18" charset="0"/>
                        </a:rPr>
                        <a:t>6608478,00</a:t>
                      </a:r>
                    </a:p>
                  </a:txBody>
                  <a:tcPr marL="9525" marR="9525" marT="9525" marB="0"/>
                </a:tc>
                <a:tc>
                  <a:txBody>
                    <a:bodyPr/>
                    <a:lstStyle/>
                    <a:p>
                      <a:pPr algn="ctr" fontAlgn="t"/>
                      <a:r>
                        <a:rPr lang="ru-RU" sz="1000" b="0" i="0" u="none" strike="noStrike">
                          <a:effectLst/>
                          <a:latin typeface="Times New Roman" panose="02020603050405020304" pitchFamily="18" charset="0"/>
                        </a:rPr>
                        <a:t>9690000,00</a:t>
                      </a:r>
                    </a:p>
                  </a:txBody>
                  <a:tcPr marL="9525" marR="9525" marT="9525" marB="0"/>
                </a:tc>
                <a:tc>
                  <a:txBody>
                    <a:bodyPr/>
                    <a:lstStyle/>
                    <a:p>
                      <a:pPr algn="ctr" fontAlgn="t"/>
                      <a:r>
                        <a:rPr lang="ru-RU" sz="1000" b="0" i="0" u="none" strike="noStrike">
                          <a:effectLst/>
                          <a:latin typeface="Times New Roman" panose="02020603050405020304" pitchFamily="18" charset="0"/>
                        </a:rPr>
                        <a:t>5754500,00</a:t>
                      </a:r>
                    </a:p>
                  </a:txBody>
                  <a:tcPr marL="9525" marR="9525" marT="9525" marB="0"/>
                </a:tc>
                <a:tc>
                  <a:txBody>
                    <a:bodyPr/>
                    <a:lstStyle/>
                    <a:p>
                      <a:pPr algn="ctr" fontAlgn="t"/>
                      <a:r>
                        <a:rPr lang="ru-RU" sz="1000" b="0" i="0" u="none" strike="noStrike">
                          <a:effectLst/>
                          <a:latin typeface="Times New Roman" panose="02020603050405020304" pitchFamily="18" charset="0"/>
                        </a:rPr>
                        <a:t>9690000,00</a:t>
                      </a:r>
                    </a:p>
                  </a:txBody>
                  <a:tcPr marL="9525" marR="9525" marT="9525" marB="0"/>
                </a:tc>
                <a:tc>
                  <a:txBody>
                    <a:bodyPr/>
                    <a:lstStyle/>
                    <a:p>
                      <a:pPr algn="ctr" fontAlgn="t"/>
                      <a:r>
                        <a:rPr lang="ru-RU" sz="1000" b="0" i="0" u="none" strike="noStrike">
                          <a:effectLst/>
                          <a:latin typeface="Times New Roman" panose="02020603050405020304" pitchFamily="18" charset="0"/>
                        </a:rPr>
                        <a:t>5754500,00</a:t>
                      </a:r>
                    </a:p>
                  </a:txBody>
                  <a:tcPr marL="9525" marR="9525" marT="9525" marB="0"/>
                </a:tc>
                <a:tc>
                  <a:txBody>
                    <a:bodyPr/>
                    <a:lstStyle/>
                    <a:p>
                      <a:pPr algn="ctr" fontAlgn="t"/>
                      <a:r>
                        <a:rPr lang="ru-RU" sz="1000" b="0" i="0" u="none" strike="noStrike">
                          <a:effectLst/>
                          <a:latin typeface="Times New Roman" panose="02020603050405020304" pitchFamily="18" charset="0"/>
                        </a:rPr>
                        <a:t>9690000,00</a:t>
                      </a:r>
                    </a:p>
                  </a:txBody>
                  <a:tcPr marL="9525" marR="9525" marT="9525" marB="0"/>
                </a:tc>
                <a:tc>
                  <a:txBody>
                    <a:bodyPr/>
                    <a:lstStyle/>
                    <a:p>
                      <a:pPr algn="ctr" fontAlgn="t"/>
                      <a:r>
                        <a:rPr lang="ru-RU" sz="1000" b="0" i="0" u="none" strike="noStrike" dirty="0">
                          <a:effectLst/>
                          <a:latin typeface="Times New Roman" panose="02020603050405020304" pitchFamily="18" charset="0"/>
                        </a:rPr>
                        <a:t>5754500,00</a:t>
                      </a:r>
                    </a:p>
                  </a:txBody>
                  <a:tcPr marL="9525" marR="9525" marT="9525" marB="0"/>
                </a:tc>
                <a:extLst>
                  <a:ext uri="{0D108BD9-81ED-4DB2-BD59-A6C34878D82A}">
                    <a16:rowId xmlns:a16="http://schemas.microsoft.com/office/drawing/2014/main" val="2918601349"/>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реализацию полномочий по социальной поддержке детей, оставшихся без попечения родителей, и лиц, принявших на воспитание детей</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17264408,93</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22700260,29</a:t>
                      </a:r>
                    </a:p>
                  </a:txBody>
                  <a:tcPr marL="9525" marR="9525" marT="9525" marB="0"/>
                </a:tc>
                <a:tc>
                  <a:txBody>
                    <a:bodyPr/>
                    <a:lstStyle/>
                    <a:p>
                      <a:pPr algn="l" fontAlgn="b"/>
                      <a:r>
                        <a:rPr lang="ru-RU" sz="1000" b="0" i="0" u="none" strike="noStrike">
                          <a:effectLst/>
                          <a:latin typeface="Arial Cyr" panose="020B0604020202020204" pitchFamily="34" charset="0"/>
                        </a:rPr>
                        <a:t> </a:t>
                      </a:r>
                    </a:p>
                  </a:txBody>
                  <a:tcPr marL="9525" marR="9525" marT="9525" marB="0" anchor="b"/>
                </a:tc>
                <a:tc>
                  <a:txBody>
                    <a:bodyPr/>
                    <a:lstStyle/>
                    <a:p>
                      <a:pPr algn="ctr" fontAlgn="t"/>
                      <a:r>
                        <a:rPr lang="ru-RU" sz="1000" b="0" i="0" u="none" strike="noStrike">
                          <a:effectLst/>
                          <a:latin typeface="Times New Roman" panose="02020603050405020304" pitchFamily="18" charset="0"/>
                        </a:rPr>
                        <a:t>25608526,98</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27944276,65</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29123619,74</a:t>
                      </a:r>
                    </a:p>
                  </a:txBody>
                  <a:tcPr marL="9525" marR="9525" marT="9525" marB="0"/>
                </a:tc>
                <a:extLst>
                  <a:ext uri="{0D108BD9-81ED-4DB2-BD59-A6C34878D82A}">
                    <a16:rowId xmlns:a16="http://schemas.microsoft.com/office/drawing/2014/main" val="3861254770"/>
                  </a:ext>
                </a:extLst>
              </a:tr>
              <a:tr h="370840">
                <a:tc>
                  <a:txBody>
                    <a:bodyPr/>
                    <a:lstStyle/>
                    <a:p>
                      <a:r>
                        <a:rPr lang="ru-RU" sz="1000" dirty="0">
                          <a:latin typeface="Times New Roman" panose="02020603050405020304" pitchFamily="18" charset="0"/>
                          <a:cs typeface="Times New Roman" panose="02020603050405020304" pitchFamily="18" charset="0"/>
                        </a:rPr>
                        <a:t>Субвенция на обеспечение реализации полномочий органов опеки и попечительства в отношении несовершеннолетних</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2085216,44</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2582883,00</a:t>
                      </a:r>
                    </a:p>
                  </a:txBody>
                  <a:tcPr marL="9525" marR="9525" marT="9525" marB="0"/>
                </a:tc>
                <a:tc>
                  <a:txBody>
                    <a:bodyPr/>
                    <a:lstStyle/>
                    <a:p>
                      <a:pPr algn="l" fontAlgn="b"/>
                      <a:r>
                        <a:rPr lang="ru-RU" sz="1000" b="0" i="0" u="none" strike="noStrike">
                          <a:effectLst/>
                          <a:latin typeface="Arial Cyr" panose="020B0604020202020204" pitchFamily="34" charset="0"/>
                        </a:rPr>
                        <a:t> </a:t>
                      </a:r>
                    </a:p>
                  </a:txBody>
                  <a:tcPr marL="9525" marR="9525" marT="9525" marB="0" anchor="b"/>
                </a:tc>
                <a:tc>
                  <a:txBody>
                    <a:bodyPr/>
                    <a:lstStyle/>
                    <a:p>
                      <a:pPr algn="ctr" fontAlgn="t"/>
                      <a:r>
                        <a:rPr lang="ru-RU" sz="1000" b="0" i="0" u="none" strike="noStrike">
                          <a:effectLst/>
                          <a:latin typeface="Times New Roman" panose="02020603050405020304" pitchFamily="18" charset="0"/>
                        </a:rPr>
                        <a:t>2607137,00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2705118,00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2807019,00</a:t>
                      </a:r>
                    </a:p>
                  </a:txBody>
                  <a:tcPr marL="9525" marR="9525" marT="9525" marB="0"/>
                </a:tc>
                <a:extLst>
                  <a:ext uri="{0D108BD9-81ED-4DB2-BD59-A6C34878D82A}">
                    <a16:rowId xmlns:a16="http://schemas.microsoft.com/office/drawing/2014/main" val="39507769"/>
                  </a:ext>
                </a:extLst>
              </a:tr>
            </a:tbl>
          </a:graphicData>
        </a:graphic>
      </p:graphicFrame>
    </p:spTree>
    <p:extLst>
      <p:ext uri="{BB962C8B-B14F-4D97-AF65-F5344CB8AC3E}">
        <p14:creationId xmlns:p14="http://schemas.microsoft.com/office/powerpoint/2010/main" val="3052057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D331536-9EDA-DA83-F1CC-70B987E078DF}"/>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BE72DDE5-6259-71B0-1C9F-DDF00A8E85FA}"/>
              </a:ext>
            </a:extLst>
          </p:cNvPr>
          <p:cNvSpPr txBox="1"/>
          <p:nvPr/>
        </p:nvSpPr>
        <p:spPr>
          <a:xfrm>
            <a:off x="213066" y="73631"/>
            <a:ext cx="1153486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Разбивка безвозмездных поступлений из федерального и краевого бюджета (руб.)</a:t>
            </a:r>
          </a:p>
        </p:txBody>
      </p:sp>
      <p:graphicFrame>
        <p:nvGraphicFramePr>
          <p:cNvPr id="4" name="Таблица 3">
            <a:extLst>
              <a:ext uri="{FF2B5EF4-FFF2-40B4-BE49-F238E27FC236}">
                <a16:creationId xmlns:a16="http://schemas.microsoft.com/office/drawing/2014/main" id="{AA65E31E-E689-B40E-3A99-C5FAAE7701AE}"/>
              </a:ext>
            </a:extLst>
          </p:cNvPr>
          <p:cNvGraphicFramePr>
            <a:graphicFrameLocks noGrp="1"/>
          </p:cNvGraphicFramePr>
          <p:nvPr>
            <p:extLst>
              <p:ext uri="{D42A27DB-BD31-4B8C-83A1-F6EECF244321}">
                <p14:modId xmlns:p14="http://schemas.microsoft.com/office/powerpoint/2010/main" val="1211749410"/>
              </p:ext>
            </p:extLst>
          </p:nvPr>
        </p:nvGraphicFramePr>
        <p:xfrm>
          <a:off x="160209" y="424261"/>
          <a:ext cx="11869604" cy="6397713"/>
        </p:xfrm>
        <a:graphic>
          <a:graphicData uri="http://schemas.openxmlformats.org/drawingml/2006/table">
            <a:tbl>
              <a:tblPr firstRow="1" bandRow="1">
                <a:tableStyleId>{16D9F66E-5EB9-4882-86FB-DCBF35E3C3E4}</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778418">
                  <a:extLst>
                    <a:ext uri="{9D8B030D-6E8A-4147-A177-3AD203B41FA5}">
                      <a16:colId xmlns:a16="http://schemas.microsoft.com/office/drawing/2014/main" val="3736233220"/>
                    </a:ext>
                  </a:extLst>
                </a:gridCol>
                <a:gridCol w="1009377">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2023год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2024год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2027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7084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компенсацию части платы, взимаемой с родителей (законных представителей) за присмотр и уход за детьми (дошкольные учреждения)</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1523587,39</a:t>
                      </a: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1573382,00</a:t>
                      </a:r>
                    </a:p>
                  </a:txBody>
                  <a:tcPr marL="9525" marR="9525" marT="9525" marB="0"/>
                </a:tc>
                <a:tc>
                  <a:txBody>
                    <a:bodyPr/>
                    <a:lstStyle/>
                    <a:p>
                      <a:pPr algn="l" fontAlgn="b"/>
                      <a:r>
                        <a:rPr lang="ru-RU" sz="1000" b="0" i="0" u="none" strike="noStrike">
                          <a:effectLst/>
                          <a:latin typeface="Arial Cyr" panose="020B0604020202020204" pitchFamily="34" charset="0"/>
                        </a:rPr>
                        <a:t> </a:t>
                      </a:r>
                    </a:p>
                  </a:txBody>
                  <a:tcPr marL="9525" marR="9525" marT="9525" marB="0" anchor="b"/>
                </a:tc>
                <a:tc>
                  <a:txBody>
                    <a:bodyPr/>
                    <a:lstStyle/>
                    <a:p>
                      <a:pPr algn="ctr" fontAlgn="t"/>
                      <a:r>
                        <a:rPr lang="ru-RU" sz="1000" b="0" i="0" u="none" strike="noStrike">
                          <a:effectLst/>
                          <a:latin typeface="Times New Roman" panose="02020603050405020304" pitchFamily="18" charset="0"/>
                        </a:rPr>
                        <a:t>1555630,00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1617930,00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1683063,00</a:t>
                      </a:r>
                    </a:p>
                  </a:txBody>
                  <a:tcPr marL="9525" marR="9525" marT="9525" marB="0"/>
                </a:tc>
                <a:extLst>
                  <a:ext uri="{0D108BD9-81ED-4DB2-BD59-A6C34878D82A}">
                    <a16:rowId xmlns:a16="http://schemas.microsoft.com/office/drawing/2014/main" val="1692829069"/>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первичного воинского учета</a:t>
                      </a:r>
                    </a:p>
                  </a:txBody>
                  <a:tcPr/>
                </a:tc>
                <a:tc>
                  <a:txBody>
                    <a:bodyPr/>
                    <a:lstStyle/>
                    <a:p>
                      <a:pPr algn="ctr" fontAlgn="t"/>
                      <a:r>
                        <a:rPr lang="ru-RU" sz="1000" b="0" i="0" u="none" strike="noStrike" dirty="0">
                          <a:effectLst/>
                          <a:latin typeface="Times New Roman" panose="02020603050405020304" pitchFamily="18" charset="0"/>
                        </a:rPr>
                        <a:t>1293510,00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1195888,00</a:t>
                      </a:r>
                    </a:p>
                  </a:txBody>
                  <a:tcPr marL="9525" marR="9525" marT="9525" marB="0"/>
                </a:tc>
                <a:tc>
                  <a:txBody>
                    <a:bodyPr/>
                    <a:lstStyle/>
                    <a:p>
                      <a:pPr algn="ctr" fontAlgn="b"/>
                      <a:r>
                        <a:rPr lang="ru-RU" sz="1000" b="0" i="0" u="none" strike="noStrike">
                          <a:effectLst/>
                          <a:latin typeface="Arial Cyr" panose="020B0604020202020204" pitchFamily="34" charset="0"/>
                        </a:rPr>
                        <a:t> </a:t>
                      </a:r>
                    </a:p>
                  </a:txBody>
                  <a:tcPr marL="9525" marR="9525" marT="9525" marB="0" anchor="b"/>
                </a:tc>
                <a:tc>
                  <a:txBody>
                    <a:bodyPr/>
                    <a:lstStyle/>
                    <a:p>
                      <a:pPr algn="ctr" fontAlgn="t"/>
                      <a:r>
                        <a:rPr lang="ru-RU" sz="1000" b="0" i="0" u="none" strike="noStrike">
                          <a:effectLst/>
                          <a:latin typeface="Times New Roman" panose="02020603050405020304" pitchFamily="18" charset="0"/>
                        </a:rPr>
                        <a:t>1318708,00</a:t>
                      </a:r>
                    </a:p>
                  </a:txBody>
                  <a:tcPr marL="9525" marR="9525" marT="9525" marB="0"/>
                </a:tc>
                <a:tc>
                  <a:txBody>
                    <a:bodyPr/>
                    <a:lstStyle/>
                    <a:p>
                      <a:pPr algn="ctr" fontAlgn="b"/>
                      <a:r>
                        <a:rPr lang="ru-RU" sz="1000" b="0" i="0" u="none" strike="noStrike">
                          <a:effectLst/>
                          <a:latin typeface="Arial Cyr" panose="020B0604020202020204" pitchFamily="34" charset="0"/>
                        </a:rPr>
                        <a:t> </a:t>
                      </a:r>
                    </a:p>
                  </a:txBody>
                  <a:tcPr marL="9525" marR="9525" marT="9525" marB="0" anchor="b"/>
                </a:tc>
                <a:tc>
                  <a:txBody>
                    <a:bodyPr/>
                    <a:lstStyle/>
                    <a:p>
                      <a:pPr algn="ctr" fontAlgn="t"/>
                      <a:r>
                        <a:rPr lang="ru-RU" sz="1000" b="0" i="0" u="none" strike="noStrike">
                          <a:effectLst/>
                          <a:latin typeface="Times New Roman" panose="02020603050405020304" pitchFamily="18" charset="0"/>
                        </a:rPr>
                        <a:t>1443568,00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1443568,00</a:t>
                      </a:r>
                    </a:p>
                  </a:txBody>
                  <a:tcPr marL="9525" marR="9525" marT="9525" marB="0"/>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extLst>
                  <a:ext uri="{0D108BD9-81ED-4DB2-BD59-A6C34878D82A}">
                    <a16:rowId xmlns:a16="http://schemas.microsoft.com/office/drawing/2014/main" val="361162508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полномочий по составлению (изменению) списков кандидатов в присяжные заседатели</a:t>
                      </a:r>
                    </a:p>
                  </a:txBody>
                  <a:tcPr/>
                </a:tc>
                <a:tc>
                  <a:txBody>
                    <a:bodyPr/>
                    <a:lstStyle/>
                    <a:p>
                      <a:pPr algn="ctr"/>
                      <a:r>
                        <a:rPr lang="ru-RU" sz="1000" dirty="0">
                          <a:latin typeface="Times New Roman" panose="02020603050405020304" pitchFamily="18" charset="0"/>
                          <a:cs typeface="Times New Roman" panose="02020603050405020304" pitchFamily="18" charset="0"/>
                        </a:rPr>
                        <a:t>2240,00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rPr>
                        <a:t>8503,00</a:t>
                      </a:r>
                    </a:p>
                  </a:txBody>
                  <a:tcPr marL="9525" marR="9525" marT="9525"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9893,00</a:t>
                      </a:r>
                    </a:p>
                  </a:txBody>
                  <a:tcPr marL="9525" marR="9525" marT="9525" marB="0"/>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12640,00</a:t>
                      </a:r>
                    </a:p>
                  </a:txBody>
                  <a:tcPr marL="9525" marR="9525" marT="9525" marB="0"/>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9893,00</a:t>
                      </a:r>
                    </a:p>
                  </a:txBody>
                  <a:tcPr marL="9525" marR="9525" marT="9525" marB="0"/>
                </a:tc>
                <a:extLst>
                  <a:ext uri="{0D108BD9-81ED-4DB2-BD59-A6C34878D82A}">
                    <a16:rowId xmlns:a16="http://schemas.microsoft.com/office/drawing/2014/main" val="284274353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государственную регистрацию актов гражданского состояния</a:t>
                      </a:r>
                    </a:p>
                  </a:txBody>
                  <a:tcPr/>
                </a:tc>
                <a:tc>
                  <a:txBody>
                    <a:bodyPr/>
                    <a:lstStyle/>
                    <a:p>
                      <a:pPr algn="ctr"/>
                      <a:r>
                        <a:rPr lang="ru-RU" sz="1000" dirty="0">
                          <a:latin typeface="Times New Roman" panose="02020603050405020304" pitchFamily="18" charset="0"/>
                          <a:cs typeface="Times New Roman" panose="02020603050405020304" pitchFamily="18" charset="0"/>
                        </a:rPr>
                        <a:t>1117965,00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rPr>
                        <a:t>1085733,00</a:t>
                      </a:r>
                    </a:p>
                  </a:txBody>
                  <a:tcPr marL="9525" marR="9525" marT="9525" marB="0"/>
                </a:tc>
                <a:tc>
                  <a:txBody>
                    <a:bodyPr/>
                    <a:lstStyle/>
                    <a:p>
                      <a:pPr algn="ctr" fontAlgn="b"/>
                      <a:r>
                        <a:rPr lang="ru-RU" sz="1000" b="0" i="0" u="none" strike="noStrike">
                          <a:effectLst/>
                          <a:latin typeface="Times New Roman" panose="02020603050405020304" pitchFamily="18" charset="0"/>
                        </a:rPr>
                        <a:t> </a:t>
                      </a:r>
                    </a:p>
                  </a:txBody>
                  <a:tcPr marL="9525" marR="9525" marT="9525" marB="0" anchor="b"/>
                </a:tc>
                <a:tc>
                  <a:txBody>
                    <a:bodyPr/>
                    <a:lstStyle/>
                    <a:p>
                      <a:pPr algn="ctr" fontAlgn="t"/>
                      <a:r>
                        <a:rPr lang="ru-RU" sz="1000" b="0" i="0" u="none" strike="noStrike" dirty="0">
                          <a:effectLst/>
                          <a:latin typeface="Times New Roman" panose="02020603050405020304" pitchFamily="18" charset="0"/>
                        </a:rPr>
                        <a:t>1106149,00</a:t>
                      </a:r>
                    </a:p>
                  </a:txBody>
                  <a:tcPr marL="9525" marR="9525" marT="9525" marB="0"/>
                </a:tc>
                <a:tc>
                  <a:txBody>
                    <a:bodyPr/>
                    <a:lstStyle/>
                    <a:p>
                      <a:pPr algn="ctr" fontAlgn="b"/>
                      <a:r>
                        <a:rPr lang="ru-RU" sz="1000" b="0" i="0" u="none" strike="noStrike" dirty="0">
                          <a:effectLst/>
                          <a:latin typeface="Times New Roman" panose="02020603050405020304" pitchFamily="18" charset="0"/>
                        </a:rPr>
                        <a:t> </a:t>
                      </a:r>
                    </a:p>
                  </a:txBody>
                  <a:tcPr marL="9525" marR="9525" marT="9525" marB="0" anchor="b"/>
                </a:tc>
                <a:tc>
                  <a:txBody>
                    <a:bodyPr/>
                    <a:lstStyle/>
                    <a:p>
                      <a:pPr algn="ctr" fontAlgn="t"/>
                      <a:r>
                        <a:rPr lang="ru-RU" sz="1000" b="0" i="0" u="none" strike="noStrike" dirty="0">
                          <a:effectLst/>
                          <a:latin typeface="Times New Roman" panose="02020603050405020304" pitchFamily="18" charset="0"/>
                        </a:rPr>
                        <a:t>1106149,00</a:t>
                      </a:r>
                    </a:p>
                  </a:txBody>
                  <a:tcPr marL="9525" marR="9525" marT="9525" marB="0"/>
                </a:tc>
                <a:tc>
                  <a:txBody>
                    <a:bodyPr/>
                    <a:lstStyle/>
                    <a:p>
                      <a:pPr algn="ctr" fontAlgn="t"/>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dirty="0">
                          <a:effectLst/>
                          <a:latin typeface="Times New Roman" panose="02020603050405020304" pitchFamily="18" charset="0"/>
                        </a:rPr>
                        <a:t>1106149,00</a:t>
                      </a:r>
                    </a:p>
                  </a:txBody>
                  <a:tcPr marL="9525" marR="9525" marT="9525" marB="0"/>
                </a:tc>
                <a:tc>
                  <a:txBody>
                    <a:bodyPr/>
                    <a:lstStyle/>
                    <a:p>
                      <a:pPr algn="ctr" fontAlgn="b"/>
                      <a:r>
                        <a:rPr lang="ru-RU" sz="1000" b="0" i="0" u="none" strike="noStrike" dirty="0">
                          <a:effectLst/>
                          <a:latin typeface="Times New Roman" panose="02020603050405020304" pitchFamily="18" charset="0"/>
                        </a:rPr>
                        <a:t> </a:t>
                      </a:r>
                    </a:p>
                  </a:txBody>
                  <a:tcPr marL="9525" marR="9525" marT="9525" marB="0" anchor="b"/>
                </a:tc>
                <a:extLst>
                  <a:ext uri="{0D108BD9-81ED-4DB2-BD59-A6C34878D82A}">
                    <a16:rowId xmlns:a16="http://schemas.microsoft.com/office/drawing/2014/main" val="636129442"/>
                  </a:ext>
                </a:extLst>
              </a:tr>
              <a:tr h="252125">
                <a:tc>
                  <a:txBody>
                    <a:bodyPr/>
                    <a:lstStyle/>
                    <a:p>
                      <a:r>
                        <a:rPr lang="ru-RU" sz="1000" dirty="0">
                          <a:latin typeface="Times New Roman" panose="02020603050405020304" pitchFamily="18" charset="0"/>
                          <a:cs typeface="Times New Roman" panose="02020603050405020304" pitchFamily="18" charset="0"/>
                        </a:rPr>
                        <a:t>Единая субвенция</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2280128,00</a:t>
                      </a:r>
                    </a:p>
                  </a:txBody>
                  <a:tcPr/>
                </a:tc>
                <a:tc>
                  <a:txBody>
                    <a:bodyPr/>
                    <a:lstStyle/>
                    <a:p>
                      <a:pPr algn="ctr" fontAlgn="b"/>
                      <a:r>
                        <a:rPr lang="ru-RU" sz="1000" b="0" i="0" u="none" strike="noStrike" dirty="0">
                          <a:effectLst/>
                          <a:latin typeface="Times New Roman" panose="02020603050405020304" pitchFamily="18" charset="0"/>
                        </a:rPr>
                        <a:t> </a:t>
                      </a:r>
                    </a:p>
                  </a:txBody>
                  <a:tcPr marL="9525" marR="9525" marT="9525" marB="0"/>
                </a:tc>
                <a:tc>
                  <a:txBody>
                    <a:bodyPr/>
                    <a:lstStyle/>
                    <a:p>
                      <a:pPr algn="ctr" fontAlgn="ctr"/>
                      <a:r>
                        <a:rPr lang="ru-RU" sz="1000" b="0" i="0" u="none" strike="noStrike" dirty="0">
                          <a:effectLst/>
                          <a:latin typeface="Times New Roman" panose="02020603050405020304" pitchFamily="18" charset="0"/>
                        </a:rPr>
                        <a:t>2838247,00</a:t>
                      </a:r>
                    </a:p>
                  </a:txBody>
                  <a:tcPr marL="9525" marR="9525" marT="9525" marB="0"/>
                </a:tc>
                <a:tc>
                  <a:txBody>
                    <a:bodyPr/>
                    <a:lstStyle/>
                    <a:p>
                      <a:pPr algn="ctr" fontAlgn="b"/>
                      <a:r>
                        <a:rPr lang="ru-RU" sz="1000" b="0" i="0" u="none" strike="noStrike" dirty="0">
                          <a:effectLst/>
                          <a:latin typeface="Times New Roman" panose="02020603050405020304" pitchFamily="18" charset="0"/>
                        </a:rPr>
                        <a:t> </a:t>
                      </a:r>
                    </a:p>
                  </a:txBody>
                  <a:tcPr marL="9525" marR="9525" marT="9525" marB="0"/>
                </a:tc>
                <a:tc>
                  <a:txBody>
                    <a:bodyPr/>
                    <a:lstStyle/>
                    <a:p>
                      <a:pPr algn="ctr" fontAlgn="b"/>
                      <a:r>
                        <a:rPr lang="ru-RU" sz="1000" b="0" i="0" u="none" strike="noStrike" dirty="0">
                          <a:effectLst/>
                          <a:latin typeface="Times New Roman" panose="02020603050405020304" pitchFamily="18" charset="0"/>
                        </a:rPr>
                        <a:t>2870981,00</a:t>
                      </a:r>
                    </a:p>
                  </a:txBody>
                  <a:tcPr marL="9525" marR="9525" marT="9525" marB="0"/>
                </a:tc>
                <a:tc>
                  <a:txBody>
                    <a:bodyPr/>
                    <a:lstStyle/>
                    <a:p>
                      <a:pPr algn="ctr" fontAlgn="b"/>
                      <a:r>
                        <a:rPr lang="ru-RU" sz="1000" b="0" i="0" u="none" strike="noStrike" dirty="0">
                          <a:effectLst/>
                          <a:latin typeface="Times New Roman" panose="02020603050405020304" pitchFamily="18" charset="0"/>
                        </a:rPr>
                        <a:t> </a:t>
                      </a:r>
                    </a:p>
                  </a:txBody>
                  <a:tcPr marL="9525" marR="9525" marT="9525" marB="0"/>
                </a:tc>
                <a:tc>
                  <a:txBody>
                    <a:bodyPr/>
                    <a:lstStyle/>
                    <a:p>
                      <a:pPr algn="ctr" fontAlgn="b"/>
                      <a:r>
                        <a:rPr lang="ru-RU" sz="1000" b="0" i="0" u="none" strike="noStrike" dirty="0">
                          <a:effectLst/>
                          <a:latin typeface="Times New Roman" panose="02020603050405020304" pitchFamily="18" charset="0"/>
                        </a:rPr>
                        <a:t>2985820,00</a:t>
                      </a:r>
                    </a:p>
                  </a:txBody>
                  <a:tcPr marL="9525" marR="9525" marT="9525" marB="0"/>
                </a:tc>
                <a:tc>
                  <a:txBody>
                    <a:bodyPr/>
                    <a:lstStyle/>
                    <a:p>
                      <a:pPr algn="ctr" fontAlgn="b"/>
                      <a:r>
                        <a:rPr lang="ru-RU" sz="1000" b="0" i="0" u="none" strike="noStrike" dirty="0">
                          <a:effectLst/>
                          <a:latin typeface="Times New Roman" panose="02020603050405020304" pitchFamily="18" charset="0"/>
                        </a:rPr>
                        <a:t> </a:t>
                      </a:r>
                    </a:p>
                  </a:txBody>
                  <a:tcPr marL="9525" marR="9525" marT="9525" marB="0"/>
                </a:tc>
                <a:tc>
                  <a:txBody>
                    <a:bodyPr/>
                    <a:lstStyle/>
                    <a:p>
                      <a:pPr algn="ctr" fontAlgn="b"/>
                      <a:r>
                        <a:rPr lang="ru-RU" sz="1000" b="0" i="0" u="none" strike="noStrike" dirty="0">
                          <a:effectLst/>
                          <a:latin typeface="Times New Roman" panose="02020603050405020304" pitchFamily="18" charset="0"/>
                        </a:rPr>
                        <a:t>3105253,00</a:t>
                      </a:r>
                    </a:p>
                  </a:txBody>
                  <a:tcPr marL="9525" marR="9525" marT="9525" marB="0"/>
                </a:tc>
                <a:extLst>
                  <a:ext uri="{0D108BD9-81ED-4DB2-BD59-A6C34878D82A}">
                    <a16:rowId xmlns:a16="http://schemas.microsoft.com/office/drawing/2014/main" val="2918601349"/>
                  </a:ext>
                </a:extLst>
              </a:tr>
              <a:tr h="234891">
                <a:tc>
                  <a:txBody>
                    <a:bodyPr/>
                    <a:lstStyle/>
                    <a:p>
                      <a:r>
                        <a:rPr lang="ru-RU" sz="1000" dirty="0">
                          <a:latin typeface="Times New Roman" panose="02020603050405020304" pitchFamily="18" charset="0"/>
                          <a:cs typeface="Times New Roman" panose="02020603050405020304" pitchFamily="18" charset="0"/>
                        </a:rPr>
                        <a:t>Прочие субвенции</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272183,00</a:t>
                      </a:r>
                    </a:p>
                  </a:txBody>
                  <a:tcPr/>
                </a:tc>
                <a:tc>
                  <a:txBody>
                    <a:bodyPr/>
                    <a:lstStyle/>
                    <a:p>
                      <a:pPr algn="ctr" fontAlgn="b"/>
                      <a:r>
                        <a:rPr lang="ru-RU" sz="1000" b="0" i="0" u="none" strike="noStrike" dirty="0">
                          <a:effectLst/>
                          <a:latin typeface="Times New Roman" panose="02020603050405020304" pitchFamily="18" charset="0"/>
                        </a:rPr>
                        <a:t> </a:t>
                      </a:r>
                    </a:p>
                  </a:txBody>
                  <a:tcPr marL="9525" marR="9525" marT="9525" marB="0"/>
                </a:tc>
                <a:tc>
                  <a:txBody>
                    <a:bodyPr/>
                    <a:lstStyle/>
                    <a:p>
                      <a:pPr algn="ctr" fontAlgn="b"/>
                      <a:r>
                        <a:rPr lang="ru-RU" sz="1000" b="0" i="0" u="none" strike="noStrike">
                          <a:effectLst/>
                          <a:latin typeface="Times New Roman" panose="02020603050405020304" pitchFamily="18" charset="0"/>
                        </a:rPr>
                        <a:t>569098,00</a:t>
                      </a:r>
                    </a:p>
                  </a:txBody>
                  <a:tcPr marL="9525" marR="9525" marT="9525" marB="0"/>
                </a:tc>
                <a:tc>
                  <a:txBody>
                    <a:bodyPr/>
                    <a:lstStyle/>
                    <a:p>
                      <a:pPr algn="ctr" fontAlgn="b"/>
                      <a:r>
                        <a:rPr lang="ru-RU" sz="1000" b="0" i="0" u="none" strike="noStrike">
                          <a:effectLst/>
                          <a:latin typeface="Times New Roman" panose="02020603050405020304" pitchFamily="18" charset="0"/>
                        </a:rPr>
                        <a:t> </a:t>
                      </a:r>
                    </a:p>
                  </a:txBody>
                  <a:tcPr marL="9525" marR="9525" marT="9525" marB="0"/>
                </a:tc>
                <a:tc>
                  <a:txBody>
                    <a:bodyPr/>
                    <a:lstStyle/>
                    <a:p>
                      <a:pPr algn="ctr" fontAlgn="b"/>
                      <a:r>
                        <a:rPr lang="ru-RU" sz="1000" b="0" i="0" u="none" strike="noStrike">
                          <a:effectLst/>
                          <a:latin typeface="Times New Roman" panose="02020603050405020304" pitchFamily="18" charset="0"/>
                        </a:rPr>
                        <a:t>574459,00</a:t>
                      </a:r>
                    </a:p>
                  </a:txBody>
                  <a:tcPr marL="9525" marR="9525" marT="9525" marB="0"/>
                </a:tc>
                <a:tc>
                  <a:txBody>
                    <a:bodyPr/>
                    <a:lstStyle/>
                    <a:p>
                      <a:pPr algn="ctr" fontAlgn="b"/>
                      <a:r>
                        <a:rPr lang="ru-RU" sz="1000" b="0" i="0" u="none" strike="noStrike">
                          <a:effectLst/>
                          <a:latin typeface="Times New Roman" panose="02020603050405020304" pitchFamily="18" charset="0"/>
                        </a:rPr>
                        <a:t> </a:t>
                      </a:r>
                    </a:p>
                  </a:txBody>
                  <a:tcPr marL="9525" marR="9525" marT="9525" marB="0"/>
                </a:tc>
                <a:tc>
                  <a:txBody>
                    <a:bodyPr/>
                    <a:lstStyle/>
                    <a:p>
                      <a:pPr algn="ctr" fontAlgn="b"/>
                      <a:r>
                        <a:rPr lang="ru-RU" sz="1000" b="0" i="0" u="none" strike="noStrike">
                          <a:effectLst/>
                          <a:latin typeface="Times New Roman" panose="02020603050405020304" pitchFamily="18" charset="0"/>
                        </a:rPr>
                        <a:t>596118,00</a:t>
                      </a:r>
                    </a:p>
                  </a:txBody>
                  <a:tcPr marL="9525" marR="9525" marT="9525" marB="0"/>
                </a:tc>
                <a:tc>
                  <a:txBody>
                    <a:bodyPr/>
                    <a:lstStyle/>
                    <a:p>
                      <a:pPr algn="ctr" fontAlgn="b"/>
                      <a:r>
                        <a:rPr lang="ru-RU" sz="1000" b="0" i="0" u="none" strike="noStrike">
                          <a:effectLst/>
                          <a:latin typeface="Times New Roman" panose="02020603050405020304" pitchFamily="18" charset="0"/>
                        </a:rPr>
                        <a:t> </a:t>
                      </a:r>
                    </a:p>
                  </a:txBody>
                  <a:tcPr marL="9525" marR="9525" marT="9525" marB="0"/>
                </a:tc>
                <a:tc>
                  <a:txBody>
                    <a:bodyPr/>
                    <a:lstStyle/>
                    <a:p>
                      <a:pPr algn="ctr" fontAlgn="b"/>
                      <a:r>
                        <a:rPr lang="ru-RU" sz="1000" b="0" i="0" u="none" strike="noStrike" dirty="0">
                          <a:effectLst/>
                          <a:latin typeface="Times New Roman" panose="02020603050405020304" pitchFamily="18" charset="0"/>
                        </a:rPr>
                        <a:t>618643,00</a:t>
                      </a:r>
                    </a:p>
                  </a:txBody>
                  <a:tcPr marL="9525" marR="9525" marT="9525" marB="0"/>
                </a:tc>
                <a:extLst>
                  <a:ext uri="{0D108BD9-81ED-4DB2-BD59-A6C34878D82A}">
                    <a16:rowId xmlns:a16="http://schemas.microsoft.com/office/drawing/2014/main" val="3861254770"/>
                  </a:ext>
                </a:extLst>
              </a:tr>
              <a:tr h="370840">
                <a:tc>
                  <a:txBody>
                    <a:bodyPr/>
                    <a:lstStyle/>
                    <a:p>
                      <a:r>
                        <a:rPr lang="ru-RU" sz="1000" dirty="0">
                          <a:latin typeface="Times New Roman" panose="02020603050405020304" pitchFamily="18" charset="0"/>
                          <a:cs typeface="Times New Roman" panose="02020603050405020304" pitchFamily="18" charset="0"/>
                        </a:rPr>
                        <a:t>Межбюджетные трансферты на ежемесячное денежное вознаграждение за классное руководство педагогическим работникам</a:t>
                      </a:r>
                    </a:p>
                  </a:txBody>
                  <a:tcPr/>
                </a:tc>
                <a:tc>
                  <a:txBody>
                    <a:bodyPr/>
                    <a:lstStyle/>
                    <a:p>
                      <a:pPr algn="ctr"/>
                      <a:r>
                        <a:rPr lang="ru-RU" sz="1000" dirty="0">
                          <a:latin typeface="Times New Roman" panose="02020603050405020304" pitchFamily="18" charset="0"/>
                          <a:cs typeface="Times New Roman" panose="02020603050405020304" pitchFamily="18" charset="0"/>
                        </a:rPr>
                        <a:t>11455951,16</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rPr>
                        <a:t>17784000,00</a:t>
                      </a:r>
                    </a:p>
                  </a:txBody>
                  <a:tcPr marL="9525" marR="9525" marT="9525" marB="0"/>
                </a:tc>
                <a:tc>
                  <a:txBody>
                    <a:bodyPr/>
                    <a:lstStyle/>
                    <a:p>
                      <a:pPr algn="l" fontAlgn="b"/>
                      <a:r>
                        <a:rPr lang="ru-RU" sz="1000" b="0" i="0" u="none" strike="noStrike">
                          <a:effectLst/>
                          <a:latin typeface="Times New Roman" panose="02020603050405020304" pitchFamily="18" charset="0"/>
                        </a:rPr>
                        <a:t> </a:t>
                      </a:r>
                    </a:p>
                  </a:txBody>
                  <a:tcPr marL="9525" marR="9525" marT="9525" marB="0" anchor="b"/>
                </a:tc>
                <a:tc>
                  <a:txBody>
                    <a:bodyPr/>
                    <a:lstStyle/>
                    <a:p>
                      <a:pPr algn="ctr" fontAlgn="t"/>
                      <a:r>
                        <a:rPr lang="ru-RU" sz="1000" b="0" i="0" u="none" strike="noStrike">
                          <a:effectLst/>
                          <a:latin typeface="Times New Roman" panose="02020603050405020304" pitchFamily="18" charset="0"/>
                        </a:rPr>
                        <a:t>18018000,00</a:t>
                      </a:r>
                    </a:p>
                  </a:txBody>
                  <a:tcPr marL="9525" marR="9525" marT="9525" marB="0"/>
                </a:tc>
                <a:tc>
                  <a:txBody>
                    <a:bodyPr/>
                    <a:lstStyle/>
                    <a:p>
                      <a:pPr algn="l" fontAlgn="b"/>
                      <a:r>
                        <a:rPr lang="ru-RU" sz="1000" b="0" i="0" u="none" strike="noStrike">
                          <a:effectLst/>
                          <a:latin typeface="Times New Roman" panose="02020603050405020304" pitchFamily="18" charset="0"/>
                        </a:rPr>
                        <a:t> </a:t>
                      </a:r>
                    </a:p>
                  </a:txBody>
                  <a:tcPr marL="9525" marR="9525" marT="9525" marB="0" anchor="b"/>
                </a:tc>
                <a:tc>
                  <a:txBody>
                    <a:bodyPr/>
                    <a:lstStyle/>
                    <a:p>
                      <a:pPr algn="ctr" fontAlgn="t"/>
                      <a:r>
                        <a:rPr lang="ru-RU" sz="1000" b="0" i="0" u="none" strike="noStrike">
                          <a:effectLst/>
                          <a:latin typeface="Times New Roman" panose="02020603050405020304" pitchFamily="18" charset="0"/>
                        </a:rPr>
                        <a:t>18018000,00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18018000,00</a:t>
                      </a:r>
                    </a:p>
                  </a:txBody>
                  <a:tcPr marL="9525" marR="9525" marT="9525" marB="0"/>
                </a:tc>
                <a:tc>
                  <a:txBody>
                    <a:bodyPr/>
                    <a:lstStyle/>
                    <a:p>
                      <a:pPr algn="l" fontAlgn="b"/>
                      <a:r>
                        <a:rPr lang="ru-RU" sz="1000" b="0" i="0" u="none" strike="noStrike" dirty="0">
                          <a:effectLst/>
                          <a:latin typeface="Times New Roman" panose="02020603050405020304" pitchFamily="18" charset="0"/>
                        </a:rPr>
                        <a:t> </a:t>
                      </a:r>
                    </a:p>
                  </a:txBody>
                  <a:tcPr marL="9525" marR="9525" marT="9525" marB="0" anchor="b"/>
                </a:tc>
                <a:extLst>
                  <a:ext uri="{0D108BD9-81ED-4DB2-BD59-A6C34878D82A}">
                    <a16:rowId xmlns:a16="http://schemas.microsoft.com/office/drawing/2014/main" val="39507769"/>
                  </a:ext>
                </a:extLst>
              </a:tr>
              <a:tr h="370840">
                <a:tc>
                  <a:txBody>
                    <a:bodyPr/>
                    <a:lstStyle/>
                    <a:p>
                      <a:r>
                        <a:rPr lang="ru-RU" sz="1000" dirty="0">
                          <a:latin typeface="Times New Roman" panose="02020603050405020304" pitchFamily="18" charset="0"/>
                          <a:cs typeface="Times New Roman" panose="02020603050405020304" pitchFamily="18" charset="0"/>
                        </a:rPr>
                        <a:t>Межбюджетные трансферты на проведение мероприятий по обеспечению деятельности советников директора по воспитанию и взаимодействию с детскими общественными объединениями</a:t>
                      </a:r>
                    </a:p>
                  </a:txBody>
                  <a:tcPr/>
                </a:tc>
                <a:tc>
                  <a:txBody>
                    <a:bodyPr/>
                    <a:lstStyle/>
                    <a:p>
                      <a:pPr algn="ctr"/>
                      <a:r>
                        <a:rPr lang="ru-RU" sz="1000" dirty="0">
                          <a:latin typeface="Times New Roman" panose="02020603050405020304" pitchFamily="18" charset="0"/>
                          <a:cs typeface="Times New Roman" panose="02020603050405020304" pitchFamily="18" charset="0"/>
                        </a:rPr>
                        <a:t>174901,11</a:t>
                      </a:r>
                    </a:p>
                  </a:txBody>
                  <a:tcPr/>
                </a:tc>
                <a:tc>
                  <a:txBody>
                    <a:bodyPr/>
                    <a:lstStyle/>
                    <a:p>
                      <a:pPr algn="ctr"/>
                      <a:r>
                        <a:rPr lang="ru-RU" sz="1000" dirty="0">
                          <a:latin typeface="Times New Roman" panose="02020603050405020304" pitchFamily="18" charset="0"/>
                          <a:cs typeface="Times New Roman" panose="02020603050405020304" pitchFamily="18" charset="0"/>
                        </a:rPr>
                        <a:t>3569,41</a:t>
                      </a:r>
                    </a:p>
                  </a:txBody>
                  <a:tcPr/>
                </a:tc>
                <a:tc>
                  <a:txBody>
                    <a:bodyPr/>
                    <a:lstStyle/>
                    <a:p>
                      <a:pPr algn="ctr" fontAlgn="t"/>
                      <a:r>
                        <a:rPr lang="ru-RU" sz="1000" b="0" i="0" u="none" strike="noStrike" dirty="0">
                          <a:effectLst/>
                          <a:latin typeface="Times New Roman" panose="02020603050405020304" pitchFamily="18" charset="0"/>
                        </a:rPr>
                        <a:t>1224485,30</a:t>
                      </a:r>
                    </a:p>
                  </a:txBody>
                  <a:tcPr marL="9525" marR="9525" marT="9525" marB="0"/>
                </a:tc>
                <a:tc>
                  <a:txBody>
                    <a:bodyPr/>
                    <a:lstStyle/>
                    <a:p>
                      <a:pPr algn="ctr" fontAlgn="t"/>
                      <a:r>
                        <a:rPr lang="ru-RU" sz="1000" b="0" i="0" u="none" strike="noStrike" dirty="0">
                          <a:effectLst/>
                          <a:latin typeface="Times New Roman" panose="02020603050405020304" pitchFamily="18" charset="0"/>
                        </a:rPr>
                        <a:t>24989,50</a:t>
                      </a:r>
                    </a:p>
                  </a:txBody>
                  <a:tcPr marL="9525" marR="9525" marT="9525" marB="0"/>
                </a:tc>
                <a:tc>
                  <a:txBody>
                    <a:bodyPr/>
                    <a:lstStyle/>
                    <a:p>
                      <a:pPr algn="ctr" fontAlgn="t"/>
                      <a:r>
                        <a:rPr lang="ru-RU" sz="1000" b="0" i="0" u="none" strike="noStrike">
                          <a:effectLst/>
                          <a:latin typeface="Times New Roman" panose="02020603050405020304" pitchFamily="18" charset="0"/>
                        </a:rPr>
                        <a:t>1249474,80</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3382856,64</a:t>
                      </a:r>
                    </a:p>
                  </a:txBody>
                  <a:tcPr marL="9525" marR="9525" marT="9525" marB="0"/>
                </a:tc>
                <a:tc>
                  <a:txBody>
                    <a:bodyPr/>
                    <a:lstStyle/>
                    <a:p>
                      <a:pPr algn="ctr" fontAlgn="t"/>
                      <a:r>
                        <a:rPr lang="ru-RU" sz="1000" b="0" i="0" u="none" strike="noStrike">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3382856,64</a:t>
                      </a:r>
                    </a:p>
                  </a:txBody>
                  <a:tcPr marL="9525" marR="9525" marT="9525" marB="0"/>
                </a:tc>
                <a:tc>
                  <a:txBody>
                    <a:bodyPr/>
                    <a:lstStyle/>
                    <a:p>
                      <a:pPr algn="ctr" fontAlgn="b"/>
                      <a:r>
                        <a:rPr lang="ru-RU" sz="1000" b="0" i="0" u="none" strike="noStrike" dirty="0">
                          <a:effectLst/>
                          <a:latin typeface="Times New Roman" panose="02020603050405020304" pitchFamily="18" charset="0"/>
                        </a:rPr>
                        <a:t> </a:t>
                      </a:r>
                    </a:p>
                  </a:txBody>
                  <a:tcPr marL="9525" marR="9525" marT="9525" marB="0" anchor="b"/>
                </a:tc>
                <a:extLst>
                  <a:ext uri="{0D108BD9-81ED-4DB2-BD59-A6C34878D82A}">
                    <a16:rowId xmlns:a16="http://schemas.microsoft.com/office/drawing/2014/main" val="3421814291"/>
                  </a:ext>
                </a:extLst>
              </a:tr>
              <a:tr h="252788">
                <a:tc>
                  <a:txBody>
                    <a:bodyPr/>
                    <a:lstStyle/>
                    <a:p>
                      <a:r>
                        <a:rPr lang="ru-RU" sz="1000" dirty="0">
                          <a:latin typeface="Times New Roman" panose="02020603050405020304" pitchFamily="18" charset="0"/>
                          <a:cs typeface="Times New Roman" panose="02020603050405020304" pitchFamily="18" charset="0"/>
                        </a:rPr>
                        <a:t>Прочие межбюджетные трансферты</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1049851,02</a:t>
                      </a:r>
                    </a:p>
                  </a:txBody>
                  <a:tcPr/>
                </a:tc>
                <a:tc>
                  <a:txBody>
                    <a:bodyPr/>
                    <a:lstStyle/>
                    <a:p>
                      <a:pPr algn="ctr" fontAlgn="b"/>
                      <a:r>
                        <a:rPr lang="ru-RU" sz="1000" b="0" i="0" u="none" strike="noStrike" dirty="0">
                          <a:effectLst/>
                          <a:latin typeface="Times New Roman" panose="02020603050405020304" pitchFamily="18" charset="0"/>
                        </a:rPr>
                        <a:t> </a:t>
                      </a:r>
                    </a:p>
                  </a:txBody>
                  <a:tcPr marL="9525" marR="9525" marT="9525" marB="0"/>
                </a:tc>
                <a:tc>
                  <a:txBody>
                    <a:bodyPr/>
                    <a:lstStyle/>
                    <a:p>
                      <a:pPr algn="ctr" fontAlgn="t"/>
                      <a:r>
                        <a:rPr lang="ru-RU" sz="1000" b="0" i="0" u="none" strike="noStrike">
                          <a:effectLst/>
                          <a:latin typeface="Times New Roman" panose="02020603050405020304" pitchFamily="18" charset="0"/>
                        </a:rPr>
                        <a:t>7701424,66</a:t>
                      </a:r>
                    </a:p>
                  </a:txBody>
                  <a:tcPr marL="9525" marR="9525" marT="9525" marB="0"/>
                </a:tc>
                <a:tc>
                  <a:txBody>
                    <a:bodyPr/>
                    <a:lstStyle/>
                    <a:p>
                      <a:pPr algn="ctr" fontAlgn="b"/>
                      <a:r>
                        <a:rPr lang="ru-RU" sz="1000" b="0" i="0" u="none" strike="noStrike">
                          <a:effectLst/>
                          <a:latin typeface="Times New Roman" panose="02020603050405020304" pitchFamily="18" charset="0"/>
                        </a:rPr>
                        <a:t> </a:t>
                      </a:r>
                    </a:p>
                  </a:txBody>
                  <a:tcPr marL="9525" marR="9525" marT="9525" marB="0"/>
                </a:tc>
                <a:tc>
                  <a:txBody>
                    <a:bodyPr/>
                    <a:lstStyle/>
                    <a:p>
                      <a:pPr algn="ctr" fontAlgn="b"/>
                      <a:r>
                        <a:rPr lang="ru-RU" sz="1000" b="0" i="0" u="none" strike="noStrike">
                          <a:effectLst/>
                          <a:latin typeface="Times New Roman" panose="02020603050405020304" pitchFamily="18" charset="0"/>
                        </a:rPr>
                        <a:t>490000,00</a:t>
                      </a:r>
                    </a:p>
                  </a:txBody>
                  <a:tcPr marL="9525" marR="9525" marT="9525" marB="0"/>
                </a:tc>
                <a:tc>
                  <a:txBody>
                    <a:bodyPr/>
                    <a:lstStyle/>
                    <a:p>
                      <a:pPr algn="ctr" fontAlgn="b"/>
                      <a:r>
                        <a:rPr lang="ru-RU" sz="1000" b="0" i="0" u="none" strike="noStrike">
                          <a:effectLst/>
                          <a:latin typeface="Times New Roman" panose="02020603050405020304" pitchFamily="18" charset="0"/>
                        </a:rPr>
                        <a:t> </a:t>
                      </a:r>
                    </a:p>
                  </a:txBody>
                  <a:tcPr marL="9525" marR="9525" marT="9525" marB="0"/>
                </a:tc>
                <a:tc>
                  <a:txBody>
                    <a:bodyPr/>
                    <a:lstStyle/>
                    <a:p>
                      <a:pPr algn="ctr" fontAlgn="b"/>
                      <a:r>
                        <a:rPr lang="ru-RU" sz="1000" b="0" i="0" u="none" strike="noStrike">
                          <a:effectLst/>
                          <a:latin typeface="Times New Roman" panose="02020603050405020304" pitchFamily="18" charset="0"/>
                        </a:rPr>
                        <a:t> </a:t>
                      </a:r>
                    </a:p>
                  </a:txBody>
                  <a:tcPr marL="9525" marR="9525" marT="9525" marB="0"/>
                </a:tc>
                <a:tc>
                  <a:txBody>
                    <a:bodyPr/>
                    <a:lstStyle/>
                    <a:p>
                      <a:pPr algn="ctr" fontAlgn="b"/>
                      <a:r>
                        <a:rPr lang="ru-RU" sz="1000" b="0" i="0" u="none" strike="noStrike">
                          <a:effectLst/>
                          <a:latin typeface="Times New Roman" panose="02020603050405020304" pitchFamily="18" charset="0"/>
                        </a:rPr>
                        <a:t> </a:t>
                      </a:r>
                    </a:p>
                  </a:txBody>
                  <a:tcPr marL="9525" marR="9525" marT="9525" marB="0"/>
                </a:tc>
                <a:tc>
                  <a:txBody>
                    <a:bodyPr/>
                    <a:lstStyle/>
                    <a:p>
                      <a:pPr algn="ctr" fontAlgn="b"/>
                      <a:r>
                        <a:rPr lang="ru-RU" sz="1000" b="0" i="0" u="none" strike="noStrike" dirty="0">
                          <a:effectLst/>
                          <a:latin typeface="Times New Roman" panose="02020603050405020304" pitchFamily="18" charset="0"/>
                        </a:rPr>
                        <a:t> </a:t>
                      </a:r>
                    </a:p>
                  </a:txBody>
                  <a:tcPr marL="9525" marR="9525" marT="9525" marB="0"/>
                </a:tc>
                <a:extLst>
                  <a:ext uri="{0D108BD9-81ED-4DB2-BD59-A6C34878D82A}">
                    <a16:rowId xmlns:a16="http://schemas.microsoft.com/office/drawing/2014/main" val="2448302336"/>
                  </a:ext>
                </a:extLst>
              </a:tr>
              <a:tr h="370840">
                <a:tc>
                  <a:txBody>
                    <a:bodyPr/>
                    <a:lstStyle/>
                    <a:p>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a:r>
                        <a:rPr lang="ru-RU" sz="1000" b="1" dirty="0">
                          <a:latin typeface="Times New Roman" panose="02020603050405020304" pitchFamily="18" charset="0"/>
                          <a:cs typeface="Times New Roman" panose="02020603050405020304" pitchFamily="18" charset="0"/>
                        </a:rPr>
                        <a:t>22183227,82</a:t>
                      </a:r>
                    </a:p>
                  </a:txBody>
                  <a:tcPr/>
                </a:tc>
                <a:tc>
                  <a:txBody>
                    <a:bodyPr/>
                    <a:lstStyle/>
                    <a:p>
                      <a:pPr algn="ctr"/>
                      <a:r>
                        <a:rPr lang="ru-RU" sz="1000" b="1" dirty="0">
                          <a:latin typeface="Times New Roman" panose="02020603050405020304" pitchFamily="18" charset="0"/>
                          <a:cs typeface="Times New Roman" panose="02020603050405020304" pitchFamily="18" charset="0"/>
                        </a:rPr>
                        <a:t>451755707,04</a:t>
                      </a:r>
                    </a:p>
                  </a:txBody>
                  <a:tcPr/>
                </a:tc>
                <a:tc>
                  <a:txBody>
                    <a:bodyPr/>
                    <a:lstStyle/>
                    <a:p>
                      <a:pPr algn="ctr" fontAlgn="t"/>
                      <a:r>
                        <a:rPr lang="ru-RU" sz="1000" b="1" i="0" u="none" strike="noStrike" dirty="0">
                          <a:effectLst/>
                          <a:latin typeface="Times New Roman" panose="02020603050405020304" pitchFamily="18" charset="0"/>
                        </a:rPr>
                        <a:t>32324493,17</a:t>
                      </a:r>
                    </a:p>
                  </a:txBody>
                  <a:tcPr marL="9525" marR="9525" marT="9525" marB="0"/>
                </a:tc>
                <a:tc>
                  <a:txBody>
                    <a:bodyPr/>
                    <a:lstStyle/>
                    <a:p>
                      <a:pPr algn="ctr" fontAlgn="t"/>
                      <a:r>
                        <a:rPr lang="ru-RU" sz="1000" b="1" i="0" u="none" strike="noStrike" dirty="0">
                          <a:effectLst/>
                          <a:latin typeface="Times New Roman" panose="02020603050405020304" pitchFamily="18" charset="0"/>
                        </a:rPr>
                        <a:t>620125699,84</a:t>
                      </a:r>
                    </a:p>
                  </a:txBody>
                  <a:tcPr marL="9525" marR="9525" marT="9525" marB="0"/>
                </a:tc>
                <a:tc>
                  <a:txBody>
                    <a:bodyPr/>
                    <a:lstStyle/>
                    <a:p>
                      <a:pPr algn="ctr" fontAlgn="t"/>
                      <a:r>
                        <a:rPr lang="ru-RU" sz="1000" b="1" i="0" u="none" strike="noStrike" dirty="0">
                          <a:effectLst/>
                          <a:latin typeface="Times New Roman" panose="02020603050405020304" pitchFamily="18" charset="0"/>
                        </a:rPr>
                        <a:t>33148380,86</a:t>
                      </a:r>
                    </a:p>
                  </a:txBody>
                  <a:tcPr marL="9525" marR="9525" marT="9525" marB="0"/>
                </a:tc>
                <a:tc>
                  <a:txBody>
                    <a:bodyPr/>
                    <a:lstStyle/>
                    <a:p>
                      <a:pPr algn="ctr" fontAlgn="t"/>
                      <a:r>
                        <a:rPr lang="ru-RU" sz="1000" b="1" i="0" u="none" strike="noStrike" dirty="0">
                          <a:effectLst/>
                          <a:latin typeface="Times New Roman" panose="02020603050405020304" pitchFamily="18" charset="0"/>
                        </a:rPr>
                        <a:t>543364945,50</a:t>
                      </a:r>
                    </a:p>
                  </a:txBody>
                  <a:tcPr marL="9525" marR="9525" marT="9525" marB="0"/>
                </a:tc>
                <a:tc>
                  <a:txBody>
                    <a:bodyPr/>
                    <a:lstStyle/>
                    <a:p>
                      <a:pPr algn="ctr" fontAlgn="t"/>
                      <a:r>
                        <a:rPr lang="ru-RU" sz="1000" b="1" i="0" u="none" strike="noStrike" dirty="0">
                          <a:effectLst/>
                          <a:latin typeface="Times New Roman" panose="02020603050405020304" pitchFamily="18" charset="0"/>
                        </a:rPr>
                        <a:t>34736371,11</a:t>
                      </a:r>
                    </a:p>
                  </a:txBody>
                  <a:tcPr marL="9525" marR="9525" marT="9525" marB="0"/>
                </a:tc>
                <a:tc>
                  <a:txBody>
                    <a:bodyPr/>
                    <a:lstStyle/>
                    <a:p>
                      <a:pPr algn="ctr" fontAlgn="t"/>
                      <a:r>
                        <a:rPr lang="ru-RU" sz="1000" b="1" i="0" u="none" strike="noStrike" dirty="0">
                          <a:effectLst/>
                          <a:latin typeface="Times New Roman" panose="02020603050405020304" pitchFamily="18" charset="0"/>
                        </a:rPr>
                        <a:t>478282270,15</a:t>
                      </a:r>
                    </a:p>
                  </a:txBody>
                  <a:tcPr marL="9525" marR="9525" marT="9525" marB="0"/>
                </a:tc>
                <a:tc>
                  <a:txBody>
                    <a:bodyPr/>
                    <a:lstStyle/>
                    <a:p>
                      <a:pPr algn="ctr" fontAlgn="t"/>
                      <a:r>
                        <a:rPr lang="ru-RU" sz="1000" b="1" i="0" u="none" strike="noStrike" dirty="0">
                          <a:effectLst/>
                          <a:latin typeface="Times New Roman" panose="02020603050405020304" pitchFamily="18" charset="0"/>
                        </a:rPr>
                        <a:t>34707206,17</a:t>
                      </a:r>
                    </a:p>
                  </a:txBody>
                  <a:tcPr marL="9525" marR="9525" marT="9525" marB="0"/>
                </a:tc>
                <a:tc>
                  <a:txBody>
                    <a:bodyPr/>
                    <a:lstStyle/>
                    <a:p>
                      <a:pPr algn="ctr" fontAlgn="t"/>
                      <a:r>
                        <a:rPr lang="ru-RU" sz="1000" b="1" i="0" u="none" strike="noStrike" dirty="0">
                          <a:effectLst/>
                          <a:latin typeface="Times New Roman" panose="02020603050405020304" pitchFamily="18" charset="0"/>
                        </a:rPr>
                        <a:t>501035156,59</a:t>
                      </a:r>
                    </a:p>
                  </a:txBody>
                  <a:tcPr marL="9525" marR="9525" marT="9525" marB="0"/>
                </a:tc>
                <a:extLst>
                  <a:ext uri="{0D108BD9-81ED-4DB2-BD59-A6C34878D82A}">
                    <a16:rowId xmlns:a16="http://schemas.microsoft.com/office/drawing/2014/main" val="2819455238"/>
                  </a:ext>
                </a:extLst>
              </a:tr>
            </a:tbl>
          </a:graphicData>
        </a:graphic>
      </p:graphicFrame>
    </p:spTree>
    <p:extLst>
      <p:ext uri="{BB962C8B-B14F-4D97-AF65-F5344CB8AC3E}">
        <p14:creationId xmlns:p14="http://schemas.microsoft.com/office/powerpoint/2010/main" val="2369226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21A717D-C0C8-79E9-584B-E638B1EED38E}"/>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5" name="Схема 4">
            <a:extLst>
              <a:ext uri="{FF2B5EF4-FFF2-40B4-BE49-F238E27FC236}">
                <a16:creationId xmlns:a16="http://schemas.microsoft.com/office/drawing/2014/main" id="{EDFEC612-0119-41A5-8BF6-A46EFEE18949}"/>
              </a:ext>
            </a:extLst>
          </p:cNvPr>
          <p:cNvGraphicFramePr/>
          <p:nvPr>
            <p:extLst>
              <p:ext uri="{D42A27DB-BD31-4B8C-83A1-F6EECF244321}">
                <p14:modId xmlns:p14="http://schemas.microsoft.com/office/powerpoint/2010/main" val="4155332317"/>
              </p:ext>
            </p:extLst>
          </p:nvPr>
        </p:nvGraphicFramePr>
        <p:xfrm>
          <a:off x="245146" y="98881"/>
          <a:ext cx="11482664" cy="169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Схема 8">
            <a:extLst>
              <a:ext uri="{FF2B5EF4-FFF2-40B4-BE49-F238E27FC236}">
                <a16:creationId xmlns:a16="http://schemas.microsoft.com/office/drawing/2014/main" id="{C2E26C8D-538B-5BC7-AE80-EA5F5440CED0}"/>
              </a:ext>
            </a:extLst>
          </p:cNvPr>
          <p:cNvGraphicFramePr/>
          <p:nvPr>
            <p:extLst>
              <p:ext uri="{D42A27DB-BD31-4B8C-83A1-F6EECF244321}">
                <p14:modId xmlns:p14="http://schemas.microsoft.com/office/powerpoint/2010/main" val="1796557169"/>
              </p:ext>
            </p:extLst>
          </p:nvPr>
        </p:nvGraphicFramePr>
        <p:xfrm>
          <a:off x="71771" y="1992384"/>
          <a:ext cx="4047223" cy="476673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0" name="Схема 9">
            <a:extLst>
              <a:ext uri="{FF2B5EF4-FFF2-40B4-BE49-F238E27FC236}">
                <a16:creationId xmlns:a16="http://schemas.microsoft.com/office/drawing/2014/main" id="{C9BAEDDD-A62E-20AA-6023-DEB6E0E58723}"/>
              </a:ext>
            </a:extLst>
          </p:cNvPr>
          <p:cNvGraphicFramePr/>
          <p:nvPr>
            <p:extLst>
              <p:ext uri="{D42A27DB-BD31-4B8C-83A1-F6EECF244321}">
                <p14:modId xmlns:p14="http://schemas.microsoft.com/office/powerpoint/2010/main" val="1028209166"/>
              </p:ext>
            </p:extLst>
          </p:nvPr>
        </p:nvGraphicFramePr>
        <p:xfrm>
          <a:off x="4201485" y="1992384"/>
          <a:ext cx="7702493" cy="476673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3" name="TextBox 2">
            <a:extLst>
              <a:ext uri="{FF2B5EF4-FFF2-40B4-BE49-F238E27FC236}">
                <a16:creationId xmlns:a16="http://schemas.microsoft.com/office/drawing/2014/main" id="{12D045A4-72AF-D58C-BC27-58C5F6D2C4AC}"/>
              </a:ext>
            </a:extLst>
          </p:cNvPr>
          <p:cNvSpPr txBox="1"/>
          <p:nvPr/>
        </p:nvSpPr>
        <p:spPr>
          <a:xfrm>
            <a:off x="7197754" y="5972961"/>
            <a:ext cx="1269515" cy="276999"/>
          </a:xfrm>
          <a:prstGeom prst="rect">
            <a:avLst/>
          </a:prstGeom>
          <a:noFill/>
        </p:spPr>
        <p:txBody>
          <a:bodyPr wrap="none" rtlCol="0">
            <a:spAutoFit/>
          </a:bodyPr>
          <a:lstStyle/>
          <a:p>
            <a:r>
              <a:rPr lang="ru-RU" sz="1200" b="1" dirty="0">
                <a:solidFill>
                  <a:schemeClr val="tx1">
                    <a:lumMod val="95000"/>
                    <a:lumOff val="5000"/>
                  </a:schemeClr>
                </a:solidFill>
                <a:latin typeface="Times New Roman" panose="02020603050405020304" pitchFamily="18" charset="0"/>
                <a:cs typeface="Times New Roman" panose="02020603050405020304" pitchFamily="18" charset="0"/>
              </a:rPr>
              <a:t>Субсидии (руб.)</a:t>
            </a:r>
          </a:p>
        </p:txBody>
      </p:sp>
    </p:spTree>
    <p:extLst>
      <p:ext uri="{BB962C8B-B14F-4D97-AF65-F5344CB8AC3E}">
        <p14:creationId xmlns:p14="http://schemas.microsoft.com/office/powerpoint/2010/main" val="5724172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5995E64-69CA-9B7D-2C25-3B328B82CFED}"/>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5" name="Схема 4">
            <a:extLst>
              <a:ext uri="{FF2B5EF4-FFF2-40B4-BE49-F238E27FC236}">
                <a16:creationId xmlns:a16="http://schemas.microsoft.com/office/drawing/2014/main" id="{94E592BF-E327-231D-B1C0-692BC1DA480D}"/>
              </a:ext>
            </a:extLst>
          </p:cNvPr>
          <p:cNvGraphicFramePr/>
          <p:nvPr>
            <p:extLst>
              <p:ext uri="{D42A27DB-BD31-4B8C-83A1-F6EECF244321}">
                <p14:modId xmlns:p14="http://schemas.microsoft.com/office/powerpoint/2010/main" val="3923859903"/>
              </p:ext>
            </p:extLst>
          </p:nvPr>
        </p:nvGraphicFramePr>
        <p:xfrm>
          <a:off x="157994" y="669333"/>
          <a:ext cx="4306349" cy="57069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Рисунок 5">
            <a:extLst>
              <a:ext uri="{FF2B5EF4-FFF2-40B4-BE49-F238E27FC236}">
                <a16:creationId xmlns:a16="http://schemas.microsoft.com/office/drawing/2014/main" id="{BF5A91F8-30AC-169E-A14E-0DE972034AEA}"/>
              </a:ext>
            </a:extLst>
          </p:cNvPr>
          <p:cNvPicPr>
            <a:picLocks noChangeAspect="1"/>
          </p:cNvPicPr>
          <p:nvPr/>
        </p:nvPicPr>
        <p:blipFill>
          <a:blip r:embed="rId8" cstate="print"/>
          <a:stretch>
            <a:fillRect/>
          </a:stretch>
        </p:blipFill>
        <p:spPr>
          <a:xfrm>
            <a:off x="4224556" y="56388"/>
            <a:ext cx="2553749" cy="556557"/>
          </a:xfrm>
          <a:prstGeom prst="rect">
            <a:avLst/>
          </a:prstGeom>
        </p:spPr>
      </p:pic>
      <p:sp>
        <p:nvSpPr>
          <p:cNvPr id="7" name="Блок-схема: знак завершения 6">
            <a:extLst>
              <a:ext uri="{FF2B5EF4-FFF2-40B4-BE49-F238E27FC236}">
                <a16:creationId xmlns:a16="http://schemas.microsoft.com/office/drawing/2014/main" id="{0312E88C-1F17-6D94-9E35-843CF57D5DFA}"/>
              </a:ext>
            </a:extLst>
          </p:cNvPr>
          <p:cNvSpPr/>
          <p:nvPr/>
        </p:nvSpPr>
        <p:spPr>
          <a:xfrm>
            <a:off x="4622337" y="861386"/>
            <a:ext cx="353738" cy="5322882"/>
          </a:xfrm>
          <a:prstGeom prst="flowChartTerminator">
            <a:avLst/>
          </a:pr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ru-RU" sz="1400" b="1" dirty="0">
                <a:solidFill>
                  <a:srgbClr val="6600FF"/>
                </a:solidFill>
                <a:latin typeface="Times New Roman" panose="02020603050405020304" pitchFamily="18" charset="0"/>
                <a:cs typeface="Times New Roman" panose="02020603050405020304" pitchFamily="18" charset="0"/>
              </a:rPr>
              <a:t>Общего характера</a:t>
            </a:r>
          </a:p>
        </p:txBody>
      </p:sp>
      <p:graphicFrame>
        <p:nvGraphicFramePr>
          <p:cNvPr id="8" name="Схема 7">
            <a:extLst>
              <a:ext uri="{FF2B5EF4-FFF2-40B4-BE49-F238E27FC236}">
                <a16:creationId xmlns:a16="http://schemas.microsoft.com/office/drawing/2014/main" id="{380CA327-15B3-673C-7E5A-3E14FE82BFFA}"/>
              </a:ext>
            </a:extLst>
          </p:cNvPr>
          <p:cNvGraphicFramePr/>
          <p:nvPr>
            <p:extLst>
              <p:ext uri="{D42A27DB-BD31-4B8C-83A1-F6EECF244321}">
                <p14:modId xmlns:p14="http://schemas.microsoft.com/office/powerpoint/2010/main" val="306535490"/>
              </p:ext>
            </p:extLst>
          </p:nvPr>
        </p:nvGraphicFramePr>
        <p:xfrm>
          <a:off x="5224943" y="732250"/>
          <a:ext cx="4306349" cy="564407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6128474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B0F151F-58B6-0800-820E-CCD3DC52DB43}"/>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6" name="Схема 5">
            <a:extLst>
              <a:ext uri="{FF2B5EF4-FFF2-40B4-BE49-F238E27FC236}">
                <a16:creationId xmlns:a16="http://schemas.microsoft.com/office/drawing/2014/main" id="{F37104C9-D237-9716-CE59-367FB591E1C9}"/>
              </a:ext>
            </a:extLst>
          </p:cNvPr>
          <p:cNvGraphicFramePr/>
          <p:nvPr>
            <p:extLst>
              <p:ext uri="{D42A27DB-BD31-4B8C-83A1-F6EECF244321}">
                <p14:modId xmlns:p14="http://schemas.microsoft.com/office/powerpoint/2010/main" val="2642876562"/>
              </p:ext>
            </p:extLst>
          </p:nvPr>
        </p:nvGraphicFramePr>
        <p:xfrm>
          <a:off x="120011" y="44588"/>
          <a:ext cx="8219347" cy="3982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Рисунок 6">
            <a:extLst>
              <a:ext uri="{FF2B5EF4-FFF2-40B4-BE49-F238E27FC236}">
                <a16:creationId xmlns:a16="http://schemas.microsoft.com/office/drawing/2014/main" id="{75C43AD2-66B9-7789-741A-C9DC8831CA32}"/>
              </a:ext>
            </a:extLst>
          </p:cNvPr>
          <p:cNvPicPr>
            <a:picLocks noChangeAspect="1"/>
          </p:cNvPicPr>
          <p:nvPr/>
        </p:nvPicPr>
        <p:blipFill>
          <a:blip r:embed="rId8" cstate="print"/>
          <a:stretch>
            <a:fillRect/>
          </a:stretch>
        </p:blipFill>
        <p:spPr>
          <a:xfrm>
            <a:off x="1218047" y="302003"/>
            <a:ext cx="707532" cy="563941"/>
          </a:xfrm>
          <a:prstGeom prst="rect">
            <a:avLst/>
          </a:prstGeom>
        </p:spPr>
      </p:pic>
      <p:pic>
        <p:nvPicPr>
          <p:cNvPr id="8" name="Рисунок 7">
            <a:extLst>
              <a:ext uri="{FF2B5EF4-FFF2-40B4-BE49-F238E27FC236}">
                <a16:creationId xmlns:a16="http://schemas.microsoft.com/office/drawing/2014/main" id="{13C7645C-AC5B-94EC-EE93-374F9A613CCC}"/>
              </a:ext>
            </a:extLst>
          </p:cNvPr>
          <p:cNvPicPr>
            <a:picLocks noChangeAspect="1"/>
          </p:cNvPicPr>
          <p:nvPr/>
        </p:nvPicPr>
        <p:blipFill>
          <a:blip r:embed="rId9" cstate="print"/>
          <a:stretch>
            <a:fillRect/>
          </a:stretch>
        </p:blipFill>
        <p:spPr>
          <a:xfrm>
            <a:off x="174562" y="103817"/>
            <a:ext cx="948373" cy="788566"/>
          </a:xfrm>
          <a:prstGeom prst="rect">
            <a:avLst/>
          </a:prstGeom>
        </p:spPr>
      </p:pic>
      <p:sp>
        <p:nvSpPr>
          <p:cNvPr id="3" name="TextBox 2">
            <a:extLst>
              <a:ext uri="{FF2B5EF4-FFF2-40B4-BE49-F238E27FC236}">
                <a16:creationId xmlns:a16="http://schemas.microsoft.com/office/drawing/2014/main" id="{F1CD77B1-510E-521C-5DDD-68010A5C97DD}"/>
              </a:ext>
            </a:extLst>
          </p:cNvPr>
          <p:cNvSpPr txBox="1"/>
          <p:nvPr/>
        </p:nvSpPr>
        <p:spPr>
          <a:xfrm>
            <a:off x="4613945" y="1948889"/>
            <a:ext cx="2196435" cy="261610"/>
          </a:xfrm>
          <a:prstGeom prst="rect">
            <a:avLst/>
          </a:prstGeom>
          <a:noFill/>
        </p:spPr>
        <p:txBody>
          <a:bodyPr wrap="none" rtlCol="0">
            <a:spAutoFit/>
          </a:bodyPr>
          <a:lstStyle/>
          <a:p>
            <a:r>
              <a:rPr lang="ru-RU" sz="11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Субвенции в социальной сфере</a:t>
            </a:r>
          </a:p>
        </p:txBody>
      </p:sp>
      <p:sp>
        <p:nvSpPr>
          <p:cNvPr id="4" name="Прямоугольник: скругленные противолежащие углы 3">
            <a:extLst>
              <a:ext uri="{FF2B5EF4-FFF2-40B4-BE49-F238E27FC236}">
                <a16:creationId xmlns:a16="http://schemas.microsoft.com/office/drawing/2014/main" id="{E9C3428A-A41C-CBF0-B15E-F4E2509B909F}"/>
              </a:ext>
            </a:extLst>
          </p:cNvPr>
          <p:cNvSpPr/>
          <p:nvPr/>
        </p:nvSpPr>
        <p:spPr>
          <a:xfrm>
            <a:off x="8506437" y="302003"/>
            <a:ext cx="3439486" cy="1719744"/>
          </a:xfrm>
          <a:prstGeom prst="round2DiagRect">
            <a:avLst/>
          </a:prstGeom>
          <a:solidFill>
            <a:srgbClr val="F8FAA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Субвенция на реализацию полномочий по организации проведения мероприятий по предупреждению и ликвидации болезней животных</a:t>
            </a:r>
          </a:p>
          <a:p>
            <a:pPr lvl="0" algn="ctr">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2023г –</a:t>
            </a:r>
            <a:r>
              <a:rPr lang="ru-RU" sz="1000" dirty="0">
                <a:solidFill>
                  <a:schemeClr val="tx1">
                    <a:lumMod val="95000"/>
                    <a:lumOff val="5000"/>
                  </a:schemeClr>
                </a:solidFill>
                <a:latin typeface="Times New Roman" pitchFamily="18" charset="0"/>
                <a:cs typeface="Times New Roman" pitchFamily="18" charset="0"/>
              </a:rPr>
              <a:t>835 923,50 руб.</a:t>
            </a:r>
            <a:r>
              <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rPr>
              <a:t> </a:t>
            </a:r>
          </a:p>
          <a:p>
            <a:pPr lvl="0" algn="ctr">
              <a:defRPr/>
            </a:pPr>
            <a:r>
              <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rPr>
              <a:t>                        2024г –</a:t>
            </a:r>
            <a:r>
              <a:rPr lang="ru-RU" sz="1000" dirty="0">
                <a:solidFill>
                  <a:schemeClr val="tx1">
                    <a:lumMod val="95000"/>
                    <a:lumOff val="5000"/>
                  </a:schemeClr>
                </a:solidFill>
                <a:latin typeface="Times New Roman" pitchFamily="18" charset="0"/>
                <a:cs typeface="Times New Roman" pitchFamily="18" charset="0"/>
              </a:rPr>
              <a:t> 1428455,44 руб.</a:t>
            </a:r>
            <a:endPar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endParaRPr>
          </a:p>
          <a:p>
            <a:pPr lvl="0" algn="ctr">
              <a:defRPr/>
            </a:pPr>
            <a:r>
              <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rPr>
              <a:t>                        2025г –1428455,44 </a:t>
            </a:r>
            <a:r>
              <a:rPr lang="ru-RU" sz="1000" dirty="0">
                <a:solidFill>
                  <a:schemeClr val="tx1">
                    <a:lumMod val="95000"/>
                    <a:lumOff val="5000"/>
                  </a:schemeClr>
                </a:solidFill>
                <a:latin typeface="Times New Roman" pitchFamily="18" charset="0"/>
                <a:cs typeface="Times New Roman" pitchFamily="18" charset="0"/>
              </a:rPr>
              <a:t>руб.</a:t>
            </a:r>
            <a:endPar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endParaRPr>
          </a:p>
          <a:p>
            <a:pPr lvl="0" algn="ctr">
              <a:defRPr/>
            </a:pPr>
            <a:r>
              <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rPr>
              <a:t>                      2026г –1428455,44 </a:t>
            </a:r>
            <a:r>
              <a:rPr lang="ru-RU" sz="1000" dirty="0">
                <a:solidFill>
                  <a:schemeClr val="tx1">
                    <a:lumMod val="95000"/>
                    <a:lumOff val="5000"/>
                  </a:schemeClr>
                </a:solidFill>
                <a:latin typeface="Times New Roman" pitchFamily="18" charset="0"/>
                <a:cs typeface="Times New Roman" pitchFamily="18" charset="0"/>
              </a:rPr>
              <a:t>руб.</a:t>
            </a:r>
            <a:endPar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endParaRPr>
          </a:p>
          <a:p>
            <a:pPr lvl="0" algn="ctr">
              <a:defRPr/>
            </a:pPr>
            <a:r>
              <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rPr>
              <a:t>                       2027г –1428455,44 </a:t>
            </a:r>
            <a:r>
              <a:rPr lang="ru-RU" sz="1000" dirty="0">
                <a:solidFill>
                  <a:schemeClr val="tx1">
                    <a:lumMod val="95000"/>
                    <a:lumOff val="5000"/>
                  </a:schemeClr>
                </a:solidFill>
                <a:latin typeface="Times New Roman" pitchFamily="18" charset="0"/>
                <a:cs typeface="Times New Roman" pitchFamily="18" charset="0"/>
              </a:rPr>
              <a:t>руб.</a:t>
            </a:r>
            <a:endPar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endParaRPr>
          </a:p>
        </p:txBody>
      </p:sp>
      <p:pic>
        <p:nvPicPr>
          <p:cNvPr id="9" name="Рисунок 8">
            <a:extLst>
              <a:ext uri="{FF2B5EF4-FFF2-40B4-BE49-F238E27FC236}">
                <a16:creationId xmlns:a16="http://schemas.microsoft.com/office/drawing/2014/main" id="{EE4AB909-49B8-733C-24A2-04C078F06A22}"/>
              </a:ext>
            </a:extLst>
          </p:cNvPr>
          <p:cNvPicPr>
            <a:picLocks noChangeAspect="1"/>
          </p:cNvPicPr>
          <p:nvPr/>
        </p:nvPicPr>
        <p:blipFill>
          <a:blip r:embed="rId10" cstate="print"/>
          <a:stretch>
            <a:fillRect/>
          </a:stretch>
        </p:blipFill>
        <p:spPr>
          <a:xfrm>
            <a:off x="246077" y="1057014"/>
            <a:ext cx="805344" cy="714129"/>
          </a:xfrm>
          <a:prstGeom prst="rect">
            <a:avLst/>
          </a:prstGeom>
        </p:spPr>
      </p:pic>
      <p:pic>
        <p:nvPicPr>
          <p:cNvPr id="10" name="Рисунок 9">
            <a:extLst>
              <a:ext uri="{FF2B5EF4-FFF2-40B4-BE49-F238E27FC236}">
                <a16:creationId xmlns:a16="http://schemas.microsoft.com/office/drawing/2014/main" id="{1510235D-76DE-1CCB-2EDC-C866F4B3896B}"/>
              </a:ext>
            </a:extLst>
          </p:cNvPr>
          <p:cNvPicPr>
            <a:picLocks noChangeAspect="1"/>
          </p:cNvPicPr>
          <p:nvPr/>
        </p:nvPicPr>
        <p:blipFill>
          <a:blip r:embed="rId11" cstate="print"/>
          <a:stretch>
            <a:fillRect/>
          </a:stretch>
        </p:blipFill>
        <p:spPr>
          <a:xfrm>
            <a:off x="1101160" y="1161875"/>
            <a:ext cx="824419" cy="545285"/>
          </a:xfrm>
          <a:prstGeom prst="rect">
            <a:avLst/>
          </a:prstGeom>
        </p:spPr>
      </p:pic>
      <p:pic>
        <p:nvPicPr>
          <p:cNvPr id="11" name="Рисунок 10">
            <a:extLst>
              <a:ext uri="{FF2B5EF4-FFF2-40B4-BE49-F238E27FC236}">
                <a16:creationId xmlns:a16="http://schemas.microsoft.com/office/drawing/2014/main" id="{B10131E0-D7D1-DC7C-13BF-0C70CE397C96}"/>
              </a:ext>
            </a:extLst>
          </p:cNvPr>
          <p:cNvPicPr>
            <a:picLocks noChangeAspect="1"/>
          </p:cNvPicPr>
          <p:nvPr/>
        </p:nvPicPr>
        <p:blipFill>
          <a:blip r:embed="rId12" cstate="print"/>
          <a:stretch>
            <a:fillRect/>
          </a:stretch>
        </p:blipFill>
        <p:spPr>
          <a:xfrm>
            <a:off x="317588" y="2114047"/>
            <a:ext cx="1195781" cy="694692"/>
          </a:xfrm>
          <a:prstGeom prst="rect">
            <a:avLst/>
          </a:prstGeom>
        </p:spPr>
      </p:pic>
      <p:pic>
        <p:nvPicPr>
          <p:cNvPr id="12" name="Рисунок 11">
            <a:extLst>
              <a:ext uri="{FF2B5EF4-FFF2-40B4-BE49-F238E27FC236}">
                <a16:creationId xmlns:a16="http://schemas.microsoft.com/office/drawing/2014/main" id="{B308D888-713B-A7A1-7CF1-5596C15329B4}"/>
              </a:ext>
            </a:extLst>
          </p:cNvPr>
          <p:cNvPicPr>
            <a:picLocks noChangeAspect="1"/>
          </p:cNvPicPr>
          <p:nvPr/>
        </p:nvPicPr>
        <p:blipFill>
          <a:blip r:embed="rId13" cstate="print"/>
          <a:stretch>
            <a:fillRect/>
          </a:stretch>
        </p:blipFill>
        <p:spPr>
          <a:xfrm>
            <a:off x="246077" y="2909968"/>
            <a:ext cx="1195781" cy="788566"/>
          </a:xfrm>
          <a:prstGeom prst="rect">
            <a:avLst/>
          </a:prstGeom>
        </p:spPr>
      </p:pic>
      <p:pic>
        <p:nvPicPr>
          <p:cNvPr id="13" name="Рисунок 12">
            <a:extLst>
              <a:ext uri="{FF2B5EF4-FFF2-40B4-BE49-F238E27FC236}">
                <a16:creationId xmlns:a16="http://schemas.microsoft.com/office/drawing/2014/main" id="{3285DBB1-8C0A-341F-24D4-E41A49B31C4B}"/>
              </a:ext>
            </a:extLst>
          </p:cNvPr>
          <p:cNvPicPr>
            <a:picLocks noChangeAspect="1"/>
          </p:cNvPicPr>
          <p:nvPr/>
        </p:nvPicPr>
        <p:blipFill>
          <a:blip r:embed="rId14" cstate="print"/>
          <a:stretch>
            <a:fillRect/>
          </a:stretch>
        </p:blipFill>
        <p:spPr>
          <a:xfrm>
            <a:off x="8672736" y="1047536"/>
            <a:ext cx="1190620" cy="892965"/>
          </a:xfrm>
          <a:prstGeom prst="rect">
            <a:avLst/>
          </a:prstGeom>
        </p:spPr>
      </p:pic>
      <p:sp>
        <p:nvSpPr>
          <p:cNvPr id="14" name="TextBox 13">
            <a:extLst>
              <a:ext uri="{FF2B5EF4-FFF2-40B4-BE49-F238E27FC236}">
                <a16:creationId xmlns:a16="http://schemas.microsoft.com/office/drawing/2014/main" id="{52201612-9897-55DB-F0C4-9568DEE6E798}"/>
              </a:ext>
            </a:extLst>
          </p:cNvPr>
          <p:cNvSpPr txBox="1"/>
          <p:nvPr/>
        </p:nvSpPr>
        <p:spPr>
          <a:xfrm>
            <a:off x="8769059" y="2134222"/>
            <a:ext cx="3281029" cy="209288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Значительная доля в общем объеме безвозмездных поступлений приходится на субвенции:</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2023г – 56,4%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2024г </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 46,5%</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2025г – 64,9%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2026г – 76,0%</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2027г – 78,3%</a:t>
            </a:r>
          </a:p>
          <a:p>
            <a:pPr marL="0" marR="0" lvl="0" indent="0"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Дотации, субсидии, иные межбюджетные трансферты:</a:t>
            </a:r>
          </a:p>
          <a:p>
            <a:pPr marR="0" lvl="0" algn="ctr" defTabSz="914400" rtl="0" eaLnBrk="1" fontAlgn="auto" latinLnBrk="0" hangingPunct="1">
              <a:lnSpc>
                <a:spcPct val="100000"/>
              </a:lnSpc>
              <a:spcBef>
                <a:spcPts val="0"/>
              </a:spcBef>
              <a:spcAft>
                <a:spcPts val="0"/>
              </a:spcAft>
              <a:buClrTx/>
              <a:buSzTx/>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2023г – 43,6% </a:t>
            </a:r>
          </a:p>
          <a:p>
            <a:pPr marR="0" lvl="0" algn="ctr" defTabSz="914400" rtl="0" eaLnBrk="1" fontAlgn="auto" latinLnBrk="0" hangingPunct="1">
              <a:lnSpc>
                <a:spcPct val="100000"/>
              </a:lnSpc>
              <a:spcBef>
                <a:spcPts val="0"/>
              </a:spcBef>
              <a:spcAft>
                <a:spcPts val="0"/>
              </a:spcAft>
              <a:buClrTx/>
              <a:buSzTx/>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2024г  - 53,5%</a:t>
            </a:r>
            <a:endParaRPr lang="ru-RU" sz="1000" dirty="0">
              <a:solidFill>
                <a:prstClr val="black">
                  <a:lumMod val="95000"/>
                  <a:lumOff val="5000"/>
                </a:prstClr>
              </a:solidFill>
              <a:latin typeface="Times New Roman" panose="02020603050405020304" pitchFamily="18" charset="0"/>
              <a:cs typeface="Times New Roman" panose="02020603050405020304" pitchFamily="18" charset="0"/>
            </a:endParaRPr>
          </a:p>
          <a:p>
            <a:pPr marR="0" lvl="0" algn="ctr" defTabSz="914400" rtl="0" eaLnBrk="1" fontAlgn="auto" latinLnBrk="0" hangingPunct="1">
              <a:lnSpc>
                <a:spcPct val="100000"/>
              </a:lnSpc>
              <a:spcBef>
                <a:spcPts val="0"/>
              </a:spcBef>
              <a:spcAft>
                <a:spcPts val="0"/>
              </a:spcAft>
              <a:buClrTx/>
              <a:buSzTx/>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2025г </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 - 35,1%</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R="0" lvl="0" algn="ctr" defTabSz="914400" rtl="0" eaLnBrk="1" fontAlgn="auto" latinLnBrk="0" hangingPunct="1">
              <a:lnSpc>
                <a:spcPct val="100000"/>
              </a:lnSpc>
              <a:spcBef>
                <a:spcPts val="0"/>
              </a:spcBef>
              <a:spcAft>
                <a:spcPts val="0"/>
              </a:spcAft>
              <a:buClrTx/>
              <a:buSzTx/>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2026г – 24%</a:t>
            </a:r>
          </a:p>
          <a:p>
            <a:pPr marR="0" lvl="0" algn="ctr" defTabSz="914400" rtl="0" eaLnBrk="1" fontAlgn="auto" latinLnBrk="0" hangingPunct="1">
              <a:lnSpc>
                <a:spcPct val="100000"/>
              </a:lnSpc>
              <a:spcBef>
                <a:spcPts val="0"/>
              </a:spcBef>
              <a:spcAft>
                <a:spcPts val="0"/>
              </a:spcAft>
              <a:buClrTx/>
              <a:buSzTx/>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2027г  - 21,7%</a:t>
            </a:r>
          </a:p>
        </p:txBody>
      </p:sp>
      <p:sp>
        <p:nvSpPr>
          <p:cNvPr id="16" name="Блок-схема: сохраненные данные 15">
            <a:extLst>
              <a:ext uri="{FF2B5EF4-FFF2-40B4-BE49-F238E27FC236}">
                <a16:creationId xmlns:a16="http://schemas.microsoft.com/office/drawing/2014/main" id="{B46284E8-3A32-5DA9-AA58-F0405689041E}"/>
              </a:ext>
            </a:extLst>
          </p:cNvPr>
          <p:cNvSpPr/>
          <p:nvPr/>
        </p:nvSpPr>
        <p:spPr>
          <a:xfrm>
            <a:off x="218113" y="4420998"/>
            <a:ext cx="4798504" cy="1553255"/>
          </a:xfrm>
          <a:prstGeom prst="flowChartOnlineStorage">
            <a:avLst/>
          </a:prstGeom>
          <a:solidFill>
            <a:srgbClr val="00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Ежемесячное денежное вознаграждение за классное руководство педагогическим работникам </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2023г  – 11455951,16 руб.</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  –17784000,00  руб.</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  –18018000,00 руб.</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  –18018000,00  руб.</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  –18018000,00 руб.</a:t>
            </a:r>
          </a:p>
        </p:txBody>
      </p:sp>
      <p:pic>
        <p:nvPicPr>
          <p:cNvPr id="17" name="Рисунок 16">
            <a:extLst>
              <a:ext uri="{FF2B5EF4-FFF2-40B4-BE49-F238E27FC236}">
                <a16:creationId xmlns:a16="http://schemas.microsoft.com/office/drawing/2014/main" id="{A6ED2366-4B9D-DD9E-F571-DCBB1E78E9C8}"/>
              </a:ext>
            </a:extLst>
          </p:cNvPr>
          <p:cNvPicPr>
            <a:picLocks noChangeAspect="1"/>
          </p:cNvPicPr>
          <p:nvPr/>
        </p:nvPicPr>
        <p:blipFill>
          <a:blip r:embed="rId15" cstate="print"/>
          <a:stretch>
            <a:fillRect/>
          </a:stretch>
        </p:blipFill>
        <p:spPr>
          <a:xfrm>
            <a:off x="437829" y="4979973"/>
            <a:ext cx="1004029" cy="716152"/>
          </a:xfrm>
          <a:prstGeom prst="rect">
            <a:avLst/>
          </a:prstGeom>
        </p:spPr>
      </p:pic>
      <p:sp>
        <p:nvSpPr>
          <p:cNvPr id="18" name="TextBox 17">
            <a:extLst>
              <a:ext uri="{FF2B5EF4-FFF2-40B4-BE49-F238E27FC236}">
                <a16:creationId xmlns:a16="http://schemas.microsoft.com/office/drawing/2014/main" id="{E12DFEBB-1D1F-6196-7E82-4CB5C3808442}"/>
              </a:ext>
            </a:extLst>
          </p:cNvPr>
          <p:cNvSpPr txBox="1"/>
          <p:nvPr/>
        </p:nvSpPr>
        <p:spPr>
          <a:xfrm>
            <a:off x="4245656" y="4846333"/>
            <a:ext cx="1907199" cy="461665"/>
          </a:xfrm>
          <a:prstGeom prst="rect">
            <a:avLst/>
          </a:prstGeom>
          <a:noFill/>
        </p:spPr>
        <p:txBody>
          <a:bodyPr wrap="square" rtlCol="0">
            <a:spAutoFit/>
          </a:bodyPr>
          <a:lstStyle/>
          <a:p>
            <a:pPr algn="ctr"/>
            <a:r>
              <a:rPr lang="ru-RU" sz="1200" b="1" i="1" dirty="0">
                <a:solidFill>
                  <a:srgbClr val="66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Иные межбюджетные трансферты</a:t>
            </a:r>
          </a:p>
        </p:txBody>
      </p:sp>
      <p:sp>
        <p:nvSpPr>
          <p:cNvPr id="19" name="Блок-схема: сохраненные данные 18">
            <a:extLst>
              <a:ext uri="{FF2B5EF4-FFF2-40B4-BE49-F238E27FC236}">
                <a16:creationId xmlns:a16="http://schemas.microsoft.com/office/drawing/2014/main" id="{970D1836-0F69-F6AB-1D4F-C21039DA0DD0}"/>
              </a:ext>
            </a:extLst>
          </p:cNvPr>
          <p:cNvSpPr/>
          <p:nvPr/>
        </p:nvSpPr>
        <p:spPr>
          <a:xfrm flipH="1">
            <a:off x="5381893" y="4420999"/>
            <a:ext cx="4391636" cy="1553254"/>
          </a:xfrm>
          <a:prstGeom prst="flowChartOnlineStorage">
            <a:avLst/>
          </a:prstGeom>
          <a:solidFill>
            <a:srgbClr val="00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Обеспечение деятельности советников директора по воспитанию и взаимодействию с общественными объединениями</a:t>
            </a:r>
            <a:endParaRPr lang="ru-RU" sz="1000" dirty="0">
              <a:solidFill>
                <a:prstClr val="black">
                  <a:lumMod val="95000"/>
                  <a:lumOff val="5000"/>
                </a:prstClr>
              </a:solidFill>
              <a:latin typeface="Times New Roman" panose="02020603050405020304" pitchFamily="18" charset="0"/>
              <a:cs typeface="Times New Roman" panose="02020603050405020304" pitchFamily="18" charset="0"/>
            </a:endParaRPr>
          </a:p>
          <a:p>
            <a:pPr lvl="0">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2023г – </a:t>
            </a:r>
            <a:r>
              <a:rPr lang="ru-RU" sz="1000" dirty="0">
                <a:solidFill>
                  <a:schemeClr val="tx1">
                    <a:lumMod val="95000"/>
                    <a:lumOff val="5000"/>
                  </a:schemeClr>
                </a:solidFill>
                <a:latin typeface="Times New Roman" pitchFamily="18" charset="0"/>
                <a:cs typeface="Times New Roman" pitchFamily="18" charset="0"/>
              </a:rPr>
              <a:t>178470,52 </a:t>
            </a:r>
            <a:r>
              <a:rPr kumimoji="0" lang="ru-RU" sz="1000" b="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rPr>
              <a:t>руб.</a:t>
            </a:r>
          </a:p>
          <a:p>
            <a:pPr lvl="0">
              <a:defRPr/>
            </a:pPr>
            <a:r>
              <a:rPr kumimoji="0" lang="ru-RU" sz="1000" b="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rPr>
              <a:t>2024г –1249474,80 руб.</a:t>
            </a:r>
          </a:p>
          <a:p>
            <a:pPr lvl="0">
              <a:defRPr/>
            </a:pPr>
            <a:r>
              <a:rPr kumimoji="0" lang="ru-RU" sz="1000" b="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rPr>
              <a:t>2025г –1249474,80 руб.</a:t>
            </a:r>
          </a:p>
          <a:p>
            <a:pPr lvl="0">
              <a:defRPr/>
            </a:pPr>
            <a:r>
              <a:rPr kumimoji="0" lang="ru-RU" sz="1000" b="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rPr>
              <a:t>2026г –3382856,64 руб.</a:t>
            </a:r>
          </a:p>
          <a:p>
            <a:pPr lvl="0">
              <a:defRPr/>
            </a:pPr>
            <a:r>
              <a:rPr lang="ru-RU" sz="1000" dirty="0">
                <a:solidFill>
                  <a:schemeClr val="tx1">
                    <a:lumMod val="95000"/>
                    <a:lumOff val="5000"/>
                  </a:schemeClr>
                </a:solidFill>
                <a:latin typeface="Times New Roman" pitchFamily="18" charset="0"/>
                <a:cs typeface="Times New Roman" pitchFamily="18" charset="0"/>
              </a:rPr>
              <a:t>2027г – 3382856,64 руб.</a:t>
            </a:r>
            <a:endParaRPr lang="ru-RU" dirty="0">
              <a:solidFill>
                <a:schemeClr val="tx1">
                  <a:lumMod val="95000"/>
                  <a:lumOff val="5000"/>
                </a:schemeClr>
              </a:solidFill>
              <a:latin typeface="Times New Roman" pitchFamily="18" charset="0"/>
              <a:cs typeface="Times New Roman" pitchFamily="18" charset="0"/>
            </a:endParaRPr>
          </a:p>
        </p:txBody>
      </p:sp>
      <p:pic>
        <p:nvPicPr>
          <p:cNvPr id="20" name="Рисунок 19">
            <a:extLst>
              <a:ext uri="{FF2B5EF4-FFF2-40B4-BE49-F238E27FC236}">
                <a16:creationId xmlns:a16="http://schemas.microsoft.com/office/drawing/2014/main" id="{D1E11B65-7A90-7CC0-F364-06DE41B7F80C}"/>
              </a:ext>
            </a:extLst>
          </p:cNvPr>
          <p:cNvPicPr>
            <a:picLocks noChangeAspect="1"/>
          </p:cNvPicPr>
          <p:nvPr/>
        </p:nvPicPr>
        <p:blipFill rotWithShape="1">
          <a:blip r:embed="rId16" cstate="print"/>
          <a:srcRect l="5759" t="20184" r="5923" b="20611"/>
          <a:stretch/>
        </p:blipFill>
        <p:spPr>
          <a:xfrm>
            <a:off x="8145709" y="5061879"/>
            <a:ext cx="1176235" cy="788501"/>
          </a:xfrm>
          <a:prstGeom prst="rect">
            <a:avLst/>
          </a:prstGeom>
        </p:spPr>
      </p:pic>
      <p:sp>
        <p:nvSpPr>
          <p:cNvPr id="51202" name="AutoShape 2" descr="Бюджет РТ — последние новости сегодня | inkazan.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1204" name="AutoShape 4" descr="Бюджет РТ — последние новости сегодня | inkazan.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51206" name="AutoShape 6" descr="Бюджет РТ — последние новости сегодня | inkazan.r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2" name="TextBox 21"/>
          <p:cNvSpPr txBox="1"/>
          <p:nvPr/>
        </p:nvSpPr>
        <p:spPr>
          <a:xfrm>
            <a:off x="3795623" y="6176513"/>
            <a:ext cx="2954655" cy="553998"/>
          </a:xfrm>
          <a:prstGeom prst="rect">
            <a:avLst/>
          </a:prstGeom>
          <a:noFill/>
        </p:spPr>
        <p:txBody>
          <a:bodyPr wrap="none" rtlCol="0">
            <a:spAutoFit/>
          </a:bodyPr>
          <a:lstStyle/>
          <a:p>
            <a:r>
              <a:rPr lang="ru-RU" sz="1000" dirty="0">
                <a:latin typeface="Times New Roman" pitchFamily="18" charset="0"/>
                <a:cs typeface="Times New Roman" pitchFamily="18" charset="0"/>
              </a:rPr>
              <a:t>Прочие трансферты – 2023г -  1049851,02 руб.</a:t>
            </a:r>
          </a:p>
          <a:p>
            <a:r>
              <a:rPr lang="ru-RU" sz="1000" dirty="0">
                <a:latin typeface="Times New Roman" pitchFamily="18" charset="0"/>
                <a:cs typeface="Times New Roman" pitchFamily="18" charset="0"/>
              </a:rPr>
              <a:t>	         2024г - 7701424,66 руб.</a:t>
            </a:r>
          </a:p>
          <a:p>
            <a:r>
              <a:rPr lang="ru-RU" sz="1000" dirty="0">
                <a:latin typeface="Times New Roman" pitchFamily="18" charset="0"/>
                <a:cs typeface="Times New Roman" pitchFamily="18" charset="0"/>
              </a:rPr>
              <a:t>                                      2025г – 490000,00 руб.	</a:t>
            </a:r>
          </a:p>
        </p:txBody>
      </p:sp>
    </p:spTree>
    <p:extLst>
      <p:ext uri="{BB962C8B-B14F-4D97-AF65-F5344CB8AC3E}">
        <p14:creationId xmlns:p14="http://schemas.microsoft.com/office/powerpoint/2010/main" val="2111532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C98510B-9A04-B65A-0A35-6B77AE8D4B6C}"/>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7771DBD0-1A54-1A36-1A2D-05645519D7D5}"/>
              </a:ext>
            </a:extLst>
          </p:cNvPr>
          <p:cNvSpPr txBox="1">
            <a:spLocks/>
          </p:cNvSpPr>
          <p:nvPr/>
        </p:nvSpPr>
        <p:spPr>
          <a:xfrm>
            <a:off x="1504025" y="74365"/>
            <a:ext cx="7975535" cy="286362"/>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Расходы бюджета</a:t>
            </a:r>
            <a:endParaRPr kumimoji="0" lang="ru-RU" sz="1200" b="0" u="none" strike="noStrike" kern="1200" cap="none" spc="0" normalizeH="0" baseline="0" noProof="0" dirty="0">
              <a:ln>
                <a:noFill/>
              </a:ln>
              <a:solidFill>
                <a:srgbClr val="FF0000"/>
              </a:solidFill>
              <a:effectLst/>
              <a:uLnTx/>
              <a:uFillTx/>
              <a:ea typeface="+mj-ea"/>
              <a:cs typeface="+mj-cs"/>
            </a:endParaRPr>
          </a:p>
        </p:txBody>
      </p:sp>
      <p:sp>
        <p:nvSpPr>
          <p:cNvPr id="4" name="TextBox 3">
            <a:extLst>
              <a:ext uri="{FF2B5EF4-FFF2-40B4-BE49-F238E27FC236}">
                <a16:creationId xmlns:a16="http://schemas.microsoft.com/office/drawing/2014/main" id="{735DB7F6-D321-A78B-BD18-2222B1D5C7D6}"/>
              </a:ext>
            </a:extLst>
          </p:cNvPr>
          <p:cNvSpPr txBox="1"/>
          <p:nvPr/>
        </p:nvSpPr>
        <p:spPr>
          <a:xfrm>
            <a:off x="291518" y="360727"/>
            <a:ext cx="11067176"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     Расходы бюджета – </a:t>
            </a:r>
            <a:r>
              <a:rPr kumimoji="0" lang="ru-RU" sz="11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денежные средства, направляемые на финансовое обеспечение задач и функций государства и местного самоуправления, за исключением средств, являющихся в соответствии с Бюджетным кодексом РФ источниками финансирования дефицита бюджета.</a:t>
            </a:r>
          </a:p>
        </p:txBody>
      </p:sp>
      <p:graphicFrame>
        <p:nvGraphicFramePr>
          <p:cNvPr id="5" name="Схема 4">
            <a:extLst>
              <a:ext uri="{FF2B5EF4-FFF2-40B4-BE49-F238E27FC236}">
                <a16:creationId xmlns:a16="http://schemas.microsoft.com/office/drawing/2014/main" id="{75C42628-2D10-209E-B86D-61E3AC9DF690}"/>
              </a:ext>
            </a:extLst>
          </p:cNvPr>
          <p:cNvGraphicFramePr/>
          <p:nvPr>
            <p:extLst>
              <p:ext uri="{D42A27DB-BD31-4B8C-83A1-F6EECF244321}">
                <p14:modId xmlns:p14="http://schemas.microsoft.com/office/powerpoint/2010/main" val="4060623032"/>
              </p:ext>
            </p:extLst>
          </p:nvPr>
        </p:nvGraphicFramePr>
        <p:xfrm>
          <a:off x="156394" y="939567"/>
          <a:ext cx="5335398" cy="43514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5979FFC0-CB3E-0D80-E47A-71AC586B1FCB}"/>
              </a:ext>
            </a:extLst>
          </p:cNvPr>
          <p:cNvSpPr txBox="1"/>
          <p:nvPr/>
        </p:nvSpPr>
        <p:spPr>
          <a:xfrm>
            <a:off x="1150082" y="2298474"/>
            <a:ext cx="353943" cy="2692975"/>
          </a:xfrm>
          <a:prstGeom prst="rect">
            <a:avLst/>
          </a:prstGeom>
          <a:noFill/>
        </p:spPr>
        <p:txBody>
          <a:bodyPr vert="vert270" wrap="square">
            <a:spAutoFit/>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расходов по признакам</a:t>
            </a:r>
          </a:p>
        </p:txBody>
      </p:sp>
      <p:graphicFrame>
        <p:nvGraphicFramePr>
          <p:cNvPr id="9" name="Схема 8">
            <a:extLst>
              <a:ext uri="{FF2B5EF4-FFF2-40B4-BE49-F238E27FC236}">
                <a16:creationId xmlns:a16="http://schemas.microsoft.com/office/drawing/2014/main" id="{9DE3A8F7-FA4A-8510-EA46-AE6F6075FC6F}"/>
              </a:ext>
            </a:extLst>
          </p:cNvPr>
          <p:cNvGraphicFramePr/>
          <p:nvPr>
            <p:extLst>
              <p:ext uri="{D42A27DB-BD31-4B8C-83A1-F6EECF244321}">
                <p14:modId xmlns:p14="http://schemas.microsoft.com/office/powerpoint/2010/main" val="696695760"/>
              </p:ext>
            </p:extLst>
          </p:nvPr>
        </p:nvGraphicFramePr>
        <p:xfrm>
          <a:off x="4616742" y="875802"/>
          <a:ext cx="7486710" cy="26929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Box 9">
            <a:extLst>
              <a:ext uri="{FF2B5EF4-FFF2-40B4-BE49-F238E27FC236}">
                <a16:creationId xmlns:a16="http://schemas.microsoft.com/office/drawing/2014/main" id="{E6F219A4-AFD6-CF6B-8113-E9AECB8FB154}"/>
              </a:ext>
            </a:extLst>
          </p:cNvPr>
          <p:cNvSpPr txBox="1"/>
          <p:nvPr/>
        </p:nvSpPr>
        <p:spPr>
          <a:xfrm>
            <a:off x="4706640" y="4352812"/>
            <a:ext cx="7328966" cy="1277273"/>
          </a:xfrm>
          <a:prstGeom prst="rect">
            <a:avLst/>
          </a:prstGeom>
          <a:noFill/>
        </p:spPr>
        <p:txBody>
          <a:bodyPr wrap="square">
            <a:spAutoFit/>
          </a:bodyPr>
          <a:lstStyle/>
          <a:p>
            <a:pPr algn="just"/>
            <a:r>
              <a:rPr kumimoji="0" lang="ru-RU" sz="110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В целях надлежащего контроля за осуществлением расходных обязательств на органы муниципальной власти возложена обязанность по ведению расходных обязательств.</a:t>
            </a:r>
          </a:p>
          <a:p>
            <a:pPr algn="just"/>
            <a:r>
              <a:rPr lang="ru-RU" sz="1100" b="1" i="1" u="sng" dirty="0">
                <a:solidFill>
                  <a:srgbClr val="202124"/>
                </a:solidFill>
                <a:latin typeface="Times New Roman" panose="02020603050405020304" pitchFamily="18" charset="0"/>
                <a:cs typeface="Times New Roman" panose="02020603050405020304" pitchFamily="18" charset="0"/>
              </a:rPr>
              <a:t>Реестр расходных обязательств </a:t>
            </a:r>
            <a:r>
              <a:rPr lang="ru-RU" sz="1100" dirty="0">
                <a:solidFill>
                  <a:srgbClr val="202124"/>
                </a:solidFill>
                <a:latin typeface="Times New Roman" panose="02020603050405020304" pitchFamily="18" charset="0"/>
                <a:cs typeface="Times New Roman" panose="02020603050405020304" pitchFamily="18" charset="0"/>
              </a:rPr>
              <a:t>– используемый при составлении проекта бюджета, свод (перечень) законов, иных нормативных правовых актов, муниципальных правовых актов, обуславливающих публичные нормативные обязательства и (или) правовые основания ля иных расходных обязательств с указанием соответствующих положений (статей, частей, пунктов, подпунктов, абзацев) законов и иных нормативных правовых актов с оценкой объемов бюджетных ассигнований, необходимых для исполнения включенных в реестр обязательств.</a:t>
            </a:r>
            <a:endParaRPr lang="ru-RU" sz="1100" dirty="0"/>
          </a:p>
        </p:txBody>
      </p:sp>
    </p:spTree>
    <p:extLst>
      <p:ext uri="{BB962C8B-B14F-4D97-AF65-F5344CB8AC3E}">
        <p14:creationId xmlns:p14="http://schemas.microsoft.com/office/powerpoint/2010/main" val="1943615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6A7D2E0-9FAF-DDC4-4FE2-08FBFA9C4B62}"/>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5" name="Схема 4">
            <a:extLst>
              <a:ext uri="{FF2B5EF4-FFF2-40B4-BE49-F238E27FC236}">
                <a16:creationId xmlns:a16="http://schemas.microsoft.com/office/drawing/2014/main" id="{EBAD0C05-76E5-E0A3-927B-8FF7301DFD40}"/>
              </a:ext>
            </a:extLst>
          </p:cNvPr>
          <p:cNvGraphicFramePr/>
          <p:nvPr>
            <p:extLst>
              <p:ext uri="{D42A27DB-BD31-4B8C-83A1-F6EECF244321}">
                <p14:modId xmlns:p14="http://schemas.microsoft.com/office/powerpoint/2010/main" val="1254373090"/>
              </p:ext>
            </p:extLst>
          </p:nvPr>
        </p:nvGraphicFramePr>
        <p:xfrm>
          <a:off x="105330" y="40743"/>
          <a:ext cx="2327477" cy="2736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Схема 5">
            <a:extLst>
              <a:ext uri="{FF2B5EF4-FFF2-40B4-BE49-F238E27FC236}">
                <a16:creationId xmlns:a16="http://schemas.microsoft.com/office/drawing/2014/main" id="{D5BF0C9A-4C3B-FF2B-C7F8-65B55D07510B}"/>
              </a:ext>
            </a:extLst>
          </p:cNvPr>
          <p:cNvGraphicFramePr/>
          <p:nvPr>
            <p:extLst>
              <p:ext uri="{D42A27DB-BD31-4B8C-83A1-F6EECF244321}">
                <p14:modId xmlns:p14="http://schemas.microsoft.com/office/powerpoint/2010/main" val="3560025138"/>
              </p:ext>
            </p:extLst>
          </p:nvPr>
        </p:nvGraphicFramePr>
        <p:xfrm>
          <a:off x="2606644" y="567151"/>
          <a:ext cx="3043340" cy="286184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TextBox 2">
            <a:extLst>
              <a:ext uri="{FF2B5EF4-FFF2-40B4-BE49-F238E27FC236}">
                <a16:creationId xmlns:a16="http://schemas.microsoft.com/office/drawing/2014/main" id="{ED7C9AD6-1E25-874B-463B-7DFDA2719101}"/>
              </a:ext>
            </a:extLst>
          </p:cNvPr>
          <p:cNvSpPr txBox="1"/>
          <p:nvPr/>
        </p:nvSpPr>
        <p:spPr>
          <a:xfrm>
            <a:off x="2573322" y="124241"/>
            <a:ext cx="6153324" cy="244682"/>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1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Расходы бюджета по основным функциям и ведомствам (</a:t>
            </a:r>
            <a:r>
              <a:rPr kumimoji="0" lang="ru-RU" sz="1100" b="1" u="none" strike="noStrike" kern="1200" cap="none" spc="0" normalizeH="0" baseline="0" noProof="0" dirty="0" err="1">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руб</a:t>
            </a:r>
            <a:r>
              <a:rPr kumimoji="0" lang="ru-RU" sz="11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endParaRPr kumimoji="0" lang="ru-RU" sz="1100" b="0" u="none" strike="noStrike" kern="1200" cap="none" spc="0" normalizeH="0" baseline="0" noProof="0" dirty="0">
              <a:ln>
                <a:noFill/>
              </a:ln>
              <a:solidFill>
                <a:srgbClr val="7030A0"/>
              </a:solidFill>
              <a:effectLst/>
              <a:uLnTx/>
              <a:uFillTx/>
              <a:ea typeface="+mj-ea"/>
              <a:cs typeface="+mj-cs"/>
            </a:endParaRPr>
          </a:p>
        </p:txBody>
      </p:sp>
      <p:graphicFrame>
        <p:nvGraphicFramePr>
          <p:cNvPr id="4" name="Схема 3">
            <a:extLst>
              <a:ext uri="{FF2B5EF4-FFF2-40B4-BE49-F238E27FC236}">
                <a16:creationId xmlns:a16="http://schemas.microsoft.com/office/drawing/2014/main" id="{719C8F55-D03F-AA36-D91A-C434B4A48CF1}"/>
              </a:ext>
            </a:extLst>
          </p:cNvPr>
          <p:cNvGraphicFramePr/>
          <p:nvPr>
            <p:extLst>
              <p:ext uri="{D42A27DB-BD31-4B8C-83A1-F6EECF244321}">
                <p14:modId xmlns:p14="http://schemas.microsoft.com/office/powerpoint/2010/main" val="2548798621"/>
              </p:ext>
            </p:extLst>
          </p:nvPr>
        </p:nvGraphicFramePr>
        <p:xfrm>
          <a:off x="105330" y="2900997"/>
          <a:ext cx="2327477" cy="266929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8" name="Схема 7">
            <a:extLst>
              <a:ext uri="{FF2B5EF4-FFF2-40B4-BE49-F238E27FC236}">
                <a16:creationId xmlns:a16="http://schemas.microsoft.com/office/drawing/2014/main" id="{7381E380-5980-80C5-4F11-2B7B61869246}"/>
              </a:ext>
            </a:extLst>
          </p:cNvPr>
          <p:cNvGraphicFramePr/>
          <p:nvPr>
            <p:extLst>
              <p:ext uri="{D42A27DB-BD31-4B8C-83A1-F6EECF244321}">
                <p14:modId xmlns:p14="http://schemas.microsoft.com/office/powerpoint/2010/main" val="2914420032"/>
              </p:ext>
            </p:extLst>
          </p:nvPr>
        </p:nvGraphicFramePr>
        <p:xfrm>
          <a:off x="105330" y="5694531"/>
          <a:ext cx="2327477" cy="79885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1" name="Схема 10">
            <a:extLst>
              <a:ext uri="{FF2B5EF4-FFF2-40B4-BE49-F238E27FC236}">
                <a16:creationId xmlns:a16="http://schemas.microsoft.com/office/drawing/2014/main" id="{8C37660E-B26E-35B4-8C4B-CD6C7FA5A0C7}"/>
              </a:ext>
            </a:extLst>
          </p:cNvPr>
          <p:cNvGraphicFramePr/>
          <p:nvPr>
            <p:extLst>
              <p:ext uri="{D42A27DB-BD31-4B8C-83A1-F6EECF244321}">
                <p14:modId xmlns:p14="http://schemas.microsoft.com/office/powerpoint/2010/main" val="3665648020"/>
              </p:ext>
            </p:extLst>
          </p:nvPr>
        </p:nvGraphicFramePr>
        <p:xfrm>
          <a:off x="5823821" y="489757"/>
          <a:ext cx="6184149" cy="2082469"/>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15" name="Схема 14">
            <a:extLst>
              <a:ext uri="{FF2B5EF4-FFF2-40B4-BE49-F238E27FC236}">
                <a16:creationId xmlns:a16="http://schemas.microsoft.com/office/drawing/2014/main" id="{871DE5F5-158E-660E-8D22-FFB8EE756265}"/>
              </a:ext>
            </a:extLst>
          </p:cNvPr>
          <p:cNvGraphicFramePr/>
          <p:nvPr>
            <p:extLst>
              <p:ext uri="{D42A27DB-BD31-4B8C-83A1-F6EECF244321}">
                <p14:modId xmlns:p14="http://schemas.microsoft.com/office/powerpoint/2010/main" val="2829560677"/>
              </p:ext>
            </p:extLst>
          </p:nvPr>
        </p:nvGraphicFramePr>
        <p:xfrm>
          <a:off x="5823821" y="2776756"/>
          <a:ext cx="6192775" cy="1966405"/>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16" name="Схема 15">
            <a:extLst>
              <a:ext uri="{FF2B5EF4-FFF2-40B4-BE49-F238E27FC236}">
                <a16:creationId xmlns:a16="http://schemas.microsoft.com/office/drawing/2014/main" id="{8A8AD6C8-78DA-BAA0-BC80-825184BDC192}"/>
              </a:ext>
            </a:extLst>
          </p:cNvPr>
          <p:cNvGraphicFramePr/>
          <p:nvPr>
            <p:extLst>
              <p:ext uri="{D42A27DB-BD31-4B8C-83A1-F6EECF244321}">
                <p14:modId xmlns:p14="http://schemas.microsoft.com/office/powerpoint/2010/main" val="3128353917"/>
              </p:ext>
            </p:extLst>
          </p:nvPr>
        </p:nvGraphicFramePr>
        <p:xfrm>
          <a:off x="6597006" y="4843145"/>
          <a:ext cx="4031845" cy="1702771"/>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
        <p:nvSpPr>
          <p:cNvPr id="17" name="TextBox 16">
            <a:extLst>
              <a:ext uri="{FF2B5EF4-FFF2-40B4-BE49-F238E27FC236}">
                <a16:creationId xmlns:a16="http://schemas.microsoft.com/office/drawing/2014/main" id="{62493445-486C-4237-4FF9-2E0453544A5C}"/>
              </a:ext>
            </a:extLst>
          </p:cNvPr>
          <p:cNvSpPr txBox="1"/>
          <p:nvPr/>
        </p:nvSpPr>
        <p:spPr>
          <a:xfrm>
            <a:off x="2677313" y="4512328"/>
            <a:ext cx="2917682" cy="2616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По 26 муниципальным программам</a:t>
            </a:r>
            <a:r>
              <a:rPr lang="ru-RU" sz="1100" noProof="0" dirty="0">
                <a:solidFill>
                  <a:prstClr val="black"/>
                </a:solidFill>
                <a:latin typeface="Times New Roman" panose="02020603050405020304" pitchFamily="18" charset="0"/>
                <a:cs typeface="Times New Roman" panose="02020603050405020304" pitchFamily="18" charset="0"/>
              </a:rPr>
              <a:t>.</a:t>
            </a:r>
            <a:endParaRPr kumimoji="0" lang="ru-RU" sz="11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498494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40894C5-5F66-E76B-1DD1-29849F4DE329}"/>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C4C0A76E-2F2F-E8F0-F758-28CD0B04D3BE}"/>
              </a:ext>
            </a:extLst>
          </p:cNvPr>
          <p:cNvSpPr txBox="1"/>
          <p:nvPr/>
        </p:nvSpPr>
        <p:spPr>
          <a:xfrm>
            <a:off x="2573322" y="124241"/>
            <a:ext cx="6153324" cy="244682"/>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1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Расходы бюджета (</a:t>
            </a:r>
            <a:r>
              <a:rPr kumimoji="0" lang="ru-RU" sz="1100" b="1" u="none" strike="noStrike" kern="1200" cap="none" spc="0" normalizeH="0" baseline="0" noProof="0" dirty="0" err="1">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руб</a:t>
            </a:r>
            <a:r>
              <a:rPr kumimoji="0" lang="ru-RU" sz="11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endParaRPr kumimoji="0" lang="ru-RU" sz="1100" b="0" u="none" strike="noStrike" kern="1200" cap="none" spc="0" normalizeH="0" baseline="0" noProof="0" dirty="0">
              <a:ln>
                <a:noFill/>
              </a:ln>
              <a:solidFill>
                <a:srgbClr val="7030A0"/>
              </a:solidFill>
              <a:effectLst/>
              <a:uLnTx/>
              <a:uFillTx/>
              <a:ea typeface="+mj-ea"/>
              <a:cs typeface="+mj-cs"/>
            </a:endParaRPr>
          </a:p>
        </p:txBody>
      </p:sp>
      <p:graphicFrame>
        <p:nvGraphicFramePr>
          <p:cNvPr id="5" name="Таблица 3">
            <a:extLst>
              <a:ext uri="{FF2B5EF4-FFF2-40B4-BE49-F238E27FC236}">
                <a16:creationId xmlns:a16="http://schemas.microsoft.com/office/drawing/2014/main" id="{CF10F9DE-E4EC-AAC8-33FC-AF45598AA71C}"/>
              </a:ext>
            </a:extLst>
          </p:cNvPr>
          <p:cNvGraphicFramePr>
            <a:graphicFrameLocks noGrp="1"/>
          </p:cNvGraphicFramePr>
          <p:nvPr>
            <p:extLst>
              <p:ext uri="{D42A27DB-BD31-4B8C-83A1-F6EECF244321}">
                <p14:modId xmlns:p14="http://schemas.microsoft.com/office/powerpoint/2010/main" val="2574533916"/>
              </p:ext>
            </p:extLst>
          </p:nvPr>
        </p:nvGraphicFramePr>
        <p:xfrm>
          <a:off x="177920" y="127191"/>
          <a:ext cx="11836159" cy="6552287"/>
        </p:xfrm>
        <a:graphic>
          <a:graphicData uri="http://schemas.openxmlformats.org/drawingml/2006/table">
            <a:tbl>
              <a:tblPr firstRow="1" bandRow="1">
                <a:tableStyleId>{8A107856-5554-42FB-B03E-39F5DBC370BA}</a:tableStyleId>
              </a:tblPr>
              <a:tblGrid>
                <a:gridCol w="3924194">
                  <a:extLst>
                    <a:ext uri="{9D8B030D-6E8A-4147-A177-3AD203B41FA5}">
                      <a16:colId xmlns:a16="http://schemas.microsoft.com/office/drawing/2014/main" val="3711290432"/>
                    </a:ext>
                  </a:extLst>
                </a:gridCol>
                <a:gridCol w="770021">
                  <a:extLst>
                    <a:ext uri="{9D8B030D-6E8A-4147-A177-3AD203B41FA5}">
                      <a16:colId xmlns:a16="http://schemas.microsoft.com/office/drawing/2014/main" val="4116753626"/>
                    </a:ext>
                  </a:extLst>
                </a:gridCol>
                <a:gridCol w="1049154">
                  <a:extLst>
                    <a:ext uri="{9D8B030D-6E8A-4147-A177-3AD203B41FA5}">
                      <a16:colId xmlns:a16="http://schemas.microsoft.com/office/drawing/2014/main" val="2905467699"/>
                    </a:ext>
                  </a:extLst>
                </a:gridCol>
                <a:gridCol w="1097280">
                  <a:extLst>
                    <a:ext uri="{9D8B030D-6E8A-4147-A177-3AD203B41FA5}">
                      <a16:colId xmlns:a16="http://schemas.microsoft.com/office/drawing/2014/main" val="3372055176"/>
                    </a:ext>
                  </a:extLst>
                </a:gridCol>
                <a:gridCol w="981777">
                  <a:extLst>
                    <a:ext uri="{9D8B030D-6E8A-4147-A177-3AD203B41FA5}">
                      <a16:colId xmlns:a16="http://schemas.microsoft.com/office/drawing/2014/main" val="3112748961"/>
                    </a:ext>
                  </a:extLst>
                </a:gridCol>
                <a:gridCol w="847023">
                  <a:extLst>
                    <a:ext uri="{9D8B030D-6E8A-4147-A177-3AD203B41FA5}">
                      <a16:colId xmlns:a16="http://schemas.microsoft.com/office/drawing/2014/main" val="2656634403"/>
                    </a:ext>
                  </a:extLst>
                </a:gridCol>
                <a:gridCol w="924025">
                  <a:extLst>
                    <a:ext uri="{9D8B030D-6E8A-4147-A177-3AD203B41FA5}">
                      <a16:colId xmlns:a16="http://schemas.microsoft.com/office/drawing/2014/main" val="3585568988"/>
                    </a:ext>
                  </a:extLst>
                </a:gridCol>
                <a:gridCol w="1347537">
                  <a:extLst>
                    <a:ext uri="{9D8B030D-6E8A-4147-A177-3AD203B41FA5}">
                      <a16:colId xmlns:a16="http://schemas.microsoft.com/office/drawing/2014/main" val="184223732"/>
                    </a:ext>
                  </a:extLst>
                </a:gridCol>
                <a:gridCol w="895148">
                  <a:extLst>
                    <a:ext uri="{9D8B030D-6E8A-4147-A177-3AD203B41FA5}">
                      <a16:colId xmlns:a16="http://schemas.microsoft.com/office/drawing/2014/main" val="57116641"/>
                    </a:ext>
                  </a:extLst>
                </a:gridCol>
              </a:tblGrid>
              <a:tr h="443011">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itchFamily="18" charset="0"/>
                          <a:cs typeface="Times New Roman" pitchFamily="18" charset="0"/>
                        </a:rPr>
                        <a:t>2023г</a:t>
                      </a:r>
                    </a:p>
                    <a:p>
                      <a:pPr algn="ctr"/>
                      <a:r>
                        <a:rPr lang="ru-RU" sz="1000" dirty="0">
                          <a:latin typeface="Times New Roman" pitchFamily="18" charset="0"/>
                          <a:cs typeface="Times New Roman" pitchFamily="18" charset="0"/>
                        </a:rPr>
                        <a:t>(факт)</a:t>
                      </a:r>
                    </a:p>
                  </a:txBody>
                  <a:tcPr/>
                </a:tc>
                <a:tc>
                  <a:txBody>
                    <a:bodyPr/>
                    <a:lstStyle/>
                    <a:p>
                      <a:pPr algn="ctr"/>
                      <a:r>
                        <a:rPr lang="ru-RU" sz="1000" dirty="0">
                          <a:latin typeface="Times New Roman" pitchFamily="18" charset="0"/>
                          <a:cs typeface="Times New Roman" pitchFamily="18" charset="0"/>
                        </a:rPr>
                        <a:t>2024г</a:t>
                      </a:r>
                    </a:p>
                    <a:p>
                      <a:pPr algn="ctr"/>
                      <a:r>
                        <a:rPr lang="ru-RU" sz="1000" dirty="0">
                          <a:latin typeface="Times New Roman" pitchFamily="18" charset="0"/>
                          <a:cs typeface="Times New Roman" pitchFamily="18" charset="0"/>
                        </a:rPr>
                        <a:t>(оценка)</a:t>
                      </a:r>
                    </a:p>
                  </a:txBody>
                  <a:tcPr/>
                </a:tc>
                <a:tc>
                  <a:txBody>
                    <a:bodyPr/>
                    <a:lstStyle/>
                    <a:p>
                      <a:pPr algn="ctr"/>
                      <a:r>
                        <a:rPr lang="ru-RU" sz="1000" dirty="0">
                          <a:latin typeface="Times New Roman" pitchFamily="18" charset="0"/>
                          <a:cs typeface="Times New Roman" pitchFamily="18" charset="0"/>
                        </a:rPr>
                        <a:t>2025</a:t>
                      </a:r>
                    </a:p>
                    <a:p>
                      <a:pPr algn="ctr"/>
                      <a:r>
                        <a:rPr lang="ru-RU" sz="1000" dirty="0">
                          <a:latin typeface="Times New Roman" pitchFamily="18" charset="0"/>
                          <a:cs typeface="Times New Roman" pitchFamily="18" charset="0"/>
                        </a:rPr>
                        <a:t>(проект)</a:t>
                      </a:r>
                    </a:p>
                  </a:txBody>
                  <a:tcPr/>
                </a:tc>
                <a:tc>
                  <a:txBody>
                    <a:bodyPr/>
                    <a:lstStyle/>
                    <a:p>
                      <a:pPr algn="ctr"/>
                      <a:r>
                        <a:rPr lang="ru-RU" sz="1000" dirty="0">
                          <a:latin typeface="Times New Roman" pitchFamily="18" charset="0"/>
                          <a:cs typeface="Times New Roman" pitchFamily="18" charset="0"/>
                        </a:rPr>
                        <a:t>% 2025г к 2023г</a:t>
                      </a:r>
                    </a:p>
                  </a:txBody>
                  <a:tcPr/>
                </a:tc>
                <a:tc>
                  <a:txBody>
                    <a:bodyPr/>
                    <a:lstStyle/>
                    <a:p>
                      <a:pPr algn="ctr"/>
                      <a:r>
                        <a:rPr lang="ru-RU" sz="1000" dirty="0">
                          <a:latin typeface="Times New Roman" pitchFamily="18" charset="0"/>
                          <a:cs typeface="Times New Roman" pitchFamily="18" charset="0"/>
                        </a:rPr>
                        <a:t>% 2025г к 2024г</a:t>
                      </a:r>
                    </a:p>
                  </a:txBody>
                  <a:tcPr/>
                </a:tc>
                <a:tc>
                  <a:txBody>
                    <a:bodyPr/>
                    <a:lstStyle/>
                    <a:p>
                      <a:pPr algn="ctr"/>
                      <a:r>
                        <a:rPr lang="ru-RU" sz="1000" dirty="0">
                          <a:latin typeface="Times New Roman" pitchFamily="18" charset="0"/>
                          <a:cs typeface="Times New Roman" pitchFamily="18" charset="0"/>
                        </a:rPr>
                        <a:t>2026г</a:t>
                      </a:r>
                    </a:p>
                    <a:p>
                      <a:pPr algn="ctr"/>
                      <a:r>
                        <a:rPr lang="ru-RU" sz="1000" dirty="0">
                          <a:latin typeface="Times New Roman" pitchFamily="18" charset="0"/>
                          <a:cs typeface="Times New Roman" pitchFamily="18" charset="0"/>
                        </a:rPr>
                        <a:t>(прогноз)</a:t>
                      </a:r>
                    </a:p>
                  </a:txBody>
                  <a:tcPr/>
                </a:tc>
                <a:tc>
                  <a:txBody>
                    <a:bodyPr/>
                    <a:lstStyle/>
                    <a:p>
                      <a:pPr algn="ctr"/>
                      <a:r>
                        <a:rPr lang="ru-RU" sz="1000" dirty="0">
                          <a:latin typeface="Times New Roman" pitchFamily="18" charset="0"/>
                          <a:cs typeface="Times New Roman" pitchFamily="18" charset="0"/>
                        </a:rPr>
                        <a:t>2027г</a:t>
                      </a:r>
                    </a:p>
                    <a:p>
                      <a:pPr algn="ctr"/>
                      <a:r>
                        <a:rPr lang="ru-RU" sz="1000" dirty="0">
                          <a:latin typeface="Times New Roman" pitchFamily="18" charset="0"/>
                          <a:cs typeface="Times New Roman" pitchFamily="18" charset="0"/>
                        </a:rPr>
                        <a:t>(прогноз)</a:t>
                      </a:r>
                    </a:p>
                  </a:txBody>
                  <a:tcPr/>
                </a:tc>
                <a:extLst>
                  <a:ext uri="{0D108BD9-81ED-4DB2-BD59-A6C34878D82A}">
                    <a16:rowId xmlns:a16="http://schemas.microsoft.com/office/drawing/2014/main" val="426023433"/>
                  </a:ext>
                </a:extLst>
              </a:tr>
              <a:tr h="242529">
                <a:tc>
                  <a:txBody>
                    <a:bodyPr/>
                    <a:lstStyle/>
                    <a:p>
                      <a:r>
                        <a:rPr lang="ru-RU" sz="1000" b="1" dirty="0">
                          <a:latin typeface="Times New Roman" pitchFamily="18" charset="0"/>
                          <a:cs typeface="Times New Roman" pitchFamily="18" charset="0"/>
                        </a:rPr>
                        <a:t>ОБЩЕГОСУДАРСТВЕННЫЕ ВОПРОСЫ</a:t>
                      </a:r>
                    </a:p>
                  </a:txBody>
                  <a:tcPr/>
                </a:tc>
                <a:tc>
                  <a:txBody>
                    <a:bodyPr/>
                    <a:lstStyle/>
                    <a:p>
                      <a:pPr algn="ctr"/>
                      <a:r>
                        <a:rPr lang="ru-RU" sz="1000" b="1" dirty="0">
                          <a:latin typeface="Times New Roman" pitchFamily="18" charset="0"/>
                          <a:cs typeface="Times New Roman" pitchFamily="18" charset="0"/>
                        </a:rPr>
                        <a:t>0100</a:t>
                      </a:r>
                    </a:p>
                  </a:txBody>
                  <a:tcPr/>
                </a:tc>
                <a:tc>
                  <a:txBody>
                    <a:bodyPr/>
                    <a:lstStyle/>
                    <a:p>
                      <a:pPr algn="ctr" fontAlgn="t"/>
                      <a:r>
                        <a:rPr lang="ru-RU" sz="1000" b="1" i="0" u="none" strike="noStrike" dirty="0">
                          <a:solidFill>
                            <a:srgbClr val="000000"/>
                          </a:solidFill>
                          <a:latin typeface="Times New Roman"/>
                        </a:rPr>
                        <a:t>106713971,99</a:t>
                      </a:r>
                    </a:p>
                  </a:txBody>
                  <a:tcPr marL="7620" marR="7620" marT="7620" marB="0"/>
                </a:tc>
                <a:tc>
                  <a:txBody>
                    <a:bodyPr/>
                    <a:lstStyle/>
                    <a:p>
                      <a:pPr algn="ctr" fontAlgn="t"/>
                      <a:r>
                        <a:rPr lang="ru-RU" sz="1000" b="1" i="0" u="none" strike="noStrike" dirty="0">
                          <a:solidFill>
                            <a:srgbClr val="000000"/>
                          </a:solidFill>
                          <a:latin typeface="Times New Roman"/>
                        </a:rPr>
                        <a:t>132629095,90</a:t>
                      </a:r>
                    </a:p>
                  </a:txBody>
                  <a:tcPr marL="7620" marR="7620" marT="7620" marB="0"/>
                </a:tc>
                <a:tc>
                  <a:txBody>
                    <a:bodyPr/>
                    <a:lstStyle/>
                    <a:p>
                      <a:pPr algn="ctr" fontAlgn="t"/>
                      <a:r>
                        <a:rPr lang="ru-RU" sz="1000" b="1" i="0" u="none" strike="noStrike" dirty="0">
                          <a:solidFill>
                            <a:srgbClr val="000000"/>
                          </a:solidFill>
                          <a:latin typeface="Times New Roman"/>
                        </a:rPr>
                        <a:t>106794753,00</a:t>
                      </a:r>
                    </a:p>
                  </a:txBody>
                  <a:tcPr marL="7620" marR="7620" marT="7620" marB="0"/>
                </a:tc>
                <a:tc>
                  <a:txBody>
                    <a:bodyPr/>
                    <a:lstStyle/>
                    <a:p>
                      <a:pPr algn="ctr" fontAlgn="t"/>
                      <a:r>
                        <a:rPr lang="ru-RU" sz="1000" b="1" i="0" u="none" strike="noStrike" dirty="0">
                          <a:solidFill>
                            <a:srgbClr val="000000"/>
                          </a:solidFill>
                          <a:latin typeface="Times New Roman"/>
                        </a:rPr>
                        <a:t>100,08</a:t>
                      </a:r>
                    </a:p>
                  </a:txBody>
                  <a:tcPr marL="7620" marR="7620" marT="7620" marB="0"/>
                </a:tc>
                <a:tc>
                  <a:txBody>
                    <a:bodyPr/>
                    <a:lstStyle/>
                    <a:p>
                      <a:pPr algn="ctr" fontAlgn="t"/>
                      <a:r>
                        <a:rPr lang="ru-RU" sz="1000" b="1" i="0" u="none" strike="noStrike" dirty="0">
                          <a:solidFill>
                            <a:srgbClr val="000000"/>
                          </a:solidFill>
                          <a:latin typeface="Times New Roman"/>
                        </a:rPr>
                        <a:t>80,52</a:t>
                      </a:r>
                    </a:p>
                  </a:txBody>
                  <a:tcPr marL="7620" marR="7620" marT="7620" marB="0"/>
                </a:tc>
                <a:tc>
                  <a:txBody>
                    <a:bodyPr/>
                    <a:lstStyle/>
                    <a:p>
                      <a:pPr algn="ctr" fontAlgn="t"/>
                      <a:r>
                        <a:rPr lang="ru-RU" sz="1000" b="1" i="0" u="none" strike="noStrike" dirty="0">
                          <a:solidFill>
                            <a:srgbClr val="000000"/>
                          </a:solidFill>
                          <a:latin typeface="Times New Roman"/>
                        </a:rPr>
                        <a:t>108306756,00</a:t>
                      </a:r>
                    </a:p>
                  </a:txBody>
                  <a:tcPr marL="7620" marR="7620" marT="7620" marB="0"/>
                </a:tc>
                <a:tc>
                  <a:txBody>
                    <a:bodyPr/>
                    <a:lstStyle/>
                    <a:p>
                      <a:pPr algn="ctr" fontAlgn="t"/>
                      <a:r>
                        <a:rPr lang="ru-RU" sz="1000" b="1" i="0" u="none" strike="noStrike" dirty="0">
                          <a:solidFill>
                            <a:srgbClr val="000000"/>
                          </a:solidFill>
                          <a:latin typeface="Times New Roman"/>
                        </a:rPr>
                        <a:t>108306756,00</a:t>
                      </a:r>
                    </a:p>
                  </a:txBody>
                  <a:tcPr marL="7620" marR="7620" marT="7620" marB="0"/>
                </a:tc>
                <a:extLst>
                  <a:ext uri="{0D108BD9-81ED-4DB2-BD59-A6C34878D82A}">
                    <a16:rowId xmlns:a16="http://schemas.microsoft.com/office/drawing/2014/main" val="2965707871"/>
                  </a:ext>
                </a:extLst>
              </a:tr>
              <a:tr h="317057">
                <a:tc>
                  <a:txBody>
                    <a:bodyPr/>
                    <a:lstStyle/>
                    <a:p>
                      <a:r>
                        <a:rPr lang="ru-RU" sz="1000" dirty="0">
                          <a:effectLst/>
                          <a:latin typeface="Times New Roman" pitchFamily="18" charset="0"/>
                          <a:cs typeface="Times New Roman" pitchFamily="18" charset="0"/>
                        </a:rPr>
                        <a:t>Функционирование высшего должностного лица субъекта Российской Федерации и муниципального образования</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0102</a:t>
                      </a:r>
                    </a:p>
                  </a:txBody>
                  <a:tcPr/>
                </a:tc>
                <a:tc>
                  <a:txBody>
                    <a:bodyPr/>
                    <a:lstStyle/>
                    <a:p>
                      <a:pPr algn="ctr" fontAlgn="t"/>
                      <a:r>
                        <a:rPr lang="ru-RU" sz="1000" b="0" i="0" u="none" strike="noStrike" dirty="0">
                          <a:solidFill>
                            <a:srgbClr val="000000"/>
                          </a:solidFill>
                          <a:latin typeface="Times New Roman"/>
                        </a:rPr>
                        <a:t>3078562,10</a:t>
                      </a:r>
                    </a:p>
                  </a:txBody>
                  <a:tcPr marL="7620" marR="7620" marT="7620" marB="0"/>
                </a:tc>
                <a:tc>
                  <a:txBody>
                    <a:bodyPr/>
                    <a:lstStyle/>
                    <a:p>
                      <a:pPr algn="ctr" fontAlgn="t"/>
                      <a:r>
                        <a:rPr lang="ru-RU" sz="1000" b="0" i="0" u="none" strike="noStrike" dirty="0">
                          <a:latin typeface="Times New Roman"/>
                        </a:rPr>
                        <a:t>3541000,00</a:t>
                      </a:r>
                    </a:p>
                  </a:txBody>
                  <a:tcPr marL="7620" marR="7620" marT="7620" marB="0"/>
                </a:tc>
                <a:tc>
                  <a:txBody>
                    <a:bodyPr/>
                    <a:lstStyle/>
                    <a:p>
                      <a:pPr algn="ctr" fontAlgn="t"/>
                      <a:r>
                        <a:rPr lang="ru-RU" sz="1000" b="0" i="0" u="none" strike="noStrike" dirty="0">
                          <a:latin typeface="Times New Roman"/>
                        </a:rPr>
                        <a:t>3637900,00</a:t>
                      </a:r>
                    </a:p>
                  </a:txBody>
                  <a:tcPr marL="7620" marR="7620" marT="7620" marB="0"/>
                </a:tc>
                <a:tc>
                  <a:txBody>
                    <a:bodyPr/>
                    <a:lstStyle/>
                    <a:p>
                      <a:pPr algn="ctr" fontAlgn="t"/>
                      <a:r>
                        <a:rPr lang="ru-RU" sz="1000" b="0" i="0" u="none" strike="noStrike" dirty="0">
                          <a:solidFill>
                            <a:srgbClr val="000000"/>
                          </a:solidFill>
                          <a:latin typeface="Times New Roman"/>
                        </a:rPr>
                        <a:t>118,17</a:t>
                      </a:r>
                    </a:p>
                  </a:txBody>
                  <a:tcPr marL="7620" marR="7620" marT="7620" marB="0"/>
                </a:tc>
                <a:tc>
                  <a:txBody>
                    <a:bodyPr/>
                    <a:lstStyle/>
                    <a:p>
                      <a:pPr algn="ctr" fontAlgn="t"/>
                      <a:r>
                        <a:rPr lang="ru-RU" sz="1000" b="0" i="0" u="none" strike="noStrike" dirty="0">
                          <a:solidFill>
                            <a:srgbClr val="000000"/>
                          </a:solidFill>
                          <a:latin typeface="Times New Roman"/>
                        </a:rPr>
                        <a:t>102,74</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a:rPr>
                        <a:t>3637900,00</a:t>
                      </a:r>
                    </a:p>
                    <a:p>
                      <a:pPr algn="ctr" fontAlgn="t"/>
                      <a:endParaRPr lang="ru-RU" sz="1000" b="0" i="0" u="none" strike="noStrike" dirty="0">
                        <a:latin typeface="Times New Roman"/>
                      </a:endParaRP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a:rPr>
                        <a:t>3637900,00</a:t>
                      </a:r>
                    </a:p>
                    <a:p>
                      <a:pPr algn="ctr" fontAlgn="t"/>
                      <a:endParaRPr lang="ru-RU" sz="1000" b="0" i="0" u="none" strike="noStrike" dirty="0">
                        <a:latin typeface="Times New Roman"/>
                      </a:endParaRPr>
                    </a:p>
                  </a:txBody>
                  <a:tcPr marL="7620" marR="7620" marT="7620" marB="0"/>
                </a:tc>
                <a:extLst>
                  <a:ext uri="{0D108BD9-81ED-4DB2-BD59-A6C34878D82A}">
                    <a16:rowId xmlns:a16="http://schemas.microsoft.com/office/drawing/2014/main" val="1108995962"/>
                  </a:ext>
                </a:extLst>
              </a:tr>
              <a:tr h="317057">
                <a:tc>
                  <a:txBody>
                    <a:bodyPr/>
                    <a:lstStyle/>
                    <a:p>
                      <a:r>
                        <a:rPr lang="ru-RU" sz="1000" dirty="0">
                          <a:effectLst/>
                          <a:latin typeface="Times New Roman" pitchFamily="18" charset="0"/>
                          <a:cs typeface="Times New Roman"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0103</a:t>
                      </a:r>
                    </a:p>
                  </a:txBody>
                  <a:tcPr/>
                </a:tc>
                <a:tc>
                  <a:txBody>
                    <a:bodyPr/>
                    <a:lstStyle/>
                    <a:p>
                      <a:pPr algn="ctr" fontAlgn="t"/>
                      <a:r>
                        <a:rPr lang="ru-RU" sz="1000" b="0" i="0" u="none" strike="noStrike" dirty="0">
                          <a:solidFill>
                            <a:srgbClr val="000000"/>
                          </a:solidFill>
                          <a:latin typeface="Times New Roman"/>
                        </a:rPr>
                        <a:t>3337813,57</a:t>
                      </a:r>
                    </a:p>
                  </a:txBody>
                  <a:tcPr marL="7620" marR="7620" marT="7620" marB="0"/>
                </a:tc>
                <a:tc>
                  <a:txBody>
                    <a:bodyPr/>
                    <a:lstStyle/>
                    <a:p>
                      <a:pPr algn="ctr" fontAlgn="t"/>
                      <a:r>
                        <a:rPr lang="ru-RU" sz="1000" b="0" i="0" u="none" strike="noStrike">
                          <a:latin typeface="Times New Roman"/>
                        </a:rPr>
                        <a:t>4411210,00</a:t>
                      </a:r>
                    </a:p>
                  </a:txBody>
                  <a:tcPr marL="7620" marR="7620" marT="7620" marB="0"/>
                </a:tc>
                <a:tc>
                  <a:txBody>
                    <a:bodyPr/>
                    <a:lstStyle/>
                    <a:p>
                      <a:pPr algn="ctr" fontAlgn="t"/>
                      <a:r>
                        <a:rPr lang="ru-RU" sz="1000" b="0" i="0" u="none" strike="noStrike" dirty="0">
                          <a:latin typeface="Times New Roman"/>
                        </a:rPr>
                        <a:t>4703000,00</a:t>
                      </a:r>
                    </a:p>
                  </a:txBody>
                  <a:tcPr marL="7620" marR="7620" marT="7620" marB="0"/>
                </a:tc>
                <a:tc>
                  <a:txBody>
                    <a:bodyPr/>
                    <a:lstStyle/>
                    <a:p>
                      <a:pPr algn="ctr" fontAlgn="t"/>
                      <a:r>
                        <a:rPr lang="ru-RU" sz="1000" b="0" i="0" u="none" strike="noStrike" dirty="0">
                          <a:solidFill>
                            <a:srgbClr val="000000"/>
                          </a:solidFill>
                          <a:latin typeface="Times New Roman"/>
                        </a:rPr>
                        <a:t>140,90</a:t>
                      </a:r>
                    </a:p>
                  </a:txBody>
                  <a:tcPr marL="7620" marR="7620" marT="7620" marB="0"/>
                </a:tc>
                <a:tc>
                  <a:txBody>
                    <a:bodyPr/>
                    <a:lstStyle/>
                    <a:p>
                      <a:pPr algn="ctr" fontAlgn="t"/>
                      <a:r>
                        <a:rPr lang="ru-RU" sz="1000" b="0" i="0" u="none" strike="noStrike" dirty="0">
                          <a:solidFill>
                            <a:srgbClr val="000000"/>
                          </a:solidFill>
                          <a:latin typeface="Times New Roman"/>
                        </a:rPr>
                        <a:t>106,61</a:t>
                      </a:r>
                    </a:p>
                  </a:txBody>
                  <a:tcPr marL="7620" marR="7620" marT="7620" marB="0"/>
                </a:tc>
                <a:tc>
                  <a:txBody>
                    <a:bodyPr/>
                    <a:lstStyle/>
                    <a:p>
                      <a:pPr algn="ctr" fontAlgn="t"/>
                      <a:r>
                        <a:rPr lang="ru-RU" sz="1000" b="0" i="0" u="none" strike="noStrike" dirty="0">
                          <a:latin typeface="Times New Roman"/>
                        </a:rPr>
                        <a:t>4703000,00</a:t>
                      </a:r>
                    </a:p>
                  </a:txBody>
                  <a:tcPr marL="7620" marR="7620" marT="7620" marB="0"/>
                </a:tc>
                <a:tc>
                  <a:txBody>
                    <a:bodyPr/>
                    <a:lstStyle/>
                    <a:p>
                      <a:pPr algn="ctr" fontAlgn="t"/>
                      <a:r>
                        <a:rPr lang="ru-RU" sz="1000" b="0" i="0" u="none" strike="noStrike" dirty="0">
                          <a:latin typeface="Times New Roman"/>
                        </a:rPr>
                        <a:t>4703000,00</a:t>
                      </a:r>
                    </a:p>
                  </a:txBody>
                  <a:tcPr marL="7620" marR="7620" marT="7620" marB="0"/>
                </a:tc>
                <a:extLst>
                  <a:ext uri="{0D108BD9-81ED-4DB2-BD59-A6C34878D82A}">
                    <a16:rowId xmlns:a16="http://schemas.microsoft.com/office/drawing/2014/main" val="2026243096"/>
                  </a:ext>
                </a:extLst>
              </a:tr>
              <a:tr h="317057">
                <a:tc>
                  <a:txBody>
                    <a:bodyPr/>
                    <a:lstStyle/>
                    <a:p>
                      <a:r>
                        <a:rPr lang="ru-RU" sz="1000" dirty="0">
                          <a:effectLst/>
                          <a:latin typeface="Times New Roman" pitchFamily="18" charset="0"/>
                          <a:cs typeface="Times New Roman"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0104</a:t>
                      </a:r>
                    </a:p>
                  </a:txBody>
                  <a:tcPr/>
                </a:tc>
                <a:tc>
                  <a:txBody>
                    <a:bodyPr/>
                    <a:lstStyle/>
                    <a:p>
                      <a:pPr algn="ctr" fontAlgn="t"/>
                      <a:r>
                        <a:rPr lang="ru-RU" sz="1000" b="0" i="0" u="none" strike="noStrike">
                          <a:solidFill>
                            <a:srgbClr val="000000"/>
                          </a:solidFill>
                          <a:latin typeface="Times New Roman"/>
                        </a:rPr>
                        <a:t>11853203,54</a:t>
                      </a:r>
                    </a:p>
                  </a:txBody>
                  <a:tcPr marL="7620" marR="7620" marT="7620" marB="0"/>
                </a:tc>
                <a:tc>
                  <a:txBody>
                    <a:bodyPr/>
                    <a:lstStyle/>
                    <a:p>
                      <a:pPr algn="ctr" fontAlgn="t"/>
                      <a:r>
                        <a:rPr lang="ru-RU" sz="1000" b="0" i="0" u="none" strike="noStrike" dirty="0">
                          <a:latin typeface="Times New Roman"/>
                        </a:rPr>
                        <a:t>13015510,00</a:t>
                      </a:r>
                    </a:p>
                  </a:txBody>
                  <a:tcPr marL="7620" marR="7620" marT="7620" marB="0"/>
                </a:tc>
                <a:tc>
                  <a:txBody>
                    <a:bodyPr/>
                    <a:lstStyle/>
                    <a:p>
                      <a:pPr algn="ctr" fontAlgn="t"/>
                      <a:r>
                        <a:rPr lang="ru-RU" sz="1000" b="0" i="0" u="none" strike="noStrike" dirty="0">
                          <a:latin typeface="Times New Roman"/>
                        </a:rPr>
                        <a:t>13630000,00</a:t>
                      </a:r>
                    </a:p>
                  </a:txBody>
                  <a:tcPr marL="7620" marR="7620" marT="7620" marB="0"/>
                </a:tc>
                <a:tc>
                  <a:txBody>
                    <a:bodyPr/>
                    <a:lstStyle/>
                    <a:p>
                      <a:pPr algn="ctr" fontAlgn="t"/>
                      <a:r>
                        <a:rPr lang="ru-RU" sz="1000" b="0" i="0" u="none" strike="noStrike" dirty="0">
                          <a:solidFill>
                            <a:srgbClr val="000000"/>
                          </a:solidFill>
                          <a:latin typeface="Times New Roman"/>
                        </a:rPr>
                        <a:t>114,09</a:t>
                      </a:r>
                    </a:p>
                  </a:txBody>
                  <a:tcPr marL="7620" marR="7620" marT="7620" marB="0"/>
                </a:tc>
                <a:tc>
                  <a:txBody>
                    <a:bodyPr/>
                    <a:lstStyle/>
                    <a:p>
                      <a:pPr algn="ctr" fontAlgn="t"/>
                      <a:r>
                        <a:rPr lang="ru-RU" sz="1000" b="0" i="0" u="none" strike="noStrike" dirty="0">
                          <a:solidFill>
                            <a:srgbClr val="000000"/>
                          </a:solidFill>
                          <a:latin typeface="Times New Roman"/>
                        </a:rPr>
                        <a:t>104,72</a:t>
                      </a:r>
                    </a:p>
                  </a:txBody>
                  <a:tcPr marL="7620" marR="7620" marT="7620" marB="0"/>
                </a:tc>
                <a:tc>
                  <a:txBody>
                    <a:bodyPr/>
                    <a:lstStyle/>
                    <a:p>
                      <a:pPr algn="ctr" fontAlgn="t"/>
                      <a:r>
                        <a:rPr lang="ru-RU" sz="1000" b="0" i="0" u="none" strike="noStrike" dirty="0">
                          <a:latin typeface="Times New Roman"/>
                        </a:rPr>
                        <a:t>14315510,00</a:t>
                      </a:r>
                    </a:p>
                  </a:txBody>
                  <a:tcPr marL="7620" marR="7620" marT="7620" marB="0"/>
                </a:tc>
                <a:tc>
                  <a:txBody>
                    <a:bodyPr/>
                    <a:lstStyle/>
                    <a:p>
                      <a:pPr algn="ctr" fontAlgn="t"/>
                      <a:r>
                        <a:rPr lang="ru-RU" sz="1000" b="0" i="0" u="none" strike="noStrike" dirty="0">
                          <a:latin typeface="Times New Roman"/>
                        </a:rPr>
                        <a:t>14815510,00</a:t>
                      </a:r>
                    </a:p>
                  </a:txBody>
                  <a:tcPr marL="7620" marR="7620" marT="7620" marB="0"/>
                </a:tc>
                <a:extLst>
                  <a:ext uri="{0D108BD9-81ED-4DB2-BD59-A6C34878D82A}">
                    <a16:rowId xmlns:a16="http://schemas.microsoft.com/office/drawing/2014/main" val="2545837792"/>
                  </a:ext>
                </a:extLst>
              </a:tr>
              <a:tr h="151818">
                <a:tc>
                  <a:txBody>
                    <a:bodyPr/>
                    <a:lstStyle/>
                    <a:p>
                      <a:pPr algn="just">
                        <a:lnSpc>
                          <a:spcPct val="115000"/>
                        </a:lnSpc>
                      </a:pPr>
                      <a:r>
                        <a:rPr lang="ru-RU" sz="1000" dirty="0">
                          <a:effectLst/>
                          <a:latin typeface="Times New Roman" pitchFamily="18" charset="0"/>
                          <a:cs typeface="Times New Roman" pitchFamily="18" charset="0"/>
                        </a:rPr>
                        <a:t>Судебная система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0105</a:t>
                      </a:r>
                    </a:p>
                  </a:txBody>
                  <a:tcPr/>
                </a:tc>
                <a:tc>
                  <a:txBody>
                    <a:bodyPr/>
                    <a:lstStyle/>
                    <a:p>
                      <a:pPr algn="ctr" fontAlgn="t"/>
                      <a:r>
                        <a:rPr lang="ru-RU" sz="1000" b="0" i="0" u="none" strike="noStrike">
                          <a:solidFill>
                            <a:srgbClr val="000000"/>
                          </a:solidFill>
                          <a:latin typeface="Times New Roman"/>
                        </a:rPr>
                        <a:t>2240,00</a:t>
                      </a:r>
                    </a:p>
                  </a:txBody>
                  <a:tcPr marL="7620" marR="7620" marT="7620" marB="0"/>
                </a:tc>
                <a:tc>
                  <a:txBody>
                    <a:bodyPr/>
                    <a:lstStyle/>
                    <a:p>
                      <a:pPr algn="ctr" fontAlgn="t"/>
                      <a:r>
                        <a:rPr lang="ru-RU" sz="1000" b="0" i="0" u="none" strike="noStrike" dirty="0">
                          <a:latin typeface="Times New Roman"/>
                        </a:rPr>
                        <a:t>8503,00</a:t>
                      </a:r>
                    </a:p>
                  </a:txBody>
                  <a:tcPr marL="7620" marR="7620" marT="7620" marB="0"/>
                </a:tc>
                <a:tc>
                  <a:txBody>
                    <a:bodyPr/>
                    <a:lstStyle/>
                    <a:p>
                      <a:pPr algn="ctr" fontAlgn="t"/>
                      <a:r>
                        <a:rPr lang="ru-RU" sz="1000" b="0" i="0" u="none" strike="noStrike" dirty="0">
                          <a:latin typeface="Times New Roman"/>
                        </a:rPr>
                        <a:t>9893,00</a:t>
                      </a:r>
                    </a:p>
                  </a:txBody>
                  <a:tcPr marL="7620" marR="7620" marT="7620" marB="0"/>
                </a:tc>
                <a:tc>
                  <a:txBody>
                    <a:bodyPr/>
                    <a:lstStyle/>
                    <a:p>
                      <a:pPr algn="ctr" fontAlgn="t"/>
                      <a:r>
                        <a:rPr lang="ru-RU" sz="1000" b="0" i="0" u="none" strike="noStrike" dirty="0">
                          <a:solidFill>
                            <a:srgbClr val="000000"/>
                          </a:solidFill>
                          <a:latin typeface="Times New Roman"/>
                        </a:rPr>
                        <a:t>441,65</a:t>
                      </a:r>
                    </a:p>
                  </a:txBody>
                  <a:tcPr marL="7620" marR="7620" marT="7620" marB="0"/>
                </a:tc>
                <a:tc>
                  <a:txBody>
                    <a:bodyPr/>
                    <a:lstStyle/>
                    <a:p>
                      <a:pPr algn="ctr" fontAlgn="t"/>
                      <a:r>
                        <a:rPr lang="ru-RU" sz="1000" b="0" i="0" u="none" strike="noStrike" dirty="0">
                          <a:solidFill>
                            <a:srgbClr val="000000"/>
                          </a:solidFill>
                          <a:latin typeface="Times New Roman"/>
                        </a:rPr>
                        <a:t>116,35</a:t>
                      </a:r>
                    </a:p>
                  </a:txBody>
                  <a:tcPr marL="7620" marR="7620" marT="7620" marB="0"/>
                </a:tc>
                <a:tc>
                  <a:txBody>
                    <a:bodyPr/>
                    <a:lstStyle/>
                    <a:p>
                      <a:pPr algn="ctr" fontAlgn="t"/>
                      <a:r>
                        <a:rPr lang="ru-RU" sz="1000" b="0" i="0" u="none" strike="noStrike" dirty="0">
                          <a:latin typeface="Times New Roman"/>
                        </a:rPr>
                        <a:t>121640,00</a:t>
                      </a:r>
                    </a:p>
                  </a:txBody>
                  <a:tcPr marL="7620" marR="7620" marT="7620" marB="0"/>
                </a:tc>
                <a:tc>
                  <a:txBody>
                    <a:bodyPr/>
                    <a:lstStyle/>
                    <a:p>
                      <a:pPr algn="ctr" fontAlgn="t"/>
                      <a:r>
                        <a:rPr lang="ru-RU" sz="1000" b="0" i="0" u="none" strike="noStrike" dirty="0">
                          <a:latin typeface="Times New Roman"/>
                        </a:rPr>
                        <a:t>9893,00</a:t>
                      </a:r>
                    </a:p>
                  </a:txBody>
                  <a:tcPr marL="7620" marR="7620" marT="7620" marB="0"/>
                </a:tc>
                <a:extLst>
                  <a:ext uri="{0D108BD9-81ED-4DB2-BD59-A6C34878D82A}">
                    <a16:rowId xmlns:a16="http://schemas.microsoft.com/office/drawing/2014/main" val="3307524737"/>
                  </a:ext>
                </a:extLst>
              </a:tr>
              <a:tr h="305756">
                <a:tc>
                  <a:txBody>
                    <a:bodyPr/>
                    <a:lstStyle/>
                    <a:p>
                      <a:pPr algn="just"/>
                      <a:r>
                        <a:rPr lang="ru-RU" sz="1000" dirty="0">
                          <a:effectLst/>
                          <a:latin typeface="Times New Roman" pitchFamily="18" charset="0"/>
                          <a:cs typeface="Times New Roman" pitchFamily="18" charset="0"/>
                        </a:rPr>
                        <a:t>Обеспечение деятельности финансовых, налоговых и таможенных органов и органов финансового (финансово-бюджетного) надзора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0106</a:t>
                      </a:r>
                    </a:p>
                  </a:txBody>
                  <a:tcPr/>
                </a:tc>
                <a:tc>
                  <a:txBody>
                    <a:bodyPr/>
                    <a:lstStyle/>
                    <a:p>
                      <a:pPr algn="ctr" fontAlgn="t"/>
                      <a:r>
                        <a:rPr lang="ru-RU" sz="1000" b="0" i="0" u="none" strike="noStrike">
                          <a:solidFill>
                            <a:srgbClr val="000000"/>
                          </a:solidFill>
                          <a:latin typeface="Times New Roman"/>
                        </a:rPr>
                        <a:t>18512206,68</a:t>
                      </a:r>
                    </a:p>
                  </a:txBody>
                  <a:tcPr marL="7620" marR="7620" marT="7620" marB="0"/>
                </a:tc>
                <a:tc>
                  <a:txBody>
                    <a:bodyPr/>
                    <a:lstStyle/>
                    <a:p>
                      <a:pPr algn="ctr" fontAlgn="t"/>
                      <a:r>
                        <a:rPr lang="ru-RU" sz="1000" b="0" i="0" u="none" strike="noStrike" dirty="0">
                          <a:latin typeface="Times New Roman"/>
                        </a:rPr>
                        <a:t>25701900,00</a:t>
                      </a:r>
                    </a:p>
                  </a:txBody>
                  <a:tcPr marL="7620" marR="7620" marT="7620" marB="0"/>
                </a:tc>
                <a:tc>
                  <a:txBody>
                    <a:bodyPr/>
                    <a:lstStyle/>
                    <a:p>
                      <a:pPr algn="ctr" fontAlgn="t"/>
                      <a:r>
                        <a:rPr lang="ru-RU" sz="1000" b="0" i="0" u="none" strike="noStrike" dirty="0">
                          <a:latin typeface="Times New Roman"/>
                        </a:rPr>
                        <a:t>27393500,00</a:t>
                      </a:r>
                    </a:p>
                  </a:txBody>
                  <a:tcPr marL="7620" marR="7620" marT="7620" marB="0"/>
                </a:tc>
                <a:tc>
                  <a:txBody>
                    <a:bodyPr/>
                    <a:lstStyle/>
                    <a:p>
                      <a:pPr algn="ctr" fontAlgn="t"/>
                      <a:r>
                        <a:rPr lang="ru-RU" sz="1000" b="0" i="0" u="none" strike="noStrike" dirty="0">
                          <a:solidFill>
                            <a:srgbClr val="000000"/>
                          </a:solidFill>
                          <a:latin typeface="Times New Roman"/>
                        </a:rPr>
                        <a:t>147,98</a:t>
                      </a:r>
                    </a:p>
                  </a:txBody>
                  <a:tcPr marL="7620" marR="7620" marT="7620" marB="0"/>
                </a:tc>
                <a:tc>
                  <a:txBody>
                    <a:bodyPr/>
                    <a:lstStyle/>
                    <a:p>
                      <a:pPr algn="ctr" fontAlgn="t"/>
                      <a:r>
                        <a:rPr lang="ru-RU" sz="1000" b="0" i="0" u="none" strike="noStrike" dirty="0">
                          <a:solidFill>
                            <a:srgbClr val="000000"/>
                          </a:solidFill>
                          <a:latin typeface="Times New Roman"/>
                        </a:rPr>
                        <a:t>106,58</a:t>
                      </a:r>
                    </a:p>
                  </a:txBody>
                  <a:tcPr marL="7620" marR="7620" marT="7620" marB="0"/>
                </a:tc>
                <a:tc>
                  <a:txBody>
                    <a:bodyPr/>
                    <a:lstStyle/>
                    <a:p>
                      <a:pPr algn="ctr" fontAlgn="t"/>
                      <a:r>
                        <a:rPr lang="ru-RU" sz="1000" b="0" i="0" u="none" strike="noStrike" dirty="0">
                          <a:latin typeface="Times New Roman"/>
                        </a:rPr>
                        <a:t>28493500,00</a:t>
                      </a:r>
                    </a:p>
                  </a:txBody>
                  <a:tcPr marL="7620" marR="7620" marT="7620" marB="0"/>
                </a:tc>
                <a:tc>
                  <a:txBody>
                    <a:bodyPr/>
                    <a:lstStyle/>
                    <a:p>
                      <a:pPr algn="ctr" fontAlgn="t"/>
                      <a:r>
                        <a:rPr lang="ru-RU" sz="1000" b="0" i="0" u="none" strike="noStrike" dirty="0">
                          <a:latin typeface="Times New Roman"/>
                        </a:rPr>
                        <a:t>29745800,00</a:t>
                      </a:r>
                    </a:p>
                  </a:txBody>
                  <a:tcPr marL="7620" marR="7620" marT="7620" marB="0"/>
                </a:tc>
                <a:extLst>
                  <a:ext uri="{0D108BD9-81ED-4DB2-BD59-A6C34878D82A}">
                    <a16:rowId xmlns:a16="http://schemas.microsoft.com/office/drawing/2014/main" val="3427624755"/>
                  </a:ext>
                </a:extLst>
              </a:tr>
              <a:tr h="273709">
                <a:tc>
                  <a:txBody>
                    <a:bodyPr/>
                    <a:lstStyle/>
                    <a:p>
                      <a:r>
                        <a:rPr lang="ru-RU" sz="1000" dirty="0">
                          <a:effectLst/>
                          <a:latin typeface="Times New Roman" pitchFamily="18" charset="0"/>
                          <a:cs typeface="Times New Roman" pitchFamily="18" charset="0"/>
                        </a:rPr>
                        <a:t>Обеспечение проведение выборов и референдумов</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0107</a:t>
                      </a:r>
                    </a:p>
                  </a:txBody>
                  <a:tcPr/>
                </a:tc>
                <a:tc>
                  <a:txBody>
                    <a:bodyPr/>
                    <a:lstStyle/>
                    <a:p>
                      <a:pPr algn="ctr" fontAlgn="t"/>
                      <a:r>
                        <a:rPr lang="ru-RU" sz="1000" b="0" i="0" u="none" strike="noStrike">
                          <a:solidFill>
                            <a:srgbClr val="000000"/>
                          </a:solidFill>
                          <a:latin typeface="Times New Roman"/>
                        </a:rPr>
                        <a:t>0,00</a:t>
                      </a:r>
                    </a:p>
                  </a:txBody>
                  <a:tcPr marL="7620" marR="7620" marT="7620" marB="0"/>
                </a:tc>
                <a:tc>
                  <a:txBody>
                    <a:bodyPr/>
                    <a:lstStyle/>
                    <a:p>
                      <a:pPr algn="ctr" fontAlgn="t"/>
                      <a:r>
                        <a:rPr lang="ru-RU" sz="1000" b="0" i="0" u="none" strike="noStrike">
                          <a:latin typeface="Times New Roman"/>
                        </a:rPr>
                        <a:t> </a:t>
                      </a:r>
                    </a:p>
                  </a:txBody>
                  <a:tcPr marL="7620" marR="7620" marT="7620" marB="0"/>
                </a:tc>
                <a:tc>
                  <a:txBody>
                    <a:bodyPr/>
                    <a:lstStyle/>
                    <a:p>
                      <a:pPr algn="ctr" fontAlgn="t"/>
                      <a:r>
                        <a:rPr lang="ru-RU" sz="1000" b="0" i="0" u="none" strike="noStrike" dirty="0">
                          <a:latin typeface="Times New Roman"/>
                        </a:rPr>
                        <a:t>3000000,00 </a:t>
                      </a:r>
                    </a:p>
                  </a:txBody>
                  <a:tcPr marL="7620" marR="7620" marT="7620" marB="0"/>
                </a:tc>
                <a:tc>
                  <a:txBody>
                    <a:bodyPr/>
                    <a:lstStyle/>
                    <a:p>
                      <a:pPr algn="ctr" fontAlgn="t"/>
                      <a:r>
                        <a:rPr lang="ru-RU" sz="1000" b="0" i="0" u="none" strike="noStrike" dirty="0">
                          <a:solidFill>
                            <a:srgbClr val="000000"/>
                          </a:solidFill>
                          <a:latin typeface="Times New Roman"/>
                        </a:rPr>
                        <a:t>#ДЕЛ/0!</a:t>
                      </a:r>
                    </a:p>
                  </a:txBody>
                  <a:tcPr marL="7620" marR="7620" marT="7620" marB="0"/>
                </a:tc>
                <a:tc>
                  <a:txBody>
                    <a:bodyPr/>
                    <a:lstStyle/>
                    <a:p>
                      <a:pPr algn="ctr" fontAlgn="t"/>
                      <a:r>
                        <a:rPr lang="ru-RU" sz="1000" b="0" i="0" u="none" strike="noStrike" dirty="0">
                          <a:solidFill>
                            <a:srgbClr val="000000"/>
                          </a:solidFill>
                          <a:latin typeface="Times New Roman"/>
                        </a:rPr>
                        <a:t>#ДЕЛ/0!</a:t>
                      </a:r>
                    </a:p>
                  </a:txBody>
                  <a:tcPr marL="7620" marR="7620" marT="7620" marB="0"/>
                </a:tc>
                <a:tc>
                  <a:txBody>
                    <a:bodyPr/>
                    <a:lstStyle/>
                    <a:p>
                      <a:pPr algn="ctr" fontAlgn="t"/>
                      <a:r>
                        <a:rPr lang="ru-RU" sz="1000" b="0" i="0" u="none" strike="noStrike" dirty="0">
                          <a:latin typeface="Times New Roman"/>
                        </a:rPr>
                        <a:t> </a:t>
                      </a:r>
                    </a:p>
                  </a:txBody>
                  <a:tcPr marL="7620" marR="7620" marT="7620" marB="0"/>
                </a:tc>
                <a:tc>
                  <a:txBody>
                    <a:bodyPr/>
                    <a:lstStyle/>
                    <a:p>
                      <a:pPr algn="ctr" fontAlgn="t"/>
                      <a:r>
                        <a:rPr lang="ru-RU" sz="1000" b="0" i="0" u="none" strike="noStrike" dirty="0">
                          <a:latin typeface="Times New Roman"/>
                        </a:rPr>
                        <a:t> </a:t>
                      </a:r>
                    </a:p>
                  </a:txBody>
                  <a:tcPr marL="7620" marR="7620" marT="7620" marB="0"/>
                </a:tc>
                <a:extLst>
                  <a:ext uri="{0D108BD9-81ED-4DB2-BD59-A6C34878D82A}">
                    <a16:rowId xmlns:a16="http://schemas.microsoft.com/office/drawing/2014/main" val="1236533088"/>
                  </a:ext>
                </a:extLst>
              </a:tr>
              <a:tr h="177974">
                <a:tc>
                  <a:txBody>
                    <a:bodyPr/>
                    <a:lstStyle/>
                    <a:p>
                      <a:r>
                        <a:rPr lang="ru-RU" sz="1000" dirty="0">
                          <a:effectLst/>
                          <a:latin typeface="Times New Roman" pitchFamily="18" charset="0"/>
                          <a:cs typeface="Times New Roman" pitchFamily="18" charset="0"/>
                        </a:rPr>
                        <a:t>Резервные фонды</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0111</a:t>
                      </a:r>
                    </a:p>
                  </a:txBody>
                  <a:tcPr/>
                </a:tc>
                <a:tc>
                  <a:txBody>
                    <a:bodyPr/>
                    <a:lstStyle/>
                    <a:p>
                      <a:pPr algn="ctr" fontAlgn="t"/>
                      <a:r>
                        <a:rPr lang="ru-RU" sz="1000" b="0" i="0" u="none" strike="noStrike">
                          <a:solidFill>
                            <a:srgbClr val="000000"/>
                          </a:solidFill>
                          <a:latin typeface="Times New Roman"/>
                        </a:rPr>
                        <a:t>0,00</a:t>
                      </a:r>
                    </a:p>
                  </a:txBody>
                  <a:tcPr marL="7620" marR="7620" marT="7620" marB="0"/>
                </a:tc>
                <a:tc>
                  <a:txBody>
                    <a:bodyPr/>
                    <a:lstStyle/>
                    <a:p>
                      <a:pPr algn="ctr" fontAlgn="t"/>
                      <a:r>
                        <a:rPr lang="ru-RU" sz="1000" b="0" i="0" u="none" strike="noStrike" dirty="0">
                          <a:latin typeface="Times New Roman"/>
                        </a:rPr>
                        <a:t>2392788,30</a:t>
                      </a:r>
                    </a:p>
                  </a:txBody>
                  <a:tcPr marL="7620" marR="7620" marT="7620" marB="0"/>
                </a:tc>
                <a:tc>
                  <a:txBody>
                    <a:bodyPr/>
                    <a:lstStyle/>
                    <a:p>
                      <a:pPr algn="ctr" fontAlgn="t"/>
                      <a:r>
                        <a:rPr lang="ru-RU" sz="1000" b="0" i="0" u="none" strike="noStrike" dirty="0">
                          <a:latin typeface="Times New Roman"/>
                        </a:rPr>
                        <a:t>1000000,00</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a:solidFill>
                            <a:srgbClr val="000000"/>
                          </a:solidFill>
                          <a:latin typeface="Times New Roman"/>
                        </a:rPr>
                        <a:t>41,79</a:t>
                      </a:r>
                    </a:p>
                  </a:txBody>
                  <a:tcPr marL="7620" marR="7620" marT="7620" marB="0"/>
                </a:tc>
                <a:tc>
                  <a:txBody>
                    <a:bodyPr/>
                    <a:lstStyle/>
                    <a:p>
                      <a:pPr algn="ctr" fontAlgn="t"/>
                      <a:r>
                        <a:rPr lang="ru-RU" sz="1000" b="0" i="0" u="none" strike="noStrike" dirty="0">
                          <a:latin typeface="Times New Roman"/>
                        </a:rPr>
                        <a:t>100000,00</a:t>
                      </a:r>
                    </a:p>
                  </a:txBody>
                  <a:tcPr marL="7620" marR="7620" marT="7620" marB="0"/>
                </a:tc>
                <a:tc>
                  <a:txBody>
                    <a:bodyPr/>
                    <a:lstStyle/>
                    <a:p>
                      <a:pPr algn="ctr" fontAlgn="t"/>
                      <a:r>
                        <a:rPr lang="ru-RU" sz="1000" b="0" i="0" u="none" strike="noStrike" dirty="0">
                          <a:latin typeface="Times New Roman"/>
                        </a:rPr>
                        <a:t>100000,00</a:t>
                      </a:r>
                    </a:p>
                  </a:txBody>
                  <a:tcPr marL="7620" marR="7620" marT="7620" marB="0"/>
                </a:tc>
                <a:extLst>
                  <a:ext uri="{0D108BD9-81ED-4DB2-BD59-A6C34878D82A}">
                    <a16:rowId xmlns:a16="http://schemas.microsoft.com/office/drawing/2014/main" val="3701789544"/>
                  </a:ext>
                </a:extLst>
              </a:tr>
              <a:tr h="240474">
                <a:tc>
                  <a:txBody>
                    <a:bodyPr/>
                    <a:lstStyle/>
                    <a:p>
                      <a:r>
                        <a:rPr lang="ru-RU" sz="1000" dirty="0">
                          <a:effectLst/>
                          <a:latin typeface="Times New Roman" pitchFamily="18" charset="0"/>
                          <a:cs typeface="Times New Roman" pitchFamily="18" charset="0"/>
                        </a:rPr>
                        <a:t>Другие общегосударственные вопросы</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0113</a:t>
                      </a:r>
                    </a:p>
                  </a:txBody>
                  <a:tcPr/>
                </a:tc>
                <a:tc>
                  <a:txBody>
                    <a:bodyPr/>
                    <a:lstStyle/>
                    <a:p>
                      <a:pPr algn="ctr" fontAlgn="t"/>
                      <a:r>
                        <a:rPr lang="ru-RU" sz="1000" b="0" i="0" u="none" strike="noStrike">
                          <a:solidFill>
                            <a:srgbClr val="000000"/>
                          </a:solidFill>
                          <a:latin typeface="Times New Roman"/>
                        </a:rPr>
                        <a:t>69929946,10</a:t>
                      </a:r>
                    </a:p>
                  </a:txBody>
                  <a:tcPr marL="7620" marR="7620" marT="7620" marB="0"/>
                </a:tc>
                <a:tc>
                  <a:txBody>
                    <a:bodyPr/>
                    <a:lstStyle/>
                    <a:p>
                      <a:pPr algn="ctr" fontAlgn="t"/>
                      <a:r>
                        <a:rPr lang="ru-RU" sz="1000" b="0" i="0" u="none" strike="noStrike" dirty="0">
                          <a:latin typeface="Times New Roman"/>
                        </a:rPr>
                        <a:t>78769158,90</a:t>
                      </a:r>
                    </a:p>
                  </a:txBody>
                  <a:tcPr marL="7620" marR="7620" marT="7620" marB="0"/>
                </a:tc>
                <a:tc>
                  <a:txBody>
                    <a:bodyPr/>
                    <a:lstStyle/>
                    <a:p>
                      <a:pPr algn="ctr" fontAlgn="t"/>
                      <a:r>
                        <a:rPr lang="ru-RU" sz="1000" b="0" i="0" u="none" strike="noStrike" dirty="0">
                          <a:latin typeface="Times New Roman"/>
                        </a:rPr>
                        <a:t>65332989,00</a:t>
                      </a:r>
                    </a:p>
                  </a:txBody>
                  <a:tcPr marL="7620" marR="7620" marT="7620" marB="0"/>
                </a:tc>
                <a:tc>
                  <a:txBody>
                    <a:bodyPr/>
                    <a:lstStyle/>
                    <a:p>
                      <a:pPr algn="ctr" fontAlgn="t"/>
                      <a:r>
                        <a:rPr lang="ru-RU" sz="1000" b="0" i="0" u="none" strike="noStrike" dirty="0">
                          <a:solidFill>
                            <a:srgbClr val="000000"/>
                          </a:solidFill>
                          <a:latin typeface="Times New Roman"/>
                        </a:rPr>
                        <a:t>93,43</a:t>
                      </a:r>
                    </a:p>
                  </a:txBody>
                  <a:tcPr marL="7620" marR="7620" marT="7620" marB="0"/>
                </a:tc>
                <a:tc>
                  <a:txBody>
                    <a:bodyPr/>
                    <a:lstStyle/>
                    <a:p>
                      <a:pPr algn="ctr" fontAlgn="t"/>
                      <a:r>
                        <a:rPr lang="ru-RU" sz="1000" b="0" i="0" u="none" strike="noStrike" dirty="0">
                          <a:solidFill>
                            <a:srgbClr val="000000"/>
                          </a:solidFill>
                          <a:latin typeface="Times New Roman"/>
                        </a:rPr>
                        <a:t>82,94</a:t>
                      </a:r>
                    </a:p>
                  </a:txBody>
                  <a:tcPr marL="7620" marR="7620" marT="7620" marB="0"/>
                </a:tc>
                <a:tc>
                  <a:txBody>
                    <a:bodyPr/>
                    <a:lstStyle/>
                    <a:p>
                      <a:pPr algn="ctr" fontAlgn="t"/>
                      <a:r>
                        <a:rPr lang="ru-RU" sz="1000" b="0" i="0" u="none" strike="noStrike" dirty="0">
                          <a:latin typeface="Times New Roman"/>
                        </a:rPr>
                        <a:t>65016924,80</a:t>
                      </a:r>
                    </a:p>
                  </a:txBody>
                  <a:tcPr marL="7620" marR="7620" marT="7620" marB="0"/>
                </a:tc>
                <a:tc>
                  <a:txBody>
                    <a:bodyPr/>
                    <a:lstStyle/>
                    <a:p>
                      <a:pPr algn="ctr" fontAlgn="t"/>
                      <a:r>
                        <a:rPr lang="ru-RU" sz="1000" b="0" i="0" u="none" strike="noStrike" dirty="0">
                          <a:latin typeface="Times New Roman"/>
                        </a:rPr>
                        <a:t>65978809,80</a:t>
                      </a:r>
                    </a:p>
                  </a:txBody>
                  <a:tcPr marL="7620" marR="7620" marT="7620" marB="0"/>
                </a:tc>
                <a:extLst>
                  <a:ext uri="{0D108BD9-81ED-4DB2-BD59-A6C34878D82A}">
                    <a16:rowId xmlns:a16="http://schemas.microsoft.com/office/drawing/2014/main" val="270220197"/>
                  </a:ext>
                </a:extLst>
              </a:tr>
              <a:tr h="193633">
                <a:tc>
                  <a:txBody>
                    <a:bodyPr/>
                    <a:lstStyle/>
                    <a:p>
                      <a:r>
                        <a:rPr lang="ru-RU" sz="1000" b="1" dirty="0">
                          <a:latin typeface="Times New Roman" pitchFamily="18" charset="0"/>
                          <a:cs typeface="Times New Roman" pitchFamily="18" charset="0"/>
                        </a:rPr>
                        <a:t>НАЦИОНАЛЬНАЯ ОБОРОНА</a:t>
                      </a:r>
                    </a:p>
                  </a:txBody>
                  <a:tcPr/>
                </a:tc>
                <a:tc>
                  <a:txBody>
                    <a:bodyPr/>
                    <a:lstStyle/>
                    <a:p>
                      <a:pPr algn="ctr"/>
                      <a:r>
                        <a:rPr lang="ru-RU" sz="1000" b="1" dirty="0">
                          <a:latin typeface="Times New Roman" pitchFamily="18" charset="0"/>
                          <a:cs typeface="Times New Roman" pitchFamily="18" charset="0"/>
                        </a:rPr>
                        <a:t>0200</a:t>
                      </a:r>
                    </a:p>
                  </a:txBody>
                  <a:tcPr/>
                </a:tc>
                <a:tc>
                  <a:txBody>
                    <a:bodyPr/>
                    <a:lstStyle/>
                    <a:p>
                      <a:pPr algn="ctr" fontAlgn="t"/>
                      <a:r>
                        <a:rPr lang="ru-RU" sz="1000" b="1" i="0" u="none" strike="noStrike" dirty="0">
                          <a:solidFill>
                            <a:srgbClr val="000000"/>
                          </a:solidFill>
                          <a:latin typeface="Times New Roman"/>
                        </a:rPr>
                        <a:t>1293510,00</a:t>
                      </a:r>
                    </a:p>
                  </a:txBody>
                  <a:tcPr marL="7620" marR="7620" marT="7620" marB="0"/>
                </a:tc>
                <a:tc>
                  <a:txBody>
                    <a:bodyPr/>
                    <a:lstStyle/>
                    <a:p>
                      <a:pPr algn="ctr" fontAlgn="t"/>
                      <a:r>
                        <a:rPr lang="ru-RU" sz="1000" b="1" i="0" u="none" strike="noStrike">
                          <a:solidFill>
                            <a:srgbClr val="000000"/>
                          </a:solidFill>
                          <a:latin typeface="Times New Roman"/>
                        </a:rPr>
                        <a:t>1415888,00</a:t>
                      </a:r>
                    </a:p>
                  </a:txBody>
                  <a:tcPr marL="7620" marR="7620" marT="7620" marB="0"/>
                </a:tc>
                <a:tc>
                  <a:txBody>
                    <a:bodyPr/>
                    <a:lstStyle/>
                    <a:p>
                      <a:pPr algn="ctr" fontAlgn="t"/>
                      <a:r>
                        <a:rPr lang="ru-RU" sz="1000" b="1" i="0" u="none" strike="noStrike">
                          <a:solidFill>
                            <a:srgbClr val="000000"/>
                          </a:solidFill>
                          <a:latin typeface="Times New Roman"/>
                        </a:rPr>
                        <a:t>1318708,00</a:t>
                      </a:r>
                    </a:p>
                  </a:txBody>
                  <a:tcPr marL="7620" marR="7620" marT="7620" marB="0"/>
                </a:tc>
                <a:tc>
                  <a:txBody>
                    <a:bodyPr/>
                    <a:lstStyle/>
                    <a:p>
                      <a:pPr algn="ctr" fontAlgn="t"/>
                      <a:r>
                        <a:rPr lang="ru-RU" sz="1000" b="1" i="0" u="none" strike="noStrike" dirty="0">
                          <a:solidFill>
                            <a:srgbClr val="000000"/>
                          </a:solidFill>
                          <a:latin typeface="Times New Roman"/>
                        </a:rPr>
                        <a:t>101,95</a:t>
                      </a:r>
                    </a:p>
                  </a:txBody>
                  <a:tcPr marL="7620" marR="7620" marT="7620" marB="0"/>
                </a:tc>
                <a:tc>
                  <a:txBody>
                    <a:bodyPr/>
                    <a:lstStyle/>
                    <a:p>
                      <a:pPr algn="ctr" fontAlgn="t"/>
                      <a:r>
                        <a:rPr lang="ru-RU" sz="1000" b="1" i="0" u="none" strike="noStrike">
                          <a:solidFill>
                            <a:srgbClr val="000000"/>
                          </a:solidFill>
                          <a:latin typeface="Times New Roman"/>
                        </a:rPr>
                        <a:t>93,14</a:t>
                      </a:r>
                    </a:p>
                  </a:txBody>
                  <a:tcPr marL="7620" marR="7620" marT="7620" marB="0"/>
                </a:tc>
                <a:tc>
                  <a:txBody>
                    <a:bodyPr/>
                    <a:lstStyle/>
                    <a:p>
                      <a:pPr algn="ctr" fontAlgn="t"/>
                      <a:r>
                        <a:rPr lang="ru-RU" sz="1000" b="1" i="0" u="none" strike="noStrike">
                          <a:solidFill>
                            <a:srgbClr val="000000"/>
                          </a:solidFill>
                          <a:latin typeface="Times New Roman"/>
                        </a:rPr>
                        <a:t>1443568,00</a:t>
                      </a:r>
                    </a:p>
                  </a:txBody>
                  <a:tcPr marL="7620" marR="7620" marT="7620" marB="0"/>
                </a:tc>
                <a:tc>
                  <a:txBody>
                    <a:bodyPr/>
                    <a:lstStyle/>
                    <a:p>
                      <a:pPr algn="ctr" fontAlgn="t"/>
                      <a:r>
                        <a:rPr lang="ru-RU" sz="1000" b="1" i="0" u="none" strike="noStrike">
                          <a:solidFill>
                            <a:srgbClr val="000000"/>
                          </a:solidFill>
                          <a:latin typeface="Times New Roman"/>
                        </a:rPr>
                        <a:t>1443568,00</a:t>
                      </a:r>
                    </a:p>
                  </a:txBody>
                  <a:tcPr marL="7620" marR="7620" marT="7620" marB="0"/>
                </a:tc>
                <a:extLst>
                  <a:ext uri="{0D108BD9-81ED-4DB2-BD59-A6C34878D82A}">
                    <a16:rowId xmlns:a16="http://schemas.microsoft.com/office/drawing/2014/main" val="1438240612"/>
                  </a:ext>
                </a:extLst>
              </a:tr>
              <a:tr h="226151">
                <a:tc>
                  <a:txBody>
                    <a:bodyPr/>
                    <a:lstStyle/>
                    <a:p>
                      <a:r>
                        <a:rPr lang="ru-RU" sz="1000" dirty="0">
                          <a:effectLst/>
                          <a:latin typeface="Times New Roman" pitchFamily="18" charset="0"/>
                          <a:cs typeface="Times New Roman" pitchFamily="18" charset="0"/>
                        </a:rPr>
                        <a:t>Мобилизационная и вневойсковая подготовка</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0203</a:t>
                      </a:r>
                    </a:p>
                  </a:txBody>
                  <a:tcPr/>
                </a:tc>
                <a:tc>
                  <a:txBody>
                    <a:bodyPr/>
                    <a:lstStyle/>
                    <a:p>
                      <a:pPr algn="ctr" fontAlgn="t"/>
                      <a:r>
                        <a:rPr lang="ru-RU" sz="1000" b="0" i="0" u="none" strike="noStrike">
                          <a:solidFill>
                            <a:srgbClr val="000000"/>
                          </a:solidFill>
                          <a:latin typeface="Times New Roman"/>
                        </a:rPr>
                        <a:t>1293510,00</a:t>
                      </a:r>
                    </a:p>
                  </a:txBody>
                  <a:tcPr marL="7620" marR="7620" marT="7620" marB="0"/>
                </a:tc>
                <a:tc>
                  <a:txBody>
                    <a:bodyPr/>
                    <a:lstStyle/>
                    <a:p>
                      <a:pPr algn="ctr" fontAlgn="t"/>
                      <a:r>
                        <a:rPr lang="ru-RU" sz="1000" b="0" i="0" u="none" strike="noStrike" dirty="0">
                          <a:latin typeface="Times New Roman"/>
                        </a:rPr>
                        <a:t>1415888,00</a:t>
                      </a:r>
                    </a:p>
                  </a:txBody>
                  <a:tcPr marL="7620" marR="7620" marT="7620" marB="0"/>
                </a:tc>
                <a:tc>
                  <a:txBody>
                    <a:bodyPr/>
                    <a:lstStyle/>
                    <a:p>
                      <a:pPr algn="ctr" fontAlgn="t"/>
                      <a:r>
                        <a:rPr lang="ru-RU" sz="1000" b="0" i="0" u="none" strike="noStrike">
                          <a:latin typeface="Times New Roman"/>
                        </a:rPr>
                        <a:t>1318708,00</a:t>
                      </a:r>
                    </a:p>
                  </a:txBody>
                  <a:tcPr marL="7620" marR="7620" marT="7620" marB="0"/>
                </a:tc>
                <a:tc>
                  <a:txBody>
                    <a:bodyPr/>
                    <a:lstStyle/>
                    <a:p>
                      <a:pPr algn="ctr" fontAlgn="t"/>
                      <a:r>
                        <a:rPr lang="ru-RU" sz="1000" b="0" i="0" u="none" strike="noStrike" dirty="0">
                          <a:solidFill>
                            <a:srgbClr val="000000"/>
                          </a:solidFill>
                          <a:latin typeface="Times New Roman"/>
                        </a:rPr>
                        <a:t>101,95</a:t>
                      </a:r>
                    </a:p>
                  </a:txBody>
                  <a:tcPr marL="7620" marR="7620" marT="7620" marB="0"/>
                </a:tc>
                <a:tc>
                  <a:txBody>
                    <a:bodyPr/>
                    <a:lstStyle/>
                    <a:p>
                      <a:pPr algn="ctr" fontAlgn="t"/>
                      <a:r>
                        <a:rPr lang="ru-RU" sz="1000" b="0" i="0" u="none" strike="noStrike">
                          <a:solidFill>
                            <a:srgbClr val="000000"/>
                          </a:solidFill>
                          <a:latin typeface="Times New Roman"/>
                        </a:rPr>
                        <a:t>93,14</a:t>
                      </a:r>
                    </a:p>
                  </a:txBody>
                  <a:tcPr marL="7620" marR="7620" marT="7620" marB="0"/>
                </a:tc>
                <a:tc>
                  <a:txBody>
                    <a:bodyPr/>
                    <a:lstStyle/>
                    <a:p>
                      <a:pPr algn="ctr" fontAlgn="t"/>
                      <a:r>
                        <a:rPr lang="ru-RU" sz="1000" b="0" i="0" u="none" strike="noStrike">
                          <a:latin typeface="Times New Roman"/>
                        </a:rPr>
                        <a:t>1443568,00</a:t>
                      </a:r>
                    </a:p>
                  </a:txBody>
                  <a:tcPr marL="7620" marR="7620" marT="7620" marB="0"/>
                </a:tc>
                <a:tc>
                  <a:txBody>
                    <a:bodyPr/>
                    <a:lstStyle/>
                    <a:p>
                      <a:pPr algn="ctr" fontAlgn="t"/>
                      <a:r>
                        <a:rPr lang="ru-RU" sz="1000" b="0" i="0" u="none" strike="noStrike" dirty="0">
                          <a:latin typeface="Times New Roman"/>
                        </a:rPr>
                        <a:t>1443568,00</a:t>
                      </a:r>
                    </a:p>
                  </a:txBody>
                  <a:tcPr marL="7620" marR="7620" marT="7620" marB="0"/>
                </a:tc>
                <a:extLst>
                  <a:ext uri="{0D108BD9-81ED-4DB2-BD59-A6C34878D82A}">
                    <a16:rowId xmlns:a16="http://schemas.microsoft.com/office/drawing/2014/main" val="2533589735"/>
                  </a:ext>
                </a:extLst>
              </a:tr>
              <a:tr h="3938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itchFamily="18" charset="0"/>
                          <a:cs typeface="Times New Roman" pitchFamily="18" charset="0"/>
                        </a:rPr>
                        <a:t>НАЦИОНАЛЬНАЯ БЕЗОПАСНОСТЬ И ПРАВООХРАНИТЕЛЬНАЯ ДЕЯТЕЛЬНОСТЬ</a:t>
                      </a:r>
                    </a:p>
                  </a:txBody>
                  <a:tcPr/>
                </a:tc>
                <a:tc>
                  <a:txBody>
                    <a:bodyPr/>
                    <a:lstStyle/>
                    <a:p>
                      <a:pPr algn="ctr"/>
                      <a:r>
                        <a:rPr lang="ru-RU" sz="1000" b="1" dirty="0">
                          <a:latin typeface="Times New Roman" pitchFamily="18" charset="0"/>
                          <a:cs typeface="Times New Roman" pitchFamily="18" charset="0"/>
                        </a:rPr>
                        <a:t>0300</a:t>
                      </a:r>
                    </a:p>
                  </a:txBody>
                  <a:tcPr/>
                </a:tc>
                <a:tc>
                  <a:txBody>
                    <a:bodyPr/>
                    <a:lstStyle/>
                    <a:p>
                      <a:pPr algn="ctr" fontAlgn="t"/>
                      <a:r>
                        <a:rPr lang="ru-RU" sz="1000" b="1" i="0" u="none" strike="noStrike" dirty="0">
                          <a:solidFill>
                            <a:srgbClr val="000000"/>
                          </a:solidFill>
                          <a:latin typeface="Times New Roman"/>
                        </a:rPr>
                        <a:t>4795548,00</a:t>
                      </a:r>
                    </a:p>
                  </a:txBody>
                  <a:tcPr marL="7620" marR="7620" marT="7620" marB="0"/>
                </a:tc>
                <a:tc>
                  <a:txBody>
                    <a:bodyPr/>
                    <a:lstStyle/>
                    <a:p>
                      <a:pPr algn="ctr" fontAlgn="t"/>
                      <a:r>
                        <a:rPr lang="ru-RU" sz="1000" b="1" i="0" u="none" strike="noStrike" dirty="0">
                          <a:latin typeface="Times New Roman"/>
                        </a:rPr>
                        <a:t>9656201,70</a:t>
                      </a:r>
                    </a:p>
                  </a:txBody>
                  <a:tcPr marL="7620" marR="7620" marT="7620" marB="0"/>
                </a:tc>
                <a:tc>
                  <a:txBody>
                    <a:bodyPr/>
                    <a:lstStyle/>
                    <a:p>
                      <a:pPr algn="ctr" fontAlgn="t"/>
                      <a:r>
                        <a:rPr lang="ru-RU" sz="1000" b="1" i="0" u="none" strike="noStrike" dirty="0">
                          <a:latin typeface="Times New Roman"/>
                        </a:rPr>
                        <a:t>1970000,00</a:t>
                      </a:r>
                    </a:p>
                  </a:txBody>
                  <a:tcPr marL="7620" marR="7620" marT="7620" marB="0"/>
                </a:tc>
                <a:tc>
                  <a:txBody>
                    <a:bodyPr/>
                    <a:lstStyle/>
                    <a:p>
                      <a:pPr algn="ctr" fontAlgn="t"/>
                      <a:r>
                        <a:rPr lang="ru-RU" sz="1000" b="1" i="0" u="none" strike="noStrike" dirty="0">
                          <a:solidFill>
                            <a:srgbClr val="000000"/>
                          </a:solidFill>
                          <a:latin typeface="Times New Roman"/>
                        </a:rPr>
                        <a:t>41,08</a:t>
                      </a:r>
                    </a:p>
                  </a:txBody>
                  <a:tcPr marL="7620" marR="7620" marT="7620" marB="0"/>
                </a:tc>
                <a:tc>
                  <a:txBody>
                    <a:bodyPr/>
                    <a:lstStyle/>
                    <a:p>
                      <a:pPr algn="ctr" fontAlgn="t"/>
                      <a:r>
                        <a:rPr lang="ru-RU" sz="1000" b="1" i="0" u="none" strike="noStrike" dirty="0">
                          <a:solidFill>
                            <a:srgbClr val="000000"/>
                          </a:solidFill>
                          <a:latin typeface="Times New Roman"/>
                        </a:rPr>
                        <a:t>20,40</a:t>
                      </a:r>
                    </a:p>
                  </a:txBody>
                  <a:tcPr marL="7620" marR="7620" marT="7620" marB="0"/>
                </a:tc>
                <a:tc>
                  <a:txBody>
                    <a:bodyPr/>
                    <a:lstStyle/>
                    <a:p>
                      <a:pPr algn="ctr" fontAlgn="t"/>
                      <a:r>
                        <a:rPr lang="ru-RU" sz="1000" b="1" i="0" u="none" strike="noStrike" dirty="0">
                          <a:latin typeface="Times New Roman"/>
                        </a:rPr>
                        <a:t>10644431,66</a:t>
                      </a:r>
                    </a:p>
                  </a:txBody>
                  <a:tcPr marL="7620" marR="7620" marT="7620" marB="0"/>
                </a:tc>
                <a:tc>
                  <a:txBody>
                    <a:bodyPr/>
                    <a:lstStyle/>
                    <a:p>
                      <a:pPr algn="ctr" fontAlgn="t"/>
                      <a:r>
                        <a:rPr lang="ru-RU" sz="1000" b="1" i="0" u="none" strike="noStrike" dirty="0">
                          <a:latin typeface="Times New Roman"/>
                        </a:rPr>
                        <a:t>770000,00</a:t>
                      </a:r>
                    </a:p>
                  </a:txBody>
                  <a:tcPr marL="7620" marR="7620" marT="7620" marB="0"/>
                </a:tc>
                <a:extLst>
                  <a:ext uri="{0D108BD9-81ED-4DB2-BD59-A6C34878D82A}">
                    <a16:rowId xmlns:a16="http://schemas.microsoft.com/office/drawing/2014/main" val="685593920"/>
                  </a:ext>
                </a:extLst>
              </a:tr>
              <a:tr h="341559">
                <a:tc>
                  <a:txBody>
                    <a:bodyPr/>
                    <a:lstStyle/>
                    <a:p>
                      <a:r>
                        <a:rPr lang="ru-RU" sz="1000" dirty="0">
                          <a:effectLst/>
                          <a:latin typeface="Times New Roman" pitchFamily="18" charset="0"/>
                          <a:cs typeface="Times New Roman" pitchFamily="18" charset="0"/>
                        </a:rPr>
                        <a:t>Защита населения и территории от чрезвычайных ситуаций природного и техногенного характера, гражданская оборона</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0310</a:t>
                      </a:r>
                    </a:p>
                  </a:txBody>
                  <a:tcPr/>
                </a:tc>
                <a:tc>
                  <a:txBody>
                    <a:bodyPr/>
                    <a:lstStyle/>
                    <a:p>
                      <a:pPr algn="ctr" fontAlgn="t"/>
                      <a:r>
                        <a:rPr lang="ru-RU" sz="1000" b="0" i="0" u="none" strike="noStrike">
                          <a:solidFill>
                            <a:srgbClr val="000000"/>
                          </a:solidFill>
                          <a:latin typeface="Times New Roman"/>
                        </a:rPr>
                        <a:t>4795548,00</a:t>
                      </a:r>
                    </a:p>
                  </a:txBody>
                  <a:tcPr marL="7620" marR="7620" marT="7620" marB="0"/>
                </a:tc>
                <a:tc>
                  <a:txBody>
                    <a:bodyPr/>
                    <a:lstStyle/>
                    <a:p>
                      <a:pPr algn="ctr" fontAlgn="t"/>
                      <a:r>
                        <a:rPr lang="ru-RU" sz="1000" b="0" i="0" u="none" strike="noStrike" dirty="0">
                          <a:latin typeface="Times New Roman"/>
                        </a:rPr>
                        <a:t>9656201,70</a:t>
                      </a:r>
                    </a:p>
                  </a:txBody>
                  <a:tcPr marL="7620" marR="7620" marT="7620" marB="0"/>
                </a:tc>
                <a:tc>
                  <a:txBody>
                    <a:bodyPr/>
                    <a:lstStyle/>
                    <a:p>
                      <a:pPr algn="ctr" fontAlgn="t"/>
                      <a:r>
                        <a:rPr lang="ru-RU" sz="1000" b="0" i="0" u="none" strike="noStrike" dirty="0">
                          <a:latin typeface="Times New Roman"/>
                        </a:rPr>
                        <a:t>1970000,00</a:t>
                      </a:r>
                    </a:p>
                  </a:txBody>
                  <a:tcPr marL="7620" marR="7620" marT="7620" marB="0"/>
                </a:tc>
                <a:tc>
                  <a:txBody>
                    <a:bodyPr/>
                    <a:lstStyle/>
                    <a:p>
                      <a:pPr algn="ctr" fontAlgn="t"/>
                      <a:r>
                        <a:rPr lang="ru-RU" sz="1000" b="0" i="0" u="none" strike="noStrike" dirty="0">
                          <a:solidFill>
                            <a:srgbClr val="000000"/>
                          </a:solidFill>
                          <a:latin typeface="Times New Roman"/>
                        </a:rPr>
                        <a:t>41,08</a:t>
                      </a:r>
                    </a:p>
                  </a:txBody>
                  <a:tcPr marL="7620" marR="7620" marT="7620" marB="0"/>
                </a:tc>
                <a:tc>
                  <a:txBody>
                    <a:bodyPr/>
                    <a:lstStyle/>
                    <a:p>
                      <a:pPr algn="ctr" fontAlgn="t"/>
                      <a:r>
                        <a:rPr lang="ru-RU" sz="1000" b="0" i="0" u="none" strike="noStrike" dirty="0">
                          <a:solidFill>
                            <a:srgbClr val="000000"/>
                          </a:solidFill>
                          <a:latin typeface="Times New Roman"/>
                        </a:rPr>
                        <a:t>20,40</a:t>
                      </a:r>
                    </a:p>
                  </a:txBody>
                  <a:tcPr marL="7620" marR="7620" marT="7620" marB="0"/>
                </a:tc>
                <a:tc>
                  <a:txBody>
                    <a:bodyPr/>
                    <a:lstStyle/>
                    <a:p>
                      <a:pPr algn="ctr" fontAlgn="t"/>
                      <a:r>
                        <a:rPr lang="ru-RU" sz="1000" b="0" i="0" u="none" strike="noStrike" dirty="0">
                          <a:latin typeface="Times New Roman"/>
                        </a:rPr>
                        <a:t>10644431,66</a:t>
                      </a:r>
                    </a:p>
                  </a:txBody>
                  <a:tcPr marL="7620" marR="7620" marT="7620" marB="0"/>
                </a:tc>
                <a:tc>
                  <a:txBody>
                    <a:bodyPr/>
                    <a:lstStyle/>
                    <a:p>
                      <a:pPr algn="ctr" fontAlgn="t"/>
                      <a:r>
                        <a:rPr lang="ru-RU" sz="1000" b="0" i="0" u="none" strike="noStrike" dirty="0">
                          <a:latin typeface="Times New Roman"/>
                        </a:rPr>
                        <a:t>770000,00</a:t>
                      </a:r>
                    </a:p>
                  </a:txBody>
                  <a:tcPr marL="7620" marR="7620" marT="7620" marB="0"/>
                </a:tc>
                <a:extLst>
                  <a:ext uri="{0D108BD9-81ED-4DB2-BD59-A6C34878D82A}">
                    <a16:rowId xmlns:a16="http://schemas.microsoft.com/office/drawing/2014/main" val="52970562"/>
                  </a:ext>
                </a:extLst>
              </a:tr>
              <a:tr h="285769">
                <a:tc>
                  <a:txBody>
                    <a:bodyPr/>
                    <a:lstStyle/>
                    <a:p>
                      <a:r>
                        <a:rPr lang="ru-RU" sz="1000" b="1" dirty="0">
                          <a:latin typeface="Times New Roman" pitchFamily="18" charset="0"/>
                          <a:cs typeface="Times New Roman" pitchFamily="18" charset="0"/>
                        </a:rPr>
                        <a:t>НАЦИОНАЛЬНАЯ ЭКОНОМИКА</a:t>
                      </a:r>
                    </a:p>
                  </a:txBody>
                  <a:tcPr/>
                </a:tc>
                <a:tc>
                  <a:txBody>
                    <a:bodyPr/>
                    <a:lstStyle/>
                    <a:p>
                      <a:pPr algn="ctr"/>
                      <a:r>
                        <a:rPr lang="ru-RU" sz="1000" b="1" dirty="0">
                          <a:latin typeface="Times New Roman" pitchFamily="18" charset="0"/>
                          <a:cs typeface="Times New Roman" pitchFamily="18" charset="0"/>
                        </a:rPr>
                        <a:t>0400</a:t>
                      </a:r>
                    </a:p>
                  </a:txBody>
                  <a:tcPr/>
                </a:tc>
                <a:tc>
                  <a:txBody>
                    <a:bodyPr/>
                    <a:lstStyle/>
                    <a:p>
                      <a:pPr algn="ctr" fontAlgn="t"/>
                      <a:r>
                        <a:rPr lang="ru-RU" sz="1000" b="1" i="0" u="none" strike="noStrike" dirty="0">
                          <a:solidFill>
                            <a:srgbClr val="000000"/>
                          </a:solidFill>
                          <a:latin typeface="Times New Roman"/>
                        </a:rPr>
                        <a:t>47922018,25</a:t>
                      </a:r>
                    </a:p>
                  </a:txBody>
                  <a:tcPr marL="7620" marR="7620" marT="7620" marB="0"/>
                </a:tc>
                <a:tc>
                  <a:txBody>
                    <a:bodyPr/>
                    <a:lstStyle/>
                    <a:p>
                      <a:pPr algn="ctr" fontAlgn="t"/>
                      <a:r>
                        <a:rPr lang="ru-RU" sz="1000" b="1" i="0" u="none" strike="noStrike">
                          <a:solidFill>
                            <a:srgbClr val="000000"/>
                          </a:solidFill>
                          <a:latin typeface="Times New Roman"/>
                        </a:rPr>
                        <a:t>181148926,57</a:t>
                      </a:r>
                    </a:p>
                  </a:txBody>
                  <a:tcPr marL="7620" marR="7620" marT="7620" marB="0"/>
                </a:tc>
                <a:tc>
                  <a:txBody>
                    <a:bodyPr/>
                    <a:lstStyle/>
                    <a:p>
                      <a:pPr algn="ctr" fontAlgn="t"/>
                      <a:r>
                        <a:rPr lang="ru-RU" sz="1000" b="1" i="0" u="none" strike="noStrike">
                          <a:solidFill>
                            <a:srgbClr val="000000"/>
                          </a:solidFill>
                          <a:latin typeface="Times New Roman"/>
                        </a:rPr>
                        <a:t>37299842,52</a:t>
                      </a:r>
                    </a:p>
                  </a:txBody>
                  <a:tcPr marL="7620" marR="7620" marT="7620" marB="0"/>
                </a:tc>
                <a:tc>
                  <a:txBody>
                    <a:bodyPr/>
                    <a:lstStyle/>
                    <a:p>
                      <a:pPr algn="ctr" fontAlgn="t"/>
                      <a:r>
                        <a:rPr lang="ru-RU" sz="1000" b="1" i="0" u="none" strike="noStrike">
                          <a:solidFill>
                            <a:srgbClr val="000000"/>
                          </a:solidFill>
                          <a:latin typeface="Times New Roman"/>
                        </a:rPr>
                        <a:t>77,83</a:t>
                      </a:r>
                    </a:p>
                  </a:txBody>
                  <a:tcPr marL="7620" marR="7620" marT="7620" marB="0"/>
                </a:tc>
                <a:tc>
                  <a:txBody>
                    <a:bodyPr/>
                    <a:lstStyle/>
                    <a:p>
                      <a:pPr algn="ctr" fontAlgn="t"/>
                      <a:r>
                        <a:rPr lang="ru-RU" sz="1000" b="1" i="0" u="none" strike="noStrike" dirty="0">
                          <a:solidFill>
                            <a:srgbClr val="000000"/>
                          </a:solidFill>
                          <a:latin typeface="Times New Roman"/>
                        </a:rPr>
                        <a:t>20,59</a:t>
                      </a:r>
                    </a:p>
                  </a:txBody>
                  <a:tcPr marL="7620" marR="7620" marT="7620" marB="0"/>
                </a:tc>
                <a:tc>
                  <a:txBody>
                    <a:bodyPr/>
                    <a:lstStyle/>
                    <a:p>
                      <a:pPr algn="ctr" fontAlgn="t"/>
                      <a:r>
                        <a:rPr lang="ru-RU" sz="1000" b="1" i="0" u="none" strike="noStrike">
                          <a:solidFill>
                            <a:srgbClr val="000000"/>
                          </a:solidFill>
                          <a:latin typeface="Times New Roman"/>
                        </a:rPr>
                        <a:t>38747842,52</a:t>
                      </a:r>
                    </a:p>
                  </a:txBody>
                  <a:tcPr marL="7620" marR="7620" marT="7620" marB="0"/>
                </a:tc>
                <a:tc>
                  <a:txBody>
                    <a:bodyPr/>
                    <a:lstStyle/>
                    <a:p>
                      <a:pPr algn="ctr" fontAlgn="t"/>
                      <a:r>
                        <a:rPr lang="ru-RU" sz="1000" b="1" i="0" u="none" strike="noStrike">
                          <a:solidFill>
                            <a:srgbClr val="000000"/>
                          </a:solidFill>
                          <a:latin typeface="Times New Roman"/>
                        </a:rPr>
                        <a:t>38747842,52</a:t>
                      </a:r>
                    </a:p>
                  </a:txBody>
                  <a:tcPr marL="7620" marR="7620" marT="7620" marB="0"/>
                </a:tc>
                <a:extLst>
                  <a:ext uri="{0D108BD9-81ED-4DB2-BD59-A6C34878D82A}">
                    <a16:rowId xmlns:a16="http://schemas.microsoft.com/office/drawing/2014/main" val="2143879584"/>
                  </a:ext>
                </a:extLst>
              </a:tr>
              <a:tr h="249167">
                <a:tc>
                  <a:txBody>
                    <a:bodyPr/>
                    <a:lstStyle/>
                    <a:p>
                      <a:pPr algn="just"/>
                      <a:r>
                        <a:rPr lang="ru-RU" sz="1000" dirty="0">
                          <a:effectLst/>
                          <a:latin typeface="Times New Roman" pitchFamily="18" charset="0"/>
                          <a:cs typeface="Times New Roman" pitchFamily="18" charset="0"/>
                        </a:rPr>
                        <a:t>Сельское хозяйство и рыболовство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0405</a:t>
                      </a:r>
                    </a:p>
                  </a:txBody>
                  <a:tcPr/>
                </a:tc>
                <a:tc>
                  <a:txBody>
                    <a:bodyPr/>
                    <a:lstStyle/>
                    <a:p>
                      <a:pPr algn="ctr" fontAlgn="t"/>
                      <a:r>
                        <a:rPr lang="ru-RU" sz="1000" b="0" i="0" u="none" strike="noStrike">
                          <a:solidFill>
                            <a:srgbClr val="000000"/>
                          </a:solidFill>
                          <a:latin typeface="Times New Roman"/>
                        </a:rPr>
                        <a:t>1574646,50</a:t>
                      </a:r>
                    </a:p>
                  </a:txBody>
                  <a:tcPr marL="7620" marR="7620" marT="7620" marB="0"/>
                </a:tc>
                <a:tc>
                  <a:txBody>
                    <a:bodyPr/>
                    <a:lstStyle/>
                    <a:p>
                      <a:pPr algn="ctr" fontAlgn="t"/>
                      <a:r>
                        <a:rPr lang="ru-RU" sz="1000" b="0" i="0" u="none" strike="noStrike">
                          <a:latin typeface="Times New Roman"/>
                        </a:rPr>
                        <a:t>2754007,82</a:t>
                      </a:r>
                    </a:p>
                  </a:txBody>
                  <a:tcPr marL="7620" marR="7620" marT="7620" marB="0"/>
                </a:tc>
                <a:tc>
                  <a:txBody>
                    <a:bodyPr/>
                    <a:lstStyle/>
                    <a:p>
                      <a:pPr algn="ctr" fontAlgn="t"/>
                      <a:r>
                        <a:rPr lang="ru-RU" sz="1000" b="0" i="0" u="none" strike="noStrike">
                          <a:latin typeface="Times New Roman"/>
                        </a:rPr>
                        <a:t>1428455,44</a:t>
                      </a:r>
                    </a:p>
                  </a:txBody>
                  <a:tcPr marL="7620" marR="7620" marT="7620" marB="0"/>
                </a:tc>
                <a:tc>
                  <a:txBody>
                    <a:bodyPr/>
                    <a:lstStyle/>
                    <a:p>
                      <a:pPr algn="ctr" fontAlgn="t"/>
                      <a:r>
                        <a:rPr lang="ru-RU" sz="1000" b="0" i="0" u="none" strike="noStrike">
                          <a:solidFill>
                            <a:srgbClr val="000000"/>
                          </a:solidFill>
                          <a:latin typeface="Times New Roman"/>
                        </a:rPr>
                        <a:t>90,72</a:t>
                      </a:r>
                    </a:p>
                  </a:txBody>
                  <a:tcPr marL="7620" marR="7620" marT="7620" marB="0"/>
                </a:tc>
                <a:tc>
                  <a:txBody>
                    <a:bodyPr/>
                    <a:lstStyle/>
                    <a:p>
                      <a:pPr algn="ctr" fontAlgn="t"/>
                      <a:r>
                        <a:rPr lang="ru-RU" sz="1000" b="0" i="0" u="none" strike="noStrike" dirty="0">
                          <a:solidFill>
                            <a:srgbClr val="000000"/>
                          </a:solidFill>
                          <a:latin typeface="Times New Roman"/>
                        </a:rPr>
                        <a:t>51,87</a:t>
                      </a:r>
                    </a:p>
                  </a:txBody>
                  <a:tcPr marL="7620" marR="7620" marT="7620" marB="0"/>
                </a:tc>
                <a:tc>
                  <a:txBody>
                    <a:bodyPr/>
                    <a:lstStyle/>
                    <a:p>
                      <a:pPr algn="ctr" fontAlgn="t"/>
                      <a:r>
                        <a:rPr lang="ru-RU" sz="1000" b="0" i="0" u="none" strike="noStrike">
                          <a:latin typeface="Times New Roman"/>
                        </a:rPr>
                        <a:t>1428455,44</a:t>
                      </a:r>
                    </a:p>
                  </a:txBody>
                  <a:tcPr marL="7620" marR="7620" marT="7620" marB="0"/>
                </a:tc>
                <a:tc>
                  <a:txBody>
                    <a:bodyPr/>
                    <a:lstStyle/>
                    <a:p>
                      <a:pPr algn="ctr" fontAlgn="t"/>
                      <a:r>
                        <a:rPr lang="ru-RU" sz="1000" b="0" i="0" u="none" strike="noStrike">
                          <a:latin typeface="Times New Roman"/>
                        </a:rPr>
                        <a:t>1428455,44</a:t>
                      </a:r>
                    </a:p>
                  </a:txBody>
                  <a:tcPr marL="7620" marR="7620" marT="7620" marB="0"/>
                </a:tc>
                <a:extLst>
                  <a:ext uri="{0D108BD9-81ED-4DB2-BD59-A6C34878D82A}">
                    <a16:rowId xmlns:a16="http://schemas.microsoft.com/office/drawing/2014/main" val="661899120"/>
                  </a:ext>
                </a:extLst>
              </a:tr>
              <a:tr h="249167">
                <a:tc>
                  <a:txBody>
                    <a:bodyPr/>
                    <a:lstStyle/>
                    <a:p>
                      <a:pPr algn="just"/>
                      <a:r>
                        <a:rPr lang="ru-RU" sz="1000" dirty="0">
                          <a:effectLst/>
                          <a:latin typeface="Times New Roman" pitchFamily="18" charset="0"/>
                          <a:cs typeface="Times New Roman" pitchFamily="18" charset="0"/>
                        </a:rPr>
                        <a:t>Водное хозяйство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0406</a:t>
                      </a:r>
                    </a:p>
                  </a:txBody>
                  <a:tcPr/>
                </a:tc>
                <a:tc>
                  <a:txBody>
                    <a:bodyPr/>
                    <a:lstStyle/>
                    <a:p>
                      <a:pPr algn="ctr" fontAlgn="t"/>
                      <a:r>
                        <a:rPr lang="ru-RU" sz="1000" b="0" i="0" u="none" strike="noStrike">
                          <a:solidFill>
                            <a:srgbClr val="000000"/>
                          </a:solidFill>
                          <a:latin typeface="Times New Roman"/>
                        </a:rPr>
                        <a:t>488471,95</a:t>
                      </a:r>
                    </a:p>
                  </a:txBody>
                  <a:tcPr marL="7620" marR="7620" marT="7620" marB="0"/>
                </a:tc>
                <a:tc>
                  <a:txBody>
                    <a:bodyPr/>
                    <a:lstStyle/>
                    <a:p>
                      <a:pPr algn="ctr" fontAlgn="t"/>
                      <a:r>
                        <a:rPr lang="ru-RU" sz="1000" b="0" i="0" u="none" strike="noStrike">
                          <a:latin typeface="Times New Roman"/>
                        </a:rPr>
                        <a:t>900000,00</a:t>
                      </a:r>
                    </a:p>
                  </a:txBody>
                  <a:tcPr marL="7620" marR="7620" marT="7620" marB="0"/>
                </a:tc>
                <a:tc>
                  <a:txBody>
                    <a:bodyPr/>
                    <a:lstStyle/>
                    <a:p>
                      <a:pPr algn="ctr" fontAlgn="t"/>
                      <a:r>
                        <a:rPr lang="ru-RU" sz="1000" b="0" i="0" u="none" strike="noStrike" dirty="0">
                          <a:latin typeface="Times New Roman"/>
                        </a:rPr>
                        <a:t> 920200,00</a:t>
                      </a:r>
                    </a:p>
                  </a:txBody>
                  <a:tcPr marL="7620" marR="7620" marT="7620" marB="0"/>
                </a:tc>
                <a:tc>
                  <a:txBody>
                    <a:bodyPr/>
                    <a:lstStyle/>
                    <a:p>
                      <a:pPr algn="ctr" fontAlgn="t"/>
                      <a:r>
                        <a:rPr lang="ru-RU" sz="1000" b="0" i="0" u="none" strike="noStrike" dirty="0">
                          <a:solidFill>
                            <a:srgbClr val="000000"/>
                          </a:solidFill>
                          <a:latin typeface="Times New Roman"/>
                        </a:rPr>
                        <a:t>188,38</a:t>
                      </a:r>
                    </a:p>
                  </a:txBody>
                  <a:tcPr marL="7620" marR="7620" marT="7620" marB="0"/>
                </a:tc>
                <a:tc>
                  <a:txBody>
                    <a:bodyPr/>
                    <a:lstStyle/>
                    <a:p>
                      <a:pPr algn="ctr" fontAlgn="t"/>
                      <a:r>
                        <a:rPr lang="ru-RU" sz="1000" b="0" i="0" u="none" strike="noStrike" dirty="0">
                          <a:solidFill>
                            <a:srgbClr val="000000"/>
                          </a:solidFill>
                          <a:latin typeface="Times New Roman"/>
                        </a:rPr>
                        <a:t>102,24</a:t>
                      </a:r>
                    </a:p>
                  </a:txBody>
                  <a:tcPr marL="7620" marR="7620" marT="7620" marB="0"/>
                </a:tc>
                <a:tc>
                  <a:txBody>
                    <a:bodyPr/>
                    <a:lstStyle/>
                    <a:p>
                      <a:pPr algn="ctr" fontAlgn="t"/>
                      <a:r>
                        <a:rPr lang="ru-RU" sz="1000" b="0" i="0" u="none" strike="noStrike" dirty="0">
                          <a:latin typeface="Times New Roman"/>
                        </a:rPr>
                        <a:t> </a:t>
                      </a:r>
                    </a:p>
                  </a:txBody>
                  <a:tcPr marL="7620" marR="7620" marT="7620" marB="0"/>
                </a:tc>
                <a:tc>
                  <a:txBody>
                    <a:bodyPr/>
                    <a:lstStyle/>
                    <a:p>
                      <a:pPr algn="ctr" fontAlgn="t"/>
                      <a:r>
                        <a:rPr lang="ru-RU" sz="1000" b="0" i="0" u="none" strike="noStrike">
                          <a:latin typeface="Times New Roman"/>
                        </a:rPr>
                        <a:t> </a:t>
                      </a:r>
                    </a:p>
                  </a:txBody>
                  <a:tcPr marL="7620" marR="7620" marT="7620" marB="0"/>
                </a:tc>
                <a:extLst>
                  <a:ext uri="{0D108BD9-81ED-4DB2-BD59-A6C34878D82A}">
                    <a16:rowId xmlns:a16="http://schemas.microsoft.com/office/drawing/2014/main" val="553607930"/>
                  </a:ext>
                </a:extLst>
              </a:tr>
              <a:tr h="249167">
                <a:tc>
                  <a:txBody>
                    <a:bodyPr/>
                    <a:lstStyle/>
                    <a:p>
                      <a:pPr algn="just"/>
                      <a:r>
                        <a:rPr lang="ru-RU" sz="1000" dirty="0">
                          <a:effectLst/>
                          <a:latin typeface="Times New Roman" pitchFamily="18" charset="0"/>
                          <a:cs typeface="Times New Roman" pitchFamily="18" charset="0"/>
                        </a:rPr>
                        <a:t>Транспорт</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0408</a:t>
                      </a:r>
                    </a:p>
                  </a:txBody>
                  <a:tcPr/>
                </a:tc>
                <a:tc>
                  <a:txBody>
                    <a:bodyPr/>
                    <a:lstStyle/>
                    <a:p>
                      <a:pPr algn="ctr" fontAlgn="t"/>
                      <a:r>
                        <a:rPr lang="ru-RU" sz="1000" b="0" i="0" u="none" strike="noStrike">
                          <a:solidFill>
                            <a:srgbClr val="000000"/>
                          </a:solidFill>
                          <a:latin typeface="Times New Roman"/>
                        </a:rPr>
                        <a:t>1384079,79</a:t>
                      </a:r>
                    </a:p>
                  </a:txBody>
                  <a:tcPr marL="7620" marR="7620" marT="7620" marB="0"/>
                </a:tc>
                <a:tc>
                  <a:txBody>
                    <a:bodyPr/>
                    <a:lstStyle/>
                    <a:p>
                      <a:pPr algn="ctr" fontAlgn="t"/>
                      <a:r>
                        <a:rPr lang="ru-RU" sz="1000" b="0" i="0" u="none" strike="noStrike">
                          <a:latin typeface="Times New Roman"/>
                        </a:rPr>
                        <a:t>3412993,40</a:t>
                      </a:r>
                    </a:p>
                  </a:txBody>
                  <a:tcPr marL="7620" marR="7620" marT="7620" marB="0"/>
                </a:tc>
                <a:tc>
                  <a:txBody>
                    <a:bodyPr/>
                    <a:lstStyle/>
                    <a:p>
                      <a:pPr algn="ctr" fontAlgn="t"/>
                      <a:r>
                        <a:rPr lang="ru-RU" sz="1000" b="0" i="0" u="none" strike="noStrike" dirty="0">
                          <a:latin typeface="Times New Roman"/>
                        </a:rPr>
                        <a:t>4053387,08</a:t>
                      </a:r>
                    </a:p>
                  </a:txBody>
                  <a:tcPr marL="7620" marR="7620" marT="7620" marB="0"/>
                </a:tc>
                <a:tc>
                  <a:txBody>
                    <a:bodyPr/>
                    <a:lstStyle/>
                    <a:p>
                      <a:pPr algn="ctr" fontAlgn="t"/>
                      <a:r>
                        <a:rPr lang="ru-RU" sz="1000" b="0" i="0" u="none" strike="noStrike" dirty="0">
                          <a:solidFill>
                            <a:srgbClr val="000000"/>
                          </a:solidFill>
                          <a:latin typeface="Times New Roman"/>
                        </a:rPr>
                        <a:t>292,86</a:t>
                      </a:r>
                    </a:p>
                  </a:txBody>
                  <a:tcPr marL="7620" marR="7620" marT="7620" marB="0"/>
                </a:tc>
                <a:tc>
                  <a:txBody>
                    <a:bodyPr/>
                    <a:lstStyle/>
                    <a:p>
                      <a:pPr algn="ctr" fontAlgn="t"/>
                      <a:r>
                        <a:rPr lang="ru-RU" sz="1000" b="0" i="0" u="none" strike="noStrike" dirty="0">
                          <a:solidFill>
                            <a:srgbClr val="000000"/>
                          </a:solidFill>
                          <a:latin typeface="Times New Roman"/>
                        </a:rPr>
                        <a:t>118,76</a:t>
                      </a:r>
                    </a:p>
                  </a:txBody>
                  <a:tcPr marL="7620" marR="7620" marT="7620" marB="0"/>
                </a:tc>
                <a:tc>
                  <a:txBody>
                    <a:bodyPr/>
                    <a:lstStyle/>
                    <a:p>
                      <a:pPr algn="ctr" fontAlgn="t"/>
                      <a:r>
                        <a:rPr lang="ru-RU" sz="1000" b="0" i="0" u="none" strike="noStrike" dirty="0">
                          <a:latin typeface="Times New Roman"/>
                        </a:rPr>
                        <a:t>853387,08</a:t>
                      </a:r>
                    </a:p>
                  </a:txBody>
                  <a:tcPr marL="7620" marR="7620" marT="7620" marB="0"/>
                </a:tc>
                <a:tc>
                  <a:txBody>
                    <a:bodyPr/>
                    <a:lstStyle/>
                    <a:p>
                      <a:pPr algn="ctr" fontAlgn="t"/>
                      <a:r>
                        <a:rPr lang="ru-RU" sz="1000" b="0" i="0" u="none" strike="noStrike" dirty="0">
                          <a:latin typeface="Times New Roman"/>
                        </a:rPr>
                        <a:t>663387,08</a:t>
                      </a:r>
                    </a:p>
                  </a:txBody>
                  <a:tcPr marL="7620" marR="7620" marT="7620" marB="0"/>
                </a:tc>
                <a:extLst>
                  <a:ext uri="{0D108BD9-81ED-4DB2-BD59-A6C34878D82A}">
                    <a16:rowId xmlns:a16="http://schemas.microsoft.com/office/drawing/2014/main" val="1568240231"/>
                  </a:ext>
                </a:extLst>
              </a:tr>
              <a:tr h="249167">
                <a:tc>
                  <a:txBody>
                    <a:bodyPr/>
                    <a:lstStyle/>
                    <a:p>
                      <a:pPr algn="just"/>
                      <a:r>
                        <a:rPr lang="ru-RU" sz="1000" dirty="0">
                          <a:effectLst/>
                          <a:latin typeface="Times New Roman" pitchFamily="18" charset="0"/>
                          <a:cs typeface="Times New Roman" pitchFamily="18" charset="0"/>
                        </a:rPr>
                        <a:t>Дорожное хозяйство (дорожные фонды)</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0409</a:t>
                      </a:r>
                    </a:p>
                  </a:txBody>
                  <a:tcPr/>
                </a:tc>
                <a:tc>
                  <a:txBody>
                    <a:bodyPr/>
                    <a:lstStyle/>
                    <a:p>
                      <a:pPr algn="ctr" fontAlgn="t"/>
                      <a:r>
                        <a:rPr lang="ru-RU" sz="1000" b="0" i="0" u="none" strike="noStrike">
                          <a:solidFill>
                            <a:srgbClr val="000000"/>
                          </a:solidFill>
                          <a:latin typeface="Times New Roman"/>
                        </a:rPr>
                        <a:t>40189733,89</a:t>
                      </a:r>
                    </a:p>
                  </a:txBody>
                  <a:tcPr marL="7620" marR="7620" marT="7620" marB="0"/>
                </a:tc>
                <a:tc>
                  <a:txBody>
                    <a:bodyPr/>
                    <a:lstStyle/>
                    <a:p>
                      <a:pPr algn="ctr" fontAlgn="t"/>
                      <a:r>
                        <a:rPr lang="ru-RU" sz="1000" b="0" i="0" u="none" strike="noStrike">
                          <a:latin typeface="Times New Roman"/>
                        </a:rPr>
                        <a:t>168256925,35</a:t>
                      </a:r>
                    </a:p>
                  </a:txBody>
                  <a:tcPr marL="7620" marR="7620" marT="7620" marB="0"/>
                </a:tc>
                <a:tc>
                  <a:txBody>
                    <a:bodyPr/>
                    <a:lstStyle/>
                    <a:p>
                      <a:pPr algn="ctr" fontAlgn="t"/>
                      <a:r>
                        <a:rPr lang="ru-RU" sz="1000" b="0" i="0" u="none" strike="noStrike" dirty="0">
                          <a:latin typeface="Times New Roman"/>
                        </a:rPr>
                        <a:t>38113000,00</a:t>
                      </a:r>
                    </a:p>
                  </a:txBody>
                  <a:tcPr marL="7620" marR="7620" marT="7620" marB="0"/>
                </a:tc>
                <a:tc>
                  <a:txBody>
                    <a:bodyPr/>
                    <a:lstStyle/>
                    <a:p>
                      <a:pPr algn="ctr" fontAlgn="t"/>
                      <a:r>
                        <a:rPr lang="ru-RU" sz="1000" b="0" i="0" u="none" strike="noStrike" dirty="0">
                          <a:solidFill>
                            <a:srgbClr val="000000"/>
                          </a:solidFill>
                          <a:latin typeface="Times New Roman"/>
                        </a:rPr>
                        <a:t>94,83</a:t>
                      </a:r>
                    </a:p>
                  </a:txBody>
                  <a:tcPr marL="7620" marR="7620" marT="7620" marB="0"/>
                </a:tc>
                <a:tc>
                  <a:txBody>
                    <a:bodyPr/>
                    <a:lstStyle/>
                    <a:p>
                      <a:pPr algn="ctr" fontAlgn="t"/>
                      <a:r>
                        <a:rPr lang="ru-RU" sz="1000" b="0" i="0" u="none" strike="noStrike" dirty="0">
                          <a:solidFill>
                            <a:srgbClr val="000000"/>
                          </a:solidFill>
                          <a:latin typeface="Times New Roman"/>
                        </a:rPr>
                        <a:t>22,65</a:t>
                      </a:r>
                    </a:p>
                  </a:txBody>
                  <a:tcPr marL="7620" marR="7620" marT="7620" marB="0"/>
                </a:tc>
                <a:tc>
                  <a:txBody>
                    <a:bodyPr/>
                    <a:lstStyle/>
                    <a:p>
                      <a:pPr algn="ctr" fontAlgn="t"/>
                      <a:r>
                        <a:rPr lang="ru-RU" sz="1000" b="0" i="0" u="none" strike="noStrike" dirty="0">
                          <a:latin typeface="Times New Roman"/>
                        </a:rPr>
                        <a:t>39895000,00</a:t>
                      </a:r>
                    </a:p>
                  </a:txBody>
                  <a:tcPr marL="7620" marR="7620" marT="7620" marB="0"/>
                </a:tc>
                <a:tc>
                  <a:txBody>
                    <a:bodyPr/>
                    <a:lstStyle/>
                    <a:p>
                      <a:pPr algn="ctr" fontAlgn="t"/>
                      <a:r>
                        <a:rPr lang="ru-RU" sz="1000" b="0" i="0" u="none" strike="noStrike" dirty="0">
                          <a:latin typeface="Times New Roman"/>
                        </a:rPr>
                        <a:t>53641000,00</a:t>
                      </a:r>
                    </a:p>
                  </a:txBody>
                  <a:tcPr marL="7620" marR="7620" marT="7620" marB="0"/>
                </a:tc>
                <a:extLst>
                  <a:ext uri="{0D108BD9-81ED-4DB2-BD59-A6C34878D82A}">
                    <a16:rowId xmlns:a16="http://schemas.microsoft.com/office/drawing/2014/main" val="688522820"/>
                  </a:ext>
                </a:extLst>
              </a:tr>
              <a:tr h="249167">
                <a:tc>
                  <a:txBody>
                    <a:bodyPr/>
                    <a:lstStyle/>
                    <a:p>
                      <a:pPr algn="just"/>
                      <a:r>
                        <a:rPr lang="ru-RU" sz="1000" dirty="0">
                          <a:effectLst/>
                          <a:latin typeface="Times New Roman" pitchFamily="18" charset="0"/>
                          <a:cs typeface="Times New Roman" pitchFamily="18" charset="0"/>
                        </a:rPr>
                        <a:t>Связь и информатика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0410</a:t>
                      </a:r>
                    </a:p>
                  </a:txBody>
                  <a:tcPr/>
                </a:tc>
                <a:tc>
                  <a:txBody>
                    <a:bodyPr/>
                    <a:lstStyle/>
                    <a:p>
                      <a:pPr algn="ctr" fontAlgn="t"/>
                      <a:r>
                        <a:rPr lang="ru-RU" sz="1000" b="0" i="0" u="none" strike="noStrike">
                          <a:solidFill>
                            <a:srgbClr val="000000"/>
                          </a:solidFill>
                          <a:latin typeface="Times New Roman"/>
                        </a:rPr>
                        <a:t>3042086,12</a:t>
                      </a:r>
                    </a:p>
                  </a:txBody>
                  <a:tcPr marL="7620" marR="7620" marT="7620" marB="0"/>
                </a:tc>
                <a:tc>
                  <a:txBody>
                    <a:bodyPr/>
                    <a:lstStyle/>
                    <a:p>
                      <a:pPr algn="ctr" fontAlgn="t"/>
                      <a:r>
                        <a:rPr lang="ru-RU" sz="1000" b="0" i="0" u="none" strike="noStrike">
                          <a:latin typeface="Times New Roman"/>
                        </a:rPr>
                        <a:t>2310000,00</a:t>
                      </a:r>
                    </a:p>
                  </a:txBody>
                  <a:tcPr marL="7620" marR="7620" marT="7620" marB="0"/>
                </a:tc>
                <a:tc>
                  <a:txBody>
                    <a:bodyPr/>
                    <a:lstStyle/>
                    <a:p>
                      <a:pPr algn="ctr" fontAlgn="t"/>
                      <a:r>
                        <a:rPr lang="ru-RU" sz="1000" b="0" i="0" u="none" strike="noStrike">
                          <a:latin typeface="Times New Roman"/>
                        </a:rPr>
                        <a:t> </a:t>
                      </a:r>
                    </a:p>
                  </a:txBody>
                  <a:tcPr marL="7620" marR="7620" marT="7620" marB="0"/>
                </a:tc>
                <a:tc>
                  <a:txBody>
                    <a:bodyPr/>
                    <a:lstStyle/>
                    <a:p>
                      <a:pPr algn="ctr" fontAlgn="t"/>
                      <a:r>
                        <a:rPr lang="ru-RU" sz="1000" b="0" i="0" u="none" strike="noStrike">
                          <a:solidFill>
                            <a:srgbClr val="000000"/>
                          </a:solidFill>
                          <a:latin typeface="Times New Roman"/>
                        </a:rPr>
                        <a:t>0,00</a:t>
                      </a:r>
                    </a:p>
                  </a:txBody>
                  <a:tcPr marL="7620" marR="7620" marT="7620" marB="0"/>
                </a:tc>
                <a:tc>
                  <a:txBody>
                    <a:bodyPr/>
                    <a:lstStyle/>
                    <a:p>
                      <a:pPr algn="ctr" fontAlgn="t"/>
                      <a:r>
                        <a:rPr lang="ru-RU" sz="1000" b="0" i="0" u="none" strike="noStrike">
                          <a:solidFill>
                            <a:srgbClr val="000000"/>
                          </a:solidFill>
                          <a:latin typeface="Times New Roman"/>
                        </a:rPr>
                        <a:t>0,00</a:t>
                      </a:r>
                    </a:p>
                  </a:txBody>
                  <a:tcPr marL="7620" marR="7620" marT="7620" marB="0"/>
                </a:tc>
                <a:tc>
                  <a:txBody>
                    <a:bodyPr/>
                    <a:lstStyle/>
                    <a:p>
                      <a:pPr algn="ctr" fontAlgn="t"/>
                      <a:r>
                        <a:rPr lang="ru-RU" sz="1000" b="0" i="0" u="none" strike="noStrike" dirty="0">
                          <a:latin typeface="Times New Roman"/>
                        </a:rPr>
                        <a:t> </a:t>
                      </a:r>
                    </a:p>
                  </a:txBody>
                  <a:tcPr marL="7620" marR="7620" marT="7620" marB="0"/>
                </a:tc>
                <a:tc>
                  <a:txBody>
                    <a:bodyPr/>
                    <a:lstStyle/>
                    <a:p>
                      <a:pPr algn="ctr" fontAlgn="t"/>
                      <a:r>
                        <a:rPr lang="ru-RU" sz="1000" b="0" i="0" u="none" strike="noStrike">
                          <a:latin typeface="Times New Roman"/>
                        </a:rPr>
                        <a:t> </a:t>
                      </a:r>
                    </a:p>
                  </a:txBody>
                  <a:tcPr marL="7620" marR="7620" marT="7620" marB="0"/>
                </a:tc>
                <a:extLst>
                  <a:ext uri="{0D108BD9-81ED-4DB2-BD59-A6C34878D82A}">
                    <a16:rowId xmlns:a16="http://schemas.microsoft.com/office/drawing/2014/main" val="10019"/>
                  </a:ext>
                </a:extLst>
              </a:tr>
              <a:tr h="249167">
                <a:tc>
                  <a:txBody>
                    <a:bodyPr/>
                    <a:lstStyle/>
                    <a:p>
                      <a:pPr algn="just"/>
                      <a:r>
                        <a:rPr lang="ru-RU" sz="1000" dirty="0">
                          <a:effectLst/>
                          <a:latin typeface="Times New Roman" pitchFamily="18" charset="0"/>
                          <a:cs typeface="Times New Roman" pitchFamily="18" charset="0"/>
                        </a:rPr>
                        <a:t>Другие вопросы в области национальной экономики</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0412</a:t>
                      </a:r>
                    </a:p>
                  </a:txBody>
                  <a:tcPr/>
                </a:tc>
                <a:tc>
                  <a:txBody>
                    <a:bodyPr/>
                    <a:lstStyle/>
                    <a:p>
                      <a:pPr algn="ctr" fontAlgn="t"/>
                      <a:r>
                        <a:rPr lang="ru-RU" sz="1000" b="0" i="0" u="none" strike="noStrike">
                          <a:solidFill>
                            <a:srgbClr val="000000"/>
                          </a:solidFill>
                          <a:latin typeface="Times New Roman"/>
                        </a:rPr>
                        <a:t>1243000,00</a:t>
                      </a:r>
                    </a:p>
                  </a:txBody>
                  <a:tcPr marL="7620" marR="7620" marT="7620" marB="0"/>
                </a:tc>
                <a:tc>
                  <a:txBody>
                    <a:bodyPr/>
                    <a:lstStyle/>
                    <a:p>
                      <a:pPr algn="ctr" fontAlgn="t"/>
                      <a:r>
                        <a:rPr lang="ru-RU" sz="1000" b="0" i="0" u="none" strike="noStrike" dirty="0">
                          <a:latin typeface="Times New Roman"/>
                        </a:rPr>
                        <a:t>2915000,00</a:t>
                      </a:r>
                    </a:p>
                  </a:txBody>
                  <a:tcPr marL="7620" marR="7620" marT="7620" marB="0"/>
                </a:tc>
                <a:tc>
                  <a:txBody>
                    <a:bodyPr/>
                    <a:lstStyle/>
                    <a:p>
                      <a:pPr algn="ctr" fontAlgn="t"/>
                      <a:r>
                        <a:rPr lang="ru-RU" sz="1000" b="0" i="0" u="none" strike="noStrike" dirty="0">
                          <a:latin typeface="Times New Roman"/>
                        </a:rPr>
                        <a:t>855000,00</a:t>
                      </a:r>
                    </a:p>
                  </a:txBody>
                  <a:tcPr marL="7620" marR="7620" marT="7620" marB="0"/>
                </a:tc>
                <a:tc>
                  <a:txBody>
                    <a:bodyPr/>
                    <a:lstStyle/>
                    <a:p>
                      <a:pPr algn="ctr" fontAlgn="t"/>
                      <a:r>
                        <a:rPr lang="ru-RU" sz="1000" b="0" i="0" u="none" strike="noStrike" dirty="0">
                          <a:solidFill>
                            <a:srgbClr val="000000"/>
                          </a:solidFill>
                          <a:latin typeface="Times New Roman"/>
                        </a:rPr>
                        <a:t>68,79</a:t>
                      </a:r>
                    </a:p>
                  </a:txBody>
                  <a:tcPr marL="7620" marR="7620" marT="7620" marB="0"/>
                </a:tc>
                <a:tc>
                  <a:txBody>
                    <a:bodyPr/>
                    <a:lstStyle/>
                    <a:p>
                      <a:pPr algn="ctr" fontAlgn="t"/>
                      <a:r>
                        <a:rPr lang="ru-RU" sz="1000" b="0" i="0" u="none" strike="noStrike" dirty="0">
                          <a:solidFill>
                            <a:srgbClr val="000000"/>
                          </a:solidFill>
                          <a:latin typeface="Times New Roman"/>
                        </a:rPr>
                        <a:t>29,33</a:t>
                      </a:r>
                    </a:p>
                  </a:txBody>
                  <a:tcPr marL="7620" marR="7620" marT="7620" marB="0"/>
                </a:tc>
                <a:tc>
                  <a:txBody>
                    <a:bodyPr/>
                    <a:lstStyle/>
                    <a:p>
                      <a:pPr algn="ctr" fontAlgn="t"/>
                      <a:r>
                        <a:rPr lang="ru-RU" sz="1000" b="0" i="0" u="none" strike="noStrike" dirty="0">
                          <a:latin typeface="Times New Roman"/>
                        </a:rPr>
                        <a:t>655000,00</a:t>
                      </a:r>
                    </a:p>
                  </a:txBody>
                  <a:tcPr marL="7620" marR="7620" marT="7620" marB="0"/>
                </a:tc>
                <a:tc>
                  <a:txBody>
                    <a:bodyPr/>
                    <a:lstStyle/>
                    <a:p>
                      <a:pPr algn="ctr" fontAlgn="t"/>
                      <a:r>
                        <a:rPr lang="ru-RU" sz="1000" b="0" i="0" u="none" strike="noStrike" dirty="0">
                          <a:latin typeface="Times New Roman"/>
                        </a:rPr>
                        <a:t>655000,00</a:t>
                      </a:r>
                    </a:p>
                  </a:txBody>
                  <a:tcPr marL="7620" marR="7620" marT="7620" marB="0"/>
                </a:tc>
                <a:extLst>
                  <a:ext uri="{0D108BD9-81ED-4DB2-BD59-A6C34878D82A}">
                    <a16:rowId xmlns:a16="http://schemas.microsoft.com/office/drawing/2014/main" val="841738600"/>
                  </a:ext>
                </a:extLst>
              </a:tr>
            </a:tbl>
          </a:graphicData>
        </a:graphic>
      </p:graphicFrame>
    </p:spTree>
    <p:extLst>
      <p:ext uri="{BB962C8B-B14F-4D97-AF65-F5344CB8AC3E}">
        <p14:creationId xmlns:p14="http://schemas.microsoft.com/office/powerpoint/2010/main" val="4050736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8F73844-0EA5-A369-04A7-4DA6FCDFD9AB}"/>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F25032B9-B939-B30F-E79C-780C64AAF324}"/>
              </a:ext>
            </a:extLst>
          </p:cNvPr>
          <p:cNvGraphicFramePr>
            <a:graphicFrameLocks noGrp="1"/>
          </p:cNvGraphicFramePr>
          <p:nvPr>
            <p:extLst>
              <p:ext uri="{D42A27DB-BD31-4B8C-83A1-F6EECF244321}">
                <p14:modId xmlns:p14="http://schemas.microsoft.com/office/powerpoint/2010/main" val="1367869855"/>
              </p:ext>
            </p:extLst>
          </p:nvPr>
        </p:nvGraphicFramePr>
        <p:xfrm>
          <a:off x="155275" y="124870"/>
          <a:ext cx="11879731" cy="6522720"/>
        </p:xfrm>
        <a:graphic>
          <a:graphicData uri="http://schemas.openxmlformats.org/drawingml/2006/table">
            <a:tbl>
              <a:tblPr firstRow="1" bandRow="1">
                <a:tableStyleId>{8A107856-5554-42FB-B03E-39F5DBC370BA}</a:tableStyleId>
              </a:tblPr>
              <a:tblGrid>
                <a:gridCol w="3284372">
                  <a:extLst>
                    <a:ext uri="{9D8B030D-6E8A-4147-A177-3AD203B41FA5}">
                      <a16:colId xmlns:a16="http://schemas.microsoft.com/office/drawing/2014/main" val="3711290432"/>
                    </a:ext>
                  </a:extLst>
                </a:gridCol>
                <a:gridCol w="847023">
                  <a:extLst>
                    <a:ext uri="{9D8B030D-6E8A-4147-A177-3AD203B41FA5}">
                      <a16:colId xmlns:a16="http://schemas.microsoft.com/office/drawing/2014/main" val="4116753626"/>
                    </a:ext>
                  </a:extLst>
                </a:gridCol>
                <a:gridCol w="1020278">
                  <a:extLst>
                    <a:ext uri="{9D8B030D-6E8A-4147-A177-3AD203B41FA5}">
                      <a16:colId xmlns:a16="http://schemas.microsoft.com/office/drawing/2014/main" val="2905467699"/>
                    </a:ext>
                  </a:extLst>
                </a:gridCol>
                <a:gridCol w="962526">
                  <a:extLst>
                    <a:ext uri="{9D8B030D-6E8A-4147-A177-3AD203B41FA5}">
                      <a16:colId xmlns:a16="http://schemas.microsoft.com/office/drawing/2014/main" val="3372055176"/>
                    </a:ext>
                  </a:extLst>
                </a:gridCol>
                <a:gridCol w="924026">
                  <a:extLst>
                    <a:ext uri="{9D8B030D-6E8A-4147-A177-3AD203B41FA5}">
                      <a16:colId xmlns:a16="http://schemas.microsoft.com/office/drawing/2014/main" val="2309783616"/>
                    </a:ext>
                  </a:extLst>
                </a:gridCol>
                <a:gridCol w="1126155">
                  <a:extLst>
                    <a:ext uri="{9D8B030D-6E8A-4147-A177-3AD203B41FA5}">
                      <a16:colId xmlns:a16="http://schemas.microsoft.com/office/drawing/2014/main" val="488330427"/>
                    </a:ext>
                  </a:extLst>
                </a:gridCol>
                <a:gridCol w="1145407">
                  <a:extLst>
                    <a:ext uri="{9D8B030D-6E8A-4147-A177-3AD203B41FA5}">
                      <a16:colId xmlns:a16="http://schemas.microsoft.com/office/drawing/2014/main" val="506804180"/>
                    </a:ext>
                  </a:extLst>
                </a:gridCol>
                <a:gridCol w="1337911">
                  <a:extLst>
                    <a:ext uri="{9D8B030D-6E8A-4147-A177-3AD203B41FA5}">
                      <a16:colId xmlns:a16="http://schemas.microsoft.com/office/drawing/2014/main" val="3205553909"/>
                    </a:ext>
                  </a:extLst>
                </a:gridCol>
                <a:gridCol w="1232033">
                  <a:extLst>
                    <a:ext uri="{9D8B030D-6E8A-4147-A177-3AD203B41FA5}">
                      <a16:colId xmlns:a16="http://schemas.microsoft.com/office/drawing/2014/main" val="57116641"/>
                    </a:ext>
                  </a:extLst>
                </a:gridCol>
              </a:tblGrid>
              <a:tr h="514053">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itchFamily="18" charset="0"/>
                          <a:cs typeface="Times New Roman" pitchFamily="18" charset="0"/>
                        </a:rPr>
                        <a:t>2023г</a:t>
                      </a:r>
                    </a:p>
                    <a:p>
                      <a:pPr algn="ctr"/>
                      <a:r>
                        <a:rPr lang="ru-RU" sz="1000" dirty="0">
                          <a:latin typeface="Times New Roman" pitchFamily="18" charset="0"/>
                          <a:cs typeface="Times New Roman" pitchFamily="18" charset="0"/>
                        </a:rPr>
                        <a:t>(факт)</a:t>
                      </a:r>
                    </a:p>
                  </a:txBody>
                  <a:tcPr/>
                </a:tc>
                <a:tc>
                  <a:txBody>
                    <a:bodyPr/>
                    <a:lstStyle/>
                    <a:p>
                      <a:pPr algn="ctr"/>
                      <a:r>
                        <a:rPr lang="ru-RU" sz="1000" dirty="0">
                          <a:latin typeface="Times New Roman" pitchFamily="18" charset="0"/>
                          <a:cs typeface="Times New Roman" pitchFamily="18" charset="0"/>
                        </a:rPr>
                        <a:t>2024г</a:t>
                      </a:r>
                    </a:p>
                    <a:p>
                      <a:pPr algn="ctr"/>
                      <a:r>
                        <a:rPr lang="ru-RU" sz="1000" dirty="0">
                          <a:latin typeface="Times New Roman" pitchFamily="18" charset="0"/>
                          <a:cs typeface="Times New Roman" pitchFamily="18" charset="0"/>
                        </a:rPr>
                        <a:t>(оценка)</a:t>
                      </a:r>
                    </a:p>
                  </a:txBody>
                  <a:tcPr/>
                </a:tc>
                <a:tc>
                  <a:txBody>
                    <a:bodyPr/>
                    <a:lstStyle/>
                    <a:p>
                      <a:pPr algn="ctr"/>
                      <a:r>
                        <a:rPr lang="ru-RU" sz="1000" dirty="0">
                          <a:latin typeface="Times New Roman" pitchFamily="18" charset="0"/>
                          <a:cs typeface="Times New Roman" pitchFamily="18" charset="0"/>
                        </a:rPr>
                        <a:t>2025г</a:t>
                      </a:r>
                    </a:p>
                    <a:p>
                      <a:pPr algn="ctr"/>
                      <a:r>
                        <a:rPr lang="ru-RU" sz="1000" dirty="0">
                          <a:latin typeface="Times New Roman" pitchFamily="18" charset="0"/>
                          <a:cs typeface="Times New Roman" pitchFamily="18" charset="0"/>
                        </a:rPr>
                        <a:t>(проект)</a:t>
                      </a:r>
                    </a:p>
                  </a:txBody>
                  <a:tcPr/>
                </a:tc>
                <a:tc>
                  <a:txBody>
                    <a:bodyPr/>
                    <a:lstStyle/>
                    <a:p>
                      <a:pPr algn="ctr"/>
                      <a:r>
                        <a:rPr lang="ru-RU" sz="1000" dirty="0">
                          <a:latin typeface="Times New Roman" pitchFamily="18" charset="0"/>
                          <a:cs typeface="Times New Roman" pitchFamily="18" charset="0"/>
                        </a:rPr>
                        <a:t>% 2025г к 2023г</a:t>
                      </a:r>
                    </a:p>
                  </a:txBody>
                  <a:tcPr/>
                </a:tc>
                <a:tc>
                  <a:txBody>
                    <a:bodyPr/>
                    <a:lstStyle/>
                    <a:p>
                      <a:pPr algn="ctr"/>
                      <a:r>
                        <a:rPr lang="ru-RU" sz="1000" dirty="0">
                          <a:latin typeface="Times New Roman" pitchFamily="18" charset="0"/>
                          <a:cs typeface="Times New Roman" pitchFamily="18" charset="0"/>
                        </a:rPr>
                        <a:t>% 2025г к 2024г</a:t>
                      </a:r>
                    </a:p>
                  </a:txBody>
                  <a:tcPr/>
                </a:tc>
                <a:tc>
                  <a:txBody>
                    <a:bodyPr/>
                    <a:lstStyle/>
                    <a:p>
                      <a:pPr algn="ctr"/>
                      <a:r>
                        <a:rPr lang="ru-RU" sz="1000" dirty="0">
                          <a:latin typeface="Times New Roman" pitchFamily="18" charset="0"/>
                          <a:cs typeface="Times New Roman" pitchFamily="18" charset="0"/>
                        </a:rPr>
                        <a:t>2026г</a:t>
                      </a:r>
                    </a:p>
                    <a:p>
                      <a:pPr algn="ctr"/>
                      <a:r>
                        <a:rPr lang="ru-RU" sz="1000" dirty="0">
                          <a:latin typeface="Times New Roman" pitchFamily="18" charset="0"/>
                          <a:cs typeface="Times New Roman" pitchFamily="18" charset="0"/>
                        </a:rPr>
                        <a:t>(прогноз)</a:t>
                      </a:r>
                    </a:p>
                    <a:p>
                      <a:pPr algn="ct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2027г</a:t>
                      </a:r>
                    </a:p>
                    <a:p>
                      <a:pPr algn="ctr"/>
                      <a:r>
                        <a:rPr lang="ru-RU" sz="1000" dirty="0">
                          <a:latin typeface="Times New Roman" pitchFamily="18" charset="0"/>
                          <a:cs typeface="Times New Roman" pitchFamily="18" charset="0"/>
                        </a:rPr>
                        <a:t>(прогноз)</a:t>
                      </a:r>
                    </a:p>
                  </a:txBody>
                  <a:tcPr/>
                </a:tc>
                <a:extLst>
                  <a:ext uri="{0D108BD9-81ED-4DB2-BD59-A6C34878D82A}">
                    <a16:rowId xmlns:a16="http://schemas.microsoft.com/office/drawing/2014/main" val="426023433"/>
                  </a:ext>
                </a:extLst>
              </a:tr>
              <a:tr h="239547">
                <a:tc>
                  <a:txBody>
                    <a:bodyPr/>
                    <a:lstStyle/>
                    <a:p>
                      <a:r>
                        <a:rPr lang="ru-RU" sz="1000" b="1" dirty="0">
                          <a:latin typeface="Times New Roman" pitchFamily="18" charset="0"/>
                          <a:cs typeface="Times New Roman" pitchFamily="18" charset="0"/>
                        </a:rPr>
                        <a:t>ЖИЛИЩНО – КОММУНАЛЬНОЕ ХОЗЯЙСТВО</a:t>
                      </a:r>
                    </a:p>
                  </a:txBody>
                  <a:tcPr/>
                </a:tc>
                <a:tc>
                  <a:txBody>
                    <a:bodyPr/>
                    <a:lstStyle/>
                    <a:p>
                      <a:pPr algn="ctr"/>
                      <a:r>
                        <a:rPr lang="ru-RU" sz="1000" b="1" dirty="0">
                          <a:latin typeface="Times New Roman" pitchFamily="18" charset="0"/>
                          <a:cs typeface="Times New Roman" pitchFamily="18" charset="0"/>
                        </a:rPr>
                        <a:t>0500</a:t>
                      </a:r>
                    </a:p>
                  </a:txBody>
                  <a:tcPr/>
                </a:tc>
                <a:tc>
                  <a:txBody>
                    <a:bodyPr/>
                    <a:lstStyle/>
                    <a:p>
                      <a:pPr algn="ctr" fontAlgn="t"/>
                      <a:r>
                        <a:rPr lang="ru-RU" sz="1000" b="1" i="0" u="none" strike="noStrike" dirty="0">
                          <a:solidFill>
                            <a:srgbClr val="000000"/>
                          </a:solidFill>
                          <a:latin typeface="Times New Roman"/>
                        </a:rPr>
                        <a:t>74185129,11</a:t>
                      </a:r>
                    </a:p>
                  </a:txBody>
                  <a:tcPr marL="7620" marR="7620" marT="7620" marB="0"/>
                </a:tc>
                <a:tc>
                  <a:txBody>
                    <a:bodyPr/>
                    <a:lstStyle/>
                    <a:p>
                      <a:pPr algn="ctr" fontAlgn="t"/>
                      <a:r>
                        <a:rPr lang="ru-RU" sz="1000" b="1" i="0" u="none" strike="noStrike">
                          <a:solidFill>
                            <a:srgbClr val="000000"/>
                          </a:solidFill>
                          <a:latin typeface="Times New Roman"/>
                        </a:rPr>
                        <a:t>55554220,82</a:t>
                      </a:r>
                    </a:p>
                  </a:txBody>
                  <a:tcPr marL="7620" marR="7620" marT="7620" marB="0"/>
                </a:tc>
                <a:tc>
                  <a:txBody>
                    <a:bodyPr/>
                    <a:lstStyle/>
                    <a:p>
                      <a:pPr algn="ctr" fontAlgn="t"/>
                      <a:r>
                        <a:rPr lang="ru-RU" sz="1000" b="1" i="0" u="none" strike="noStrike">
                          <a:solidFill>
                            <a:srgbClr val="000000"/>
                          </a:solidFill>
                          <a:latin typeface="Times New Roman"/>
                        </a:rPr>
                        <a:t>29068274,30</a:t>
                      </a:r>
                    </a:p>
                  </a:txBody>
                  <a:tcPr marL="7620" marR="7620" marT="7620" marB="0"/>
                </a:tc>
                <a:tc>
                  <a:txBody>
                    <a:bodyPr/>
                    <a:lstStyle/>
                    <a:p>
                      <a:pPr algn="ctr" fontAlgn="t"/>
                      <a:r>
                        <a:rPr lang="ru-RU" sz="1000" b="1" i="0" u="none" strike="noStrike">
                          <a:solidFill>
                            <a:srgbClr val="000000"/>
                          </a:solidFill>
                          <a:latin typeface="Times New Roman"/>
                        </a:rPr>
                        <a:t>39,18</a:t>
                      </a:r>
                    </a:p>
                  </a:txBody>
                  <a:tcPr marL="7620" marR="7620" marT="7620" marB="0"/>
                </a:tc>
                <a:tc>
                  <a:txBody>
                    <a:bodyPr/>
                    <a:lstStyle/>
                    <a:p>
                      <a:pPr algn="ctr" fontAlgn="t"/>
                      <a:r>
                        <a:rPr lang="ru-RU" sz="1000" b="1" i="0" u="none" strike="noStrike">
                          <a:solidFill>
                            <a:srgbClr val="000000"/>
                          </a:solidFill>
                          <a:latin typeface="Times New Roman"/>
                        </a:rPr>
                        <a:t>52,32</a:t>
                      </a:r>
                    </a:p>
                  </a:txBody>
                  <a:tcPr marL="7620" marR="7620" marT="7620" marB="0"/>
                </a:tc>
                <a:tc>
                  <a:txBody>
                    <a:bodyPr/>
                    <a:lstStyle/>
                    <a:p>
                      <a:pPr algn="ctr" fontAlgn="t"/>
                      <a:r>
                        <a:rPr lang="ru-RU" sz="1000" b="1" i="0" u="none" strike="noStrike">
                          <a:solidFill>
                            <a:srgbClr val="000000"/>
                          </a:solidFill>
                          <a:latin typeface="Times New Roman"/>
                        </a:rPr>
                        <a:t>28961846,30</a:t>
                      </a:r>
                    </a:p>
                  </a:txBody>
                  <a:tcPr marL="7620" marR="7620" marT="7620" marB="0"/>
                </a:tc>
                <a:tc>
                  <a:txBody>
                    <a:bodyPr/>
                    <a:lstStyle/>
                    <a:p>
                      <a:pPr algn="ctr" fontAlgn="t"/>
                      <a:r>
                        <a:rPr lang="ru-RU" sz="1000" b="1" i="0" u="none" strike="noStrike">
                          <a:solidFill>
                            <a:srgbClr val="000000"/>
                          </a:solidFill>
                          <a:latin typeface="Times New Roman"/>
                        </a:rPr>
                        <a:t>28961846,30</a:t>
                      </a:r>
                    </a:p>
                  </a:txBody>
                  <a:tcPr marL="7620" marR="7620" marT="7620" marB="0"/>
                </a:tc>
                <a:extLst>
                  <a:ext uri="{0D108BD9-81ED-4DB2-BD59-A6C34878D82A}">
                    <a16:rowId xmlns:a16="http://schemas.microsoft.com/office/drawing/2014/main" val="3701789544"/>
                  </a:ext>
                </a:extLst>
              </a:tr>
              <a:tr h="208133">
                <a:tc>
                  <a:txBody>
                    <a:bodyPr/>
                    <a:lstStyle/>
                    <a:p>
                      <a:pPr algn="just"/>
                      <a:r>
                        <a:rPr lang="ru-RU" sz="1000" dirty="0">
                          <a:effectLst/>
                          <a:latin typeface="Times New Roman" pitchFamily="18" charset="0"/>
                          <a:cs typeface="Times New Roman" pitchFamily="18" charset="0"/>
                        </a:rPr>
                        <a:t>Жилищное хозяйство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0501</a:t>
                      </a:r>
                    </a:p>
                  </a:txBody>
                  <a:tcPr/>
                </a:tc>
                <a:tc>
                  <a:txBody>
                    <a:bodyPr/>
                    <a:lstStyle/>
                    <a:p>
                      <a:pPr algn="ctr" fontAlgn="t"/>
                      <a:r>
                        <a:rPr lang="ru-RU" sz="1000" b="0" i="0" u="none" strike="noStrike">
                          <a:solidFill>
                            <a:srgbClr val="000000"/>
                          </a:solidFill>
                          <a:latin typeface="Times New Roman"/>
                        </a:rPr>
                        <a:t>460807,77</a:t>
                      </a:r>
                    </a:p>
                  </a:txBody>
                  <a:tcPr marL="7620" marR="7620" marT="7620" marB="0"/>
                </a:tc>
                <a:tc>
                  <a:txBody>
                    <a:bodyPr/>
                    <a:lstStyle/>
                    <a:p>
                      <a:pPr algn="ctr" fontAlgn="t"/>
                      <a:r>
                        <a:rPr lang="ru-RU" sz="1000" b="0" i="0" u="none" strike="noStrike">
                          <a:latin typeface="Times New Roman"/>
                        </a:rPr>
                        <a:t>550000,00</a:t>
                      </a:r>
                    </a:p>
                  </a:txBody>
                  <a:tcPr marL="7620" marR="7620" marT="7620" marB="0"/>
                </a:tc>
                <a:tc>
                  <a:txBody>
                    <a:bodyPr/>
                    <a:lstStyle/>
                    <a:p>
                      <a:pPr algn="ctr" fontAlgn="t"/>
                      <a:r>
                        <a:rPr lang="ru-RU" sz="1000" b="0" i="0" u="none" strike="noStrike" dirty="0">
                          <a:latin typeface="Times New Roman"/>
                        </a:rPr>
                        <a:t>516000,00</a:t>
                      </a:r>
                    </a:p>
                  </a:txBody>
                  <a:tcPr marL="7620" marR="7620" marT="7620" marB="0"/>
                </a:tc>
                <a:tc>
                  <a:txBody>
                    <a:bodyPr/>
                    <a:lstStyle/>
                    <a:p>
                      <a:pPr algn="ctr" fontAlgn="t"/>
                      <a:r>
                        <a:rPr lang="ru-RU" sz="1000" b="0" i="0" u="none" strike="noStrike" dirty="0">
                          <a:solidFill>
                            <a:srgbClr val="000000"/>
                          </a:solidFill>
                          <a:latin typeface="Times New Roman"/>
                        </a:rPr>
                        <a:t>111,98</a:t>
                      </a:r>
                    </a:p>
                  </a:txBody>
                  <a:tcPr marL="7620" marR="7620" marT="7620" marB="0"/>
                </a:tc>
                <a:tc>
                  <a:txBody>
                    <a:bodyPr/>
                    <a:lstStyle/>
                    <a:p>
                      <a:pPr algn="ctr" fontAlgn="t"/>
                      <a:r>
                        <a:rPr lang="ru-RU" sz="1000" b="0" i="0" u="none" strike="noStrike" dirty="0">
                          <a:solidFill>
                            <a:srgbClr val="000000"/>
                          </a:solidFill>
                          <a:latin typeface="Times New Roman"/>
                        </a:rPr>
                        <a:t>93,82</a:t>
                      </a:r>
                    </a:p>
                  </a:txBody>
                  <a:tcPr marL="7620" marR="7620" marT="7620" marB="0"/>
                </a:tc>
                <a:tc>
                  <a:txBody>
                    <a:bodyPr/>
                    <a:lstStyle/>
                    <a:p>
                      <a:pPr algn="ctr" fontAlgn="t"/>
                      <a:r>
                        <a:rPr lang="ru-RU" sz="1000" b="0" i="0" u="none" strike="noStrike" dirty="0">
                          <a:latin typeface="Times New Roman"/>
                        </a:rPr>
                        <a:t>693572,00</a:t>
                      </a:r>
                    </a:p>
                  </a:txBody>
                  <a:tcPr marL="7620" marR="7620" marT="7620" marB="0"/>
                </a:tc>
                <a:tc>
                  <a:txBody>
                    <a:bodyPr/>
                    <a:lstStyle/>
                    <a:p>
                      <a:pPr algn="ctr" fontAlgn="t"/>
                      <a:r>
                        <a:rPr lang="ru-RU" sz="1000" b="0" i="0" u="none" strike="noStrike" dirty="0">
                          <a:latin typeface="Times New Roman"/>
                        </a:rPr>
                        <a:t>500000,00</a:t>
                      </a:r>
                    </a:p>
                  </a:txBody>
                  <a:tcPr marL="7620" marR="7620" marT="7620" marB="0"/>
                </a:tc>
                <a:extLst>
                  <a:ext uri="{0D108BD9-81ED-4DB2-BD59-A6C34878D82A}">
                    <a16:rowId xmlns:a16="http://schemas.microsoft.com/office/drawing/2014/main" val="270220197"/>
                  </a:ext>
                </a:extLst>
              </a:tr>
              <a:tr h="0">
                <a:tc>
                  <a:txBody>
                    <a:bodyPr/>
                    <a:lstStyle/>
                    <a:p>
                      <a:pPr algn="just"/>
                      <a:r>
                        <a:rPr lang="ru-RU" sz="1000" dirty="0">
                          <a:effectLst/>
                          <a:latin typeface="Times New Roman" pitchFamily="18" charset="0"/>
                          <a:cs typeface="Times New Roman" pitchFamily="18" charset="0"/>
                        </a:rPr>
                        <a:t>Коммунальное хозяйство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0502</a:t>
                      </a:r>
                      <a:endParaRPr lang="ru-RU" sz="1000" b="0" dirty="0">
                        <a:latin typeface="Times New Roman" pitchFamily="18" charset="0"/>
                        <a:cs typeface="Times New Roman" pitchFamily="18" charset="0"/>
                      </a:endParaRPr>
                    </a:p>
                  </a:txBody>
                  <a:tcPr/>
                </a:tc>
                <a:tc>
                  <a:txBody>
                    <a:bodyPr/>
                    <a:lstStyle/>
                    <a:p>
                      <a:pPr algn="ctr" fontAlgn="t"/>
                      <a:r>
                        <a:rPr lang="ru-RU" sz="1000" b="0" i="0" u="none" strike="noStrike">
                          <a:solidFill>
                            <a:srgbClr val="000000"/>
                          </a:solidFill>
                          <a:latin typeface="Times New Roman"/>
                        </a:rPr>
                        <a:t>41751556,10</a:t>
                      </a:r>
                    </a:p>
                  </a:txBody>
                  <a:tcPr marL="7620" marR="7620" marT="7620" marB="0"/>
                </a:tc>
                <a:tc>
                  <a:txBody>
                    <a:bodyPr/>
                    <a:lstStyle/>
                    <a:p>
                      <a:pPr algn="ctr" fontAlgn="t"/>
                      <a:r>
                        <a:rPr lang="ru-RU" sz="1000" b="0" i="0" u="none" strike="noStrike">
                          <a:latin typeface="Times New Roman"/>
                        </a:rPr>
                        <a:t>7609935,05</a:t>
                      </a:r>
                    </a:p>
                  </a:txBody>
                  <a:tcPr marL="7620" marR="7620" marT="7620" marB="0"/>
                </a:tc>
                <a:tc>
                  <a:txBody>
                    <a:bodyPr/>
                    <a:lstStyle/>
                    <a:p>
                      <a:pPr algn="ctr" fontAlgn="t"/>
                      <a:r>
                        <a:rPr lang="ru-RU" sz="1000" b="0" i="0" u="none" strike="noStrike" dirty="0">
                          <a:latin typeface="Times New Roman"/>
                        </a:rPr>
                        <a:t>19599126,05</a:t>
                      </a:r>
                    </a:p>
                  </a:txBody>
                  <a:tcPr marL="7620" marR="7620" marT="7620" marB="0"/>
                </a:tc>
                <a:tc>
                  <a:txBody>
                    <a:bodyPr/>
                    <a:lstStyle/>
                    <a:p>
                      <a:pPr algn="ctr" fontAlgn="t"/>
                      <a:r>
                        <a:rPr lang="ru-RU" sz="1000" b="0" i="0" u="none" strike="noStrike" dirty="0">
                          <a:solidFill>
                            <a:srgbClr val="000000"/>
                          </a:solidFill>
                          <a:latin typeface="Times New Roman"/>
                        </a:rPr>
                        <a:t>46,94</a:t>
                      </a:r>
                    </a:p>
                  </a:txBody>
                  <a:tcPr marL="7620" marR="7620" marT="7620" marB="0"/>
                </a:tc>
                <a:tc>
                  <a:txBody>
                    <a:bodyPr/>
                    <a:lstStyle/>
                    <a:p>
                      <a:pPr algn="ctr" fontAlgn="t"/>
                      <a:r>
                        <a:rPr lang="ru-RU" sz="1000" b="0" i="0" u="none" strike="noStrike" dirty="0">
                          <a:solidFill>
                            <a:srgbClr val="000000"/>
                          </a:solidFill>
                          <a:latin typeface="Times New Roman"/>
                        </a:rPr>
                        <a:t>257,55</a:t>
                      </a:r>
                    </a:p>
                  </a:txBody>
                  <a:tcPr marL="7620" marR="7620" marT="7620" marB="0"/>
                </a:tc>
                <a:tc>
                  <a:txBody>
                    <a:bodyPr/>
                    <a:lstStyle/>
                    <a:p>
                      <a:pPr algn="ctr" fontAlgn="t"/>
                      <a:r>
                        <a:rPr lang="ru-RU" sz="1000" b="0" i="0" u="none" strike="noStrike" dirty="0">
                          <a:latin typeface="Times New Roman"/>
                        </a:rPr>
                        <a:t>4000000,00</a:t>
                      </a:r>
                    </a:p>
                  </a:txBody>
                  <a:tcPr marL="7620" marR="7620" marT="7620" marB="0"/>
                </a:tc>
                <a:tc>
                  <a:txBody>
                    <a:bodyPr/>
                    <a:lstStyle/>
                    <a:p>
                      <a:pPr algn="ctr" fontAlgn="t"/>
                      <a:r>
                        <a:rPr lang="ru-RU" sz="1000" b="0" i="0" u="none" strike="noStrike" dirty="0">
                          <a:latin typeface="Times New Roman"/>
                        </a:rPr>
                        <a:t>2900000,00</a:t>
                      </a:r>
                    </a:p>
                  </a:txBody>
                  <a:tcPr marL="7620" marR="7620" marT="7620" marB="0"/>
                </a:tc>
                <a:extLst>
                  <a:ext uri="{0D108BD9-81ED-4DB2-BD59-A6C34878D82A}">
                    <a16:rowId xmlns:a16="http://schemas.microsoft.com/office/drawing/2014/main" val="1438240612"/>
                  </a:ext>
                </a:extLst>
              </a:tr>
              <a:tr h="0">
                <a:tc>
                  <a:txBody>
                    <a:bodyPr/>
                    <a:lstStyle/>
                    <a:p>
                      <a:pPr algn="just"/>
                      <a:r>
                        <a:rPr lang="ru-RU" sz="1000" dirty="0">
                          <a:effectLst/>
                          <a:latin typeface="Times New Roman" pitchFamily="18" charset="0"/>
                          <a:cs typeface="Times New Roman" pitchFamily="18" charset="0"/>
                        </a:rPr>
                        <a:t>Благоустройство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0503</a:t>
                      </a:r>
                    </a:p>
                  </a:txBody>
                  <a:tcPr/>
                </a:tc>
                <a:tc>
                  <a:txBody>
                    <a:bodyPr/>
                    <a:lstStyle/>
                    <a:p>
                      <a:pPr algn="ctr" fontAlgn="t"/>
                      <a:r>
                        <a:rPr lang="ru-RU" sz="1000" b="0" i="0" u="none" strike="noStrike">
                          <a:solidFill>
                            <a:srgbClr val="000000"/>
                          </a:solidFill>
                          <a:latin typeface="Times New Roman"/>
                        </a:rPr>
                        <a:t>28494322,09</a:t>
                      </a:r>
                    </a:p>
                  </a:txBody>
                  <a:tcPr marL="7620" marR="7620" marT="7620" marB="0"/>
                </a:tc>
                <a:tc>
                  <a:txBody>
                    <a:bodyPr/>
                    <a:lstStyle/>
                    <a:p>
                      <a:pPr algn="ctr" fontAlgn="t"/>
                      <a:r>
                        <a:rPr lang="ru-RU" sz="1000" b="0" i="0" u="none" strike="noStrike" dirty="0">
                          <a:latin typeface="Times New Roman"/>
                        </a:rPr>
                        <a:t>42517860,43</a:t>
                      </a:r>
                    </a:p>
                  </a:txBody>
                  <a:tcPr marL="7620" marR="7620" marT="7620" marB="0"/>
                </a:tc>
                <a:tc>
                  <a:txBody>
                    <a:bodyPr/>
                    <a:lstStyle/>
                    <a:p>
                      <a:pPr algn="ctr" fontAlgn="t"/>
                      <a:r>
                        <a:rPr lang="ru-RU" sz="1000" b="0" i="0" u="none" strike="noStrike" dirty="0">
                          <a:latin typeface="Times New Roman"/>
                        </a:rPr>
                        <a:t>12121833,98</a:t>
                      </a:r>
                    </a:p>
                  </a:txBody>
                  <a:tcPr marL="7620" marR="7620" marT="7620" marB="0"/>
                </a:tc>
                <a:tc>
                  <a:txBody>
                    <a:bodyPr/>
                    <a:lstStyle/>
                    <a:p>
                      <a:pPr algn="ctr" fontAlgn="t"/>
                      <a:r>
                        <a:rPr lang="ru-RU" sz="1000" b="0" i="0" u="none" strike="noStrike" dirty="0">
                          <a:solidFill>
                            <a:srgbClr val="000000"/>
                          </a:solidFill>
                          <a:latin typeface="Times New Roman"/>
                        </a:rPr>
                        <a:t>42,54</a:t>
                      </a:r>
                    </a:p>
                  </a:txBody>
                  <a:tcPr marL="7620" marR="7620" marT="7620" marB="0"/>
                </a:tc>
                <a:tc>
                  <a:txBody>
                    <a:bodyPr/>
                    <a:lstStyle/>
                    <a:p>
                      <a:pPr algn="ctr" fontAlgn="t"/>
                      <a:r>
                        <a:rPr lang="ru-RU" sz="1000" b="0" i="0" u="none" strike="noStrike" dirty="0">
                          <a:solidFill>
                            <a:srgbClr val="000000"/>
                          </a:solidFill>
                          <a:latin typeface="Times New Roman"/>
                        </a:rPr>
                        <a:t>28,51</a:t>
                      </a:r>
                    </a:p>
                  </a:txBody>
                  <a:tcPr marL="7620" marR="7620" marT="7620" marB="0"/>
                </a:tc>
                <a:tc>
                  <a:txBody>
                    <a:bodyPr/>
                    <a:lstStyle/>
                    <a:p>
                      <a:pPr algn="ctr" fontAlgn="t"/>
                      <a:r>
                        <a:rPr lang="ru-RU" sz="1000" b="0" i="0" u="none" strike="noStrike" dirty="0">
                          <a:latin typeface="Times New Roman"/>
                        </a:rPr>
                        <a:t>15423009,43</a:t>
                      </a:r>
                    </a:p>
                  </a:txBody>
                  <a:tcPr marL="7620" marR="7620" marT="7620" marB="0"/>
                </a:tc>
                <a:tc>
                  <a:txBody>
                    <a:bodyPr/>
                    <a:lstStyle/>
                    <a:p>
                      <a:pPr algn="ctr" fontAlgn="t"/>
                      <a:r>
                        <a:rPr lang="ru-RU" sz="1000" b="0" i="0" u="none" strike="noStrike" dirty="0">
                          <a:latin typeface="Times New Roman"/>
                        </a:rPr>
                        <a:t>15425827,43</a:t>
                      </a:r>
                    </a:p>
                  </a:txBody>
                  <a:tcPr marL="7620" marR="7620" marT="7620" marB="0"/>
                </a:tc>
                <a:extLst>
                  <a:ext uri="{0D108BD9-81ED-4DB2-BD59-A6C34878D82A}">
                    <a16:rowId xmlns:a16="http://schemas.microsoft.com/office/drawing/2014/main" val="2533589735"/>
                  </a:ext>
                </a:extLst>
              </a:tr>
              <a:tr h="195365">
                <a:tc>
                  <a:txBody>
                    <a:bodyPr/>
                    <a:lstStyle/>
                    <a:p>
                      <a:pPr algn="just"/>
                      <a:r>
                        <a:rPr lang="ru-RU" sz="1000" dirty="0">
                          <a:effectLst/>
                          <a:latin typeface="Times New Roman" pitchFamily="18" charset="0"/>
                          <a:cs typeface="Times New Roman" pitchFamily="18" charset="0"/>
                        </a:rPr>
                        <a:t>Другие вопросы в области </a:t>
                      </a:r>
                      <a:r>
                        <a:rPr lang="ru-RU" sz="1000" dirty="0" err="1">
                          <a:effectLst/>
                          <a:latin typeface="Times New Roman" pitchFamily="18" charset="0"/>
                          <a:cs typeface="Times New Roman" pitchFamily="18" charset="0"/>
                        </a:rPr>
                        <a:t>жилищно</a:t>
                      </a:r>
                      <a:r>
                        <a:rPr lang="ru-RU" sz="1000" dirty="0">
                          <a:effectLst/>
                          <a:latin typeface="Times New Roman" pitchFamily="18" charset="0"/>
                          <a:cs typeface="Times New Roman" pitchFamily="18" charset="0"/>
                        </a:rPr>
                        <a:t> – коммунального хозяйства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0505</a:t>
                      </a:r>
                    </a:p>
                  </a:txBody>
                  <a:tcPr/>
                </a:tc>
                <a:tc>
                  <a:txBody>
                    <a:bodyPr/>
                    <a:lstStyle/>
                    <a:p>
                      <a:pPr algn="ctr" fontAlgn="t"/>
                      <a:r>
                        <a:rPr lang="ru-RU" sz="1000" b="0" i="0" u="none" strike="noStrike">
                          <a:solidFill>
                            <a:srgbClr val="000000"/>
                          </a:solidFill>
                          <a:latin typeface="Times New Roman"/>
                        </a:rPr>
                        <a:t>3478443,15</a:t>
                      </a:r>
                    </a:p>
                  </a:txBody>
                  <a:tcPr marL="7620" marR="7620" marT="7620" marB="0"/>
                </a:tc>
                <a:tc>
                  <a:txBody>
                    <a:bodyPr/>
                    <a:lstStyle/>
                    <a:p>
                      <a:pPr algn="ctr" fontAlgn="t"/>
                      <a:r>
                        <a:rPr lang="ru-RU" sz="1000" b="0" i="0" u="none" strike="noStrike">
                          <a:latin typeface="Times New Roman"/>
                        </a:rPr>
                        <a:t>13577850,00</a:t>
                      </a:r>
                    </a:p>
                  </a:txBody>
                  <a:tcPr marL="7620" marR="7620" marT="7620" marB="0"/>
                </a:tc>
                <a:tc>
                  <a:txBody>
                    <a:bodyPr/>
                    <a:lstStyle/>
                    <a:p>
                      <a:pPr algn="ctr" fontAlgn="t"/>
                      <a:r>
                        <a:rPr lang="ru-RU" sz="1000" b="0" i="0" u="none" strike="noStrike" dirty="0">
                          <a:latin typeface="Times New Roman"/>
                        </a:rPr>
                        <a:t>14090000,00</a:t>
                      </a:r>
                    </a:p>
                  </a:txBody>
                  <a:tcPr marL="7620" marR="7620" marT="7620" marB="0"/>
                </a:tc>
                <a:tc>
                  <a:txBody>
                    <a:bodyPr/>
                    <a:lstStyle/>
                    <a:p>
                      <a:pPr algn="ctr" fontAlgn="t"/>
                      <a:r>
                        <a:rPr lang="ru-RU" sz="1000" b="0" i="0" u="none" strike="noStrike" dirty="0">
                          <a:solidFill>
                            <a:srgbClr val="000000"/>
                          </a:solidFill>
                          <a:latin typeface="Times New Roman"/>
                        </a:rPr>
                        <a:t>405,07</a:t>
                      </a:r>
                    </a:p>
                  </a:txBody>
                  <a:tcPr marL="7620" marR="7620" marT="7620" marB="0"/>
                </a:tc>
                <a:tc>
                  <a:txBody>
                    <a:bodyPr/>
                    <a:lstStyle/>
                    <a:p>
                      <a:pPr algn="ctr" fontAlgn="t"/>
                      <a:r>
                        <a:rPr lang="ru-RU" sz="1000" b="0" i="0" u="none" strike="noStrike" dirty="0">
                          <a:solidFill>
                            <a:srgbClr val="000000"/>
                          </a:solidFill>
                          <a:latin typeface="Times New Roman"/>
                        </a:rPr>
                        <a:t>103,77</a:t>
                      </a:r>
                    </a:p>
                  </a:txBody>
                  <a:tcPr marL="7620" marR="7620" marT="7620" marB="0"/>
                </a:tc>
                <a:tc>
                  <a:txBody>
                    <a:bodyPr/>
                    <a:lstStyle/>
                    <a:p>
                      <a:pPr algn="ctr" fontAlgn="t"/>
                      <a:r>
                        <a:rPr lang="ru-RU" sz="1000" b="0" i="0" u="none" strike="noStrike" dirty="0">
                          <a:latin typeface="Times New Roman"/>
                        </a:rPr>
                        <a:t>14777450,00</a:t>
                      </a:r>
                    </a:p>
                  </a:txBody>
                  <a:tcPr marL="7620" marR="7620" marT="7620" marB="0"/>
                </a:tc>
                <a:tc>
                  <a:txBody>
                    <a:bodyPr/>
                    <a:lstStyle/>
                    <a:p>
                      <a:pPr algn="ctr" fontAlgn="t"/>
                      <a:r>
                        <a:rPr lang="ru-RU" sz="1000" b="0" i="0" u="none" strike="noStrike" dirty="0">
                          <a:latin typeface="Times New Roman"/>
                        </a:rPr>
                        <a:t>15377450,00</a:t>
                      </a:r>
                    </a:p>
                  </a:txBody>
                  <a:tcPr marL="7620" marR="7620" marT="7620" marB="0"/>
                </a:tc>
                <a:extLst>
                  <a:ext uri="{0D108BD9-81ED-4DB2-BD59-A6C34878D82A}">
                    <a16:rowId xmlns:a16="http://schemas.microsoft.com/office/drawing/2014/main" val="4243045591"/>
                  </a:ext>
                </a:extLst>
              </a:tr>
              <a:tr h="127394">
                <a:tc>
                  <a:txBody>
                    <a:bodyPr/>
                    <a:lstStyle/>
                    <a:p>
                      <a:pPr algn="just"/>
                      <a:r>
                        <a:rPr lang="ru-RU" sz="1000" b="1" dirty="0">
                          <a:effectLst/>
                          <a:latin typeface="Times New Roman" pitchFamily="18" charset="0"/>
                          <a:cs typeface="Times New Roman" pitchFamily="18" charset="0"/>
                        </a:rPr>
                        <a:t>ОБРАЗОВАНИЕ</a:t>
                      </a:r>
                      <a:endParaRPr lang="ru-RU" sz="1000" b="1"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b="1" dirty="0">
                          <a:latin typeface="Times New Roman" pitchFamily="18" charset="0"/>
                          <a:cs typeface="Times New Roman" pitchFamily="18" charset="0"/>
                        </a:rPr>
                        <a:t>0700</a:t>
                      </a:r>
                    </a:p>
                  </a:txBody>
                  <a:tcPr/>
                </a:tc>
                <a:tc>
                  <a:txBody>
                    <a:bodyPr/>
                    <a:lstStyle/>
                    <a:p>
                      <a:pPr algn="ctr" fontAlgn="t"/>
                      <a:r>
                        <a:rPr lang="ru-RU" sz="1000" b="1" i="0" u="none" strike="noStrike" dirty="0">
                          <a:solidFill>
                            <a:srgbClr val="000000"/>
                          </a:solidFill>
                          <a:latin typeface="Times New Roman"/>
                        </a:rPr>
                        <a:t>410869928,74</a:t>
                      </a:r>
                    </a:p>
                  </a:txBody>
                  <a:tcPr marL="7620" marR="7620" marT="7620" marB="0"/>
                </a:tc>
                <a:tc>
                  <a:txBody>
                    <a:bodyPr/>
                    <a:lstStyle/>
                    <a:p>
                      <a:pPr algn="ctr" fontAlgn="t"/>
                      <a:r>
                        <a:rPr lang="ru-RU" sz="1000" b="1" i="0" u="none" strike="noStrike" dirty="0">
                          <a:solidFill>
                            <a:srgbClr val="000000"/>
                          </a:solidFill>
                          <a:latin typeface="Times New Roman"/>
                        </a:rPr>
                        <a:t>493462485,01</a:t>
                      </a:r>
                    </a:p>
                  </a:txBody>
                  <a:tcPr marL="7620" marR="7620" marT="7620" marB="0"/>
                </a:tc>
                <a:tc>
                  <a:txBody>
                    <a:bodyPr/>
                    <a:lstStyle/>
                    <a:p>
                      <a:pPr algn="ctr" fontAlgn="t"/>
                      <a:r>
                        <a:rPr lang="ru-RU" sz="1000" b="1" i="0" u="none" strike="noStrike" dirty="0">
                          <a:solidFill>
                            <a:srgbClr val="000000"/>
                          </a:solidFill>
                          <a:latin typeface="Times New Roman"/>
                        </a:rPr>
                        <a:t>538599680,90</a:t>
                      </a:r>
                    </a:p>
                  </a:txBody>
                  <a:tcPr marL="7620" marR="7620" marT="7620" marB="0"/>
                </a:tc>
                <a:tc>
                  <a:txBody>
                    <a:bodyPr/>
                    <a:lstStyle/>
                    <a:p>
                      <a:pPr algn="ctr" fontAlgn="t"/>
                      <a:r>
                        <a:rPr lang="ru-RU" sz="1000" b="1" i="0" u="none" strike="noStrike" dirty="0">
                          <a:solidFill>
                            <a:srgbClr val="000000"/>
                          </a:solidFill>
                          <a:latin typeface="Times New Roman"/>
                        </a:rPr>
                        <a:t>131,09</a:t>
                      </a:r>
                    </a:p>
                  </a:txBody>
                  <a:tcPr marL="7620" marR="7620" marT="7620" marB="0"/>
                </a:tc>
                <a:tc>
                  <a:txBody>
                    <a:bodyPr/>
                    <a:lstStyle/>
                    <a:p>
                      <a:pPr algn="ctr" fontAlgn="t"/>
                      <a:r>
                        <a:rPr lang="ru-RU" sz="1000" b="1" i="0" u="none" strike="noStrike" dirty="0">
                          <a:solidFill>
                            <a:srgbClr val="000000"/>
                          </a:solidFill>
                          <a:latin typeface="Times New Roman"/>
                        </a:rPr>
                        <a:t>109,15</a:t>
                      </a:r>
                    </a:p>
                  </a:txBody>
                  <a:tcPr marL="7620" marR="7620" marT="7620" marB="0"/>
                </a:tc>
                <a:tc>
                  <a:txBody>
                    <a:bodyPr/>
                    <a:lstStyle/>
                    <a:p>
                      <a:pPr algn="ctr" fontAlgn="t"/>
                      <a:r>
                        <a:rPr lang="ru-RU" sz="1000" b="1" i="0" u="none" strike="noStrike" dirty="0">
                          <a:solidFill>
                            <a:srgbClr val="000000"/>
                          </a:solidFill>
                          <a:latin typeface="Times New Roman"/>
                        </a:rPr>
                        <a:t>552759764,64</a:t>
                      </a:r>
                    </a:p>
                  </a:txBody>
                  <a:tcPr marL="7620" marR="7620" marT="7620" marB="0"/>
                </a:tc>
                <a:tc>
                  <a:txBody>
                    <a:bodyPr/>
                    <a:lstStyle/>
                    <a:p>
                      <a:pPr algn="ctr" fontAlgn="t"/>
                      <a:r>
                        <a:rPr lang="ru-RU" sz="1000" b="1" i="0" u="none" strike="noStrike" dirty="0">
                          <a:solidFill>
                            <a:srgbClr val="000000"/>
                          </a:solidFill>
                          <a:latin typeface="Times New Roman"/>
                        </a:rPr>
                        <a:t>583249527,64</a:t>
                      </a:r>
                    </a:p>
                  </a:txBody>
                  <a:tcPr marL="7620" marR="7620" marT="7620" marB="0"/>
                </a:tc>
                <a:extLst>
                  <a:ext uri="{0D108BD9-81ED-4DB2-BD59-A6C34878D82A}">
                    <a16:rowId xmlns:a16="http://schemas.microsoft.com/office/drawing/2014/main" val="2463491426"/>
                  </a:ext>
                </a:extLst>
              </a:tr>
              <a:tr h="119424">
                <a:tc>
                  <a:txBody>
                    <a:bodyPr/>
                    <a:lstStyle/>
                    <a:p>
                      <a:pPr algn="just"/>
                      <a:r>
                        <a:rPr lang="ru-RU" sz="1000" dirty="0">
                          <a:effectLst/>
                          <a:latin typeface="Times New Roman" pitchFamily="18" charset="0"/>
                          <a:cs typeface="Times New Roman" pitchFamily="18" charset="0"/>
                        </a:rPr>
                        <a:t>Дошкольное образование</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0701</a:t>
                      </a:r>
                    </a:p>
                  </a:txBody>
                  <a:tcPr/>
                </a:tc>
                <a:tc>
                  <a:txBody>
                    <a:bodyPr/>
                    <a:lstStyle/>
                    <a:p>
                      <a:pPr algn="ctr" fontAlgn="t"/>
                      <a:r>
                        <a:rPr lang="ru-RU" sz="1000" b="0" i="0" u="none" strike="noStrike">
                          <a:solidFill>
                            <a:srgbClr val="000000"/>
                          </a:solidFill>
                          <a:latin typeface="Times New Roman"/>
                        </a:rPr>
                        <a:t>90815700,99</a:t>
                      </a:r>
                    </a:p>
                  </a:txBody>
                  <a:tcPr marL="7620" marR="7620" marT="7620" marB="0"/>
                </a:tc>
                <a:tc>
                  <a:txBody>
                    <a:bodyPr/>
                    <a:lstStyle/>
                    <a:p>
                      <a:pPr algn="ctr" fontAlgn="t"/>
                      <a:r>
                        <a:rPr lang="ru-RU" sz="1000" b="0" i="0" u="none" strike="noStrike" dirty="0">
                          <a:latin typeface="Times New Roman"/>
                        </a:rPr>
                        <a:t>104462170,00</a:t>
                      </a:r>
                    </a:p>
                  </a:txBody>
                  <a:tcPr marL="7620" marR="7620" marT="7620" marB="0"/>
                </a:tc>
                <a:tc>
                  <a:txBody>
                    <a:bodyPr/>
                    <a:lstStyle/>
                    <a:p>
                      <a:pPr algn="ctr" fontAlgn="t"/>
                      <a:r>
                        <a:rPr lang="ru-RU" sz="1000" b="0" i="0" u="none" strike="noStrike" dirty="0">
                          <a:latin typeface="Times New Roman"/>
                        </a:rPr>
                        <a:t>125154665,00</a:t>
                      </a:r>
                    </a:p>
                  </a:txBody>
                  <a:tcPr marL="7620" marR="7620" marT="7620" marB="0"/>
                </a:tc>
                <a:tc>
                  <a:txBody>
                    <a:bodyPr/>
                    <a:lstStyle/>
                    <a:p>
                      <a:pPr algn="ctr" fontAlgn="t"/>
                      <a:r>
                        <a:rPr lang="ru-RU" sz="1000" b="0" i="0" u="none" strike="noStrike" dirty="0">
                          <a:solidFill>
                            <a:srgbClr val="000000"/>
                          </a:solidFill>
                          <a:latin typeface="Times New Roman"/>
                        </a:rPr>
                        <a:t>137,81</a:t>
                      </a:r>
                    </a:p>
                  </a:txBody>
                  <a:tcPr marL="7620" marR="7620" marT="7620" marB="0"/>
                </a:tc>
                <a:tc>
                  <a:txBody>
                    <a:bodyPr/>
                    <a:lstStyle/>
                    <a:p>
                      <a:pPr algn="ctr" fontAlgn="t"/>
                      <a:r>
                        <a:rPr lang="ru-RU" sz="1000" b="0" i="0" u="none" strike="noStrike" dirty="0">
                          <a:solidFill>
                            <a:srgbClr val="000000"/>
                          </a:solidFill>
                          <a:latin typeface="Times New Roman"/>
                        </a:rPr>
                        <a:t>119,81</a:t>
                      </a:r>
                    </a:p>
                  </a:txBody>
                  <a:tcPr marL="7620" marR="7620" marT="7620" marB="0"/>
                </a:tc>
                <a:tc>
                  <a:txBody>
                    <a:bodyPr/>
                    <a:lstStyle/>
                    <a:p>
                      <a:pPr algn="ctr" fontAlgn="t"/>
                      <a:r>
                        <a:rPr lang="ru-RU" sz="1000" b="0" i="0" u="none" strike="noStrike" dirty="0">
                          <a:latin typeface="Times New Roman"/>
                        </a:rPr>
                        <a:t>133002240,00</a:t>
                      </a:r>
                    </a:p>
                  </a:txBody>
                  <a:tcPr marL="7620" marR="7620" marT="7620" marB="0"/>
                </a:tc>
                <a:tc>
                  <a:txBody>
                    <a:bodyPr/>
                    <a:lstStyle/>
                    <a:p>
                      <a:pPr algn="ctr" fontAlgn="t"/>
                      <a:r>
                        <a:rPr lang="ru-RU" sz="1000" b="0" i="0" u="none" strike="noStrike" dirty="0">
                          <a:latin typeface="Times New Roman"/>
                        </a:rPr>
                        <a:t>137240960,00</a:t>
                      </a:r>
                    </a:p>
                  </a:txBody>
                  <a:tcPr marL="7620" marR="7620" marT="7620" marB="0"/>
                </a:tc>
                <a:extLst>
                  <a:ext uri="{0D108BD9-81ED-4DB2-BD59-A6C34878D82A}">
                    <a16:rowId xmlns:a16="http://schemas.microsoft.com/office/drawing/2014/main" val="2072850136"/>
                  </a:ext>
                </a:extLst>
              </a:tr>
              <a:tr h="0">
                <a:tc>
                  <a:txBody>
                    <a:bodyPr/>
                    <a:lstStyle/>
                    <a:p>
                      <a:pPr algn="just"/>
                      <a:r>
                        <a:rPr lang="ru-RU" sz="1000" dirty="0">
                          <a:effectLst/>
                          <a:latin typeface="Times New Roman" pitchFamily="18" charset="0"/>
                          <a:cs typeface="Times New Roman" pitchFamily="18" charset="0"/>
                        </a:rPr>
                        <a:t>Общее образование</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0702</a:t>
                      </a:r>
                    </a:p>
                  </a:txBody>
                  <a:tcPr/>
                </a:tc>
                <a:tc>
                  <a:txBody>
                    <a:bodyPr/>
                    <a:lstStyle/>
                    <a:p>
                      <a:pPr algn="ctr" fontAlgn="t"/>
                      <a:r>
                        <a:rPr lang="ru-RU" sz="1000" b="0" i="0" u="none" strike="noStrike">
                          <a:solidFill>
                            <a:srgbClr val="000000"/>
                          </a:solidFill>
                          <a:latin typeface="Times New Roman"/>
                        </a:rPr>
                        <a:t>269602459,88</a:t>
                      </a:r>
                    </a:p>
                  </a:txBody>
                  <a:tcPr marL="7620" marR="7620" marT="7620" marB="0"/>
                </a:tc>
                <a:tc>
                  <a:txBody>
                    <a:bodyPr/>
                    <a:lstStyle/>
                    <a:p>
                      <a:pPr algn="ctr" fontAlgn="t"/>
                      <a:r>
                        <a:rPr lang="ru-RU" sz="1000" b="0" i="0" u="none" strike="noStrike" dirty="0">
                          <a:latin typeface="Times New Roman"/>
                        </a:rPr>
                        <a:t>323753602,80</a:t>
                      </a:r>
                    </a:p>
                  </a:txBody>
                  <a:tcPr marL="7620" marR="7620" marT="7620" marB="0"/>
                </a:tc>
                <a:tc>
                  <a:txBody>
                    <a:bodyPr/>
                    <a:lstStyle/>
                    <a:p>
                      <a:pPr algn="ctr" fontAlgn="t"/>
                      <a:r>
                        <a:rPr lang="ru-RU" sz="1000" b="0" i="0" u="none" strike="noStrike" dirty="0">
                          <a:latin typeface="Times New Roman"/>
                        </a:rPr>
                        <a:t>338516732,80</a:t>
                      </a:r>
                    </a:p>
                  </a:txBody>
                  <a:tcPr marL="7620" marR="7620" marT="7620" marB="0"/>
                </a:tc>
                <a:tc>
                  <a:txBody>
                    <a:bodyPr/>
                    <a:lstStyle/>
                    <a:p>
                      <a:pPr algn="ctr" fontAlgn="t"/>
                      <a:r>
                        <a:rPr lang="ru-RU" sz="1000" b="0" i="0" u="none" strike="noStrike" dirty="0">
                          <a:solidFill>
                            <a:srgbClr val="000000"/>
                          </a:solidFill>
                          <a:latin typeface="Times New Roman"/>
                        </a:rPr>
                        <a:t>125,56</a:t>
                      </a:r>
                    </a:p>
                  </a:txBody>
                  <a:tcPr marL="7620" marR="7620" marT="7620" marB="0"/>
                </a:tc>
                <a:tc>
                  <a:txBody>
                    <a:bodyPr/>
                    <a:lstStyle/>
                    <a:p>
                      <a:pPr algn="ctr" fontAlgn="t"/>
                      <a:r>
                        <a:rPr lang="ru-RU" sz="1000" b="0" i="0" u="none" strike="noStrike" dirty="0">
                          <a:solidFill>
                            <a:srgbClr val="000000"/>
                          </a:solidFill>
                          <a:latin typeface="Times New Roman"/>
                        </a:rPr>
                        <a:t>104,56</a:t>
                      </a:r>
                    </a:p>
                  </a:txBody>
                  <a:tcPr marL="7620" marR="7620" marT="7620" marB="0"/>
                </a:tc>
                <a:tc>
                  <a:txBody>
                    <a:bodyPr/>
                    <a:lstStyle/>
                    <a:p>
                      <a:pPr algn="ctr" fontAlgn="t"/>
                      <a:r>
                        <a:rPr lang="ru-RU" sz="1000" b="0" i="0" u="none" strike="noStrike" dirty="0">
                          <a:latin typeface="Times New Roman"/>
                        </a:rPr>
                        <a:t>350015430,64</a:t>
                      </a:r>
                    </a:p>
                  </a:txBody>
                  <a:tcPr marL="7620" marR="7620" marT="7620" marB="0"/>
                </a:tc>
                <a:tc>
                  <a:txBody>
                    <a:bodyPr/>
                    <a:lstStyle/>
                    <a:p>
                      <a:pPr algn="ctr" fontAlgn="t"/>
                      <a:r>
                        <a:rPr lang="ru-RU" sz="1000" b="0" i="0" u="none" strike="noStrike" dirty="0">
                          <a:latin typeface="Times New Roman"/>
                        </a:rPr>
                        <a:t>374866173,64</a:t>
                      </a:r>
                    </a:p>
                  </a:txBody>
                  <a:tcPr marL="7620" marR="7620" marT="7620" marB="0"/>
                </a:tc>
                <a:extLst>
                  <a:ext uri="{0D108BD9-81ED-4DB2-BD59-A6C34878D82A}">
                    <a16:rowId xmlns:a16="http://schemas.microsoft.com/office/drawing/2014/main" val="3150526620"/>
                  </a:ext>
                </a:extLst>
              </a:tr>
              <a:tr h="145430">
                <a:tc>
                  <a:txBody>
                    <a:bodyPr/>
                    <a:lstStyle/>
                    <a:p>
                      <a:pPr algn="just"/>
                      <a:r>
                        <a:rPr lang="ru-RU" sz="1000" dirty="0">
                          <a:effectLst/>
                          <a:latin typeface="Times New Roman" pitchFamily="18" charset="0"/>
                          <a:cs typeface="Times New Roman" pitchFamily="18" charset="0"/>
                        </a:rPr>
                        <a:t>Дополнительное образование детей</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0703</a:t>
                      </a:r>
                    </a:p>
                  </a:txBody>
                  <a:tcPr/>
                </a:tc>
                <a:tc>
                  <a:txBody>
                    <a:bodyPr/>
                    <a:lstStyle/>
                    <a:p>
                      <a:pPr algn="ctr" fontAlgn="t"/>
                      <a:r>
                        <a:rPr lang="ru-RU" sz="1000" b="0" i="0" u="none" strike="noStrike">
                          <a:solidFill>
                            <a:srgbClr val="000000"/>
                          </a:solidFill>
                          <a:latin typeface="Times New Roman"/>
                        </a:rPr>
                        <a:t>18916644,92</a:t>
                      </a:r>
                    </a:p>
                  </a:txBody>
                  <a:tcPr marL="7620" marR="7620" marT="7620" marB="0"/>
                </a:tc>
                <a:tc>
                  <a:txBody>
                    <a:bodyPr/>
                    <a:lstStyle/>
                    <a:p>
                      <a:pPr algn="ctr" fontAlgn="t"/>
                      <a:r>
                        <a:rPr lang="ru-RU" sz="1000" b="0" i="0" u="none" strike="noStrike" dirty="0">
                          <a:latin typeface="Times New Roman"/>
                        </a:rPr>
                        <a:t>25323082,01</a:t>
                      </a:r>
                    </a:p>
                  </a:txBody>
                  <a:tcPr marL="7620" marR="7620" marT="7620" marB="0"/>
                </a:tc>
                <a:tc>
                  <a:txBody>
                    <a:bodyPr/>
                    <a:lstStyle/>
                    <a:p>
                      <a:pPr algn="ctr" fontAlgn="t"/>
                      <a:r>
                        <a:rPr lang="ru-RU" sz="1000" b="0" i="0" u="none" strike="noStrike" dirty="0">
                          <a:latin typeface="Times New Roman"/>
                        </a:rPr>
                        <a:t>30191222,00</a:t>
                      </a:r>
                    </a:p>
                  </a:txBody>
                  <a:tcPr marL="7620" marR="7620" marT="7620" marB="0"/>
                </a:tc>
                <a:tc>
                  <a:txBody>
                    <a:bodyPr/>
                    <a:lstStyle/>
                    <a:p>
                      <a:pPr algn="ctr" fontAlgn="t"/>
                      <a:r>
                        <a:rPr lang="ru-RU" sz="1000" b="0" i="0" u="none" strike="noStrike" dirty="0">
                          <a:solidFill>
                            <a:srgbClr val="000000"/>
                          </a:solidFill>
                          <a:latin typeface="Times New Roman"/>
                        </a:rPr>
                        <a:t>159,60</a:t>
                      </a:r>
                    </a:p>
                  </a:txBody>
                  <a:tcPr marL="7620" marR="7620" marT="7620" marB="0"/>
                </a:tc>
                <a:tc>
                  <a:txBody>
                    <a:bodyPr/>
                    <a:lstStyle/>
                    <a:p>
                      <a:pPr algn="ctr" fontAlgn="t"/>
                      <a:r>
                        <a:rPr lang="ru-RU" sz="1000" b="0" i="0" u="none" strike="noStrike" dirty="0">
                          <a:solidFill>
                            <a:srgbClr val="000000"/>
                          </a:solidFill>
                          <a:latin typeface="Times New Roman"/>
                        </a:rPr>
                        <a:t>119,22</a:t>
                      </a:r>
                    </a:p>
                  </a:txBody>
                  <a:tcPr marL="7620" marR="7620" marT="7620" marB="0"/>
                </a:tc>
                <a:tc>
                  <a:txBody>
                    <a:bodyPr/>
                    <a:lstStyle/>
                    <a:p>
                      <a:pPr algn="ctr" fontAlgn="t"/>
                      <a:r>
                        <a:rPr lang="ru-RU" sz="1000" b="0" i="0" u="none" strike="noStrike" dirty="0">
                          <a:latin typeface="Times New Roman"/>
                        </a:rPr>
                        <a:t>27651400,00</a:t>
                      </a:r>
                    </a:p>
                  </a:txBody>
                  <a:tcPr marL="7620" marR="7620" marT="7620" marB="0"/>
                </a:tc>
                <a:tc>
                  <a:txBody>
                    <a:bodyPr/>
                    <a:lstStyle/>
                    <a:p>
                      <a:pPr algn="ctr" fontAlgn="t"/>
                      <a:r>
                        <a:rPr lang="ru-RU" sz="1000" b="0" i="0" u="none" strike="noStrike" dirty="0">
                          <a:latin typeface="Times New Roman"/>
                        </a:rPr>
                        <a:t>28551700,00</a:t>
                      </a:r>
                    </a:p>
                  </a:txBody>
                  <a:tcPr marL="7620" marR="7620" marT="7620" marB="0"/>
                </a:tc>
                <a:extLst>
                  <a:ext uri="{0D108BD9-81ED-4DB2-BD59-A6C34878D82A}">
                    <a16:rowId xmlns:a16="http://schemas.microsoft.com/office/drawing/2014/main" val="506973608"/>
                  </a:ext>
                </a:extLst>
              </a:tr>
              <a:tr h="209347">
                <a:tc>
                  <a:txBody>
                    <a:bodyPr/>
                    <a:lstStyle/>
                    <a:p>
                      <a:pPr algn="just"/>
                      <a:r>
                        <a:rPr lang="ru-RU" sz="1000" dirty="0">
                          <a:effectLst/>
                          <a:latin typeface="Times New Roman" pitchFamily="18" charset="0"/>
                          <a:cs typeface="Times New Roman" pitchFamily="18" charset="0"/>
                        </a:rPr>
                        <a:t>Профессиональная подготовка, переподготовка и повышение квалификации</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0705</a:t>
                      </a:r>
                    </a:p>
                  </a:txBody>
                  <a:tcPr/>
                </a:tc>
                <a:tc>
                  <a:txBody>
                    <a:bodyPr/>
                    <a:lstStyle/>
                    <a:p>
                      <a:pPr algn="ctr" fontAlgn="t"/>
                      <a:r>
                        <a:rPr lang="ru-RU" sz="1000" b="0" i="0" u="none" strike="noStrike">
                          <a:solidFill>
                            <a:srgbClr val="000000"/>
                          </a:solidFill>
                          <a:latin typeface="Times New Roman"/>
                        </a:rPr>
                        <a:t>398210,00</a:t>
                      </a:r>
                    </a:p>
                  </a:txBody>
                  <a:tcPr marL="7620" marR="7620" marT="7620" marB="0"/>
                </a:tc>
                <a:tc>
                  <a:txBody>
                    <a:bodyPr/>
                    <a:lstStyle/>
                    <a:p>
                      <a:pPr algn="ctr" fontAlgn="t"/>
                      <a:r>
                        <a:rPr lang="ru-RU" sz="1000" b="0" i="0" u="none" strike="noStrike">
                          <a:latin typeface="Times New Roman"/>
                        </a:rPr>
                        <a:t>420000,00</a:t>
                      </a:r>
                    </a:p>
                  </a:txBody>
                  <a:tcPr marL="7620" marR="7620" marT="7620" marB="0"/>
                </a:tc>
                <a:tc>
                  <a:txBody>
                    <a:bodyPr/>
                    <a:lstStyle/>
                    <a:p>
                      <a:pPr algn="ctr" fontAlgn="t"/>
                      <a:r>
                        <a:rPr lang="ru-RU" sz="1000" b="0" i="0" u="none" strike="noStrike" dirty="0">
                          <a:latin typeface="Times New Roman"/>
                        </a:rPr>
                        <a:t>270000,00</a:t>
                      </a:r>
                    </a:p>
                  </a:txBody>
                  <a:tcPr marL="7620" marR="7620" marT="7620" marB="0"/>
                </a:tc>
                <a:tc>
                  <a:txBody>
                    <a:bodyPr/>
                    <a:lstStyle/>
                    <a:p>
                      <a:pPr algn="ctr" fontAlgn="t"/>
                      <a:r>
                        <a:rPr lang="ru-RU" sz="1000" b="0" i="0" u="none" strike="noStrike" dirty="0">
                          <a:solidFill>
                            <a:srgbClr val="000000"/>
                          </a:solidFill>
                          <a:latin typeface="Times New Roman"/>
                        </a:rPr>
                        <a:t>67,80</a:t>
                      </a:r>
                    </a:p>
                  </a:txBody>
                  <a:tcPr marL="7620" marR="7620" marT="7620" marB="0"/>
                </a:tc>
                <a:tc>
                  <a:txBody>
                    <a:bodyPr/>
                    <a:lstStyle/>
                    <a:p>
                      <a:pPr algn="ctr" fontAlgn="t"/>
                      <a:r>
                        <a:rPr lang="ru-RU" sz="1000" b="0" i="0" u="none" strike="noStrike" dirty="0">
                          <a:solidFill>
                            <a:srgbClr val="000000"/>
                          </a:solidFill>
                          <a:latin typeface="Times New Roman"/>
                        </a:rPr>
                        <a:t>64,29</a:t>
                      </a:r>
                    </a:p>
                  </a:txBody>
                  <a:tcPr marL="7620" marR="7620" marT="7620" marB="0"/>
                </a:tc>
                <a:tc>
                  <a:txBody>
                    <a:bodyPr/>
                    <a:lstStyle/>
                    <a:p>
                      <a:pPr algn="ctr" fontAlgn="t"/>
                      <a:r>
                        <a:rPr lang="ru-RU" sz="1000" b="0" i="0" u="none" strike="noStrike" dirty="0">
                          <a:latin typeface="Times New Roman"/>
                        </a:rPr>
                        <a:t>220000,00</a:t>
                      </a:r>
                    </a:p>
                  </a:txBody>
                  <a:tcPr marL="7620" marR="7620" marT="7620" marB="0"/>
                </a:tc>
                <a:tc>
                  <a:txBody>
                    <a:bodyPr/>
                    <a:lstStyle/>
                    <a:p>
                      <a:pPr algn="ctr" fontAlgn="t"/>
                      <a:r>
                        <a:rPr lang="ru-RU" sz="1000" b="0" i="0" u="none" strike="noStrike" dirty="0">
                          <a:latin typeface="Times New Roman"/>
                        </a:rPr>
                        <a:t>220000,00</a:t>
                      </a:r>
                    </a:p>
                  </a:txBody>
                  <a:tcPr marL="7620" marR="7620" marT="7620" marB="0"/>
                </a:tc>
                <a:extLst>
                  <a:ext uri="{0D108BD9-81ED-4DB2-BD59-A6C34878D82A}">
                    <a16:rowId xmlns:a16="http://schemas.microsoft.com/office/drawing/2014/main" val="2092191505"/>
                  </a:ext>
                </a:extLst>
              </a:tr>
              <a:tr h="0">
                <a:tc>
                  <a:txBody>
                    <a:bodyPr/>
                    <a:lstStyle/>
                    <a:p>
                      <a:pPr algn="just"/>
                      <a:r>
                        <a:rPr lang="ru-RU" sz="1000">
                          <a:effectLst/>
                          <a:latin typeface="Times New Roman" pitchFamily="18" charset="0"/>
                          <a:cs typeface="Times New Roman" pitchFamily="18" charset="0"/>
                        </a:rPr>
                        <a:t>Молодежная политика</a:t>
                      </a:r>
                      <a:endParaRPr lang="ru-RU" sz="100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0707</a:t>
                      </a:r>
                    </a:p>
                  </a:txBody>
                  <a:tcPr/>
                </a:tc>
                <a:tc>
                  <a:txBody>
                    <a:bodyPr/>
                    <a:lstStyle/>
                    <a:p>
                      <a:pPr algn="ctr" fontAlgn="t"/>
                      <a:r>
                        <a:rPr lang="ru-RU" sz="1000" b="0" i="0" u="none" strike="noStrike">
                          <a:solidFill>
                            <a:srgbClr val="000000"/>
                          </a:solidFill>
                          <a:latin typeface="Times New Roman"/>
                        </a:rPr>
                        <a:t>664260,00</a:t>
                      </a:r>
                    </a:p>
                  </a:txBody>
                  <a:tcPr marL="7620" marR="7620" marT="7620" marB="0"/>
                </a:tc>
                <a:tc>
                  <a:txBody>
                    <a:bodyPr/>
                    <a:lstStyle/>
                    <a:p>
                      <a:pPr algn="ctr" fontAlgn="t"/>
                      <a:r>
                        <a:rPr lang="ru-RU" sz="1000" b="0" i="0" u="none" strike="noStrike">
                          <a:latin typeface="Times New Roman"/>
                        </a:rPr>
                        <a:t>100000,00</a:t>
                      </a:r>
                    </a:p>
                  </a:txBody>
                  <a:tcPr marL="7620" marR="7620" marT="7620" marB="0"/>
                </a:tc>
                <a:tc>
                  <a:txBody>
                    <a:bodyPr/>
                    <a:lstStyle/>
                    <a:p>
                      <a:pPr algn="ctr" fontAlgn="t"/>
                      <a:r>
                        <a:rPr lang="ru-RU" sz="1000" b="0" i="0" u="none" strike="noStrike" dirty="0">
                          <a:latin typeface="Times New Roman"/>
                        </a:rPr>
                        <a:t>110000,00</a:t>
                      </a:r>
                    </a:p>
                  </a:txBody>
                  <a:tcPr marL="7620" marR="7620" marT="7620" marB="0"/>
                </a:tc>
                <a:tc>
                  <a:txBody>
                    <a:bodyPr/>
                    <a:lstStyle/>
                    <a:p>
                      <a:pPr algn="ctr" fontAlgn="t"/>
                      <a:r>
                        <a:rPr lang="ru-RU" sz="1000" b="0" i="0" u="none" strike="noStrike" dirty="0">
                          <a:solidFill>
                            <a:srgbClr val="000000"/>
                          </a:solidFill>
                          <a:latin typeface="Times New Roman"/>
                        </a:rPr>
                        <a:t>16,56</a:t>
                      </a:r>
                    </a:p>
                  </a:txBody>
                  <a:tcPr marL="7620" marR="7620" marT="7620" marB="0"/>
                </a:tc>
                <a:tc>
                  <a:txBody>
                    <a:bodyPr/>
                    <a:lstStyle/>
                    <a:p>
                      <a:pPr algn="ctr" fontAlgn="t"/>
                      <a:r>
                        <a:rPr lang="ru-RU" sz="1000" b="0" i="0" u="none" strike="noStrike" dirty="0">
                          <a:solidFill>
                            <a:srgbClr val="000000"/>
                          </a:solidFill>
                          <a:latin typeface="Times New Roman"/>
                        </a:rPr>
                        <a:t>110,00</a:t>
                      </a:r>
                    </a:p>
                  </a:txBody>
                  <a:tcPr marL="7620" marR="7620" marT="7620" marB="0"/>
                </a:tc>
                <a:tc>
                  <a:txBody>
                    <a:bodyPr/>
                    <a:lstStyle/>
                    <a:p>
                      <a:pPr algn="ctr" fontAlgn="t"/>
                      <a:r>
                        <a:rPr lang="ru-RU" sz="1000" b="0" i="0" u="none" strike="noStrike" dirty="0">
                          <a:latin typeface="Times New Roman"/>
                        </a:rPr>
                        <a:t>110000,00</a:t>
                      </a:r>
                    </a:p>
                  </a:txBody>
                  <a:tcPr marL="7620" marR="7620" marT="7620" marB="0"/>
                </a:tc>
                <a:tc>
                  <a:txBody>
                    <a:bodyPr/>
                    <a:lstStyle/>
                    <a:p>
                      <a:pPr algn="ctr" fontAlgn="t"/>
                      <a:r>
                        <a:rPr lang="ru-RU" sz="1000" b="0" i="0" u="none" strike="noStrike" dirty="0">
                          <a:latin typeface="Times New Roman"/>
                        </a:rPr>
                        <a:t>110000,00</a:t>
                      </a:r>
                    </a:p>
                  </a:txBody>
                  <a:tcPr marL="7620" marR="7620" marT="7620" marB="0"/>
                </a:tc>
                <a:extLst>
                  <a:ext uri="{0D108BD9-81ED-4DB2-BD59-A6C34878D82A}">
                    <a16:rowId xmlns:a16="http://schemas.microsoft.com/office/drawing/2014/main" val="1798237613"/>
                  </a:ext>
                </a:extLst>
              </a:tr>
              <a:tr h="122282">
                <a:tc>
                  <a:txBody>
                    <a:bodyPr/>
                    <a:lstStyle/>
                    <a:p>
                      <a:pPr algn="just"/>
                      <a:r>
                        <a:rPr lang="ru-RU" sz="1000" dirty="0">
                          <a:effectLst/>
                          <a:latin typeface="Times New Roman" pitchFamily="18" charset="0"/>
                          <a:cs typeface="Times New Roman" pitchFamily="18" charset="0"/>
                        </a:rPr>
                        <a:t>Другие вопросы в области образования</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0709</a:t>
                      </a:r>
                    </a:p>
                  </a:txBody>
                  <a:tcPr/>
                </a:tc>
                <a:tc>
                  <a:txBody>
                    <a:bodyPr/>
                    <a:lstStyle/>
                    <a:p>
                      <a:pPr algn="ctr" fontAlgn="t"/>
                      <a:r>
                        <a:rPr lang="ru-RU" sz="1000" b="0" i="0" u="none" strike="noStrike">
                          <a:solidFill>
                            <a:srgbClr val="000000"/>
                          </a:solidFill>
                          <a:latin typeface="Times New Roman"/>
                        </a:rPr>
                        <a:t>30472652,95</a:t>
                      </a:r>
                    </a:p>
                  </a:txBody>
                  <a:tcPr marL="7620" marR="7620" marT="7620" marB="0"/>
                </a:tc>
                <a:tc>
                  <a:txBody>
                    <a:bodyPr/>
                    <a:lstStyle/>
                    <a:p>
                      <a:pPr algn="ctr" fontAlgn="t"/>
                      <a:r>
                        <a:rPr lang="ru-RU" sz="1000" b="0" i="0" u="none" strike="noStrike" dirty="0">
                          <a:latin typeface="Times New Roman"/>
                        </a:rPr>
                        <a:t>39403630,20</a:t>
                      </a:r>
                    </a:p>
                  </a:txBody>
                  <a:tcPr marL="7620" marR="7620" marT="7620" marB="0"/>
                </a:tc>
                <a:tc>
                  <a:txBody>
                    <a:bodyPr/>
                    <a:lstStyle/>
                    <a:p>
                      <a:pPr algn="ctr" fontAlgn="t"/>
                      <a:r>
                        <a:rPr lang="ru-RU" sz="1000" b="0" i="0" u="none" strike="noStrike" dirty="0">
                          <a:latin typeface="Times New Roman"/>
                        </a:rPr>
                        <a:t>44357061,10</a:t>
                      </a:r>
                    </a:p>
                  </a:txBody>
                  <a:tcPr marL="7620" marR="7620" marT="7620" marB="0"/>
                </a:tc>
                <a:tc>
                  <a:txBody>
                    <a:bodyPr/>
                    <a:lstStyle/>
                    <a:p>
                      <a:pPr algn="ctr" fontAlgn="t"/>
                      <a:r>
                        <a:rPr lang="ru-RU" sz="1000" b="0" i="0" u="none" strike="noStrike" dirty="0">
                          <a:solidFill>
                            <a:srgbClr val="000000"/>
                          </a:solidFill>
                          <a:latin typeface="Times New Roman"/>
                        </a:rPr>
                        <a:t>145,56</a:t>
                      </a:r>
                    </a:p>
                  </a:txBody>
                  <a:tcPr marL="7620" marR="7620" marT="7620" marB="0"/>
                </a:tc>
                <a:tc>
                  <a:txBody>
                    <a:bodyPr/>
                    <a:lstStyle/>
                    <a:p>
                      <a:pPr algn="ctr" fontAlgn="t"/>
                      <a:r>
                        <a:rPr lang="ru-RU" sz="1000" b="0" i="0" u="none" strike="noStrike" dirty="0">
                          <a:solidFill>
                            <a:srgbClr val="000000"/>
                          </a:solidFill>
                          <a:latin typeface="Times New Roman"/>
                        </a:rPr>
                        <a:t>112,57</a:t>
                      </a:r>
                    </a:p>
                  </a:txBody>
                  <a:tcPr marL="7620" marR="7620" marT="7620" marB="0"/>
                </a:tc>
                <a:tc>
                  <a:txBody>
                    <a:bodyPr/>
                    <a:lstStyle/>
                    <a:p>
                      <a:pPr algn="ctr" fontAlgn="t"/>
                      <a:r>
                        <a:rPr lang="ru-RU" sz="1000" b="0" i="0" u="none" strike="noStrike" dirty="0">
                          <a:latin typeface="Times New Roman"/>
                        </a:rPr>
                        <a:t>41760694,00</a:t>
                      </a:r>
                    </a:p>
                  </a:txBody>
                  <a:tcPr marL="7620" marR="7620" marT="7620" marB="0"/>
                </a:tc>
                <a:tc>
                  <a:txBody>
                    <a:bodyPr/>
                    <a:lstStyle/>
                    <a:p>
                      <a:pPr algn="ctr" fontAlgn="t"/>
                      <a:r>
                        <a:rPr lang="ru-RU" sz="1000" b="0" i="0" u="none" strike="noStrike" dirty="0">
                          <a:latin typeface="Times New Roman"/>
                        </a:rPr>
                        <a:t>42260694,00</a:t>
                      </a:r>
                    </a:p>
                  </a:txBody>
                  <a:tcPr marL="7620" marR="7620" marT="7620" marB="0"/>
                </a:tc>
                <a:extLst>
                  <a:ext uri="{0D108BD9-81ED-4DB2-BD59-A6C34878D82A}">
                    <a16:rowId xmlns:a16="http://schemas.microsoft.com/office/drawing/2014/main" val="2836722729"/>
                  </a:ext>
                </a:extLst>
              </a:tr>
              <a:tr h="234892">
                <a:tc>
                  <a:txBody>
                    <a:bodyPr/>
                    <a:lstStyle/>
                    <a:p>
                      <a:r>
                        <a:rPr lang="ru-RU" sz="1000" b="1" dirty="0">
                          <a:latin typeface="Times New Roman" pitchFamily="18" charset="0"/>
                          <a:cs typeface="Times New Roman" pitchFamily="18" charset="0"/>
                        </a:rPr>
                        <a:t>КУЛЬТУРА КИНЕМАТОГРАФИЯ</a:t>
                      </a:r>
                    </a:p>
                  </a:txBody>
                  <a:tcPr/>
                </a:tc>
                <a:tc>
                  <a:txBody>
                    <a:bodyPr/>
                    <a:lstStyle/>
                    <a:p>
                      <a:pPr algn="ctr"/>
                      <a:r>
                        <a:rPr lang="ru-RU" sz="1000" b="1" dirty="0">
                          <a:latin typeface="Times New Roman" pitchFamily="18" charset="0"/>
                          <a:cs typeface="Times New Roman" pitchFamily="18" charset="0"/>
                        </a:rPr>
                        <a:t>0800</a:t>
                      </a:r>
                    </a:p>
                  </a:txBody>
                  <a:tcPr/>
                </a:tc>
                <a:tc>
                  <a:txBody>
                    <a:bodyPr/>
                    <a:lstStyle/>
                    <a:p>
                      <a:pPr algn="ctr" fontAlgn="t"/>
                      <a:r>
                        <a:rPr lang="ru-RU" sz="1000" b="1" i="0" u="none" strike="noStrike">
                          <a:solidFill>
                            <a:srgbClr val="000000"/>
                          </a:solidFill>
                          <a:latin typeface="Times New Roman"/>
                        </a:rPr>
                        <a:t>78033131,12</a:t>
                      </a:r>
                    </a:p>
                  </a:txBody>
                  <a:tcPr marL="7620" marR="7620" marT="7620" marB="0"/>
                </a:tc>
                <a:tc>
                  <a:txBody>
                    <a:bodyPr/>
                    <a:lstStyle/>
                    <a:p>
                      <a:pPr algn="ctr" fontAlgn="t"/>
                      <a:r>
                        <a:rPr lang="ru-RU" sz="1000" b="1" i="0" u="none" strike="noStrike" dirty="0">
                          <a:solidFill>
                            <a:srgbClr val="000000"/>
                          </a:solidFill>
                          <a:latin typeface="Times New Roman"/>
                        </a:rPr>
                        <a:t>100865187,74</a:t>
                      </a:r>
                    </a:p>
                  </a:txBody>
                  <a:tcPr marL="7620" marR="7620" marT="7620" marB="0"/>
                </a:tc>
                <a:tc>
                  <a:txBody>
                    <a:bodyPr/>
                    <a:lstStyle/>
                    <a:p>
                      <a:pPr algn="ctr" fontAlgn="t"/>
                      <a:r>
                        <a:rPr lang="ru-RU" sz="1000" b="1" i="0" u="none" strike="noStrike" dirty="0">
                          <a:solidFill>
                            <a:srgbClr val="000000"/>
                          </a:solidFill>
                          <a:latin typeface="Times New Roman"/>
                        </a:rPr>
                        <a:t>92501347,81</a:t>
                      </a:r>
                    </a:p>
                  </a:txBody>
                  <a:tcPr marL="7620" marR="7620" marT="7620" marB="0"/>
                </a:tc>
                <a:tc>
                  <a:txBody>
                    <a:bodyPr/>
                    <a:lstStyle/>
                    <a:p>
                      <a:pPr algn="ctr" fontAlgn="t"/>
                      <a:r>
                        <a:rPr lang="ru-RU" sz="1000" b="1" i="0" u="none" strike="noStrike" dirty="0">
                          <a:solidFill>
                            <a:srgbClr val="000000"/>
                          </a:solidFill>
                          <a:latin typeface="Times New Roman"/>
                        </a:rPr>
                        <a:t>118,54</a:t>
                      </a:r>
                    </a:p>
                  </a:txBody>
                  <a:tcPr marL="7620" marR="7620" marT="7620" marB="0"/>
                </a:tc>
                <a:tc>
                  <a:txBody>
                    <a:bodyPr/>
                    <a:lstStyle/>
                    <a:p>
                      <a:pPr algn="ctr" fontAlgn="t"/>
                      <a:r>
                        <a:rPr lang="ru-RU" sz="1000" b="1" i="0" u="none" strike="noStrike" dirty="0">
                          <a:solidFill>
                            <a:srgbClr val="000000"/>
                          </a:solidFill>
                          <a:latin typeface="Times New Roman"/>
                        </a:rPr>
                        <a:t>91,71</a:t>
                      </a:r>
                    </a:p>
                  </a:txBody>
                  <a:tcPr marL="7620" marR="7620" marT="7620" marB="0"/>
                </a:tc>
                <a:tc>
                  <a:txBody>
                    <a:bodyPr/>
                    <a:lstStyle/>
                    <a:p>
                      <a:pPr algn="ctr" fontAlgn="t"/>
                      <a:r>
                        <a:rPr lang="ru-RU" sz="1000" b="1" i="0" u="none" strike="noStrike" dirty="0">
                          <a:solidFill>
                            <a:srgbClr val="000000"/>
                          </a:solidFill>
                          <a:latin typeface="Times New Roman"/>
                        </a:rPr>
                        <a:t>61176516,86</a:t>
                      </a:r>
                    </a:p>
                  </a:txBody>
                  <a:tcPr marL="7620" marR="7620" marT="7620" marB="0"/>
                </a:tc>
                <a:tc>
                  <a:txBody>
                    <a:bodyPr/>
                    <a:lstStyle/>
                    <a:p>
                      <a:pPr algn="ctr" fontAlgn="t"/>
                      <a:r>
                        <a:rPr lang="ru-RU" sz="1000" b="1" i="0" u="none" strike="noStrike" dirty="0">
                          <a:solidFill>
                            <a:srgbClr val="000000"/>
                          </a:solidFill>
                          <a:latin typeface="Times New Roman"/>
                        </a:rPr>
                        <a:t>64587716,00</a:t>
                      </a:r>
                    </a:p>
                  </a:txBody>
                  <a:tcPr marL="7620" marR="7620" marT="7620" marB="0"/>
                </a:tc>
                <a:extLst>
                  <a:ext uri="{0D108BD9-81ED-4DB2-BD59-A6C34878D82A}">
                    <a16:rowId xmlns:a16="http://schemas.microsoft.com/office/drawing/2014/main" val="511892386"/>
                  </a:ext>
                </a:extLst>
              </a:tr>
              <a:tr h="133987">
                <a:tc>
                  <a:txBody>
                    <a:bodyPr/>
                    <a:lstStyle/>
                    <a:p>
                      <a:pPr algn="just"/>
                      <a:r>
                        <a:rPr lang="ru-RU" sz="1000" dirty="0">
                          <a:effectLst/>
                          <a:latin typeface="Times New Roman" pitchFamily="18" charset="0"/>
                          <a:cs typeface="Times New Roman" pitchFamily="18" charset="0"/>
                        </a:rPr>
                        <a:t>Культура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0801</a:t>
                      </a:r>
                    </a:p>
                  </a:txBody>
                  <a:tcPr/>
                </a:tc>
                <a:tc>
                  <a:txBody>
                    <a:bodyPr/>
                    <a:lstStyle/>
                    <a:p>
                      <a:pPr algn="ctr" fontAlgn="t"/>
                      <a:r>
                        <a:rPr lang="ru-RU" sz="1000" b="0" i="0" u="none" strike="noStrike">
                          <a:solidFill>
                            <a:srgbClr val="000000"/>
                          </a:solidFill>
                          <a:latin typeface="Times New Roman"/>
                        </a:rPr>
                        <a:t>78033131,12</a:t>
                      </a:r>
                    </a:p>
                  </a:txBody>
                  <a:tcPr marL="7620" marR="7620" marT="7620" marB="0"/>
                </a:tc>
                <a:tc>
                  <a:txBody>
                    <a:bodyPr/>
                    <a:lstStyle/>
                    <a:p>
                      <a:pPr algn="ctr" fontAlgn="t"/>
                      <a:r>
                        <a:rPr lang="ru-RU" sz="1000" b="0" i="0" u="none" strike="noStrike" dirty="0">
                          <a:solidFill>
                            <a:srgbClr val="000000"/>
                          </a:solidFill>
                          <a:latin typeface="Times New Roman"/>
                        </a:rPr>
                        <a:t>100865187,74</a:t>
                      </a:r>
                    </a:p>
                  </a:txBody>
                  <a:tcPr marL="7620" marR="7620" marT="7620" marB="0"/>
                </a:tc>
                <a:tc>
                  <a:txBody>
                    <a:bodyPr/>
                    <a:lstStyle/>
                    <a:p>
                      <a:pPr algn="ctr" fontAlgn="t"/>
                      <a:r>
                        <a:rPr lang="ru-RU" sz="1000" b="0" i="0" u="none" strike="noStrike" dirty="0">
                          <a:solidFill>
                            <a:srgbClr val="000000"/>
                          </a:solidFill>
                          <a:latin typeface="Times New Roman"/>
                        </a:rPr>
                        <a:t>92501347,81</a:t>
                      </a:r>
                    </a:p>
                  </a:txBody>
                  <a:tcPr marL="7620" marR="7620" marT="7620" marB="0"/>
                </a:tc>
                <a:tc>
                  <a:txBody>
                    <a:bodyPr/>
                    <a:lstStyle/>
                    <a:p>
                      <a:pPr algn="ctr" fontAlgn="t"/>
                      <a:r>
                        <a:rPr lang="ru-RU" sz="1000" b="0" i="0" u="none" strike="noStrike" dirty="0">
                          <a:solidFill>
                            <a:srgbClr val="000000"/>
                          </a:solidFill>
                          <a:latin typeface="Times New Roman"/>
                        </a:rPr>
                        <a:t>118,54</a:t>
                      </a:r>
                    </a:p>
                  </a:txBody>
                  <a:tcPr marL="7620" marR="7620" marT="7620" marB="0"/>
                </a:tc>
                <a:tc>
                  <a:txBody>
                    <a:bodyPr/>
                    <a:lstStyle/>
                    <a:p>
                      <a:pPr algn="ctr" fontAlgn="t"/>
                      <a:r>
                        <a:rPr lang="ru-RU" sz="1000" b="0" i="0" u="none" strike="noStrike" dirty="0">
                          <a:solidFill>
                            <a:srgbClr val="000000"/>
                          </a:solidFill>
                          <a:latin typeface="Times New Roman"/>
                        </a:rPr>
                        <a:t>91,71</a:t>
                      </a:r>
                    </a:p>
                  </a:txBody>
                  <a:tcPr marL="7620" marR="7620" marT="7620" marB="0"/>
                </a:tc>
                <a:tc>
                  <a:txBody>
                    <a:bodyPr/>
                    <a:lstStyle/>
                    <a:p>
                      <a:pPr algn="ctr" fontAlgn="t"/>
                      <a:r>
                        <a:rPr lang="ru-RU" sz="1000" b="0" i="0" u="none" strike="noStrike" dirty="0">
                          <a:solidFill>
                            <a:srgbClr val="000000"/>
                          </a:solidFill>
                          <a:latin typeface="Times New Roman"/>
                        </a:rPr>
                        <a:t>61176516,86</a:t>
                      </a:r>
                    </a:p>
                  </a:txBody>
                  <a:tcPr marL="7620" marR="7620" marT="7620" marB="0"/>
                </a:tc>
                <a:tc>
                  <a:txBody>
                    <a:bodyPr/>
                    <a:lstStyle/>
                    <a:p>
                      <a:pPr algn="ctr" fontAlgn="t"/>
                      <a:r>
                        <a:rPr lang="ru-RU" sz="1000" b="0" i="0" u="none" strike="noStrike" dirty="0">
                          <a:solidFill>
                            <a:srgbClr val="000000"/>
                          </a:solidFill>
                          <a:latin typeface="Times New Roman"/>
                        </a:rPr>
                        <a:t>64587716,00</a:t>
                      </a:r>
                    </a:p>
                  </a:txBody>
                  <a:tcPr marL="7620" marR="7620" marT="7620" marB="0"/>
                </a:tc>
                <a:extLst>
                  <a:ext uri="{0D108BD9-81ED-4DB2-BD59-A6C34878D82A}">
                    <a16:rowId xmlns:a16="http://schemas.microsoft.com/office/drawing/2014/main" val="217117039"/>
                  </a:ext>
                </a:extLst>
              </a:tr>
              <a:tr h="211682">
                <a:tc>
                  <a:txBody>
                    <a:bodyPr/>
                    <a:lstStyle/>
                    <a:p>
                      <a:r>
                        <a:rPr lang="ru-RU" sz="1000" b="1" dirty="0">
                          <a:latin typeface="Times New Roman" pitchFamily="18" charset="0"/>
                          <a:cs typeface="Times New Roman" pitchFamily="18" charset="0"/>
                        </a:rPr>
                        <a:t>СОЦИАЛЬНАЯ ПОЛИТИКА</a:t>
                      </a:r>
                    </a:p>
                  </a:txBody>
                  <a:tcPr/>
                </a:tc>
                <a:tc>
                  <a:txBody>
                    <a:bodyPr/>
                    <a:lstStyle/>
                    <a:p>
                      <a:pPr algn="ctr"/>
                      <a:r>
                        <a:rPr lang="ru-RU" sz="1000" b="1" dirty="0">
                          <a:latin typeface="Times New Roman" pitchFamily="18" charset="0"/>
                          <a:cs typeface="Times New Roman" pitchFamily="18" charset="0"/>
                        </a:rPr>
                        <a:t>1000</a:t>
                      </a:r>
                    </a:p>
                  </a:txBody>
                  <a:tcPr/>
                </a:tc>
                <a:tc>
                  <a:txBody>
                    <a:bodyPr/>
                    <a:lstStyle/>
                    <a:p>
                      <a:pPr algn="ctr" fontAlgn="t"/>
                      <a:r>
                        <a:rPr lang="ru-RU" sz="1000" b="1" i="0" u="none" strike="noStrike">
                          <a:solidFill>
                            <a:srgbClr val="000000"/>
                          </a:solidFill>
                          <a:latin typeface="Times New Roman"/>
                        </a:rPr>
                        <a:t>39228147,41</a:t>
                      </a:r>
                    </a:p>
                  </a:txBody>
                  <a:tcPr marL="7620" marR="7620" marT="7620" marB="0"/>
                </a:tc>
                <a:tc>
                  <a:txBody>
                    <a:bodyPr/>
                    <a:lstStyle/>
                    <a:p>
                      <a:pPr algn="ctr" fontAlgn="t"/>
                      <a:r>
                        <a:rPr lang="ru-RU" sz="1000" b="1" i="0" u="none" strike="noStrike" dirty="0">
                          <a:solidFill>
                            <a:srgbClr val="000000"/>
                          </a:solidFill>
                          <a:latin typeface="Times New Roman"/>
                        </a:rPr>
                        <a:t>52814095,52</a:t>
                      </a:r>
                    </a:p>
                  </a:txBody>
                  <a:tcPr marL="7620" marR="7620" marT="7620" marB="0"/>
                </a:tc>
                <a:tc>
                  <a:txBody>
                    <a:bodyPr/>
                    <a:lstStyle/>
                    <a:p>
                      <a:pPr algn="ctr" fontAlgn="t"/>
                      <a:r>
                        <a:rPr lang="ru-RU" sz="1000" b="1" i="0" u="none" strike="noStrike" dirty="0">
                          <a:solidFill>
                            <a:srgbClr val="000000"/>
                          </a:solidFill>
                          <a:latin typeface="Times New Roman"/>
                        </a:rPr>
                        <a:t>78877309,10</a:t>
                      </a:r>
                    </a:p>
                  </a:txBody>
                  <a:tcPr marL="7620" marR="7620" marT="7620" marB="0"/>
                </a:tc>
                <a:tc>
                  <a:txBody>
                    <a:bodyPr/>
                    <a:lstStyle/>
                    <a:p>
                      <a:pPr algn="ctr" fontAlgn="t"/>
                      <a:r>
                        <a:rPr lang="ru-RU" sz="1000" b="1" i="0" u="none" strike="noStrike" dirty="0">
                          <a:solidFill>
                            <a:srgbClr val="000000"/>
                          </a:solidFill>
                          <a:latin typeface="Times New Roman"/>
                        </a:rPr>
                        <a:t>201,07</a:t>
                      </a:r>
                    </a:p>
                  </a:txBody>
                  <a:tcPr marL="7620" marR="7620" marT="7620" marB="0"/>
                </a:tc>
                <a:tc>
                  <a:txBody>
                    <a:bodyPr/>
                    <a:lstStyle/>
                    <a:p>
                      <a:pPr algn="ctr" fontAlgn="t"/>
                      <a:r>
                        <a:rPr lang="ru-RU" sz="1000" b="1" i="0" u="none" strike="noStrike" dirty="0">
                          <a:solidFill>
                            <a:srgbClr val="000000"/>
                          </a:solidFill>
                          <a:latin typeface="Times New Roman"/>
                        </a:rPr>
                        <a:t>149,35</a:t>
                      </a:r>
                    </a:p>
                  </a:txBody>
                  <a:tcPr marL="7620" marR="7620" marT="7620" marB="0"/>
                </a:tc>
                <a:tc>
                  <a:txBody>
                    <a:bodyPr/>
                    <a:lstStyle/>
                    <a:p>
                      <a:pPr algn="ctr" fontAlgn="t"/>
                      <a:r>
                        <a:rPr lang="ru-RU" sz="1000" b="1" i="0" u="none" strike="noStrike" dirty="0">
                          <a:solidFill>
                            <a:srgbClr val="000000"/>
                          </a:solidFill>
                          <a:latin typeface="Times New Roman"/>
                        </a:rPr>
                        <a:t>49453897,35</a:t>
                      </a:r>
                    </a:p>
                  </a:txBody>
                  <a:tcPr marL="7620" marR="7620" marT="7620" marB="0"/>
                </a:tc>
                <a:tc>
                  <a:txBody>
                    <a:bodyPr/>
                    <a:lstStyle/>
                    <a:p>
                      <a:pPr algn="ctr" fontAlgn="t"/>
                      <a:r>
                        <a:rPr lang="ru-RU" sz="1000" b="1" i="0" u="none" strike="noStrike" dirty="0">
                          <a:solidFill>
                            <a:srgbClr val="000000"/>
                          </a:solidFill>
                          <a:latin typeface="Times New Roman"/>
                        </a:rPr>
                        <a:t>50336140,39</a:t>
                      </a:r>
                    </a:p>
                  </a:txBody>
                  <a:tcPr marL="7620" marR="7620" marT="7620" marB="0"/>
                </a:tc>
                <a:extLst>
                  <a:ext uri="{0D108BD9-81ED-4DB2-BD59-A6C34878D82A}">
                    <a16:rowId xmlns:a16="http://schemas.microsoft.com/office/drawing/2014/main" val="3642926128"/>
                  </a:ext>
                </a:extLst>
              </a:tr>
              <a:tr h="0">
                <a:tc>
                  <a:txBody>
                    <a:bodyPr/>
                    <a:lstStyle/>
                    <a:p>
                      <a:pPr algn="just"/>
                      <a:r>
                        <a:rPr lang="ru-RU" sz="1000" dirty="0">
                          <a:effectLst/>
                          <a:latin typeface="Times New Roman" pitchFamily="18" charset="0"/>
                          <a:cs typeface="Times New Roman" pitchFamily="18" charset="0"/>
                        </a:rPr>
                        <a:t>Пенсионное обеспечение</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1001</a:t>
                      </a:r>
                    </a:p>
                  </a:txBody>
                  <a:tcPr/>
                </a:tc>
                <a:tc>
                  <a:txBody>
                    <a:bodyPr/>
                    <a:lstStyle/>
                    <a:p>
                      <a:pPr algn="ctr" fontAlgn="t"/>
                      <a:r>
                        <a:rPr lang="ru-RU" sz="1000" b="0" i="0" u="none" strike="noStrike">
                          <a:solidFill>
                            <a:srgbClr val="000000"/>
                          </a:solidFill>
                          <a:latin typeface="Times New Roman"/>
                        </a:rPr>
                        <a:t>885214,53</a:t>
                      </a:r>
                    </a:p>
                  </a:txBody>
                  <a:tcPr marL="7620" marR="7620" marT="7620" marB="0"/>
                </a:tc>
                <a:tc>
                  <a:txBody>
                    <a:bodyPr/>
                    <a:lstStyle/>
                    <a:p>
                      <a:pPr algn="ctr" fontAlgn="t"/>
                      <a:r>
                        <a:rPr lang="ru-RU" sz="1000" b="0" i="0" u="none" strike="noStrike" dirty="0">
                          <a:latin typeface="Times New Roman"/>
                        </a:rPr>
                        <a:t>990000,00</a:t>
                      </a:r>
                    </a:p>
                  </a:txBody>
                  <a:tcPr marL="7620" marR="7620" marT="7620" marB="0"/>
                </a:tc>
                <a:tc>
                  <a:txBody>
                    <a:bodyPr/>
                    <a:lstStyle/>
                    <a:p>
                      <a:pPr algn="ctr" fontAlgn="t"/>
                      <a:r>
                        <a:rPr lang="ru-RU" sz="1000" b="0" i="0" u="none" strike="noStrike" dirty="0">
                          <a:latin typeface="Times New Roman"/>
                        </a:rPr>
                        <a:t>990000,00</a:t>
                      </a:r>
                    </a:p>
                  </a:txBody>
                  <a:tcPr marL="7620" marR="7620" marT="7620" marB="0"/>
                </a:tc>
                <a:tc>
                  <a:txBody>
                    <a:bodyPr/>
                    <a:lstStyle/>
                    <a:p>
                      <a:pPr algn="ctr" fontAlgn="t"/>
                      <a:r>
                        <a:rPr lang="ru-RU" sz="1000" b="0" i="0" u="none" strike="noStrike" dirty="0">
                          <a:solidFill>
                            <a:srgbClr val="000000"/>
                          </a:solidFill>
                          <a:latin typeface="Times New Roman"/>
                        </a:rPr>
                        <a:t>111,84</a:t>
                      </a:r>
                    </a:p>
                  </a:txBody>
                  <a:tcPr marL="7620" marR="7620" marT="7620" marB="0"/>
                </a:tc>
                <a:tc>
                  <a:txBody>
                    <a:bodyPr/>
                    <a:lstStyle/>
                    <a:p>
                      <a:pPr algn="ctr" fontAlgn="t"/>
                      <a:r>
                        <a:rPr lang="ru-RU" sz="1000" b="0" i="0" u="none" strike="noStrike" dirty="0">
                          <a:solidFill>
                            <a:srgbClr val="000000"/>
                          </a:solidFill>
                          <a:latin typeface="Times New Roman"/>
                        </a:rPr>
                        <a:t>100,00</a:t>
                      </a:r>
                    </a:p>
                  </a:txBody>
                  <a:tcPr marL="7620" marR="7620" marT="7620" marB="0"/>
                </a:tc>
                <a:tc>
                  <a:txBody>
                    <a:bodyPr/>
                    <a:lstStyle/>
                    <a:p>
                      <a:pPr algn="ctr" fontAlgn="t"/>
                      <a:r>
                        <a:rPr lang="ru-RU" sz="1000" b="0" i="0" u="none" strike="noStrike" dirty="0">
                          <a:latin typeface="Times New Roman"/>
                        </a:rPr>
                        <a:t>850000,00</a:t>
                      </a:r>
                    </a:p>
                  </a:txBody>
                  <a:tcPr marL="7620" marR="7620" marT="7620" marB="0"/>
                </a:tc>
                <a:tc>
                  <a:txBody>
                    <a:bodyPr/>
                    <a:lstStyle/>
                    <a:p>
                      <a:pPr algn="ctr" fontAlgn="t"/>
                      <a:r>
                        <a:rPr lang="ru-RU" sz="1000" b="0" i="0" u="none" strike="noStrike" dirty="0">
                          <a:latin typeface="Times New Roman"/>
                        </a:rPr>
                        <a:t>850000,00</a:t>
                      </a:r>
                    </a:p>
                  </a:txBody>
                  <a:tcPr marL="7620" marR="7620" marT="7620" marB="0"/>
                </a:tc>
                <a:extLst>
                  <a:ext uri="{0D108BD9-81ED-4DB2-BD59-A6C34878D82A}">
                    <a16:rowId xmlns:a16="http://schemas.microsoft.com/office/drawing/2014/main" val="3455224726"/>
                  </a:ext>
                </a:extLst>
              </a:tr>
              <a:tr h="180265">
                <a:tc>
                  <a:txBody>
                    <a:bodyPr/>
                    <a:lstStyle/>
                    <a:p>
                      <a:pPr algn="just"/>
                      <a:r>
                        <a:rPr lang="ru-RU" sz="1000" dirty="0">
                          <a:effectLst/>
                          <a:latin typeface="Times New Roman" pitchFamily="18" charset="0"/>
                          <a:cs typeface="Times New Roman" pitchFamily="18" charset="0"/>
                        </a:rPr>
                        <a:t>Социальное обеспечение</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1003</a:t>
                      </a:r>
                    </a:p>
                  </a:txBody>
                  <a:tcPr/>
                </a:tc>
                <a:tc>
                  <a:txBody>
                    <a:bodyPr/>
                    <a:lstStyle/>
                    <a:p>
                      <a:pPr algn="ctr" fontAlgn="t"/>
                      <a:r>
                        <a:rPr lang="ru-RU" sz="1000" b="0" i="0" u="none" strike="noStrike">
                          <a:solidFill>
                            <a:srgbClr val="000000"/>
                          </a:solidFill>
                          <a:latin typeface="Times New Roman"/>
                        </a:rPr>
                        <a:t>3364865,08</a:t>
                      </a:r>
                    </a:p>
                  </a:txBody>
                  <a:tcPr marL="7620" marR="7620" marT="7620" marB="0"/>
                </a:tc>
                <a:tc>
                  <a:txBody>
                    <a:bodyPr/>
                    <a:lstStyle/>
                    <a:p>
                      <a:pPr algn="ctr" fontAlgn="t"/>
                      <a:r>
                        <a:rPr lang="ru-RU" sz="1000" b="0" i="0" u="none" strike="noStrike" dirty="0">
                          <a:latin typeface="Times New Roman"/>
                        </a:rPr>
                        <a:t>4990380,00</a:t>
                      </a:r>
                    </a:p>
                  </a:txBody>
                  <a:tcPr marL="7620" marR="7620" marT="7620" marB="0"/>
                </a:tc>
                <a:tc>
                  <a:txBody>
                    <a:bodyPr/>
                    <a:lstStyle/>
                    <a:p>
                      <a:pPr algn="ctr" fontAlgn="t"/>
                      <a:r>
                        <a:rPr lang="ru-RU" sz="1000" b="0" i="0" u="none" strike="noStrike" dirty="0">
                          <a:latin typeface="Times New Roman"/>
                        </a:rPr>
                        <a:t>3458400,00</a:t>
                      </a:r>
                    </a:p>
                  </a:txBody>
                  <a:tcPr marL="7620" marR="7620" marT="7620" marB="0"/>
                </a:tc>
                <a:tc>
                  <a:txBody>
                    <a:bodyPr/>
                    <a:lstStyle/>
                    <a:p>
                      <a:pPr algn="ctr" fontAlgn="t"/>
                      <a:r>
                        <a:rPr lang="ru-RU" sz="1000" b="0" i="0" u="none" strike="noStrike" dirty="0">
                          <a:solidFill>
                            <a:srgbClr val="000000"/>
                          </a:solidFill>
                          <a:latin typeface="Times New Roman"/>
                        </a:rPr>
                        <a:t>102,78</a:t>
                      </a:r>
                    </a:p>
                  </a:txBody>
                  <a:tcPr marL="7620" marR="7620" marT="7620" marB="0"/>
                </a:tc>
                <a:tc>
                  <a:txBody>
                    <a:bodyPr/>
                    <a:lstStyle/>
                    <a:p>
                      <a:pPr algn="ctr" fontAlgn="t"/>
                      <a:r>
                        <a:rPr lang="ru-RU" sz="1000" b="0" i="0" u="none" strike="noStrike" dirty="0">
                          <a:solidFill>
                            <a:srgbClr val="000000"/>
                          </a:solidFill>
                          <a:latin typeface="Times New Roman"/>
                        </a:rPr>
                        <a:t>69,30</a:t>
                      </a:r>
                    </a:p>
                  </a:txBody>
                  <a:tcPr marL="7620" marR="7620" marT="7620" marB="0"/>
                </a:tc>
                <a:tc>
                  <a:txBody>
                    <a:bodyPr/>
                    <a:lstStyle/>
                    <a:p>
                      <a:pPr algn="ctr" fontAlgn="t"/>
                      <a:r>
                        <a:rPr lang="ru-RU" sz="1000" b="0" i="0" u="none" strike="noStrike" dirty="0">
                          <a:latin typeface="Times New Roman"/>
                        </a:rPr>
                        <a:t>378400,00</a:t>
                      </a:r>
                    </a:p>
                  </a:txBody>
                  <a:tcPr marL="7620" marR="7620" marT="7620" marB="0"/>
                </a:tc>
                <a:tc>
                  <a:txBody>
                    <a:bodyPr/>
                    <a:lstStyle/>
                    <a:p>
                      <a:pPr algn="ctr" fontAlgn="t"/>
                      <a:r>
                        <a:rPr lang="ru-RU" sz="1000" b="0" i="0" u="none" strike="noStrike" dirty="0">
                          <a:latin typeface="Times New Roman"/>
                        </a:rPr>
                        <a:t>78400,00</a:t>
                      </a:r>
                    </a:p>
                  </a:txBody>
                  <a:tcPr marL="7620" marR="7620" marT="7620" marB="0"/>
                </a:tc>
                <a:extLst>
                  <a:ext uri="{0D108BD9-81ED-4DB2-BD59-A6C34878D82A}">
                    <a16:rowId xmlns:a16="http://schemas.microsoft.com/office/drawing/2014/main" val="133407126"/>
                  </a:ext>
                </a:extLst>
              </a:tr>
              <a:tr h="142094">
                <a:tc>
                  <a:txBody>
                    <a:bodyPr/>
                    <a:lstStyle/>
                    <a:p>
                      <a:pPr algn="just"/>
                      <a:r>
                        <a:rPr lang="ru-RU" sz="1000" dirty="0">
                          <a:effectLst/>
                          <a:latin typeface="Times New Roman" pitchFamily="18" charset="0"/>
                          <a:cs typeface="Times New Roman" pitchFamily="18" charset="0"/>
                        </a:rPr>
                        <a:t>Охрана семьи и детства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1004</a:t>
                      </a:r>
                    </a:p>
                  </a:txBody>
                  <a:tcPr/>
                </a:tc>
                <a:tc>
                  <a:txBody>
                    <a:bodyPr/>
                    <a:lstStyle/>
                    <a:p>
                      <a:pPr algn="ctr" fontAlgn="t"/>
                      <a:r>
                        <a:rPr lang="ru-RU" sz="1000" b="0" i="0" u="none" strike="noStrike">
                          <a:solidFill>
                            <a:srgbClr val="000000"/>
                          </a:solidFill>
                          <a:latin typeface="Times New Roman"/>
                        </a:rPr>
                        <a:t>34978067,80</a:t>
                      </a:r>
                    </a:p>
                  </a:txBody>
                  <a:tcPr marL="7620" marR="7620" marT="7620" marB="0"/>
                </a:tc>
                <a:tc>
                  <a:txBody>
                    <a:bodyPr/>
                    <a:lstStyle/>
                    <a:p>
                      <a:pPr algn="ctr" fontAlgn="t"/>
                      <a:r>
                        <a:rPr lang="ru-RU" sz="1000" b="0" i="0" u="none" strike="noStrike" dirty="0">
                          <a:latin typeface="Times New Roman"/>
                        </a:rPr>
                        <a:t>46833715,52</a:t>
                      </a:r>
                    </a:p>
                  </a:txBody>
                  <a:tcPr marL="7620" marR="7620" marT="7620" marB="0"/>
                </a:tc>
                <a:tc>
                  <a:txBody>
                    <a:bodyPr/>
                    <a:lstStyle/>
                    <a:p>
                      <a:pPr algn="ctr" fontAlgn="t"/>
                      <a:r>
                        <a:rPr lang="ru-RU" sz="1000" b="0" i="0" u="none" strike="noStrike" dirty="0">
                          <a:latin typeface="Times New Roman"/>
                        </a:rPr>
                        <a:t>74428909,10</a:t>
                      </a:r>
                    </a:p>
                  </a:txBody>
                  <a:tcPr marL="7620" marR="7620" marT="7620" marB="0"/>
                </a:tc>
                <a:tc>
                  <a:txBody>
                    <a:bodyPr/>
                    <a:lstStyle/>
                    <a:p>
                      <a:pPr algn="ctr" fontAlgn="t"/>
                      <a:r>
                        <a:rPr lang="ru-RU" sz="1000" b="0" i="0" u="none" strike="noStrike" dirty="0">
                          <a:solidFill>
                            <a:srgbClr val="000000"/>
                          </a:solidFill>
                          <a:latin typeface="Times New Roman"/>
                        </a:rPr>
                        <a:t>212,79</a:t>
                      </a:r>
                    </a:p>
                  </a:txBody>
                  <a:tcPr marL="7620" marR="7620" marT="7620" marB="0"/>
                </a:tc>
                <a:tc>
                  <a:txBody>
                    <a:bodyPr/>
                    <a:lstStyle/>
                    <a:p>
                      <a:pPr algn="ctr" fontAlgn="t"/>
                      <a:r>
                        <a:rPr lang="ru-RU" sz="1000" b="0" i="0" u="none" strike="noStrike" dirty="0">
                          <a:solidFill>
                            <a:srgbClr val="000000"/>
                          </a:solidFill>
                          <a:latin typeface="Times New Roman"/>
                        </a:rPr>
                        <a:t>158,92</a:t>
                      </a:r>
                    </a:p>
                  </a:txBody>
                  <a:tcPr marL="7620" marR="7620" marT="7620" marB="0"/>
                </a:tc>
                <a:tc>
                  <a:txBody>
                    <a:bodyPr/>
                    <a:lstStyle/>
                    <a:p>
                      <a:pPr algn="ctr" fontAlgn="t"/>
                      <a:r>
                        <a:rPr lang="ru-RU" sz="1000" b="0" i="0" u="none" strike="noStrike" dirty="0">
                          <a:latin typeface="Times New Roman"/>
                        </a:rPr>
                        <a:t>48225497,35</a:t>
                      </a:r>
                    </a:p>
                  </a:txBody>
                  <a:tcPr marL="7620" marR="7620" marT="7620" marB="0"/>
                </a:tc>
                <a:tc>
                  <a:txBody>
                    <a:bodyPr/>
                    <a:lstStyle/>
                    <a:p>
                      <a:pPr algn="ctr" fontAlgn="t"/>
                      <a:r>
                        <a:rPr lang="ru-RU" sz="1000" b="0" i="0" u="none" strike="noStrike" dirty="0">
                          <a:latin typeface="Times New Roman"/>
                        </a:rPr>
                        <a:t>49407740,39</a:t>
                      </a:r>
                    </a:p>
                  </a:txBody>
                  <a:tcPr marL="7620" marR="7620" marT="7620" marB="0"/>
                </a:tc>
                <a:extLst>
                  <a:ext uri="{0D108BD9-81ED-4DB2-BD59-A6C34878D82A}">
                    <a16:rowId xmlns:a16="http://schemas.microsoft.com/office/drawing/2014/main" val="742816199"/>
                  </a:ext>
                </a:extLst>
              </a:tr>
              <a:tr h="184459">
                <a:tc>
                  <a:txBody>
                    <a:bodyPr/>
                    <a:lstStyle/>
                    <a:p>
                      <a:pPr algn="just"/>
                      <a:r>
                        <a:rPr lang="ru-RU" sz="1000" b="1" dirty="0">
                          <a:effectLst/>
                          <a:latin typeface="Times New Roman" pitchFamily="18" charset="0"/>
                          <a:cs typeface="Times New Roman" pitchFamily="18" charset="0"/>
                        </a:rPr>
                        <a:t>ФИЗИЧЕСКАЯ КУЛЬТУРА И СПОРТ</a:t>
                      </a:r>
                      <a:endParaRPr lang="ru-RU" sz="1000" b="1"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b="1" dirty="0">
                          <a:latin typeface="Times New Roman" pitchFamily="18" charset="0"/>
                          <a:cs typeface="Times New Roman" pitchFamily="18" charset="0"/>
                        </a:rPr>
                        <a:t>1100</a:t>
                      </a:r>
                    </a:p>
                  </a:txBody>
                  <a:tcPr/>
                </a:tc>
                <a:tc>
                  <a:txBody>
                    <a:bodyPr/>
                    <a:lstStyle/>
                    <a:p>
                      <a:pPr algn="ctr" fontAlgn="t"/>
                      <a:r>
                        <a:rPr lang="ru-RU" sz="1000" b="1" i="0" u="none" strike="noStrike">
                          <a:solidFill>
                            <a:srgbClr val="000000"/>
                          </a:solidFill>
                          <a:latin typeface="Times New Roman"/>
                        </a:rPr>
                        <a:t>4749230,77</a:t>
                      </a:r>
                    </a:p>
                  </a:txBody>
                  <a:tcPr marL="7620" marR="7620" marT="7620" marB="0"/>
                </a:tc>
                <a:tc>
                  <a:txBody>
                    <a:bodyPr/>
                    <a:lstStyle/>
                    <a:p>
                      <a:pPr algn="ctr" fontAlgn="t"/>
                      <a:r>
                        <a:rPr lang="ru-RU" sz="1000" b="1" i="0" u="none" strike="noStrike" dirty="0">
                          <a:solidFill>
                            <a:srgbClr val="000000"/>
                          </a:solidFill>
                          <a:latin typeface="Times New Roman"/>
                        </a:rPr>
                        <a:t>5714778,20</a:t>
                      </a:r>
                    </a:p>
                  </a:txBody>
                  <a:tcPr marL="7620" marR="7620" marT="7620" marB="0"/>
                </a:tc>
                <a:tc>
                  <a:txBody>
                    <a:bodyPr/>
                    <a:lstStyle/>
                    <a:p>
                      <a:pPr algn="ctr" fontAlgn="t"/>
                      <a:r>
                        <a:rPr lang="ru-RU" sz="1000" b="1" i="0" u="none" strike="noStrike" dirty="0">
                          <a:solidFill>
                            <a:srgbClr val="000000"/>
                          </a:solidFill>
                          <a:latin typeface="Times New Roman"/>
                        </a:rPr>
                        <a:t>2373000,00</a:t>
                      </a:r>
                    </a:p>
                  </a:txBody>
                  <a:tcPr marL="7620" marR="7620" marT="7620" marB="0"/>
                </a:tc>
                <a:tc>
                  <a:txBody>
                    <a:bodyPr/>
                    <a:lstStyle/>
                    <a:p>
                      <a:pPr algn="ctr" fontAlgn="t"/>
                      <a:r>
                        <a:rPr lang="ru-RU" sz="1000" b="1" i="0" u="none" strike="noStrike" dirty="0">
                          <a:solidFill>
                            <a:srgbClr val="000000"/>
                          </a:solidFill>
                          <a:latin typeface="Times New Roman"/>
                        </a:rPr>
                        <a:t>49,97</a:t>
                      </a:r>
                    </a:p>
                  </a:txBody>
                  <a:tcPr marL="7620" marR="7620" marT="7620" marB="0"/>
                </a:tc>
                <a:tc>
                  <a:txBody>
                    <a:bodyPr/>
                    <a:lstStyle/>
                    <a:p>
                      <a:pPr algn="ctr" fontAlgn="t"/>
                      <a:r>
                        <a:rPr lang="ru-RU" sz="1000" b="1" i="0" u="none" strike="noStrike" dirty="0">
                          <a:solidFill>
                            <a:srgbClr val="000000"/>
                          </a:solidFill>
                          <a:latin typeface="Times New Roman"/>
                        </a:rPr>
                        <a:t>41,52</a:t>
                      </a:r>
                    </a:p>
                  </a:txBody>
                  <a:tcPr marL="7620" marR="7620" marT="7620" marB="0"/>
                </a:tc>
                <a:tc>
                  <a:txBody>
                    <a:bodyPr/>
                    <a:lstStyle/>
                    <a:p>
                      <a:pPr algn="ctr" fontAlgn="t"/>
                      <a:r>
                        <a:rPr lang="ru-RU" sz="1000" b="1" i="0" u="none" strike="noStrike" dirty="0">
                          <a:solidFill>
                            <a:srgbClr val="000000"/>
                          </a:solidFill>
                          <a:latin typeface="Times New Roman"/>
                        </a:rPr>
                        <a:t>325000,00</a:t>
                      </a:r>
                    </a:p>
                  </a:txBody>
                  <a:tcPr marL="7620" marR="7620" marT="7620" marB="0"/>
                </a:tc>
                <a:tc>
                  <a:txBody>
                    <a:bodyPr/>
                    <a:lstStyle/>
                    <a:p>
                      <a:pPr algn="ctr" fontAlgn="t"/>
                      <a:r>
                        <a:rPr lang="ru-RU" sz="1000" b="1" i="0" u="none" strike="noStrike" dirty="0">
                          <a:solidFill>
                            <a:srgbClr val="000000"/>
                          </a:solidFill>
                          <a:latin typeface="Times New Roman"/>
                        </a:rPr>
                        <a:t>375000,00</a:t>
                      </a:r>
                    </a:p>
                  </a:txBody>
                  <a:tcPr marL="7620" marR="7620" marT="7620" marB="0"/>
                </a:tc>
                <a:extLst>
                  <a:ext uri="{0D108BD9-81ED-4DB2-BD59-A6C34878D82A}">
                    <a16:rowId xmlns:a16="http://schemas.microsoft.com/office/drawing/2014/main" val="2789831137"/>
                  </a:ext>
                </a:extLst>
              </a:tr>
              <a:tr h="208187">
                <a:tc>
                  <a:txBody>
                    <a:bodyPr/>
                    <a:lstStyle/>
                    <a:p>
                      <a:pPr algn="just"/>
                      <a:r>
                        <a:rPr lang="ru-RU" sz="1000" dirty="0">
                          <a:effectLst/>
                          <a:latin typeface="Times New Roman" pitchFamily="18" charset="0"/>
                          <a:cs typeface="Times New Roman" pitchFamily="18" charset="0"/>
                        </a:rPr>
                        <a:t>Физическая культура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1101</a:t>
                      </a:r>
                      <a:endParaRPr lang="ru-RU" sz="1000" b="0" dirty="0">
                        <a:latin typeface="Times New Roman" pitchFamily="18" charset="0"/>
                        <a:cs typeface="Times New Roman" pitchFamily="18" charset="0"/>
                      </a:endParaRPr>
                    </a:p>
                  </a:txBody>
                  <a:tcPr/>
                </a:tc>
                <a:tc>
                  <a:txBody>
                    <a:bodyPr/>
                    <a:lstStyle/>
                    <a:p>
                      <a:pPr algn="ctr" fontAlgn="t"/>
                      <a:r>
                        <a:rPr lang="ru-RU" sz="1000" b="0" i="0" u="none" strike="noStrike">
                          <a:solidFill>
                            <a:srgbClr val="000000"/>
                          </a:solidFill>
                          <a:latin typeface="Times New Roman"/>
                        </a:rPr>
                        <a:t>3395432,73</a:t>
                      </a:r>
                    </a:p>
                  </a:txBody>
                  <a:tcPr marL="7620" marR="7620" marT="7620" marB="0"/>
                </a:tc>
                <a:tc>
                  <a:txBody>
                    <a:bodyPr/>
                    <a:lstStyle/>
                    <a:p>
                      <a:pPr algn="ctr" fontAlgn="t"/>
                      <a:r>
                        <a:rPr lang="ru-RU" sz="1000" b="0" i="0" u="none" strike="noStrike" dirty="0">
                          <a:latin typeface="Times New Roman"/>
                        </a:rPr>
                        <a:t>1270131,72</a:t>
                      </a:r>
                    </a:p>
                  </a:txBody>
                  <a:tcPr marL="7620" marR="7620" marT="7620" marB="0"/>
                </a:tc>
                <a:tc>
                  <a:txBody>
                    <a:bodyPr/>
                    <a:lstStyle/>
                    <a:p>
                      <a:pPr algn="ctr" fontAlgn="t"/>
                      <a:r>
                        <a:rPr lang="ru-RU" sz="1000" b="0" i="0" u="none" strike="noStrike" dirty="0">
                          <a:latin typeface="Times New Roman"/>
                        </a:rPr>
                        <a:t>1524000,00</a:t>
                      </a:r>
                    </a:p>
                  </a:txBody>
                  <a:tcPr marL="7620" marR="7620" marT="7620" marB="0"/>
                </a:tc>
                <a:tc>
                  <a:txBody>
                    <a:bodyPr/>
                    <a:lstStyle/>
                    <a:p>
                      <a:pPr algn="ctr" fontAlgn="t"/>
                      <a:r>
                        <a:rPr lang="ru-RU" sz="1000" b="0" i="0" u="none" strike="noStrike" dirty="0">
                          <a:solidFill>
                            <a:srgbClr val="000000"/>
                          </a:solidFill>
                          <a:latin typeface="Times New Roman"/>
                        </a:rPr>
                        <a:t>44,88</a:t>
                      </a:r>
                    </a:p>
                  </a:txBody>
                  <a:tcPr marL="7620" marR="7620" marT="7620" marB="0"/>
                </a:tc>
                <a:tc>
                  <a:txBody>
                    <a:bodyPr/>
                    <a:lstStyle/>
                    <a:p>
                      <a:pPr algn="ctr" fontAlgn="t"/>
                      <a:r>
                        <a:rPr lang="ru-RU" sz="1000" b="0" i="0" u="none" strike="noStrike" dirty="0">
                          <a:solidFill>
                            <a:srgbClr val="000000"/>
                          </a:solidFill>
                          <a:latin typeface="Times New Roman"/>
                        </a:rPr>
                        <a:t>119,99</a:t>
                      </a:r>
                    </a:p>
                  </a:txBody>
                  <a:tcPr marL="7620" marR="7620" marT="7620" marB="0"/>
                </a:tc>
                <a:tc>
                  <a:txBody>
                    <a:bodyPr/>
                    <a:lstStyle/>
                    <a:p>
                      <a:pPr algn="ctr" fontAlgn="t"/>
                      <a:r>
                        <a:rPr lang="ru-RU" sz="1000" b="0" i="0" u="none" strike="noStrike" dirty="0">
                          <a:latin typeface="Times New Roman"/>
                        </a:rPr>
                        <a:t>325000,00</a:t>
                      </a:r>
                    </a:p>
                  </a:txBody>
                  <a:tcPr marL="7620" marR="7620" marT="7620" marB="0"/>
                </a:tc>
                <a:tc>
                  <a:txBody>
                    <a:bodyPr/>
                    <a:lstStyle/>
                    <a:p>
                      <a:pPr algn="ctr" fontAlgn="t"/>
                      <a:r>
                        <a:rPr lang="ru-RU" sz="1000" b="0" i="0" u="none" strike="noStrike" dirty="0">
                          <a:latin typeface="Times New Roman"/>
                        </a:rPr>
                        <a:t>375000,00</a:t>
                      </a:r>
                    </a:p>
                  </a:txBody>
                  <a:tcPr marL="7620" marR="7620" marT="7620" marB="0"/>
                </a:tc>
                <a:extLst>
                  <a:ext uri="{0D108BD9-81ED-4DB2-BD59-A6C34878D82A}">
                    <a16:rowId xmlns:a16="http://schemas.microsoft.com/office/drawing/2014/main" val="780019153"/>
                  </a:ext>
                </a:extLst>
              </a:tr>
              <a:tr h="208187">
                <a:tc>
                  <a:txBody>
                    <a:bodyPr/>
                    <a:lstStyle/>
                    <a:p>
                      <a:pPr algn="just"/>
                      <a:r>
                        <a:rPr lang="ru-RU" sz="1000" dirty="0">
                          <a:effectLst/>
                          <a:latin typeface="Times New Roman" pitchFamily="18" charset="0"/>
                          <a:cs typeface="Times New Roman" pitchFamily="18" charset="0"/>
                        </a:rPr>
                        <a:t>Массовый спорт</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1102</a:t>
                      </a:r>
                    </a:p>
                  </a:txBody>
                  <a:tcPr/>
                </a:tc>
                <a:tc>
                  <a:txBody>
                    <a:bodyPr/>
                    <a:lstStyle/>
                    <a:p>
                      <a:pPr algn="ctr" fontAlgn="t"/>
                      <a:r>
                        <a:rPr lang="ru-RU" sz="1000" b="0" i="0" u="none" strike="noStrike">
                          <a:solidFill>
                            <a:srgbClr val="000000"/>
                          </a:solidFill>
                          <a:latin typeface="Times New Roman"/>
                        </a:rPr>
                        <a:t>1353798,04</a:t>
                      </a:r>
                    </a:p>
                  </a:txBody>
                  <a:tcPr marL="7620" marR="7620" marT="7620" marB="0"/>
                </a:tc>
                <a:tc>
                  <a:txBody>
                    <a:bodyPr/>
                    <a:lstStyle/>
                    <a:p>
                      <a:pPr algn="ctr" fontAlgn="t"/>
                      <a:r>
                        <a:rPr lang="ru-RU" sz="1000" b="0" i="0" u="none" strike="noStrike" dirty="0">
                          <a:latin typeface="Times New Roman"/>
                        </a:rPr>
                        <a:t>4444646,48</a:t>
                      </a:r>
                    </a:p>
                  </a:txBody>
                  <a:tcPr marL="7620" marR="7620" marT="7620" marB="0"/>
                </a:tc>
                <a:tc>
                  <a:txBody>
                    <a:bodyPr/>
                    <a:lstStyle/>
                    <a:p>
                      <a:pPr algn="ctr" fontAlgn="t"/>
                      <a:r>
                        <a:rPr lang="ru-RU" sz="1000" b="0" i="0" u="none" strike="noStrike" dirty="0">
                          <a:latin typeface="Times New Roman"/>
                        </a:rPr>
                        <a:t>849000,00 </a:t>
                      </a:r>
                    </a:p>
                  </a:txBody>
                  <a:tcPr marL="7620" marR="7620" marT="7620" marB="0"/>
                </a:tc>
                <a:tc>
                  <a:txBody>
                    <a:bodyPr/>
                    <a:lstStyle/>
                    <a:p>
                      <a:pPr algn="ctr" fontAlgn="t"/>
                      <a:r>
                        <a:rPr lang="ru-RU" sz="1000" b="0" i="0" u="none" strike="noStrike" dirty="0">
                          <a:solidFill>
                            <a:srgbClr val="000000"/>
                          </a:solidFill>
                          <a:latin typeface="Times New Roman"/>
                        </a:rPr>
                        <a:t>62,71</a:t>
                      </a:r>
                    </a:p>
                  </a:txBody>
                  <a:tcPr marL="7620" marR="7620" marT="7620" marB="0"/>
                </a:tc>
                <a:tc>
                  <a:txBody>
                    <a:bodyPr/>
                    <a:lstStyle/>
                    <a:p>
                      <a:pPr algn="ctr" fontAlgn="t"/>
                      <a:r>
                        <a:rPr lang="ru-RU" sz="1000" b="0" i="0" u="none" strike="noStrike" dirty="0">
                          <a:solidFill>
                            <a:srgbClr val="000000"/>
                          </a:solidFill>
                          <a:latin typeface="Times New Roman"/>
                        </a:rPr>
                        <a:t>19,10</a:t>
                      </a:r>
                    </a:p>
                  </a:txBody>
                  <a:tcPr marL="7620" marR="7620" marT="7620" marB="0"/>
                </a:tc>
                <a:tc>
                  <a:txBody>
                    <a:bodyPr/>
                    <a:lstStyle/>
                    <a:p>
                      <a:pPr algn="ctr" fontAlgn="t"/>
                      <a:r>
                        <a:rPr lang="ru-RU" sz="1000" b="0" i="0" u="none" strike="noStrike">
                          <a:latin typeface="Times New Roman"/>
                        </a:rPr>
                        <a:t> </a:t>
                      </a:r>
                    </a:p>
                  </a:txBody>
                  <a:tcPr marL="7620" marR="7620" marT="7620" marB="0"/>
                </a:tc>
                <a:tc>
                  <a:txBody>
                    <a:bodyPr/>
                    <a:lstStyle/>
                    <a:p>
                      <a:pPr algn="ctr" fontAlgn="t"/>
                      <a:r>
                        <a:rPr lang="ru-RU" sz="1000" b="0" i="0" u="none" strike="noStrike">
                          <a:latin typeface="Times New Roman"/>
                        </a:rPr>
                        <a:t> </a:t>
                      </a:r>
                    </a:p>
                  </a:txBody>
                  <a:tcPr marL="7620" marR="7620" marT="7620" marB="0"/>
                </a:tc>
                <a:extLst>
                  <a:ext uri="{0D108BD9-81ED-4DB2-BD59-A6C34878D82A}">
                    <a16:rowId xmlns:a16="http://schemas.microsoft.com/office/drawing/2014/main" val="1045847258"/>
                  </a:ext>
                </a:extLst>
              </a:tr>
              <a:tr h="208187">
                <a:tc>
                  <a:txBody>
                    <a:bodyPr/>
                    <a:lstStyle/>
                    <a:p>
                      <a:pPr algn="just"/>
                      <a:r>
                        <a:rPr lang="ru-RU" sz="1000" b="1" dirty="0">
                          <a:effectLst/>
                          <a:latin typeface="Times New Roman" pitchFamily="18" charset="0"/>
                          <a:cs typeface="Times New Roman" pitchFamily="18" charset="0"/>
                        </a:rPr>
                        <a:t>СРЕДСТВА МАССОВОЙ ИНФОРМАЦИИ</a:t>
                      </a:r>
                      <a:endParaRPr lang="ru-RU" sz="1000" b="1"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b="1" dirty="0">
                          <a:latin typeface="Times New Roman" pitchFamily="18" charset="0"/>
                          <a:cs typeface="Times New Roman" pitchFamily="18" charset="0"/>
                        </a:rPr>
                        <a:t>1200</a:t>
                      </a:r>
                    </a:p>
                  </a:txBody>
                  <a:tcPr/>
                </a:tc>
                <a:tc>
                  <a:txBody>
                    <a:bodyPr/>
                    <a:lstStyle/>
                    <a:p>
                      <a:pPr algn="ctr" fontAlgn="t"/>
                      <a:r>
                        <a:rPr lang="ru-RU" sz="1000" b="1" i="0" u="none" strike="noStrike">
                          <a:solidFill>
                            <a:srgbClr val="000000"/>
                          </a:solidFill>
                          <a:latin typeface="Times New Roman"/>
                        </a:rPr>
                        <a:t>2815000,00</a:t>
                      </a:r>
                    </a:p>
                  </a:txBody>
                  <a:tcPr marL="7620" marR="7620" marT="7620" marB="0"/>
                </a:tc>
                <a:tc>
                  <a:txBody>
                    <a:bodyPr/>
                    <a:lstStyle/>
                    <a:p>
                      <a:pPr algn="ctr" fontAlgn="t"/>
                      <a:r>
                        <a:rPr lang="ru-RU" sz="1000" b="1" i="0" u="none" strike="noStrike">
                          <a:solidFill>
                            <a:srgbClr val="000000"/>
                          </a:solidFill>
                          <a:latin typeface="Times New Roman"/>
                        </a:rPr>
                        <a:t>3500000,00</a:t>
                      </a:r>
                    </a:p>
                  </a:txBody>
                  <a:tcPr marL="7620" marR="7620" marT="7620" marB="0"/>
                </a:tc>
                <a:tc>
                  <a:txBody>
                    <a:bodyPr/>
                    <a:lstStyle/>
                    <a:p>
                      <a:pPr algn="ctr" fontAlgn="t"/>
                      <a:r>
                        <a:rPr lang="ru-RU" sz="1000" b="1" i="0" u="none" strike="noStrike" dirty="0">
                          <a:solidFill>
                            <a:srgbClr val="000000"/>
                          </a:solidFill>
                          <a:latin typeface="Times New Roman"/>
                        </a:rPr>
                        <a:t>3500000,00</a:t>
                      </a:r>
                    </a:p>
                  </a:txBody>
                  <a:tcPr marL="7620" marR="7620" marT="7620" marB="0"/>
                </a:tc>
                <a:tc>
                  <a:txBody>
                    <a:bodyPr/>
                    <a:lstStyle/>
                    <a:p>
                      <a:pPr algn="ctr" fontAlgn="t"/>
                      <a:r>
                        <a:rPr lang="ru-RU" sz="1000" b="1" i="0" u="none" strike="noStrike" dirty="0">
                          <a:solidFill>
                            <a:srgbClr val="000000"/>
                          </a:solidFill>
                          <a:latin typeface="Times New Roman"/>
                        </a:rPr>
                        <a:t>124,33</a:t>
                      </a:r>
                    </a:p>
                  </a:txBody>
                  <a:tcPr marL="7620" marR="7620" marT="7620" marB="0"/>
                </a:tc>
                <a:tc>
                  <a:txBody>
                    <a:bodyPr/>
                    <a:lstStyle/>
                    <a:p>
                      <a:pPr algn="ctr" fontAlgn="t"/>
                      <a:r>
                        <a:rPr lang="ru-RU" sz="1000" b="1" i="0" u="none" strike="noStrike" dirty="0">
                          <a:solidFill>
                            <a:srgbClr val="000000"/>
                          </a:solidFill>
                          <a:latin typeface="Times New Roman"/>
                        </a:rPr>
                        <a:t>100,00</a:t>
                      </a:r>
                    </a:p>
                  </a:txBody>
                  <a:tcPr marL="7620" marR="7620" marT="7620" marB="0"/>
                </a:tc>
                <a:tc>
                  <a:txBody>
                    <a:bodyPr/>
                    <a:lstStyle/>
                    <a:p>
                      <a:pPr algn="ctr" fontAlgn="t"/>
                      <a:r>
                        <a:rPr lang="ru-RU" sz="1000" b="1" i="0" u="none" strike="noStrike">
                          <a:solidFill>
                            <a:srgbClr val="000000"/>
                          </a:solidFill>
                          <a:latin typeface="Times New Roman"/>
                        </a:rPr>
                        <a:t>2800000,00</a:t>
                      </a:r>
                    </a:p>
                  </a:txBody>
                  <a:tcPr marL="7620" marR="7620" marT="7620" marB="0"/>
                </a:tc>
                <a:tc>
                  <a:txBody>
                    <a:bodyPr/>
                    <a:lstStyle/>
                    <a:p>
                      <a:pPr algn="ctr" fontAlgn="t"/>
                      <a:r>
                        <a:rPr lang="ru-RU" sz="1000" b="1" i="0" u="none" strike="noStrike">
                          <a:solidFill>
                            <a:srgbClr val="000000"/>
                          </a:solidFill>
                          <a:latin typeface="Times New Roman"/>
                        </a:rPr>
                        <a:t>2800000,00</a:t>
                      </a:r>
                    </a:p>
                  </a:txBody>
                  <a:tcPr marL="7620" marR="7620" marT="7620" marB="0"/>
                </a:tc>
                <a:extLst>
                  <a:ext uri="{0D108BD9-81ED-4DB2-BD59-A6C34878D82A}">
                    <a16:rowId xmlns:a16="http://schemas.microsoft.com/office/drawing/2014/main" val="4064572208"/>
                  </a:ext>
                </a:extLst>
              </a:tr>
              <a:tr h="208187">
                <a:tc>
                  <a:txBody>
                    <a:bodyPr/>
                    <a:lstStyle/>
                    <a:p>
                      <a:pPr algn="just"/>
                      <a:r>
                        <a:rPr lang="ru-RU" sz="1000" dirty="0">
                          <a:effectLst/>
                          <a:latin typeface="Times New Roman" pitchFamily="18" charset="0"/>
                          <a:cs typeface="Times New Roman" pitchFamily="18" charset="0"/>
                        </a:rPr>
                        <a:t>Периодическая печать и издательство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1202</a:t>
                      </a:r>
                    </a:p>
                  </a:txBody>
                  <a:tcPr/>
                </a:tc>
                <a:tc>
                  <a:txBody>
                    <a:bodyPr/>
                    <a:lstStyle/>
                    <a:p>
                      <a:pPr algn="ctr" fontAlgn="t"/>
                      <a:r>
                        <a:rPr lang="ru-RU" sz="1000" b="0" i="0" u="none" strike="noStrike">
                          <a:solidFill>
                            <a:srgbClr val="000000"/>
                          </a:solidFill>
                          <a:latin typeface="Times New Roman"/>
                        </a:rPr>
                        <a:t>2815000,00</a:t>
                      </a:r>
                    </a:p>
                  </a:txBody>
                  <a:tcPr marL="7620" marR="7620" marT="7620" marB="0"/>
                </a:tc>
                <a:tc>
                  <a:txBody>
                    <a:bodyPr/>
                    <a:lstStyle/>
                    <a:p>
                      <a:pPr algn="ctr" fontAlgn="t"/>
                      <a:r>
                        <a:rPr lang="ru-RU" sz="1000" b="0" i="0" u="none" strike="noStrike">
                          <a:latin typeface="Times New Roman"/>
                        </a:rPr>
                        <a:t>3500000,00</a:t>
                      </a:r>
                    </a:p>
                  </a:txBody>
                  <a:tcPr marL="7620" marR="7620" marT="7620" marB="0"/>
                </a:tc>
                <a:tc>
                  <a:txBody>
                    <a:bodyPr/>
                    <a:lstStyle/>
                    <a:p>
                      <a:pPr algn="ctr" fontAlgn="t"/>
                      <a:r>
                        <a:rPr lang="ru-RU" sz="1000" b="0" i="0" u="none" strike="noStrike" dirty="0">
                          <a:solidFill>
                            <a:srgbClr val="000000"/>
                          </a:solidFill>
                          <a:latin typeface="Times New Roman"/>
                        </a:rPr>
                        <a:t>3500000,00</a:t>
                      </a:r>
                    </a:p>
                  </a:txBody>
                  <a:tcPr marL="7620" marR="7620" marT="7620" marB="0"/>
                </a:tc>
                <a:tc>
                  <a:txBody>
                    <a:bodyPr/>
                    <a:lstStyle/>
                    <a:p>
                      <a:pPr algn="ctr" fontAlgn="t"/>
                      <a:r>
                        <a:rPr lang="ru-RU" sz="1000" b="0" i="0" u="none" strike="noStrike" dirty="0">
                          <a:solidFill>
                            <a:srgbClr val="000000"/>
                          </a:solidFill>
                          <a:latin typeface="Times New Roman"/>
                        </a:rPr>
                        <a:t>124,33</a:t>
                      </a:r>
                    </a:p>
                  </a:txBody>
                  <a:tcPr marL="7620" marR="7620" marT="7620" marB="0"/>
                </a:tc>
                <a:tc>
                  <a:txBody>
                    <a:bodyPr/>
                    <a:lstStyle/>
                    <a:p>
                      <a:pPr algn="ctr" fontAlgn="t"/>
                      <a:r>
                        <a:rPr lang="ru-RU" sz="1000" b="0" i="0" u="none" strike="noStrike" dirty="0">
                          <a:solidFill>
                            <a:srgbClr val="000000"/>
                          </a:solidFill>
                          <a:latin typeface="Times New Roman"/>
                        </a:rPr>
                        <a:t>100,00</a:t>
                      </a:r>
                    </a:p>
                  </a:txBody>
                  <a:tcPr marL="7620" marR="7620" marT="7620" marB="0"/>
                </a:tc>
                <a:tc>
                  <a:txBody>
                    <a:bodyPr/>
                    <a:lstStyle/>
                    <a:p>
                      <a:pPr algn="ctr" fontAlgn="t"/>
                      <a:r>
                        <a:rPr lang="ru-RU" sz="1000" b="0" i="0" u="none" strike="noStrike">
                          <a:latin typeface="Times New Roman"/>
                        </a:rPr>
                        <a:t>2800000,00</a:t>
                      </a:r>
                    </a:p>
                  </a:txBody>
                  <a:tcPr marL="7620" marR="7620" marT="7620" marB="0"/>
                </a:tc>
                <a:tc>
                  <a:txBody>
                    <a:bodyPr/>
                    <a:lstStyle/>
                    <a:p>
                      <a:pPr algn="ctr" fontAlgn="t"/>
                      <a:r>
                        <a:rPr lang="ru-RU" sz="1000" b="0" i="0" u="none" strike="noStrike">
                          <a:latin typeface="Times New Roman"/>
                        </a:rPr>
                        <a:t>2800000,00</a:t>
                      </a:r>
                    </a:p>
                  </a:txBody>
                  <a:tcPr marL="7620" marR="7620" marT="7620" marB="0"/>
                </a:tc>
                <a:extLst>
                  <a:ext uri="{0D108BD9-81ED-4DB2-BD59-A6C34878D82A}">
                    <a16:rowId xmlns:a16="http://schemas.microsoft.com/office/drawing/2014/main" val="4117041820"/>
                  </a:ext>
                </a:extLst>
              </a:tr>
              <a:tr h="208187">
                <a:tc>
                  <a:txBody>
                    <a:bodyPr/>
                    <a:lstStyle/>
                    <a:p>
                      <a:pPr algn="just"/>
                      <a:r>
                        <a:rPr lang="ru-RU" sz="1000" b="1" dirty="0">
                          <a:effectLst/>
                          <a:latin typeface="Times New Roman" pitchFamily="18" charset="0"/>
                          <a:cs typeface="Times New Roman" pitchFamily="18" charset="0"/>
                        </a:rPr>
                        <a:t>ВСЕГО РАСХОДОВ</a:t>
                      </a:r>
                      <a:endParaRPr lang="ru-RU" sz="1000" b="1"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endParaRPr lang="ru-RU" sz="1000" b="1" dirty="0">
                        <a:latin typeface="Times New Roman" pitchFamily="18" charset="0"/>
                        <a:cs typeface="Times New Roman" pitchFamily="18" charset="0"/>
                      </a:endParaRPr>
                    </a:p>
                  </a:txBody>
                  <a:tcPr/>
                </a:tc>
                <a:tc>
                  <a:txBody>
                    <a:bodyPr/>
                    <a:lstStyle/>
                    <a:p>
                      <a:pPr algn="ctr" fontAlgn="t"/>
                      <a:r>
                        <a:rPr lang="ru-RU" sz="1000" b="1" i="0" u="none" strike="noStrike">
                          <a:solidFill>
                            <a:srgbClr val="000000"/>
                          </a:solidFill>
                          <a:latin typeface="Times New Roman"/>
                        </a:rPr>
                        <a:t>770605615,39</a:t>
                      </a:r>
                    </a:p>
                  </a:txBody>
                  <a:tcPr marL="7620" marR="7620" marT="7620" marB="0"/>
                </a:tc>
                <a:tc>
                  <a:txBody>
                    <a:bodyPr/>
                    <a:lstStyle/>
                    <a:p>
                      <a:pPr algn="ctr" fontAlgn="t"/>
                      <a:r>
                        <a:rPr lang="ru-RU" sz="1000" b="1" i="0" u="none" strike="noStrike" dirty="0">
                          <a:solidFill>
                            <a:srgbClr val="000000"/>
                          </a:solidFill>
                          <a:latin typeface="Times New Roman"/>
                        </a:rPr>
                        <a:t>1040073278,39</a:t>
                      </a:r>
                    </a:p>
                  </a:txBody>
                  <a:tcPr marL="7620" marR="7620" marT="7620" marB="0"/>
                </a:tc>
                <a:tc>
                  <a:txBody>
                    <a:bodyPr/>
                    <a:lstStyle/>
                    <a:p>
                      <a:pPr algn="ctr" fontAlgn="t"/>
                      <a:r>
                        <a:rPr lang="ru-RU" sz="1000" b="1" i="0" u="none" strike="noStrike" dirty="0">
                          <a:solidFill>
                            <a:srgbClr val="000000"/>
                          </a:solidFill>
                          <a:latin typeface="Times New Roman"/>
                        </a:rPr>
                        <a:t>929544330,36</a:t>
                      </a:r>
                    </a:p>
                  </a:txBody>
                  <a:tcPr marL="7620" marR="7620" marT="7620" marB="0"/>
                </a:tc>
                <a:tc>
                  <a:txBody>
                    <a:bodyPr/>
                    <a:lstStyle/>
                    <a:p>
                      <a:pPr algn="ctr" fontAlgn="t"/>
                      <a:r>
                        <a:rPr lang="ru-RU" sz="1000" b="1" i="0" u="none" strike="noStrike" dirty="0">
                          <a:solidFill>
                            <a:srgbClr val="000000"/>
                          </a:solidFill>
                          <a:latin typeface="Times New Roman"/>
                        </a:rPr>
                        <a:t>120,63</a:t>
                      </a:r>
                    </a:p>
                  </a:txBody>
                  <a:tcPr marL="7620" marR="7620" marT="7620" marB="0"/>
                </a:tc>
                <a:tc>
                  <a:txBody>
                    <a:bodyPr/>
                    <a:lstStyle/>
                    <a:p>
                      <a:pPr algn="ctr" fontAlgn="t"/>
                      <a:r>
                        <a:rPr lang="ru-RU" sz="1000" b="1" i="0" u="none" strike="noStrike" dirty="0">
                          <a:solidFill>
                            <a:srgbClr val="000000"/>
                          </a:solidFill>
                          <a:latin typeface="Times New Roman"/>
                        </a:rPr>
                        <a:t>89,37</a:t>
                      </a:r>
                    </a:p>
                  </a:txBody>
                  <a:tcPr marL="7620" marR="7620" marT="7620" marB="0"/>
                </a:tc>
                <a:tc>
                  <a:txBody>
                    <a:bodyPr/>
                    <a:lstStyle/>
                    <a:p>
                      <a:pPr algn="ctr" fontAlgn="t"/>
                      <a:r>
                        <a:rPr lang="ru-RU" sz="1000" b="1" i="0" u="none" strike="noStrike" dirty="0">
                          <a:solidFill>
                            <a:srgbClr val="000000"/>
                          </a:solidFill>
                          <a:latin typeface="Times New Roman"/>
                        </a:rPr>
                        <a:t>872717527,26</a:t>
                      </a:r>
                    </a:p>
                  </a:txBody>
                  <a:tcPr marL="7620" marR="7620" marT="7620" marB="0"/>
                </a:tc>
                <a:tc>
                  <a:txBody>
                    <a:bodyPr/>
                    <a:lstStyle/>
                    <a:p>
                      <a:pPr algn="ctr" fontAlgn="t"/>
                      <a:r>
                        <a:rPr lang="ru-RU" sz="1000" b="1" i="0" u="none" strike="noStrike" dirty="0">
                          <a:solidFill>
                            <a:srgbClr val="000000"/>
                          </a:solidFill>
                          <a:latin typeface="Times New Roman"/>
                        </a:rPr>
                        <a:t>913143984,78</a:t>
                      </a:r>
                    </a:p>
                  </a:txBody>
                  <a:tcPr marL="7620" marR="7620" marT="7620" marB="0"/>
                </a:tc>
                <a:extLst>
                  <a:ext uri="{0D108BD9-81ED-4DB2-BD59-A6C34878D82A}">
                    <a16:rowId xmlns:a16="http://schemas.microsoft.com/office/drawing/2014/main" val="906089906"/>
                  </a:ext>
                </a:extLst>
              </a:tr>
            </a:tbl>
          </a:graphicData>
        </a:graphic>
      </p:graphicFrame>
    </p:spTree>
    <p:extLst>
      <p:ext uri="{BB962C8B-B14F-4D97-AF65-F5344CB8AC3E}">
        <p14:creationId xmlns:p14="http://schemas.microsoft.com/office/powerpoint/2010/main" val="19338286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4AC67ED-22C0-2F9F-36D4-62A3EE8CB365}"/>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D006EA3D-7739-F94E-043C-151C6F9790AE}"/>
              </a:ext>
            </a:extLst>
          </p:cNvPr>
          <p:cNvSpPr txBox="1">
            <a:spLocks/>
          </p:cNvSpPr>
          <p:nvPr/>
        </p:nvSpPr>
        <p:spPr>
          <a:xfrm>
            <a:off x="1814205" y="103542"/>
            <a:ext cx="7975535" cy="240407"/>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Динамика расходов на 2023-2027годы (тыс.руб. и в %)</a:t>
            </a:r>
            <a:endParaRPr kumimoji="0" lang="ru-RU" sz="1200" b="0" u="none" strike="noStrike" kern="1200" cap="none" spc="0" normalizeH="0" baseline="0" noProof="0" dirty="0">
              <a:ln>
                <a:noFill/>
              </a:ln>
              <a:solidFill>
                <a:srgbClr val="7030A0"/>
              </a:solidFill>
              <a:effectLst/>
              <a:uLnTx/>
              <a:uFillTx/>
              <a:ea typeface="+mj-ea"/>
              <a:cs typeface="+mj-cs"/>
            </a:endParaRPr>
          </a:p>
        </p:txBody>
      </p:sp>
      <p:graphicFrame>
        <p:nvGraphicFramePr>
          <p:cNvPr id="6" name="Диаграмма 5">
            <a:extLst>
              <a:ext uri="{FF2B5EF4-FFF2-40B4-BE49-F238E27FC236}">
                <a16:creationId xmlns:a16="http://schemas.microsoft.com/office/drawing/2014/main" id="{B3C45541-D847-3835-C75F-30C355FFDE12}"/>
              </a:ext>
            </a:extLst>
          </p:cNvPr>
          <p:cNvGraphicFramePr/>
          <p:nvPr>
            <p:extLst>
              <p:ext uri="{D42A27DB-BD31-4B8C-83A1-F6EECF244321}">
                <p14:modId xmlns:p14="http://schemas.microsoft.com/office/powerpoint/2010/main" val="1463037375"/>
              </p:ext>
            </p:extLst>
          </p:nvPr>
        </p:nvGraphicFramePr>
        <p:xfrm>
          <a:off x="376445" y="469116"/>
          <a:ext cx="10124717" cy="607606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C15B7FF6-EB45-50B6-64E1-578351CFA5AB}"/>
              </a:ext>
            </a:extLst>
          </p:cNvPr>
          <p:cNvSpPr txBox="1"/>
          <p:nvPr/>
        </p:nvSpPr>
        <p:spPr>
          <a:xfrm>
            <a:off x="8839407" y="590024"/>
            <a:ext cx="2976148" cy="127727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Социальная сфера – образование, культура, социальная политика, физкультура и спорт.</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solidFill>
                  <a:prstClr val="black"/>
                </a:solidFill>
                <a:latin typeface="Times New Roman" panose="02020603050405020304" pitchFamily="18" charset="0"/>
                <a:cs typeface="Times New Roman" panose="02020603050405020304" pitchFamily="18" charset="0"/>
              </a:rPr>
              <a:t>Экономика – национальная экономика и ЖКХ.</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Прочие расходы – национальная безопасность, национальная оборона и средства массовой информации.</a:t>
            </a:r>
          </a:p>
        </p:txBody>
      </p:sp>
      <p:sp>
        <p:nvSpPr>
          <p:cNvPr id="8" name="TextBox 1">
            <a:extLst>
              <a:ext uri="{FF2B5EF4-FFF2-40B4-BE49-F238E27FC236}">
                <a16:creationId xmlns:a16="http://schemas.microsoft.com/office/drawing/2014/main" id="{43D9C0F5-6F40-79AC-33B3-C57ED4B9EAD2}"/>
              </a:ext>
            </a:extLst>
          </p:cNvPr>
          <p:cNvSpPr txBox="1"/>
          <p:nvPr/>
        </p:nvSpPr>
        <p:spPr>
          <a:xfrm>
            <a:off x="7866644" y="5543830"/>
            <a:ext cx="578324" cy="313464"/>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dirty="0">
                <a:solidFill>
                  <a:schemeClr val="tx1">
                    <a:lumMod val="95000"/>
                    <a:lumOff val="5000"/>
                  </a:schemeClr>
                </a:solidFill>
                <a:latin typeface="Times New Roman" pitchFamily="18" charset="0"/>
                <a:cs typeface="Times New Roman" pitchFamily="18" charset="0"/>
              </a:rPr>
              <a:t>2024г</a:t>
            </a:r>
          </a:p>
        </p:txBody>
      </p:sp>
      <p:sp>
        <p:nvSpPr>
          <p:cNvPr id="9" name="TextBox 1">
            <a:extLst>
              <a:ext uri="{FF2B5EF4-FFF2-40B4-BE49-F238E27FC236}">
                <a16:creationId xmlns:a16="http://schemas.microsoft.com/office/drawing/2014/main" id="{9D0AB4B4-0E8A-CC67-5A8D-675E4D646875}"/>
              </a:ext>
            </a:extLst>
          </p:cNvPr>
          <p:cNvSpPr txBox="1"/>
          <p:nvPr/>
        </p:nvSpPr>
        <p:spPr>
          <a:xfrm>
            <a:off x="8261083" y="5128058"/>
            <a:ext cx="578324" cy="313464"/>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dirty="0">
                <a:solidFill>
                  <a:schemeClr val="tx1">
                    <a:lumMod val="95000"/>
                    <a:lumOff val="5000"/>
                  </a:schemeClr>
                </a:solidFill>
                <a:latin typeface="Times New Roman" pitchFamily="18" charset="0"/>
                <a:cs typeface="Times New Roman" pitchFamily="18" charset="0"/>
              </a:rPr>
              <a:t>2025г</a:t>
            </a:r>
          </a:p>
        </p:txBody>
      </p:sp>
      <p:sp>
        <p:nvSpPr>
          <p:cNvPr id="10" name="TextBox 1">
            <a:extLst>
              <a:ext uri="{FF2B5EF4-FFF2-40B4-BE49-F238E27FC236}">
                <a16:creationId xmlns:a16="http://schemas.microsoft.com/office/drawing/2014/main" id="{64224326-707E-4BC3-ED24-98B265E7CAD6}"/>
              </a:ext>
            </a:extLst>
          </p:cNvPr>
          <p:cNvSpPr txBox="1"/>
          <p:nvPr/>
        </p:nvSpPr>
        <p:spPr>
          <a:xfrm>
            <a:off x="8839407" y="4722271"/>
            <a:ext cx="578324" cy="313464"/>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dirty="0">
                <a:solidFill>
                  <a:schemeClr val="tx1">
                    <a:lumMod val="95000"/>
                    <a:lumOff val="5000"/>
                  </a:schemeClr>
                </a:solidFill>
                <a:latin typeface="Times New Roman" pitchFamily="18" charset="0"/>
                <a:cs typeface="Times New Roman" pitchFamily="18" charset="0"/>
              </a:rPr>
              <a:t>2026г</a:t>
            </a:r>
          </a:p>
        </p:txBody>
      </p:sp>
      <p:sp>
        <p:nvSpPr>
          <p:cNvPr id="11" name="TextBox 1">
            <a:extLst>
              <a:ext uri="{FF2B5EF4-FFF2-40B4-BE49-F238E27FC236}">
                <a16:creationId xmlns:a16="http://schemas.microsoft.com/office/drawing/2014/main" id="{A4A492E8-86BA-8D3D-8222-A605B26B9EC1}"/>
              </a:ext>
            </a:extLst>
          </p:cNvPr>
          <p:cNvSpPr txBox="1"/>
          <p:nvPr/>
        </p:nvSpPr>
        <p:spPr>
          <a:xfrm>
            <a:off x="9324871" y="4345485"/>
            <a:ext cx="578324" cy="313464"/>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dirty="0">
                <a:solidFill>
                  <a:schemeClr val="tx1">
                    <a:lumMod val="95000"/>
                    <a:lumOff val="5000"/>
                  </a:schemeClr>
                </a:solidFill>
                <a:latin typeface="Times New Roman" pitchFamily="18" charset="0"/>
                <a:cs typeface="Times New Roman" pitchFamily="18" charset="0"/>
              </a:rPr>
              <a:t>2027г</a:t>
            </a:r>
          </a:p>
        </p:txBody>
      </p:sp>
    </p:spTree>
    <p:extLst>
      <p:ext uri="{BB962C8B-B14F-4D97-AF65-F5344CB8AC3E}">
        <p14:creationId xmlns:p14="http://schemas.microsoft.com/office/powerpoint/2010/main" val="25952613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7FBCFFD-F225-02D7-2E53-E0C75CDD4C2F}"/>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6" name="Диаграмма 5">
            <a:extLst>
              <a:ext uri="{FF2B5EF4-FFF2-40B4-BE49-F238E27FC236}">
                <a16:creationId xmlns:a16="http://schemas.microsoft.com/office/drawing/2014/main" id="{C8B4525D-BDC9-7FDD-0065-2FB1EDEC69AB}"/>
              </a:ext>
            </a:extLst>
          </p:cNvPr>
          <p:cNvGraphicFramePr/>
          <p:nvPr>
            <p:extLst>
              <p:ext uri="{D42A27DB-BD31-4B8C-83A1-F6EECF244321}">
                <p14:modId xmlns:p14="http://schemas.microsoft.com/office/powerpoint/2010/main" val="2955824520"/>
              </p:ext>
            </p:extLst>
          </p:nvPr>
        </p:nvGraphicFramePr>
        <p:xfrm>
          <a:off x="356135" y="99825"/>
          <a:ext cx="3773104" cy="30030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Диаграмма 6">
            <a:extLst>
              <a:ext uri="{FF2B5EF4-FFF2-40B4-BE49-F238E27FC236}">
                <a16:creationId xmlns:a16="http://schemas.microsoft.com/office/drawing/2014/main" id="{5EC0280F-7F04-262C-4A52-05618CA63859}"/>
              </a:ext>
            </a:extLst>
          </p:cNvPr>
          <p:cNvGraphicFramePr/>
          <p:nvPr>
            <p:extLst>
              <p:ext uri="{D42A27DB-BD31-4B8C-83A1-F6EECF244321}">
                <p14:modId xmlns:p14="http://schemas.microsoft.com/office/powerpoint/2010/main" val="2792051783"/>
              </p:ext>
            </p:extLst>
          </p:nvPr>
        </p:nvGraphicFramePr>
        <p:xfrm>
          <a:off x="3675247" y="99825"/>
          <a:ext cx="3773104" cy="30030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Диаграмма 7">
            <a:extLst>
              <a:ext uri="{FF2B5EF4-FFF2-40B4-BE49-F238E27FC236}">
                <a16:creationId xmlns:a16="http://schemas.microsoft.com/office/drawing/2014/main" id="{E97FE7B1-B188-287C-503C-D8393BB841D0}"/>
              </a:ext>
            </a:extLst>
          </p:cNvPr>
          <p:cNvGraphicFramePr/>
          <p:nvPr>
            <p:extLst>
              <p:ext uri="{D42A27DB-BD31-4B8C-83A1-F6EECF244321}">
                <p14:modId xmlns:p14="http://schemas.microsoft.com/office/powerpoint/2010/main" val="1822603306"/>
              </p:ext>
            </p:extLst>
          </p:nvPr>
        </p:nvGraphicFramePr>
        <p:xfrm>
          <a:off x="7294345" y="99825"/>
          <a:ext cx="3773104" cy="300308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Диаграмма 8">
            <a:extLst>
              <a:ext uri="{FF2B5EF4-FFF2-40B4-BE49-F238E27FC236}">
                <a16:creationId xmlns:a16="http://schemas.microsoft.com/office/drawing/2014/main" id="{293E403B-43CE-7B4B-8C35-FC3F4F1DC9B9}"/>
              </a:ext>
            </a:extLst>
          </p:cNvPr>
          <p:cNvGraphicFramePr/>
          <p:nvPr>
            <p:extLst>
              <p:ext uri="{D42A27DB-BD31-4B8C-83A1-F6EECF244321}">
                <p14:modId xmlns:p14="http://schemas.microsoft.com/office/powerpoint/2010/main" val="3902022688"/>
              </p:ext>
            </p:extLst>
          </p:nvPr>
        </p:nvGraphicFramePr>
        <p:xfrm>
          <a:off x="279132" y="2774044"/>
          <a:ext cx="3773104" cy="300308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Диаграмма 9">
            <a:extLst>
              <a:ext uri="{FF2B5EF4-FFF2-40B4-BE49-F238E27FC236}">
                <a16:creationId xmlns:a16="http://schemas.microsoft.com/office/drawing/2014/main" id="{D43BE017-2A33-A066-CCA8-9E0DDAA9100E}"/>
              </a:ext>
            </a:extLst>
          </p:cNvPr>
          <p:cNvGraphicFramePr/>
          <p:nvPr>
            <p:extLst>
              <p:ext uri="{D42A27DB-BD31-4B8C-83A1-F6EECF244321}">
                <p14:modId xmlns:p14="http://schemas.microsoft.com/office/powerpoint/2010/main" val="1990410932"/>
              </p:ext>
            </p:extLst>
          </p:nvPr>
        </p:nvGraphicFramePr>
        <p:xfrm>
          <a:off x="7448351" y="2774044"/>
          <a:ext cx="3773104" cy="3003082"/>
        </p:xfrm>
        <a:graphic>
          <a:graphicData uri="http://schemas.openxmlformats.org/drawingml/2006/chart">
            <c:chart xmlns:c="http://schemas.openxmlformats.org/drawingml/2006/chart" xmlns:r="http://schemas.openxmlformats.org/officeDocument/2006/relationships" r:id="rId7"/>
          </a:graphicData>
        </a:graphic>
      </p:graphicFrame>
      <p:sp>
        <p:nvSpPr>
          <p:cNvPr id="11" name="Блок-схема: узел 10">
            <a:extLst>
              <a:ext uri="{FF2B5EF4-FFF2-40B4-BE49-F238E27FC236}">
                <a16:creationId xmlns:a16="http://schemas.microsoft.com/office/drawing/2014/main" id="{1A86FFBB-A96C-C133-A722-05FCCA19053B}"/>
              </a:ext>
            </a:extLst>
          </p:cNvPr>
          <p:cNvSpPr/>
          <p:nvPr/>
        </p:nvSpPr>
        <p:spPr>
          <a:xfrm>
            <a:off x="4865676" y="3099561"/>
            <a:ext cx="250256" cy="173254"/>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a:extLst>
              <a:ext uri="{FF2B5EF4-FFF2-40B4-BE49-F238E27FC236}">
                <a16:creationId xmlns:a16="http://schemas.microsoft.com/office/drawing/2014/main" id="{1629C997-3A72-C644-D780-8E54CF2502C5}"/>
              </a:ext>
            </a:extLst>
          </p:cNvPr>
          <p:cNvSpPr txBox="1"/>
          <p:nvPr/>
        </p:nvSpPr>
        <p:spPr>
          <a:xfrm>
            <a:off x="5218830" y="3051775"/>
            <a:ext cx="1252266" cy="261610"/>
          </a:xfrm>
          <a:prstGeom prst="rect">
            <a:avLst/>
          </a:prstGeom>
          <a:noFill/>
        </p:spPr>
        <p:txBody>
          <a:bodyPr wrap="none" rtlCol="0">
            <a:spAutoFi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сфера</a:t>
            </a:r>
          </a:p>
        </p:txBody>
      </p:sp>
      <p:sp>
        <p:nvSpPr>
          <p:cNvPr id="13" name="Блок-схема: узел 12">
            <a:extLst>
              <a:ext uri="{FF2B5EF4-FFF2-40B4-BE49-F238E27FC236}">
                <a16:creationId xmlns:a16="http://schemas.microsoft.com/office/drawing/2014/main" id="{8E3C72EB-9004-C11B-502E-7D7BB05988A1}"/>
              </a:ext>
            </a:extLst>
          </p:cNvPr>
          <p:cNvSpPr/>
          <p:nvPr/>
        </p:nvSpPr>
        <p:spPr>
          <a:xfrm>
            <a:off x="4848424" y="3493129"/>
            <a:ext cx="250256" cy="173255"/>
          </a:xfrm>
          <a:prstGeom prst="flowChartConnector">
            <a:avLst/>
          </a:prstGeom>
          <a:solidFill>
            <a:srgbClr val="FF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TextBox 13">
            <a:extLst>
              <a:ext uri="{FF2B5EF4-FFF2-40B4-BE49-F238E27FC236}">
                <a16:creationId xmlns:a16="http://schemas.microsoft.com/office/drawing/2014/main" id="{C2C3D3C8-0AFB-EB78-DD71-73CADF275374}"/>
              </a:ext>
            </a:extLst>
          </p:cNvPr>
          <p:cNvSpPr txBox="1"/>
          <p:nvPr/>
        </p:nvSpPr>
        <p:spPr>
          <a:xfrm>
            <a:off x="5296468" y="3463789"/>
            <a:ext cx="827471" cy="261610"/>
          </a:xfrm>
          <a:prstGeom prst="rect">
            <a:avLst/>
          </a:prstGeom>
          <a:noFill/>
        </p:spPr>
        <p:txBody>
          <a:bodyPr wrap="none" rtlCol="0">
            <a:spAutoFi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экономика</a:t>
            </a:r>
          </a:p>
        </p:txBody>
      </p:sp>
      <p:sp>
        <p:nvSpPr>
          <p:cNvPr id="15" name="Блок-схема: узел 14">
            <a:extLst>
              <a:ext uri="{FF2B5EF4-FFF2-40B4-BE49-F238E27FC236}">
                <a16:creationId xmlns:a16="http://schemas.microsoft.com/office/drawing/2014/main" id="{64BF15D3-AE7A-A2E3-3F73-973581700624}"/>
              </a:ext>
            </a:extLst>
          </p:cNvPr>
          <p:cNvSpPr/>
          <p:nvPr/>
        </p:nvSpPr>
        <p:spPr>
          <a:xfrm>
            <a:off x="4862589" y="3909060"/>
            <a:ext cx="250256" cy="173256"/>
          </a:xfrm>
          <a:prstGeom prst="flowChartConnector">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extBox 15">
            <a:extLst>
              <a:ext uri="{FF2B5EF4-FFF2-40B4-BE49-F238E27FC236}">
                <a16:creationId xmlns:a16="http://schemas.microsoft.com/office/drawing/2014/main" id="{DAC816B2-4DCB-ECF5-FF05-E50E76E36A1B}"/>
              </a:ext>
            </a:extLst>
          </p:cNvPr>
          <p:cNvSpPr txBox="1"/>
          <p:nvPr/>
        </p:nvSpPr>
        <p:spPr>
          <a:xfrm>
            <a:off x="5218831" y="3873509"/>
            <a:ext cx="2073003" cy="261610"/>
          </a:xfrm>
          <a:prstGeom prst="rect">
            <a:avLst/>
          </a:prstGeom>
          <a:noFill/>
        </p:spPr>
        <p:txBody>
          <a:bodyPr wrap="none" rtlCol="0">
            <a:spAutoFi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p:txBody>
      </p:sp>
      <p:sp>
        <p:nvSpPr>
          <p:cNvPr id="17" name="Блок-схема: узел 16">
            <a:extLst>
              <a:ext uri="{FF2B5EF4-FFF2-40B4-BE49-F238E27FC236}">
                <a16:creationId xmlns:a16="http://schemas.microsoft.com/office/drawing/2014/main" id="{F8C9C006-7285-3FEC-B8E7-7B89DDAB9959}"/>
              </a:ext>
            </a:extLst>
          </p:cNvPr>
          <p:cNvSpPr/>
          <p:nvPr/>
        </p:nvSpPr>
        <p:spPr>
          <a:xfrm>
            <a:off x="4865676" y="4325393"/>
            <a:ext cx="250256" cy="173257"/>
          </a:xfrm>
          <a:prstGeom prst="flowChartConnector">
            <a:avLst/>
          </a:prstGeom>
          <a:solidFill>
            <a:srgbClr val="FF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TextBox 17">
            <a:extLst>
              <a:ext uri="{FF2B5EF4-FFF2-40B4-BE49-F238E27FC236}">
                <a16:creationId xmlns:a16="http://schemas.microsoft.com/office/drawing/2014/main" id="{00CD00A3-1BA2-F8F4-ED3B-BD855E01867F}"/>
              </a:ext>
            </a:extLst>
          </p:cNvPr>
          <p:cNvSpPr txBox="1"/>
          <p:nvPr/>
        </p:nvSpPr>
        <p:spPr>
          <a:xfrm>
            <a:off x="5297087" y="4325315"/>
            <a:ext cx="609462" cy="261610"/>
          </a:xfrm>
          <a:prstGeom prst="rect">
            <a:avLst/>
          </a:prstGeom>
          <a:noFill/>
        </p:spPr>
        <p:txBody>
          <a:bodyPr wrap="none" rtlCol="0">
            <a:spAutoFi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прочие</a:t>
            </a:r>
          </a:p>
        </p:txBody>
      </p:sp>
    </p:spTree>
    <p:extLst>
      <p:ext uri="{BB962C8B-B14F-4D97-AF65-F5344CB8AC3E}">
        <p14:creationId xmlns:p14="http://schemas.microsoft.com/office/powerpoint/2010/main" val="24711283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D817527-926B-2786-9DE8-D8122A809AA8}"/>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B05B4C5B-7F45-7EAB-2168-0D4DF7DD660C}"/>
              </a:ext>
            </a:extLst>
          </p:cNvPr>
          <p:cNvSpPr txBox="1"/>
          <p:nvPr/>
        </p:nvSpPr>
        <p:spPr>
          <a:xfrm>
            <a:off x="2481045" y="41453"/>
            <a:ext cx="7459910"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Условно – утвержденные расходы</a:t>
            </a:r>
          </a:p>
        </p:txBody>
      </p:sp>
      <p:graphicFrame>
        <p:nvGraphicFramePr>
          <p:cNvPr id="4" name="Схема 3">
            <a:extLst>
              <a:ext uri="{FF2B5EF4-FFF2-40B4-BE49-F238E27FC236}">
                <a16:creationId xmlns:a16="http://schemas.microsoft.com/office/drawing/2014/main" id="{FB9434A6-3CA8-954A-06A1-45C41DB3B0FC}"/>
              </a:ext>
            </a:extLst>
          </p:cNvPr>
          <p:cNvGraphicFramePr/>
          <p:nvPr>
            <p:extLst>
              <p:ext uri="{D42A27DB-BD31-4B8C-83A1-F6EECF244321}">
                <p14:modId xmlns:p14="http://schemas.microsoft.com/office/powerpoint/2010/main" val="1270701334"/>
              </p:ext>
            </p:extLst>
          </p:nvPr>
        </p:nvGraphicFramePr>
        <p:xfrm>
          <a:off x="218574" y="342641"/>
          <a:ext cx="11741090" cy="1260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Прямоугольник: скругленные углы 6">
            <a:extLst>
              <a:ext uri="{FF2B5EF4-FFF2-40B4-BE49-F238E27FC236}">
                <a16:creationId xmlns:a16="http://schemas.microsoft.com/office/drawing/2014/main" id="{A1DDB641-539B-94CD-4E4A-D20EF72DE1C9}"/>
              </a:ext>
            </a:extLst>
          </p:cNvPr>
          <p:cNvSpPr/>
          <p:nvPr/>
        </p:nvSpPr>
        <p:spPr>
          <a:xfrm>
            <a:off x="218574" y="1803633"/>
            <a:ext cx="1996783" cy="2773871"/>
          </a:xfrm>
          <a:prstGeom prst="roundRect">
            <a:avLst/>
          </a:prstGeom>
          <a:scene3d>
            <a:camera prst="perspectiveAbove"/>
            <a:lightRig rig="threePt" dir="t"/>
          </a:scene3d>
        </p:spPr>
        <p:style>
          <a:lnRef idx="1">
            <a:schemeClr val="accent2"/>
          </a:lnRef>
          <a:fillRef idx="2">
            <a:schemeClr val="accent2"/>
          </a:fillRef>
          <a:effectRef idx="1">
            <a:schemeClr val="accent2"/>
          </a:effectRef>
          <a:fontRef idx="minor">
            <a:schemeClr val="dk1"/>
          </a:fontRef>
        </p:style>
        <p:txBody>
          <a:bodyPr rtlCol="0" anchor="ctr"/>
          <a:lstStyle/>
          <a:p>
            <a:pPr algn="l"/>
            <a:endParaRPr lang="ru-RU" sz="1800" b="0" i="0" u="none" strike="noStrike" baseline="0" dirty="0">
              <a:solidFill>
                <a:srgbClr val="000000"/>
              </a:solidFill>
              <a:latin typeface="Cambria" panose="020405030504060302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endParaRPr lang="ru-RU" sz="1200" b="1" dirty="0">
              <a:solidFill>
                <a:schemeClr val="tx1"/>
              </a:solidFill>
              <a:latin typeface="Times New Roman" panose="02020603050405020304" pitchFamily="18" charset="0"/>
              <a:cs typeface="Times New Roman" panose="020206030504050203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endParaRPr lang="ru-RU" sz="1200" b="1" dirty="0">
              <a:solidFill>
                <a:schemeClr val="tx1"/>
              </a:solidFill>
              <a:latin typeface="Times New Roman" panose="02020603050405020304" pitchFamily="18" charset="0"/>
              <a:cs typeface="Times New Roman" panose="02020603050405020304" pitchFamily="18" charset="0"/>
            </a:endParaRPr>
          </a:p>
          <a:p>
            <a:pPr algn="ctr"/>
            <a:endParaRPr lang="ru-RU" sz="1200" b="1" i="0" u="none" strike="noStrike" baseline="0" dirty="0">
              <a:solidFill>
                <a:schemeClr val="tx1"/>
              </a:solidFill>
              <a:latin typeface="Times New Roman" panose="02020603050405020304" pitchFamily="18" charset="0"/>
              <a:cs typeface="Times New Roman" panose="02020603050405020304" pitchFamily="18" charset="0"/>
            </a:endParaRPr>
          </a:p>
          <a:p>
            <a:pPr algn="ctr"/>
            <a:r>
              <a:rPr lang="ru-RU" sz="1200" b="1" i="0" u="none" strike="noStrike" baseline="0" dirty="0">
                <a:solidFill>
                  <a:schemeClr val="tx1"/>
                </a:solidFill>
                <a:latin typeface="Times New Roman" panose="02020603050405020304" pitchFamily="18" charset="0"/>
                <a:cs typeface="Times New Roman" panose="02020603050405020304" pitchFamily="18" charset="0"/>
              </a:rPr>
              <a:t>На чем основаны предусмотренные условно утверждаемые расходы (УУР) в 2025 и 2026 годах </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FB0C73C9-DCC5-4600-C26D-477D84D350BA}"/>
              </a:ext>
            </a:extLst>
          </p:cNvPr>
          <p:cNvPicPr>
            <a:picLocks noChangeAspect="1"/>
          </p:cNvPicPr>
          <p:nvPr/>
        </p:nvPicPr>
        <p:blipFill>
          <a:blip r:embed="rId8" cstate="print"/>
          <a:stretch>
            <a:fillRect/>
          </a:stretch>
        </p:blipFill>
        <p:spPr>
          <a:xfrm>
            <a:off x="259810" y="1803633"/>
            <a:ext cx="1914310" cy="1499746"/>
          </a:xfrm>
          <a:prstGeom prst="rect">
            <a:avLst/>
          </a:prstGeom>
        </p:spPr>
      </p:pic>
      <p:sp>
        <p:nvSpPr>
          <p:cNvPr id="7" name="Стрелка: вправо 9">
            <a:extLst>
              <a:ext uri="{FF2B5EF4-FFF2-40B4-BE49-F238E27FC236}">
                <a16:creationId xmlns:a16="http://schemas.microsoft.com/office/drawing/2014/main" id="{B87EC7CC-4910-D7DC-7EBF-61C59BC6692C}"/>
              </a:ext>
            </a:extLst>
          </p:cNvPr>
          <p:cNvSpPr/>
          <p:nvPr/>
        </p:nvSpPr>
        <p:spPr>
          <a:xfrm>
            <a:off x="2404054" y="2346302"/>
            <a:ext cx="978408" cy="192947"/>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8" name="Стрелка: шеврон 10">
            <a:extLst>
              <a:ext uri="{FF2B5EF4-FFF2-40B4-BE49-F238E27FC236}">
                <a16:creationId xmlns:a16="http://schemas.microsoft.com/office/drawing/2014/main" id="{7318D278-907D-2BD5-9A0B-DE07035E7226}"/>
              </a:ext>
            </a:extLst>
          </p:cNvPr>
          <p:cNvSpPr/>
          <p:nvPr/>
        </p:nvSpPr>
        <p:spPr>
          <a:xfrm>
            <a:off x="2320012" y="3400015"/>
            <a:ext cx="484632" cy="484632"/>
          </a:xfrm>
          <a:prstGeom prst="chevr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solidFill>
                <a:schemeClr val="tx1"/>
              </a:solidFill>
            </a:endParaRPr>
          </a:p>
        </p:txBody>
      </p:sp>
      <p:sp>
        <p:nvSpPr>
          <p:cNvPr id="9" name="Прямоугольник: скругленные углы 7">
            <a:extLst>
              <a:ext uri="{FF2B5EF4-FFF2-40B4-BE49-F238E27FC236}">
                <a16:creationId xmlns:a16="http://schemas.microsoft.com/office/drawing/2014/main" id="{BE76A971-67CF-7166-F346-EA078965B742}"/>
              </a:ext>
            </a:extLst>
          </p:cNvPr>
          <p:cNvSpPr/>
          <p:nvPr/>
        </p:nvSpPr>
        <p:spPr>
          <a:xfrm>
            <a:off x="3801508" y="2010250"/>
            <a:ext cx="4806358" cy="85878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l"/>
            <a:endParaRPr lang="ru-RU" sz="1400" b="0" i="0" u="none" strike="noStrike" baseline="0" dirty="0">
              <a:solidFill>
                <a:srgbClr val="000000"/>
              </a:solidFill>
              <a:latin typeface="Cambria" panose="02040503050406030204" pitchFamily="18" charset="0"/>
            </a:endParaRPr>
          </a:p>
          <a:p>
            <a:pPr algn="just"/>
            <a:r>
              <a:rPr lang="ru-RU" sz="1200" dirty="0">
                <a:latin typeface="Times New Roman" panose="02020603050405020304" pitchFamily="18" charset="0"/>
                <a:cs typeface="Times New Roman" panose="02020603050405020304" pitchFamily="18" charset="0"/>
              </a:rPr>
              <a:t>                  </a:t>
            </a:r>
            <a:r>
              <a:rPr lang="ru-RU" sz="1200" b="0" i="0" u="none" strike="noStrike" baseline="0" dirty="0">
                <a:latin typeface="Times New Roman" panose="02020603050405020304" pitchFamily="18" charset="0"/>
                <a:cs typeface="Times New Roman" panose="02020603050405020304" pitchFamily="18" charset="0"/>
              </a:rPr>
              <a:t>Статья 184.1 Бюджетного кодекса Российской </a:t>
            </a:r>
            <a:r>
              <a:rPr lang="ru-RU" sz="1200" dirty="0">
                <a:latin typeface="Times New Roman" panose="02020603050405020304" pitchFamily="18" charset="0"/>
                <a:cs typeface="Times New Roman" panose="02020603050405020304" pitchFamily="18" charset="0"/>
              </a:rPr>
              <a:t> </a:t>
            </a:r>
            <a:r>
              <a:rPr lang="ru-RU" sz="1200" b="0" i="0" u="none" strike="noStrike" baseline="0" dirty="0">
                <a:latin typeface="Times New Roman" panose="02020603050405020304" pitchFamily="18" charset="0"/>
                <a:cs typeface="Times New Roman" panose="02020603050405020304" pitchFamily="18" charset="0"/>
              </a:rPr>
              <a:t>Федерации </a:t>
            </a:r>
            <a:endParaRPr lang="ru-RU" sz="1200" dirty="0">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CCF0FBD6-D094-8BC2-0170-9338AE2F517C}"/>
              </a:ext>
            </a:extLst>
          </p:cNvPr>
          <p:cNvPicPr>
            <a:picLocks noChangeAspect="1"/>
          </p:cNvPicPr>
          <p:nvPr/>
        </p:nvPicPr>
        <p:blipFill>
          <a:blip r:embed="rId9" cstate="print"/>
          <a:stretch>
            <a:fillRect/>
          </a:stretch>
        </p:blipFill>
        <p:spPr>
          <a:xfrm>
            <a:off x="3962373" y="2070390"/>
            <a:ext cx="609653" cy="798645"/>
          </a:xfrm>
          <a:prstGeom prst="rect">
            <a:avLst/>
          </a:prstGeom>
        </p:spPr>
      </p:pic>
      <p:sp>
        <p:nvSpPr>
          <p:cNvPr id="11" name="Прямоугольник: скругленные углы 11">
            <a:extLst>
              <a:ext uri="{FF2B5EF4-FFF2-40B4-BE49-F238E27FC236}">
                <a16:creationId xmlns:a16="http://schemas.microsoft.com/office/drawing/2014/main" id="{A9750613-8523-E6CC-1E76-83C214BFBD8B}"/>
              </a:ext>
            </a:extLst>
          </p:cNvPr>
          <p:cNvSpPr/>
          <p:nvPr/>
        </p:nvSpPr>
        <p:spPr>
          <a:xfrm>
            <a:off x="3011527" y="2959682"/>
            <a:ext cx="4978433" cy="161782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latin typeface="Times New Roman" panose="02020603050405020304" pitchFamily="18" charset="0"/>
                <a:cs typeface="Times New Roman" panose="02020603050405020304" pitchFamily="18" charset="0"/>
              </a:rPr>
              <a:t>Требование:</a:t>
            </a:r>
          </a:p>
          <a:p>
            <a:r>
              <a:rPr lang="ru-RU" sz="1100" b="0" i="0" dirty="0">
                <a:solidFill>
                  <a:srgbClr val="222222"/>
                </a:solidFill>
                <a:effectLst/>
                <a:latin typeface="Times New Roman" panose="02020603050405020304" pitchFamily="18" charset="0"/>
                <a:cs typeface="Times New Roman" panose="02020603050405020304" pitchFamily="18" charset="0"/>
              </a:rPr>
              <a:t>– на первый год планового периода в объеме не менее 2,5 %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br>
              <a:rPr lang="ru-RU" sz="1100" dirty="0">
                <a:latin typeface="Times New Roman" panose="02020603050405020304" pitchFamily="18" charset="0"/>
                <a:cs typeface="Times New Roman" panose="02020603050405020304" pitchFamily="18" charset="0"/>
              </a:rPr>
            </a:br>
            <a:r>
              <a:rPr lang="ru-RU" sz="1100" b="0" i="0" dirty="0">
                <a:solidFill>
                  <a:srgbClr val="222222"/>
                </a:solidFill>
                <a:effectLst/>
                <a:latin typeface="Times New Roman" panose="02020603050405020304" pitchFamily="18" charset="0"/>
                <a:cs typeface="Times New Roman" panose="02020603050405020304" pitchFamily="18" charset="0"/>
              </a:rPr>
              <a:t>– на второй год планового периода в объеме не менее 5 % общего объема расходов бюджета (без учета расходов бюджета, предусмотренных за счет межбюджетных трансфертов из других бюджетов бюджетной системы Российской Федерации, имеющих целевое назначение).</a:t>
            </a:r>
            <a:endParaRPr lang="ru-RU" sz="1100" dirty="0">
              <a:latin typeface="Times New Roman" panose="02020603050405020304" pitchFamily="18" charset="0"/>
              <a:cs typeface="Times New Roman" panose="02020603050405020304" pitchFamily="18" charset="0"/>
            </a:endParaRPr>
          </a:p>
        </p:txBody>
      </p:sp>
      <p:sp>
        <p:nvSpPr>
          <p:cNvPr id="12" name="Блок-схема: альтернативный процесс 11">
            <a:extLst>
              <a:ext uri="{FF2B5EF4-FFF2-40B4-BE49-F238E27FC236}">
                <a16:creationId xmlns:a16="http://schemas.microsoft.com/office/drawing/2014/main" id="{6175E530-3632-650F-2AD7-12FD73152261}"/>
              </a:ext>
            </a:extLst>
          </p:cNvPr>
          <p:cNvSpPr/>
          <p:nvPr/>
        </p:nvSpPr>
        <p:spPr>
          <a:xfrm>
            <a:off x="2742036" y="5138244"/>
            <a:ext cx="5753450" cy="1018334"/>
          </a:xfrm>
          <a:prstGeom prst="flowChartAlternateProcess">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i="0" u="none" strike="noStrike" baseline="0" dirty="0">
                <a:solidFill>
                  <a:schemeClr val="tx1">
                    <a:lumMod val="95000"/>
                    <a:lumOff val="5000"/>
                  </a:schemeClr>
                </a:solidFill>
                <a:latin typeface="Times New Roman" panose="02020603050405020304" pitchFamily="18" charset="0"/>
                <a:cs typeface="Times New Roman" panose="02020603050405020304" pitchFamily="18" charset="0"/>
              </a:rPr>
              <a:t>2026 год  в сумме – 11375114 руб.</a:t>
            </a:r>
          </a:p>
          <a:p>
            <a:pPr algn="ctr"/>
            <a:endParaRPr lang="ru-RU" sz="12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200" b="1" dirty="0">
                <a:solidFill>
                  <a:schemeClr val="tx1">
                    <a:lumMod val="95000"/>
                    <a:lumOff val="5000"/>
                  </a:schemeClr>
                </a:solidFill>
                <a:latin typeface="Times New Roman" panose="02020603050405020304" pitchFamily="18" charset="0"/>
                <a:cs typeface="Times New Roman" panose="02020603050405020304" pitchFamily="18" charset="0"/>
              </a:rPr>
              <a:t>2027 год в сумме – 24286378 руб.</a:t>
            </a:r>
            <a:endParaRPr lang="ru-RU" sz="1200" dirty="0">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EDA69EF1-1B48-46BA-B78F-BCBD7C3778B9}"/>
              </a:ext>
            </a:extLst>
          </p:cNvPr>
          <p:cNvPicPr>
            <a:picLocks noChangeAspect="1"/>
          </p:cNvPicPr>
          <p:nvPr/>
        </p:nvPicPr>
        <p:blipFill>
          <a:blip r:embed="rId10" cstate="print"/>
          <a:stretch>
            <a:fillRect/>
          </a:stretch>
        </p:blipFill>
        <p:spPr>
          <a:xfrm>
            <a:off x="9496676" y="2167137"/>
            <a:ext cx="1926503" cy="1450974"/>
          </a:xfrm>
          <a:prstGeom prst="rect">
            <a:avLst/>
          </a:prstGeom>
        </p:spPr>
      </p:pic>
      <p:sp>
        <p:nvSpPr>
          <p:cNvPr id="14" name="TextBox 13">
            <a:extLst>
              <a:ext uri="{FF2B5EF4-FFF2-40B4-BE49-F238E27FC236}">
                <a16:creationId xmlns:a16="http://schemas.microsoft.com/office/drawing/2014/main" id="{6EA32D12-784D-F04D-8389-95A2642A7B85}"/>
              </a:ext>
            </a:extLst>
          </p:cNvPr>
          <p:cNvSpPr txBox="1"/>
          <p:nvPr/>
        </p:nvSpPr>
        <p:spPr>
          <a:xfrm>
            <a:off x="8835944" y="3694344"/>
            <a:ext cx="3137482" cy="646331"/>
          </a:xfrm>
          <a:prstGeom prst="rect">
            <a:avLst/>
          </a:prstGeom>
          <a:noFill/>
        </p:spPr>
        <p:txBody>
          <a:bodyPr wrap="square">
            <a:spAutoFit/>
          </a:bodyPr>
          <a:lstStyle/>
          <a:p>
            <a:pPr algn="l"/>
            <a:endParaRPr lang="ru-RU" sz="1200" b="0" i="0" u="none" strike="noStrike" baseline="0" dirty="0">
              <a:solidFill>
                <a:srgbClr val="000000"/>
              </a:solidFill>
              <a:latin typeface="Verdana" panose="020B0604030504040204" pitchFamily="34" charset="0"/>
            </a:endParaRPr>
          </a:p>
          <a:p>
            <a:pPr algn="ctr"/>
            <a:r>
              <a:rPr lang="ru-RU" sz="1200" b="1" i="1" u="none" strike="noStrike" baseline="0" dirty="0">
                <a:latin typeface="Times New Roman" panose="02020603050405020304" pitchFamily="18" charset="0"/>
                <a:cs typeface="Times New Roman" panose="02020603050405020304" pitchFamily="18" charset="0"/>
              </a:rPr>
              <a:t>Цель – повышение устойчивости бюджета </a:t>
            </a:r>
            <a:endParaRPr lang="ru-RU" sz="12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96404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25984EA-F8FB-7CFE-E9B8-2103B17C3318}"/>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19F1EA82-B714-9795-3372-585FC6588E3C}"/>
              </a:ext>
            </a:extLst>
          </p:cNvPr>
          <p:cNvSpPr txBox="1"/>
          <p:nvPr/>
        </p:nvSpPr>
        <p:spPr>
          <a:xfrm>
            <a:off x="4296562" y="341040"/>
            <a:ext cx="7724862" cy="677108"/>
          </a:xfrm>
          <a:prstGeom prst="rect">
            <a:avLst/>
          </a:prstGeom>
          <a:noFill/>
        </p:spPr>
        <p:txBody>
          <a:bodyPr wrap="square">
            <a:spAutoFit/>
          </a:bodyPr>
          <a:lstStyle/>
          <a:p>
            <a:pPr algn="ctr"/>
            <a:r>
              <a:rPr lang="ru-RU" sz="12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Для реализации данного Указа и достижения целевых показателей среднемесячная заработная  плата отдельных категорий работников должна составить</a:t>
            </a:r>
          </a:p>
          <a:p>
            <a:r>
              <a:rPr lang="ru-RU" sz="1400" b="1" dirty="0">
                <a:solidFill>
                  <a:schemeClr val="accent2">
                    <a:lumMod val="75000"/>
                  </a:schemeClr>
                </a:solidFill>
                <a:latin typeface="Times New Roman" panose="02020603050405020304" pitchFamily="18" charset="0"/>
                <a:cs typeface="Times New Roman" panose="02020603050405020304" pitchFamily="18" charset="0"/>
              </a:rPr>
              <a:t>			</a:t>
            </a:r>
            <a:endParaRPr lang="ru-RU" sz="1400"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4" name="Picture 2" descr="Указ Президента Российской Федерации о Национальном плане борьбы с  коррупцией - SPK-NSB.RU">
            <a:extLst>
              <a:ext uri="{FF2B5EF4-FFF2-40B4-BE49-F238E27FC236}">
                <a16:creationId xmlns:a16="http://schemas.microsoft.com/office/drawing/2014/main" id="{C4DDF700-57EE-644D-50D7-DE3E99068A81}"/>
              </a:ext>
            </a:extLst>
          </p:cNvPr>
          <p:cNvPicPr>
            <a:picLocks noChangeAspect="1" noChangeArrowheads="1"/>
          </p:cNvPicPr>
          <p:nvPr/>
        </p:nvPicPr>
        <p:blipFill>
          <a:blip r:embed="rId3" cstate="print"/>
          <a:srcRect/>
          <a:stretch>
            <a:fillRect/>
          </a:stretch>
        </p:blipFill>
        <p:spPr bwMode="auto">
          <a:xfrm>
            <a:off x="742172" y="996380"/>
            <a:ext cx="3976478" cy="2790615"/>
          </a:xfrm>
          <a:prstGeom prst="rect">
            <a:avLst/>
          </a:prstGeom>
          <a:noFill/>
        </p:spPr>
      </p:pic>
      <p:sp>
        <p:nvSpPr>
          <p:cNvPr id="5" name="Прямоугольник 4">
            <a:extLst>
              <a:ext uri="{FF2B5EF4-FFF2-40B4-BE49-F238E27FC236}">
                <a16:creationId xmlns:a16="http://schemas.microsoft.com/office/drawing/2014/main" id="{F432AA95-A1DD-7237-D3FB-1ADEFB15F1A6}"/>
              </a:ext>
            </a:extLst>
          </p:cNvPr>
          <p:cNvSpPr/>
          <p:nvPr/>
        </p:nvSpPr>
        <p:spPr>
          <a:xfrm>
            <a:off x="356559" y="3873109"/>
            <a:ext cx="4431101" cy="646331"/>
          </a:xfrm>
          <a:prstGeom prst="rect">
            <a:avLst/>
          </a:prstGeom>
        </p:spPr>
        <p:txBody>
          <a:bodyPr wrap="square">
            <a:spAutoFit/>
          </a:bodyPr>
          <a:lstStyle/>
          <a:p>
            <a:pPr algn="ctr"/>
            <a:r>
              <a:rPr lang="ru-RU" sz="12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597 от 7 мая 2012 года</a:t>
            </a:r>
          </a:p>
          <a:p>
            <a:pPr algn="ctr"/>
            <a:r>
              <a:rPr lang="ru-RU" sz="12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«О мерах по реализации государственной социальной политики»</a:t>
            </a:r>
            <a:endParaRPr lang="ru-RU" sz="12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6" name="Таблица 6">
            <a:extLst>
              <a:ext uri="{FF2B5EF4-FFF2-40B4-BE49-F238E27FC236}">
                <a16:creationId xmlns:a16="http://schemas.microsoft.com/office/drawing/2014/main" id="{2E1A7B75-7D00-B77B-CB9F-343306938ACF}"/>
              </a:ext>
            </a:extLst>
          </p:cNvPr>
          <p:cNvGraphicFramePr>
            <a:graphicFrameLocks noGrp="1"/>
          </p:cNvGraphicFramePr>
          <p:nvPr>
            <p:extLst>
              <p:ext uri="{D42A27DB-BD31-4B8C-83A1-F6EECF244321}">
                <p14:modId xmlns:p14="http://schemas.microsoft.com/office/powerpoint/2010/main" val="1944995567"/>
              </p:ext>
            </p:extLst>
          </p:nvPr>
        </p:nvGraphicFramePr>
        <p:xfrm>
          <a:off x="4883158" y="1088536"/>
          <a:ext cx="7159316" cy="3139440"/>
        </p:xfrm>
        <a:graphic>
          <a:graphicData uri="http://schemas.openxmlformats.org/drawingml/2006/table">
            <a:tbl>
              <a:tblPr firstRow="1" bandRow="1">
                <a:tableStyleId>{5C22544A-7EE6-4342-B048-85BDC9FD1C3A}</a:tableStyleId>
              </a:tblPr>
              <a:tblGrid>
                <a:gridCol w="1948235">
                  <a:extLst>
                    <a:ext uri="{9D8B030D-6E8A-4147-A177-3AD203B41FA5}">
                      <a16:colId xmlns:a16="http://schemas.microsoft.com/office/drawing/2014/main" val="2490056755"/>
                    </a:ext>
                  </a:extLst>
                </a:gridCol>
                <a:gridCol w="1631423">
                  <a:extLst>
                    <a:ext uri="{9D8B030D-6E8A-4147-A177-3AD203B41FA5}">
                      <a16:colId xmlns:a16="http://schemas.microsoft.com/office/drawing/2014/main" val="1765541123"/>
                    </a:ext>
                  </a:extLst>
                </a:gridCol>
                <a:gridCol w="1789829">
                  <a:extLst>
                    <a:ext uri="{9D8B030D-6E8A-4147-A177-3AD203B41FA5}">
                      <a16:colId xmlns:a16="http://schemas.microsoft.com/office/drawing/2014/main" val="488157082"/>
                    </a:ext>
                  </a:extLst>
                </a:gridCol>
                <a:gridCol w="1789829">
                  <a:extLst>
                    <a:ext uri="{9D8B030D-6E8A-4147-A177-3AD203B41FA5}">
                      <a16:colId xmlns:a16="http://schemas.microsoft.com/office/drawing/2014/main" val="219003440"/>
                    </a:ext>
                  </a:extLst>
                </a:gridCol>
              </a:tblGrid>
              <a:tr h="370840">
                <a:tc>
                  <a:txBody>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Категории работников</a:t>
                      </a:r>
                    </a:p>
                  </a:txBody>
                  <a:tcPr>
                    <a:solidFill>
                      <a:schemeClr val="accent2">
                        <a:lumMod val="40000"/>
                        <a:lumOff val="60000"/>
                      </a:schemeClr>
                    </a:solidFill>
                  </a:tcPr>
                </a:tc>
                <a:tc>
                  <a:txBody>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2025г (проект) </a:t>
                      </a:r>
                    </a:p>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solidFill>
                      <a:schemeClr val="accent2">
                        <a:lumMod val="40000"/>
                        <a:lumOff val="60000"/>
                      </a:schemeClr>
                    </a:solidFill>
                  </a:tcPr>
                </a:tc>
                <a:tc>
                  <a:txBody>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2026г (проект) </a:t>
                      </a:r>
                    </a:p>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solidFill>
                      <a:schemeClr val="accent2">
                        <a:lumMod val="40000"/>
                        <a:lumOff val="60000"/>
                      </a:schemeClr>
                    </a:solidFill>
                  </a:tcPr>
                </a:tc>
                <a:tc>
                  <a:txBody>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2027г (проект) </a:t>
                      </a:r>
                    </a:p>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solidFill>
                      <a:schemeClr val="accent2">
                        <a:lumMod val="40000"/>
                        <a:lumOff val="60000"/>
                      </a:schemeClr>
                    </a:solidFill>
                  </a:tcPr>
                </a:tc>
                <a:extLst>
                  <a:ext uri="{0D108BD9-81ED-4DB2-BD59-A6C34878D82A}">
                    <a16:rowId xmlns:a16="http://schemas.microsoft.com/office/drawing/2014/main" val="2645961128"/>
                  </a:ext>
                </a:extLst>
              </a:tr>
              <a:tr h="370840">
                <a:tc>
                  <a:txBody>
                    <a:bodyPr/>
                    <a:lstStyle/>
                    <a:p>
                      <a:pPr algn="just"/>
                      <a:r>
                        <a:rPr lang="ru-RU" sz="1100" dirty="0">
                          <a:latin typeface="Times New Roman" panose="02020603050405020304" pitchFamily="18" charset="0"/>
                          <a:cs typeface="Times New Roman" panose="02020603050405020304" pitchFamily="18" charset="0"/>
                        </a:rPr>
                        <a:t>Педагогические работники образовательных учреждений общего образования</a:t>
                      </a:r>
                    </a:p>
                  </a:txBody>
                  <a:tcP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76469,30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86180,90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93506,30</a:t>
                      </a:r>
                    </a:p>
                  </a:txBody>
                  <a:tcPr marL="7620" marR="7620" marT="7620" marB="0" anchor="ctr">
                    <a:solidFill>
                      <a:schemeClr val="accent2">
                        <a:lumMod val="40000"/>
                        <a:lumOff val="60000"/>
                      </a:schemeClr>
                    </a:solidFill>
                  </a:tcPr>
                </a:tc>
                <a:extLst>
                  <a:ext uri="{0D108BD9-81ED-4DB2-BD59-A6C34878D82A}">
                    <a16:rowId xmlns:a16="http://schemas.microsoft.com/office/drawing/2014/main" val="364100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Педагогические работники дошкольных образовательных учреждений</a:t>
                      </a:r>
                    </a:p>
                  </a:txBody>
                  <a:tcP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74715,90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84202,80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91362,20</a:t>
                      </a:r>
                    </a:p>
                  </a:txBody>
                  <a:tcPr marL="7620" marR="7620" marT="7620" marB="0" anchor="ctr">
                    <a:solidFill>
                      <a:schemeClr val="accent2">
                        <a:lumMod val="40000"/>
                        <a:lumOff val="60000"/>
                      </a:schemeClr>
                    </a:solidFill>
                  </a:tcPr>
                </a:tc>
                <a:extLst>
                  <a:ext uri="{0D108BD9-81ED-4DB2-BD59-A6C34878D82A}">
                    <a16:rowId xmlns:a16="http://schemas.microsoft.com/office/drawing/2014/main" val="17466273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Педагогические работники  учреждений дополнительного образования детей</a:t>
                      </a:r>
                    </a:p>
                  </a:txBody>
                  <a:tcP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76469,30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86180,90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93506,30</a:t>
                      </a:r>
                    </a:p>
                  </a:txBody>
                  <a:tcPr marL="7620" marR="7620" marT="7620" marB="0" anchor="ctr">
                    <a:solidFill>
                      <a:schemeClr val="accent2">
                        <a:lumMod val="40000"/>
                        <a:lumOff val="60000"/>
                      </a:schemeClr>
                    </a:solidFill>
                  </a:tcPr>
                </a:tc>
                <a:extLst>
                  <a:ext uri="{0D108BD9-81ED-4DB2-BD59-A6C34878D82A}">
                    <a16:rowId xmlns:a16="http://schemas.microsoft.com/office/drawing/2014/main" val="1631327584"/>
                  </a:ext>
                </a:extLst>
              </a:tr>
              <a:tr h="370840">
                <a:tc>
                  <a:txBody>
                    <a:bodyPr/>
                    <a:lstStyle/>
                    <a:p>
                      <a:r>
                        <a:rPr lang="ru-RU" sz="1100" dirty="0">
                          <a:latin typeface="Times New Roman" panose="02020603050405020304" pitchFamily="18" charset="0"/>
                          <a:cs typeface="Times New Roman" panose="02020603050405020304" pitchFamily="18" charset="0"/>
                        </a:rPr>
                        <a:t>Работники учреждений культуры</a:t>
                      </a:r>
                    </a:p>
                  </a:txBody>
                  <a:tcP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76469,30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86180,90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93506,30</a:t>
                      </a:r>
                    </a:p>
                  </a:txBody>
                  <a:tcPr marL="7620" marR="7620" marT="7620" marB="0" anchor="ctr">
                    <a:solidFill>
                      <a:schemeClr val="accent2">
                        <a:lumMod val="40000"/>
                        <a:lumOff val="60000"/>
                      </a:schemeClr>
                    </a:solidFill>
                  </a:tcPr>
                </a:tc>
                <a:extLst>
                  <a:ext uri="{0D108BD9-81ED-4DB2-BD59-A6C34878D82A}">
                    <a16:rowId xmlns:a16="http://schemas.microsoft.com/office/drawing/2014/main" val="3987556045"/>
                  </a:ext>
                </a:extLst>
              </a:tr>
            </a:tbl>
          </a:graphicData>
        </a:graphic>
      </p:graphicFrame>
    </p:spTree>
    <p:extLst>
      <p:ext uri="{BB962C8B-B14F-4D97-AF65-F5344CB8AC3E}">
        <p14:creationId xmlns:p14="http://schemas.microsoft.com/office/powerpoint/2010/main" val="38195334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D22A067-3531-4FBD-E55A-B3302F521BF6}"/>
              </a:ext>
            </a:extLst>
          </p:cNvPr>
          <p:cNvPicPr>
            <a:picLocks noChangeAspect="1"/>
          </p:cNvPicPr>
          <p:nvPr/>
        </p:nvPicPr>
        <p:blipFill>
          <a:blip r:embed="rId2" cstate="print"/>
          <a:stretch>
            <a:fillRect/>
          </a:stretch>
        </p:blipFill>
        <p:spPr>
          <a:xfrm>
            <a:off x="0" y="1"/>
            <a:ext cx="12192000" cy="6857999"/>
          </a:xfrm>
          <a:prstGeom prst="rect">
            <a:avLst/>
          </a:prstGeom>
        </p:spPr>
      </p:pic>
      <p:sp>
        <p:nvSpPr>
          <p:cNvPr id="3" name="Прямоугольник 2">
            <a:extLst>
              <a:ext uri="{FF2B5EF4-FFF2-40B4-BE49-F238E27FC236}">
                <a16:creationId xmlns:a16="http://schemas.microsoft.com/office/drawing/2014/main" id="{D3C2FC2B-E413-AB95-87D6-F4356BA239D9}"/>
              </a:ext>
            </a:extLst>
          </p:cNvPr>
          <p:cNvSpPr/>
          <p:nvPr/>
        </p:nvSpPr>
        <p:spPr>
          <a:xfrm>
            <a:off x="2312395" y="121423"/>
            <a:ext cx="7241804" cy="297321"/>
          </a:xfrm>
          <a:prstGeom prst="rect">
            <a:avLst/>
          </a:prstGeom>
          <a:solidFill>
            <a:schemeClr val="bg1"/>
          </a:solidFill>
          <a:ln>
            <a:solidFill>
              <a:srgbClr val="5EE51B"/>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ПРОГРАММНЫЕ   И   НЕПРОГРАММНЫЕ   РАСХОДЫ БЮДЖЕТА ОКРУГА</a:t>
            </a:r>
          </a:p>
        </p:txBody>
      </p:sp>
      <p:sp>
        <p:nvSpPr>
          <p:cNvPr id="4" name="Прямоугольник: скругленные углы 4">
            <a:extLst>
              <a:ext uri="{FF2B5EF4-FFF2-40B4-BE49-F238E27FC236}">
                <a16:creationId xmlns:a16="http://schemas.microsoft.com/office/drawing/2014/main" id="{BB624104-A780-8211-7ACC-2168D6C5AB07}"/>
              </a:ext>
            </a:extLst>
          </p:cNvPr>
          <p:cNvSpPr/>
          <p:nvPr/>
        </p:nvSpPr>
        <p:spPr>
          <a:xfrm>
            <a:off x="285386" y="502888"/>
            <a:ext cx="11706092" cy="772493"/>
          </a:xfrm>
          <a:prstGeom prst="round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Бюджет</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формируется в программном формате на основе муниципальных программ.</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Каждая муниципальная программа увязывает бюджетные ассигнования с результатами их использования для достижения заявленных целей.  Таким образом, программный  бюджет призван повысить качество формирования и исполнения главного финансового документа.</a:t>
            </a:r>
          </a:p>
        </p:txBody>
      </p:sp>
      <p:sp>
        <p:nvSpPr>
          <p:cNvPr id="5" name="Овал 4">
            <a:extLst>
              <a:ext uri="{FF2B5EF4-FFF2-40B4-BE49-F238E27FC236}">
                <a16:creationId xmlns:a16="http://schemas.microsoft.com/office/drawing/2014/main" id="{B41BF181-29CD-A1E6-6BD6-98E443A77607}"/>
              </a:ext>
            </a:extLst>
          </p:cNvPr>
          <p:cNvSpPr/>
          <p:nvPr/>
        </p:nvSpPr>
        <p:spPr>
          <a:xfrm>
            <a:off x="3960155" y="1270094"/>
            <a:ext cx="3519577" cy="914400"/>
          </a:xfrm>
          <a:prstGeom prst="ellipse">
            <a:avLst/>
          </a:prstGeom>
          <a:solidFill>
            <a:schemeClr val="accent4">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lumMod val="95000"/>
                    <a:lumOff val="5000"/>
                  </a:schemeClr>
                </a:solidFill>
                <a:latin typeface="Times New Roman" pitchFamily="18" charset="0"/>
                <a:cs typeface="Times New Roman" pitchFamily="18" charset="0"/>
              </a:rPr>
              <a:t>Программный бюджет</a:t>
            </a:r>
          </a:p>
          <a:p>
            <a:pPr algn="ctr"/>
            <a:r>
              <a:rPr lang="ru-RU" sz="1100" b="1" dirty="0">
                <a:solidFill>
                  <a:schemeClr val="tx1">
                    <a:lumMod val="95000"/>
                    <a:lumOff val="5000"/>
                  </a:schemeClr>
                </a:solidFill>
                <a:latin typeface="Times New Roman" pitchFamily="18" charset="0"/>
                <a:cs typeface="Times New Roman" pitchFamily="18" charset="0"/>
              </a:rPr>
              <a:t>это</a:t>
            </a:r>
          </a:p>
        </p:txBody>
      </p:sp>
      <p:cxnSp>
        <p:nvCxnSpPr>
          <p:cNvPr id="6" name="Прямая соединительная линия 5">
            <a:extLst>
              <a:ext uri="{FF2B5EF4-FFF2-40B4-BE49-F238E27FC236}">
                <a16:creationId xmlns:a16="http://schemas.microsoft.com/office/drawing/2014/main" id="{D51CD3F4-AC36-B2E5-DF5C-094601CDDF45}"/>
              </a:ext>
            </a:extLst>
          </p:cNvPr>
          <p:cNvCxnSpPr/>
          <p:nvPr/>
        </p:nvCxnSpPr>
        <p:spPr>
          <a:xfrm>
            <a:off x="1664898" y="2273106"/>
            <a:ext cx="8246853" cy="0"/>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sp>
        <p:nvSpPr>
          <p:cNvPr id="7" name="Свиток: горизонтальный 6">
            <a:extLst>
              <a:ext uri="{FF2B5EF4-FFF2-40B4-BE49-F238E27FC236}">
                <a16:creationId xmlns:a16="http://schemas.microsoft.com/office/drawing/2014/main" id="{3F18CE4E-F815-6000-4118-086AF681A89B}"/>
              </a:ext>
            </a:extLst>
          </p:cNvPr>
          <p:cNvSpPr/>
          <p:nvPr/>
        </p:nvSpPr>
        <p:spPr>
          <a:xfrm>
            <a:off x="231174" y="2592896"/>
            <a:ext cx="3388092" cy="1524160"/>
          </a:xfrm>
          <a:prstGeom prst="horizontalScroll">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Повышение эффективности</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деятельности всех участников программы за счет полномасштабного охвата всех сфер деятельности органов местного самоуправления и, как следствие, бюджетных ассигнований, находящихся в их распоряжении.</a:t>
            </a:r>
          </a:p>
        </p:txBody>
      </p:sp>
      <p:sp>
        <p:nvSpPr>
          <p:cNvPr id="8" name="Свиток: горизонтальный 7">
            <a:extLst>
              <a:ext uri="{FF2B5EF4-FFF2-40B4-BE49-F238E27FC236}">
                <a16:creationId xmlns:a16="http://schemas.microsoft.com/office/drawing/2014/main" id="{82550015-EBAF-F744-8955-BBB2434E8E57}"/>
              </a:ext>
            </a:extLst>
          </p:cNvPr>
          <p:cNvSpPr/>
          <p:nvPr/>
        </p:nvSpPr>
        <p:spPr>
          <a:xfrm>
            <a:off x="4155196" y="2553049"/>
            <a:ext cx="2782984" cy="1524160"/>
          </a:xfrm>
          <a:prstGeom prst="horizontalScroll">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100" dirty="0">
                <a:latin typeface="Times New Roman" pitchFamily="18" charset="0"/>
                <a:cs typeface="Times New Roman" pitchFamily="18" charset="0"/>
              </a:rPr>
              <a:t>Обеспечение прозрачности расходования бюджетных средств, что позволяет увязать результаты, достигнутые в ходе реализации программ с бюджетными ресурсами, направленными на их достижение.</a:t>
            </a:r>
          </a:p>
        </p:txBody>
      </p:sp>
      <p:sp>
        <p:nvSpPr>
          <p:cNvPr id="9" name="Свиток: горизонтальный 8">
            <a:extLst>
              <a:ext uri="{FF2B5EF4-FFF2-40B4-BE49-F238E27FC236}">
                <a16:creationId xmlns:a16="http://schemas.microsoft.com/office/drawing/2014/main" id="{82C0041A-C4C1-6844-33D4-B4546BFDD307}"/>
              </a:ext>
            </a:extLst>
          </p:cNvPr>
          <p:cNvSpPr/>
          <p:nvPr/>
        </p:nvSpPr>
        <p:spPr>
          <a:xfrm>
            <a:off x="8462078" y="2553049"/>
            <a:ext cx="3075669" cy="1524160"/>
          </a:xfrm>
          <a:prstGeom prst="horizontalScroll">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Четкая определенная ответственность за достижение результатов. Вытекает из необходимости исполнителя и соисполнителей, ответственных за реализацию муниципальной программы.</a:t>
            </a:r>
          </a:p>
        </p:txBody>
      </p:sp>
      <p:cxnSp>
        <p:nvCxnSpPr>
          <p:cNvPr id="10" name="Прямая со стрелкой 9">
            <a:extLst>
              <a:ext uri="{FF2B5EF4-FFF2-40B4-BE49-F238E27FC236}">
                <a16:creationId xmlns:a16="http://schemas.microsoft.com/office/drawing/2014/main" id="{7801FB5E-D67D-57E1-335D-C3B220DF439D}"/>
              </a:ext>
            </a:extLst>
          </p:cNvPr>
          <p:cNvCxnSpPr/>
          <p:nvPr/>
        </p:nvCxnSpPr>
        <p:spPr>
          <a:xfrm flipH="1">
            <a:off x="1683876" y="2266371"/>
            <a:ext cx="2" cy="491707"/>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cxnSp>
        <p:nvCxnSpPr>
          <p:cNvPr id="11" name="Прямая со стрелкой 10">
            <a:extLst>
              <a:ext uri="{FF2B5EF4-FFF2-40B4-BE49-F238E27FC236}">
                <a16:creationId xmlns:a16="http://schemas.microsoft.com/office/drawing/2014/main" id="{36BC98D5-C454-2FAD-FA82-C70F42A029F8}"/>
              </a:ext>
            </a:extLst>
          </p:cNvPr>
          <p:cNvCxnSpPr/>
          <p:nvPr/>
        </p:nvCxnSpPr>
        <p:spPr>
          <a:xfrm>
            <a:off x="5446047" y="2263351"/>
            <a:ext cx="5751" cy="462951"/>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cxnSp>
        <p:nvCxnSpPr>
          <p:cNvPr id="12" name="Прямая со стрелкой 11">
            <a:extLst>
              <a:ext uri="{FF2B5EF4-FFF2-40B4-BE49-F238E27FC236}">
                <a16:creationId xmlns:a16="http://schemas.microsoft.com/office/drawing/2014/main" id="{4E21F04F-0AED-2C8D-9696-C897C1C4E1C7}"/>
              </a:ext>
            </a:extLst>
          </p:cNvPr>
          <p:cNvCxnSpPr>
            <a:cxnSpLocks/>
          </p:cNvCxnSpPr>
          <p:nvPr/>
        </p:nvCxnSpPr>
        <p:spPr>
          <a:xfrm flipH="1">
            <a:off x="9911751" y="2248113"/>
            <a:ext cx="5751" cy="478189"/>
          </a:xfrm>
          <a:prstGeom prst="straightConnector1">
            <a:avLst/>
          </a:prstGeom>
          <a:ln>
            <a:solidFill>
              <a:srgbClr val="FF0000"/>
            </a:solidFill>
            <a:tailEnd type="arrow"/>
          </a:ln>
        </p:spPr>
        <p:style>
          <a:lnRef idx="3">
            <a:schemeClr val="accent1"/>
          </a:lnRef>
          <a:fillRef idx="0">
            <a:schemeClr val="accent1"/>
          </a:fillRef>
          <a:effectRef idx="2">
            <a:schemeClr val="accent1"/>
          </a:effectRef>
          <a:fontRef idx="minor">
            <a:schemeClr val="tx1"/>
          </a:fontRef>
        </p:style>
      </p:cxnSp>
      <p:sp>
        <p:nvSpPr>
          <p:cNvPr id="14" name="Прямоугольник 13">
            <a:extLst>
              <a:ext uri="{FF2B5EF4-FFF2-40B4-BE49-F238E27FC236}">
                <a16:creationId xmlns:a16="http://schemas.microsoft.com/office/drawing/2014/main" id="{DA3656F9-94CC-237F-6956-B2AF2074D7E7}"/>
              </a:ext>
            </a:extLst>
          </p:cNvPr>
          <p:cNvSpPr/>
          <p:nvPr/>
        </p:nvSpPr>
        <p:spPr>
          <a:xfrm>
            <a:off x="313425" y="4508602"/>
            <a:ext cx="11478884" cy="430887"/>
          </a:xfrm>
          <a:prstGeom prst="rect">
            <a:avLst/>
          </a:prstGeom>
        </p:spPr>
        <p:txBody>
          <a:bodyPr wrap="square">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Муниципальная программа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документ стратегического планирования, содержащий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образования.</a:t>
            </a:r>
          </a:p>
        </p:txBody>
      </p:sp>
      <p:graphicFrame>
        <p:nvGraphicFramePr>
          <p:cNvPr id="15" name="Таблица 14">
            <a:extLst>
              <a:ext uri="{FF2B5EF4-FFF2-40B4-BE49-F238E27FC236}">
                <a16:creationId xmlns:a16="http://schemas.microsoft.com/office/drawing/2014/main" id="{D389B721-AB22-17C3-FA8A-744A324E90FD}"/>
              </a:ext>
            </a:extLst>
          </p:cNvPr>
          <p:cNvGraphicFramePr>
            <a:graphicFrameLocks noGrp="1"/>
          </p:cNvGraphicFramePr>
          <p:nvPr>
            <p:extLst>
              <p:ext uri="{D42A27DB-BD31-4B8C-83A1-F6EECF244321}">
                <p14:modId xmlns:p14="http://schemas.microsoft.com/office/powerpoint/2010/main" val="2421292725"/>
              </p:ext>
            </p:extLst>
          </p:nvPr>
        </p:nvGraphicFramePr>
        <p:xfrm>
          <a:off x="320616" y="5240031"/>
          <a:ext cx="11550768" cy="1112520"/>
        </p:xfrm>
        <a:graphic>
          <a:graphicData uri="http://schemas.openxmlformats.org/drawingml/2006/table">
            <a:tbl>
              <a:tblPr firstRow="1" bandRow="1">
                <a:tableStyleId>{C4B1156A-380E-4F78-BDF5-A606A8083BF9}</a:tableStyleId>
              </a:tblPr>
              <a:tblGrid>
                <a:gridCol w="1443846">
                  <a:extLst>
                    <a:ext uri="{9D8B030D-6E8A-4147-A177-3AD203B41FA5}">
                      <a16:colId xmlns:a16="http://schemas.microsoft.com/office/drawing/2014/main" val="20000"/>
                    </a:ext>
                  </a:extLst>
                </a:gridCol>
                <a:gridCol w="1443846">
                  <a:extLst>
                    <a:ext uri="{9D8B030D-6E8A-4147-A177-3AD203B41FA5}">
                      <a16:colId xmlns:a16="http://schemas.microsoft.com/office/drawing/2014/main" val="20001"/>
                    </a:ext>
                  </a:extLst>
                </a:gridCol>
                <a:gridCol w="1443846">
                  <a:extLst>
                    <a:ext uri="{9D8B030D-6E8A-4147-A177-3AD203B41FA5}">
                      <a16:colId xmlns:a16="http://schemas.microsoft.com/office/drawing/2014/main" val="20002"/>
                    </a:ext>
                  </a:extLst>
                </a:gridCol>
                <a:gridCol w="1443846">
                  <a:extLst>
                    <a:ext uri="{9D8B030D-6E8A-4147-A177-3AD203B41FA5}">
                      <a16:colId xmlns:a16="http://schemas.microsoft.com/office/drawing/2014/main" val="20003"/>
                    </a:ext>
                  </a:extLst>
                </a:gridCol>
                <a:gridCol w="1443846">
                  <a:extLst>
                    <a:ext uri="{9D8B030D-6E8A-4147-A177-3AD203B41FA5}">
                      <a16:colId xmlns:a16="http://schemas.microsoft.com/office/drawing/2014/main" val="20004"/>
                    </a:ext>
                  </a:extLst>
                </a:gridCol>
                <a:gridCol w="1443846">
                  <a:extLst>
                    <a:ext uri="{9D8B030D-6E8A-4147-A177-3AD203B41FA5}">
                      <a16:colId xmlns:a16="http://schemas.microsoft.com/office/drawing/2014/main" val="20005"/>
                    </a:ext>
                  </a:extLst>
                </a:gridCol>
                <a:gridCol w="1443846">
                  <a:extLst>
                    <a:ext uri="{9D8B030D-6E8A-4147-A177-3AD203B41FA5}">
                      <a16:colId xmlns:a16="http://schemas.microsoft.com/office/drawing/2014/main" val="20006"/>
                    </a:ext>
                  </a:extLst>
                </a:gridCol>
                <a:gridCol w="1443846">
                  <a:extLst>
                    <a:ext uri="{9D8B030D-6E8A-4147-A177-3AD203B41FA5}">
                      <a16:colId xmlns:a16="http://schemas.microsoft.com/office/drawing/2014/main" val="20007"/>
                    </a:ext>
                  </a:extLst>
                </a:gridCol>
              </a:tblGrid>
              <a:tr h="370840">
                <a:tc>
                  <a:txBody>
                    <a:bodyPr/>
                    <a:lstStyle/>
                    <a:p>
                      <a:endParaRPr lang="ru-RU" dirty="0"/>
                    </a:p>
                  </a:txBody>
                  <a:tcPr/>
                </a:tc>
                <a:tc>
                  <a:txBody>
                    <a:bodyPr/>
                    <a:lstStyle/>
                    <a:p>
                      <a:pPr algn="ctr" fontAlgn="t"/>
                      <a:r>
                        <a:rPr lang="ru-RU" sz="1000" b="1" i="0" u="none" strike="noStrike" dirty="0">
                          <a:solidFill>
                            <a:srgbClr val="000000"/>
                          </a:solidFill>
                          <a:latin typeface="Times New Roman"/>
                        </a:rPr>
                        <a:t>2023г (факт)</a:t>
                      </a:r>
                    </a:p>
                  </a:txBody>
                  <a:tcPr marL="7620" marR="7620" marT="7620" marB="0" anchor="ctr"/>
                </a:tc>
                <a:tc>
                  <a:txBody>
                    <a:bodyPr/>
                    <a:lstStyle/>
                    <a:p>
                      <a:pPr algn="ctr" fontAlgn="t"/>
                      <a:r>
                        <a:rPr lang="ru-RU" sz="1000" b="1" i="0" u="none" strike="noStrike" dirty="0">
                          <a:solidFill>
                            <a:srgbClr val="000000"/>
                          </a:solidFill>
                          <a:latin typeface="Times New Roman"/>
                        </a:rPr>
                        <a:t>2024г (оценка)</a:t>
                      </a:r>
                    </a:p>
                  </a:txBody>
                  <a:tcPr marL="7620" marR="7620" marT="7620" marB="0" anchor="ctr"/>
                </a:tc>
                <a:tc>
                  <a:txBody>
                    <a:bodyPr/>
                    <a:lstStyle/>
                    <a:p>
                      <a:pPr algn="ctr" fontAlgn="t"/>
                      <a:r>
                        <a:rPr lang="ru-RU" sz="1000" b="1" i="0" u="none" strike="noStrike" dirty="0">
                          <a:solidFill>
                            <a:srgbClr val="000000"/>
                          </a:solidFill>
                          <a:latin typeface="Times New Roman"/>
                        </a:rPr>
                        <a:t>2025г (проект)</a:t>
                      </a:r>
                    </a:p>
                  </a:txBody>
                  <a:tcPr marL="7620" marR="7620" marT="7620" marB="0" anchor="ctr"/>
                </a:tc>
                <a:tc>
                  <a:txBody>
                    <a:bodyPr/>
                    <a:lstStyle/>
                    <a:p>
                      <a:pPr algn="ctr" fontAlgn="t"/>
                      <a:r>
                        <a:rPr lang="ru-RU" sz="1000" b="1" i="0" u="none" strike="noStrike" dirty="0">
                          <a:solidFill>
                            <a:srgbClr val="000000"/>
                          </a:solidFill>
                          <a:latin typeface="Times New Roman"/>
                        </a:rPr>
                        <a:t>% 2025г к 2023г</a:t>
                      </a:r>
                    </a:p>
                  </a:txBody>
                  <a:tcPr marL="7620" marR="7620" marT="7620" marB="0" anchor="ctr"/>
                </a:tc>
                <a:tc>
                  <a:txBody>
                    <a:bodyPr/>
                    <a:lstStyle/>
                    <a:p>
                      <a:pPr algn="ctr" fontAlgn="t"/>
                      <a:r>
                        <a:rPr lang="ru-RU" sz="1000" b="1" i="0" u="none" strike="noStrike" dirty="0">
                          <a:solidFill>
                            <a:srgbClr val="000000"/>
                          </a:solidFill>
                          <a:latin typeface="Times New Roman"/>
                        </a:rPr>
                        <a:t>% 2025г к 2024г</a:t>
                      </a:r>
                    </a:p>
                  </a:txBody>
                  <a:tcPr marL="7620" marR="7620" marT="7620" marB="0" anchor="ctr"/>
                </a:tc>
                <a:tc>
                  <a:txBody>
                    <a:bodyPr/>
                    <a:lstStyle/>
                    <a:p>
                      <a:pPr algn="ctr" fontAlgn="t"/>
                      <a:r>
                        <a:rPr lang="ru-RU" sz="1000" b="1" i="0" u="none" strike="noStrike" dirty="0">
                          <a:solidFill>
                            <a:srgbClr val="000000"/>
                          </a:solidFill>
                          <a:latin typeface="Times New Roman"/>
                        </a:rPr>
                        <a:t>2026г (прогноз)</a:t>
                      </a:r>
                    </a:p>
                  </a:txBody>
                  <a:tcPr marL="7620" marR="7620" marT="7620" marB="0" anchor="ctr"/>
                </a:tc>
                <a:tc>
                  <a:txBody>
                    <a:bodyPr/>
                    <a:lstStyle/>
                    <a:p>
                      <a:pPr algn="ctr" fontAlgn="t"/>
                      <a:r>
                        <a:rPr lang="ru-RU" sz="1000" b="1" i="0" u="none" strike="noStrike" dirty="0">
                          <a:solidFill>
                            <a:srgbClr val="000000"/>
                          </a:solidFill>
                          <a:latin typeface="Times New Roman"/>
                        </a:rPr>
                        <a:t>2027г (прогноз)</a:t>
                      </a:r>
                    </a:p>
                  </a:txBody>
                  <a:tcPr marL="7620" marR="7620" marT="7620" marB="0" anchor="ctr"/>
                </a:tc>
                <a:extLst>
                  <a:ext uri="{0D108BD9-81ED-4DB2-BD59-A6C34878D82A}">
                    <a16:rowId xmlns:a16="http://schemas.microsoft.com/office/drawing/2014/main" val="10000"/>
                  </a:ext>
                </a:extLst>
              </a:tr>
              <a:tr h="370840">
                <a:tc>
                  <a:txBody>
                    <a:bodyPr/>
                    <a:lstStyle/>
                    <a:p>
                      <a:r>
                        <a:rPr lang="ru-RU" sz="1100" b="1" dirty="0">
                          <a:latin typeface="Times New Roman" pitchFamily="18" charset="0"/>
                          <a:cs typeface="Times New Roman" pitchFamily="18" charset="0"/>
                        </a:rPr>
                        <a:t>программные</a:t>
                      </a:r>
                    </a:p>
                  </a:txBody>
                  <a:tcPr/>
                </a:tc>
                <a:tc>
                  <a:txBody>
                    <a:bodyPr/>
                    <a:lstStyle/>
                    <a:p>
                      <a:pPr algn="ctr" fontAlgn="t"/>
                      <a:r>
                        <a:rPr lang="ru-RU" sz="1000" b="0" i="0" u="none" strike="noStrike" dirty="0">
                          <a:solidFill>
                            <a:srgbClr val="000000"/>
                          </a:solidFill>
                          <a:latin typeface="Times New Roman"/>
                        </a:rPr>
                        <a:t>738780354,42</a:t>
                      </a:r>
                    </a:p>
                  </a:txBody>
                  <a:tcPr marL="7620" marR="7620" marT="7620" marB="0"/>
                </a:tc>
                <a:tc>
                  <a:txBody>
                    <a:bodyPr/>
                    <a:lstStyle/>
                    <a:p>
                      <a:pPr algn="ctr" fontAlgn="t"/>
                      <a:r>
                        <a:rPr lang="ru-RU" sz="1000" b="0" i="0" u="none" strike="noStrike" dirty="0">
                          <a:solidFill>
                            <a:srgbClr val="000000"/>
                          </a:solidFill>
                          <a:latin typeface="Times New Roman"/>
                        </a:rPr>
                        <a:t>993455978,26</a:t>
                      </a:r>
                    </a:p>
                  </a:txBody>
                  <a:tcPr marL="7620" marR="7620" marT="7620" marB="0"/>
                </a:tc>
                <a:tc>
                  <a:txBody>
                    <a:bodyPr/>
                    <a:lstStyle/>
                    <a:p>
                      <a:pPr algn="ctr" fontAlgn="t"/>
                      <a:r>
                        <a:rPr lang="ru-RU" sz="1000" b="0" i="0" u="none" strike="noStrike" dirty="0">
                          <a:solidFill>
                            <a:srgbClr val="000000"/>
                          </a:solidFill>
                          <a:latin typeface="Times New Roman"/>
                        </a:rPr>
                        <a:t>887988846,94</a:t>
                      </a:r>
                    </a:p>
                  </a:txBody>
                  <a:tcPr marL="7620" marR="7620" marT="7620" marB="0"/>
                </a:tc>
                <a:tc>
                  <a:txBody>
                    <a:bodyPr/>
                    <a:lstStyle/>
                    <a:p>
                      <a:pPr algn="ctr" fontAlgn="t"/>
                      <a:r>
                        <a:rPr lang="ru-RU" sz="1000" b="0" i="0" u="none" strike="noStrike" dirty="0">
                          <a:solidFill>
                            <a:srgbClr val="000000"/>
                          </a:solidFill>
                          <a:latin typeface="Times New Roman"/>
                        </a:rPr>
                        <a:t>120,20</a:t>
                      </a:r>
                    </a:p>
                  </a:txBody>
                  <a:tcPr marL="7620" marR="7620" marT="7620" marB="0"/>
                </a:tc>
                <a:tc>
                  <a:txBody>
                    <a:bodyPr/>
                    <a:lstStyle/>
                    <a:p>
                      <a:pPr algn="ctr" fontAlgn="t"/>
                      <a:r>
                        <a:rPr lang="ru-RU" sz="1000" b="0" i="0" u="none" strike="noStrike" dirty="0">
                          <a:solidFill>
                            <a:srgbClr val="000000"/>
                          </a:solidFill>
                          <a:latin typeface="Times New Roman"/>
                        </a:rPr>
                        <a:t>89,38</a:t>
                      </a:r>
                    </a:p>
                  </a:txBody>
                  <a:tcPr marL="7620" marR="7620" marT="7620" marB="0"/>
                </a:tc>
                <a:tc>
                  <a:txBody>
                    <a:bodyPr/>
                    <a:lstStyle/>
                    <a:p>
                      <a:pPr algn="ctr" fontAlgn="t"/>
                      <a:r>
                        <a:rPr lang="ru-RU" sz="1000" b="0" i="0" u="none" strike="noStrike" dirty="0">
                          <a:solidFill>
                            <a:srgbClr val="000000"/>
                          </a:solidFill>
                          <a:latin typeface="Times New Roman"/>
                        </a:rPr>
                        <a:t>833338687,17</a:t>
                      </a:r>
                    </a:p>
                  </a:txBody>
                  <a:tcPr marL="7620" marR="7620" marT="7620" marB="0"/>
                </a:tc>
                <a:tc>
                  <a:txBody>
                    <a:bodyPr/>
                    <a:lstStyle/>
                    <a:p>
                      <a:pPr algn="ctr" fontAlgn="t"/>
                      <a:r>
                        <a:rPr lang="ru-RU" sz="1000" b="0" i="0" u="none" strike="noStrike" dirty="0">
                          <a:solidFill>
                            <a:srgbClr val="000000"/>
                          </a:solidFill>
                          <a:latin typeface="Times New Roman"/>
                        </a:rPr>
                        <a:t>872697548,58</a:t>
                      </a:r>
                    </a:p>
                  </a:txBody>
                  <a:tcPr marL="7620" marR="7620" marT="7620" marB="0"/>
                </a:tc>
                <a:extLst>
                  <a:ext uri="{0D108BD9-81ED-4DB2-BD59-A6C34878D82A}">
                    <a16:rowId xmlns:a16="http://schemas.microsoft.com/office/drawing/2014/main" val="10001"/>
                  </a:ext>
                </a:extLst>
              </a:tr>
              <a:tr h="370840">
                <a:tc>
                  <a:txBody>
                    <a:bodyPr/>
                    <a:lstStyle/>
                    <a:p>
                      <a:r>
                        <a:rPr lang="ru-RU" sz="1100" b="1" dirty="0">
                          <a:latin typeface="Times New Roman" pitchFamily="18" charset="0"/>
                          <a:cs typeface="Times New Roman" pitchFamily="18" charset="0"/>
                        </a:rPr>
                        <a:t>непрограммные</a:t>
                      </a:r>
                    </a:p>
                  </a:txBody>
                  <a:tcPr/>
                </a:tc>
                <a:tc>
                  <a:txBody>
                    <a:bodyPr/>
                    <a:lstStyle/>
                    <a:p>
                      <a:pPr algn="ctr" fontAlgn="t"/>
                      <a:r>
                        <a:rPr lang="ru-RU" sz="1000" b="0" i="0" u="none" strike="noStrike">
                          <a:solidFill>
                            <a:srgbClr val="000000"/>
                          </a:solidFill>
                          <a:latin typeface="Times New Roman"/>
                        </a:rPr>
                        <a:t>31825260,97</a:t>
                      </a:r>
                    </a:p>
                  </a:txBody>
                  <a:tcPr marL="7620" marR="7620" marT="7620" marB="0"/>
                </a:tc>
                <a:tc>
                  <a:txBody>
                    <a:bodyPr/>
                    <a:lstStyle/>
                    <a:p>
                      <a:pPr algn="ctr" fontAlgn="t"/>
                      <a:r>
                        <a:rPr lang="ru-RU" sz="1000" b="0" i="0" u="none" strike="noStrike" dirty="0">
                          <a:solidFill>
                            <a:srgbClr val="000000"/>
                          </a:solidFill>
                          <a:latin typeface="Times New Roman"/>
                        </a:rPr>
                        <a:t>46617300,03</a:t>
                      </a:r>
                    </a:p>
                  </a:txBody>
                  <a:tcPr marL="7620" marR="7620" marT="7620" marB="0"/>
                </a:tc>
                <a:tc>
                  <a:txBody>
                    <a:bodyPr/>
                    <a:lstStyle/>
                    <a:p>
                      <a:pPr algn="ctr" fontAlgn="t"/>
                      <a:r>
                        <a:rPr lang="ru-RU" sz="1000" b="0" i="0" u="none" strike="noStrike" dirty="0">
                          <a:solidFill>
                            <a:srgbClr val="000000"/>
                          </a:solidFill>
                          <a:latin typeface="Times New Roman"/>
                        </a:rPr>
                        <a:t>40706483,42</a:t>
                      </a:r>
                    </a:p>
                  </a:txBody>
                  <a:tcPr marL="7620" marR="7620" marT="7620" marB="0"/>
                </a:tc>
                <a:tc>
                  <a:txBody>
                    <a:bodyPr/>
                    <a:lstStyle/>
                    <a:p>
                      <a:pPr algn="ctr" fontAlgn="t"/>
                      <a:r>
                        <a:rPr lang="ru-RU" sz="1000" b="0" i="0" u="none" strike="noStrike" dirty="0">
                          <a:solidFill>
                            <a:srgbClr val="000000"/>
                          </a:solidFill>
                          <a:latin typeface="Times New Roman"/>
                        </a:rPr>
                        <a:t>127,91</a:t>
                      </a:r>
                    </a:p>
                  </a:txBody>
                  <a:tcPr marL="7620" marR="7620" marT="7620" marB="0"/>
                </a:tc>
                <a:tc>
                  <a:txBody>
                    <a:bodyPr/>
                    <a:lstStyle/>
                    <a:p>
                      <a:pPr algn="ctr" fontAlgn="t"/>
                      <a:r>
                        <a:rPr lang="ru-RU" sz="1000" b="0" i="0" u="none" strike="noStrike" dirty="0">
                          <a:solidFill>
                            <a:srgbClr val="000000"/>
                          </a:solidFill>
                          <a:latin typeface="Times New Roman"/>
                        </a:rPr>
                        <a:t>87,32</a:t>
                      </a:r>
                    </a:p>
                  </a:txBody>
                  <a:tcPr marL="7620" marR="7620" marT="7620" marB="0"/>
                </a:tc>
                <a:tc>
                  <a:txBody>
                    <a:bodyPr/>
                    <a:lstStyle/>
                    <a:p>
                      <a:pPr algn="ctr" fontAlgn="t"/>
                      <a:r>
                        <a:rPr lang="ru-RU" sz="1000" b="0" i="0" u="none" strike="noStrike" dirty="0">
                          <a:solidFill>
                            <a:srgbClr val="000000"/>
                          </a:solidFill>
                          <a:latin typeface="Times New Roman"/>
                        </a:rPr>
                        <a:t>39378840,09</a:t>
                      </a:r>
                    </a:p>
                  </a:txBody>
                  <a:tcPr marL="7620" marR="7620" marT="7620" marB="0"/>
                </a:tc>
                <a:tc>
                  <a:txBody>
                    <a:bodyPr/>
                    <a:lstStyle/>
                    <a:p>
                      <a:pPr algn="ctr" fontAlgn="t"/>
                      <a:r>
                        <a:rPr lang="ru-RU" sz="1000" b="0" i="0" u="none" strike="noStrike" dirty="0">
                          <a:solidFill>
                            <a:srgbClr val="000000"/>
                          </a:solidFill>
                          <a:latin typeface="Times New Roman"/>
                        </a:rPr>
                        <a:t>40446436,20</a:t>
                      </a:r>
                    </a:p>
                  </a:txBody>
                  <a:tcPr marL="7620" marR="7620" marT="762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477495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7F0ADCA-FD8F-5D1D-2FED-98A138989A6A}"/>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88891977-BEB1-64B8-0A46-3561A91F4228}"/>
              </a:ext>
            </a:extLst>
          </p:cNvPr>
          <p:cNvSpPr txBox="1">
            <a:spLocks/>
          </p:cNvSpPr>
          <p:nvPr/>
        </p:nvSpPr>
        <p:spPr>
          <a:xfrm>
            <a:off x="1814205" y="103542"/>
            <a:ext cx="7975535" cy="240407"/>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Динамика расходов на 2023-2027годы (тыс.руб. и в %)</a:t>
            </a:r>
            <a:endParaRPr kumimoji="0" lang="ru-RU" sz="1200" b="0" u="none" strike="noStrike" kern="1200" cap="none" spc="0" normalizeH="0" baseline="0" noProof="0" dirty="0">
              <a:ln>
                <a:noFill/>
              </a:ln>
              <a:solidFill>
                <a:srgbClr val="7030A0"/>
              </a:solidFill>
              <a:effectLst/>
              <a:uLnTx/>
              <a:uFillTx/>
              <a:ea typeface="+mj-ea"/>
              <a:cs typeface="+mj-cs"/>
            </a:endParaRPr>
          </a:p>
        </p:txBody>
      </p:sp>
      <p:graphicFrame>
        <p:nvGraphicFramePr>
          <p:cNvPr id="6" name="Диаграмма 5">
            <a:extLst>
              <a:ext uri="{FF2B5EF4-FFF2-40B4-BE49-F238E27FC236}">
                <a16:creationId xmlns:a16="http://schemas.microsoft.com/office/drawing/2014/main" id="{9CCF396B-60DB-8E24-AECB-01BEB9297C5E}"/>
              </a:ext>
            </a:extLst>
          </p:cNvPr>
          <p:cNvGraphicFramePr/>
          <p:nvPr>
            <p:extLst>
              <p:ext uri="{D42A27DB-BD31-4B8C-83A1-F6EECF244321}">
                <p14:modId xmlns:p14="http://schemas.microsoft.com/office/powerpoint/2010/main" val="1873617642"/>
              </p:ext>
            </p:extLst>
          </p:nvPr>
        </p:nvGraphicFramePr>
        <p:xfrm>
          <a:off x="445671" y="694242"/>
          <a:ext cx="8844978" cy="532699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9264770" y="992037"/>
            <a:ext cx="2631056" cy="553998"/>
          </a:xfrm>
          <a:prstGeom prst="rect">
            <a:avLst/>
          </a:prstGeom>
          <a:noFill/>
        </p:spPr>
        <p:txBody>
          <a:bodyPr wrap="square" rtlCol="0">
            <a:spAutoFit/>
          </a:bodyPr>
          <a:lstStyle/>
          <a:p>
            <a:r>
              <a:rPr lang="ru-RU" sz="1000" dirty="0">
                <a:latin typeface="Times New Roman" pitchFamily="18" charset="0"/>
                <a:cs typeface="Times New Roman" pitchFamily="18" charset="0"/>
              </a:rPr>
              <a:t>Значительную долю в общем объеме расходов составляют расходы муниципальных программ более 95%.</a:t>
            </a:r>
          </a:p>
        </p:txBody>
      </p:sp>
    </p:spTree>
    <p:extLst>
      <p:ext uri="{BB962C8B-B14F-4D97-AF65-F5344CB8AC3E}">
        <p14:creationId xmlns:p14="http://schemas.microsoft.com/office/powerpoint/2010/main" val="13314536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25BC4B1-22A0-4F88-9DC1-25CA991E2B8E}"/>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59C45443-5027-9038-5D35-F5EC78181EAA}"/>
              </a:ext>
            </a:extLst>
          </p:cNvPr>
          <p:cNvSpPr txBox="1"/>
          <p:nvPr/>
        </p:nvSpPr>
        <p:spPr>
          <a:xfrm>
            <a:off x="3892492" y="52287"/>
            <a:ext cx="6606329"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200" b="1" dirty="0">
                <a:solidFill>
                  <a:srgbClr val="7030A0"/>
                </a:solidFill>
                <a:latin typeface="Times New Roman" panose="02020603050405020304" pitchFamily="18" charset="0"/>
                <a:cs typeface="Times New Roman" panose="02020603050405020304" pitchFamily="18" charset="0"/>
              </a:rPr>
              <a:t>муниципальным программам</a:t>
            </a:r>
            <a:r>
              <a:rPr kumimoji="0" lang="ru-RU" sz="12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(руб.)</a:t>
            </a:r>
          </a:p>
        </p:txBody>
      </p:sp>
      <p:sp>
        <p:nvSpPr>
          <p:cNvPr id="5" name="Блок-схема: альтернативный процесс 4">
            <a:extLst>
              <a:ext uri="{FF2B5EF4-FFF2-40B4-BE49-F238E27FC236}">
                <a16:creationId xmlns:a16="http://schemas.microsoft.com/office/drawing/2014/main" id="{93E9A644-A682-346B-B9C0-C2C21AC8A9FE}"/>
              </a:ext>
            </a:extLst>
          </p:cNvPr>
          <p:cNvSpPr/>
          <p:nvPr/>
        </p:nvSpPr>
        <p:spPr>
          <a:xfrm>
            <a:off x="251670" y="324610"/>
            <a:ext cx="3640822" cy="343948"/>
          </a:xfrm>
          <a:prstGeom prst="flowChartAlternateProcess">
            <a:avLst/>
          </a:prstGeom>
          <a:solidFill>
            <a:srgbClr val="F8FAA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6600FF"/>
                </a:solidFill>
                <a:latin typeface="Times New Roman" panose="02020603050405020304" pitchFamily="18" charset="0"/>
                <a:cs typeface="Times New Roman" panose="02020603050405020304" pitchFamily="18" charset="0"/>
              </a:rPr>
              <a:t>Социальной направленности – 8 программам</a:t>
            </a:r>
          </a:p>
        </p:txBody>
      </p:sp>
      <p:graphicFrame>
        <p:nvGraphicFramePr>
          <p:cNvPr id="6" name="Таблица 5">
            <a:extLst>
              <a:ext uri="{FF2B5EF4-FFF2-40B4-BE49-F238E27FC236}">
                <a16:creationId xmlns:a16="http://schemas.microsoft.com/office/drawing/2014/main" id="{6AF9232E-DB19-89EC-42F4-FE041D3736C4}"/>
              </a:ext>
            </a:extLst>
          </p:cNvPr>
          <p:cNvGraphicFramePr>
            <a:graphicFrameLocks noGrp="1"/>
          </p:cNvGraphicFramePr>
          <p:nvPr>
            <p:extLst>
              <p:ext uri="{D42A27DB-BD31-4B8C-83A1-F6EECF244321}">
                <p14:modId xmlns:p14="http://schemas.microsoft.com/office/powerpoint/2010/main" val="3819946141"/>
              </p:ext>
            </p:extLst>
          </p:nvPr>
        </p:nvGraphicFramePr>
        <p:xfrm>
          <a:off x="190635" y="757334"/>
          <a:ext cx="11810729" cy="2187006"/>
        </p:xfrm>
        <a:graphic>
          <a:graphicData uri="http://schemas.openxmlformats.org/drawingml/2006/table">
            <a:tbl>
              <a:tblPr firstRow="1" bandRow="1">
                <a:tableStyleId>{C4B1156A-380E-4F78-BDF5-A606A8083BF9}</a:tableStyleId>
              </a:tblPr>
              <a:tblGrid>
                <a:gridCol w="4579773">
                  <a:extLst>
                    <a:ext uri="{9D8B030D-6E8A-4147-A177-3AD203B41FA5}">
                      <a16:colId xmlns:a16="http://schemas.microsoft.com/office/drawing/2014/main" val="222308242"/>
                    </a:ext>
                  </a:extLst>
                </a:gridCol>
                <a:gridCol w="95696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tc>
                <a:tc>
                  <a:txBody>
                    <a:bodyPr/>
                    <a:lstStyle/>
                    <a:p>
                      <a:pPr algn="ctr"/>
                      <a:r>
                        <a:rPr lang="ru-RU" sz="1000" dirty="0">
                          <a:latin typeface="Times New Roman" panose="02020603050405020304" pitchFamily="18" charset="0"/>
                          <a:cs typeface="Times New Roman" panose="02020603050405020304" pitchFamily="18" charset="0"/>
                        </a:rPr>
                        <a:t>2023г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(проект)</a:t>
                      </a:r>
                    </a:p>
                  </a:txBody>
                  <a:tcPr/>
                </a:tc>
                <a:tc>
                  <a:txBody>
                    <a:bodyPr/>
                    <a:lstStyle/>
                    <a:p>
                      <a:pPr algn="ctr"/>
                      <a:r>
                        <a:rPr lang="ru-RU" sz="1000" dirty="0">
                          <a:latin typeface="Times New Roman" panose="02020603050405020304" pitchFamily="18" charset="0"/>
                          <a:cs typeface="Times New Roman" panose="02020603050405020304" pitchFamily="18" charset="0"/>
                        </a:rPr>
                        <a:t>% 2025г к 2023г</a:t>
                      </a:r>
                    </a:p>
                  </a:txBody>
                  <a:tcPr/>
                </a:tc>
                <a:tc>
                  <a:txBody>
                    <a:bodyPr/>
                    <a:lstStyle/>
                    <a:p>
                      <a:pPr algn="ctr"/>
                      <a:r>
                        <a:rPr lang="ru-RU" sz="1000" dirty="0">
                          <a:latin typeface="Times New Roman" panose="02020603050405020304" pitchFamily="18" charset="0"/>
                          <a:cs typeface="Times New Roman" panose="02020603050405020304" pitchFamily="18" charset="0"/>
                        </a:rPr>
                        <a:t>% 2025г к 2024г</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Развитие образования</a:t>
                      </a:r>
                    </a:p>
                  </a:txBody>
                  <a:tcPr/>
                </a:tc>
                <a:tc>
                  <a:txBody>
                    <a:bodyPr/>
                    <a:lstStyle/>
                    <a:p>
                      <a:pPr algn="ctr" fontAlgn="t"/>
                      <a:r>
                        <a:rPr lang="ru-RU" sz="1000" b="0" i="0" u="none" strike="noStrike" dirty="0">
                          <a:solidFill>
                            <a:srgbClr val="000000"/>
                          </a:solidFill>
                          <a:latin typeface="Times New Roman"/>
                        </a:rPr>
                        <a:t>413624241,21</a:t>
                      </a:r>
                    </a:p>
                  </a:txBody>
                  <a:tcPr marL="7620" marR="7620" marT="7620" marB="0"/>
                </a:tc>
                <a:tc>
                  <a:txBody>
                    <a:bodyPr/>
                    <a:lstStyle/>
                    <a:p>
                      <a:pPr algn="ctr" fontAlgn="t"/>
                      <a:r>
                        <a:rPr lang="ru-RU" sz="1000" b="0" i="0" u="none" strike="noStrike" dirty="0">
                          <a:solidFill>
                            <a:srgbClr val="000000"/>
                          </a:solidFill>
                          <a:latin typeface="Times New Roman"/>
                        </a:rPr>
                        <a:t>496151867,01</a:t>
                      </a:r>
                    </a:p>
                  </a:txBody>
                  <a:tcPr marL="7620" marR="7620" marT="7620" marB="0"/>
                </a:tc>
                <a:tc>
                  <a:txBody>
                    <a:bodyPr/>
                    <a:lstStyle/>
                    <a:p>
                      <a:pPr algn="ctr" fontAlgn="t"/>
                      <a:r>
                        <a:rPr lang="ru-RU" sz="1000" b="0" i="0" u="none" strike="noStrike" dirty="0">
                          <a:solidFill>
                            <a:srgbClr val="000000"/>
                          </a:solidFill>
                          <a:latin typeface="Times New Roman"/>
                        </a:rPr>
                        <a:t>526888110,90</a:t>
                      </a:r>
                    </a:p>
                  </a:txBody>
                  <a:tcPr marL="7620" marR="7620" marT="7620" marB="0"/>
                </a:tc>
                <a:tc>
                  <a:txBody>
                    <a:bodyPr/>
                    <a:lstStyle/>
                    <a:p>
                      <a:pPr algn="ctr" fontAlgn="t"/>
                      <a:r>
                        <a:rPr lang="ru-RU" sz="1000" b="0" i="0" u="none" strike="noStrike" dirty="0">
                          <a:solidFill>
                            <a:srgbClr val="000000"/>
                          </a:solidFill>
                          <a:latin typeface="Times New Roman"/>
                        </a:rPr>
                        <a:t>127,38</a:t>
                      </a:r>
                    </a:p>
                  </a:txBody>
                  <a:tcPr marL="7620" marR="7620" marT="7620" marB="0"/>
                </a:tc>
                <a:tc>
                  <a:txBody>
                    <a:bodyPr/>
                    <a:lstStyle/>
                    <a:p>
                      <a:pPr algn="ctr" fontAlgn="t"/>
                      <a:r>
                        <a:rPr lang="ru-RU" sz="1000" b="0" i="0" u="none" strike="noStrike" dirty="0">
                          <a:solidFill>
                            <a:srgbClr val="000000"/>
                          </a:solidFill>
                          <a:latin typeface="Times New Roman"/>
                        </a:rPr>
                        <a:t>106,19</a:t>
                      </a:r>
                    </a:p>
                  </a:txBody>
                  <a:tcPr marL="7620" marR="7620" marT="7620" marB="0"/>
                </a:tc>
                <a:tc>
                  <a:txBody>
                    <a:bodyPr/>
                    <a:lstStyle/>
                    <a:p>
                      <a:pPr algn="ctr" fontAlgn="t"/>
                      <a:r>
                        <a:rPr lang="ru-RU" sz="1000" b="0" i="0" u="none" strike="noStrike" dirty="0">
                          <a:solidFill>
                            <a:srgbClr val="000000"/>
                          </a:solidFill>
                          <a:latin typeface="Times New Roman"/>
                        </a:rPr>
                        <a:t>538065294,64</a:t>
                      </a:r>
                    </a:p>
                  </a:txBody>
                  <a:tcPr marL="7620" marR="7620" marT="7620" marB="0"/>
                </a:tc>
                <a:tc>
                  <a:txBody>
                    <a:bodyPr/>
                    <a:lstStyle/>
                    <a:p>
                      <a:pPr algn="ctr" fontAlgn="t"/>
                      <a:r>
                        <a:rPr lang="ru-RU" sz="1000" b="0" i="0" u="none" strike="noStrike" dirty="0">
                          <a:solidFill>
                            <a:srgbClr val="000000"/>
                          </a:solidFill>
                          <a:latin typeface="Times New Roman"/>
                        </a:rPr>
                        <a:t>567719890,64</a:t>
                      </a:r>
                    </a:p>
                  </a:txBody>
                  <a:tcPr marL="7620" marR="7620" marT="7620" marB="0"/>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Развитие молодежной политики и патриотического воспитания граждан</a:t>
                      </a:r>
                    </a:p>
                  </a:txBody>
                  <a:tcPr/>
                </a:tc>
                <a:tc>
                  <a:txBody>
                    <a:bodyPr/>
                    <a:lstStyle/>
                    <a:p>
                      <a:pPr algn="ctr" fontAlgn="t"/>
                      <a:r>
                        <a:rPr lang="ru-RU" sz="1000" b="0" i="0" u="none" strike="noStrike" dirty="0">
                          <a:solidFill>
                            <a:srgbClr val="000000"/>
                          </a:solidFill>
                          <a:latin typeface="Times New Roman"/>
                        </a:rPr>
                        <a:t>628600,00</a:t>
                      </a:r>
                    </a:p>
                  </a:txBody>
                  <a:tcPr marL="7620" marR="7620" marT="7620" marB="0"/>
                </a:tc>
                <a:tc>
                  <a:txBody>
                    <a:bodyPr/>
                    <a:lstStyle/>
                    <a:p>
                      <a:pPr algn="ctr" fontAlgn="t"/>
                      <a:r>
                        <a:rPr lang="ru-RU" sz="1000" b="0" i="0" u="none" strike="noStrike">
                          <a:solidFill>
                            <a:srgbClr val="000000"/>
                          </a:solidFill>
                          <a:latin typeface="Times New Roman"/>
                        </a:rPr>
                        <a:t>298300,00</a:t>
                      </a:r>
                    </a:p>
                  </a:txBody>
                  <a:tcPr marL="7620" marR="7620" marT="7620" marB="0"/>
                </a:tc>
                <a:tc>
                  <a:txBody>
                    <a:bodyPr/>
                    <a:lstStyle/>
                    <a:p>
                      <a:pPr algn="ctr" fontAlgn="t"/>
                      <a:r>
                        <a:rPr lang="ru-RU" sz="1000" b="0" i="0" u="none" strike="noStrike" dirty="0">
                          <a:solidFill>
                            <a:srgbClr val="000000"/>
                          </a:solidFill>
                          <a:latin typeface="Times New Roman"/>
                        </a:rPr>
                        <a:t>330000,00</a:t>
                      </a:r>
                    </a:p>
                  </a:txBody>
                  <a:tcPr marL="7620" marR="7620" marT="7620" marB="0"/>
                </a:tc>
                <a:tc>
                  <a:txBody>
                    <a:bodyPr/>
                    <a:lstStyle/>
                    <a:p>
                      <a:pPr algn="ctr" fontAlgn="t"/>
                      <a:r>
                        <a:rPr lang="ru-RU" sz="1000" b="0" i="0" u="none" strike="noStrike" dirty="0">
                          <a:solidFill>
                            <a:srgbClr val="000000"/>
                          </a:solidFill>
                          <a:latin typeface="Times New Roman"/>
                        </a:rPr>
                        <a:t>52,50</a:t>
                      </a:r>
                    </a:p>
                  </a:txBody>
                  <a:tcPr marL="7620" marR="7620" marT="7620" marB="0"/>
                </a:tc>
                <a:tc>
                  <a:txBody>
                    <a:bodyPr/>
                    <a:lstStyle/>
                    <a:p>
                      <a:pPr algn="ctr" fontAlgn="t"/>
                      <a:r>
                        <a:rPr lang="ru-RU" sz="1000" b="0" i="0" u="none" strike="noStrike" dirty="0">
                          <a:solidFill>
                            <a:srgbClr val="000000"/>
                          </a:solidFill>
                          <a:latin typeface="Times New Roman"/>
                        </a:rPr>
                        <a:t>110,63</a:t>
                      </a:r>
                    </a:p>
                  </a:txBody>
                  <a:tcPr marL="7620" marR="7620" marT="7620" marB="0"/>
                </a:tc>
                <a:tc>
                  <a:txBody>
                    <a:bodyPr/>
                    <a:lstStyle/>
                    <a:p>
                      <a:pPr algn="ctr" fontAlgn="t"/>
                      <a:r>
                        <a:rPr lang="ru-RU" sz="1000" b="0" i="0" u="none" strike="noStrike" dirty="0">
                          <a:solidFill>
                            <a:srgbClr val="000000"/>
                          </a:solidFill>
                          <a:latin typeface="Times New Roman"/>
                        </a:rPr>
                        <a:t>330000,00</a:t>
                      </a:r>
                    </a:p>
                  </a:txBody>
                  <a:tcPr marL="7620" marR="7620" marT="7620" marB="0"/>
                </a:tc>
                <a:tc>
                  <a:txBody>
                    <a:bodyPr/>
                    <a:lstStyle/>
                    <a:p>
                      <a:pPr algn="ctr" fontAlgn="t"/>
                      <a:r>
                        <a:rPr lang="ru-RU" sz="1000" b="0" i="0" u="none" strike="noStrike" dirty="0">
                          <a:solidFill>
                            <a:srgbClr val="000000"/>
                          </a:solidFill>
                          <a:latin typeface="Times New Roman"/>
                        </a:rPr>
                        <a:t>330000,00</a:t>
                      </a:r>
                    </a:p>
                  </a:txBody>
                  <a:tcPr marL="7620" marR="7620" marT="7620" marB="0"/>
                </a:tc>
                <a:extLst>
                  <a:ext uri="{0D108BD9-81ED-4DB2-BD59-A6C34878D82A}">
                    <a16:rowId xmlns:a16="http://schemas.microsoft.com/office/drawing/2014/main" val="3251504740"/>
                  </a:ext>
                </a:extLst>
              </a:tr>
              <a:tr h="180774">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Обеспечение жильем молодых семей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3402000,00</a:t>
                      </a:r>
                    </a:p>
                  </a:txBody>
                  <a:tcPr marL="7620" marR="7620" marT="7620" marB="0"/>
                </a:tc>
                <a:tc>
                  <a:txBody>
                    <a:bodyPr/>
                    <a:lstStyle/>
                    <a:p>
                      <a:pPr algn="ctr" fontAlgn="t"/>
                      <a:r>
                        <a:rPr lang="ru-RU" sz="1000" b="0" i="0" u="none" strike="noStrike" dirty="0">
                          <a:solidFill>
                            <a:srgbClr val="000000"/>
                          </a:solidFill>
                          <a:latin typeface="Times New Roman"/>
                        </a:rPr>
                        <a:t>4771054,29</a:t>
                      </a:r>
                    </a:p>
                  </a:txBody>
                  <a:tcPr marL="7620" marR="7620" marT="7620" marB="0"/>
                </a:tc>
                <a:tc>
                  <a:txBody>
                    <a:bodyPr/>
                    <a:lstStyle/>
                    <a:p>
                      <a:pPr algn="ctr" fontAlgn="t"/>
                      <a:r>
                        <a:rPr lang="ru-RU" sz="1000" b="0" i="0" u="none" strike="noStrike" dirty="0">
                          <a:solidFill>
                            <a:srgbClr val="000000"/>
                          </a:solidFill>
                          <a:latin typeface="Times New Roman"/>
                        </a:rPr>
                        <a:t>5001001,32</a:t>
                      </a:r>
                    </a:p>
                  </a:txBody>
                  <a:tcPr marL="7620" marR="7620" marT="7620" marB="0"/>
                </a:tc>
                <a:tc>
                  <a:txBody>
                    <a:bodyPr/>
                    <a:lstStyle/>
                    <a:p>
                      <a:pPr algn="ctr" fontAlgn="t"/>
                      <a:r>
                        <a:rPr lang="ru-RU" sz="1000" b="0" i="0" u="none" strike="noStrike" dirty="0">
                          <a:solidFill>
                            <a:srgbClr val="000000"/>
                          </a:solidFill>
                          <a:latin typeface="Times New Roman"/>
                        </a:rPr>
                        <a:t>147,00</a:t>
                      </a:r>
                    </a:p>
                  </a:txBody>
                  <a:tcPr marL="7620" marR="7620" marT="7620" marB="0"/>
                </a:tc>
                <a:tc>
                  <a:txBody>
                    <a:bodyPr/>
                    <a:lstStyle/>
                    <a:p>
                      <a:pPr algn="ctr" fontAlgn="t"/>
                      <a:r>
                        <a:rPr lang="ru-RU" sz="1000" b="0" i="0" u="none" strike="noStrike" dirty="0">
                          <a:solidFill>
                            <a:srgbClr val="000000"/>
                          </a:solidFill>
                          <a:latin typeface="Times New Roman"/>
                        </a:rPr>
                        <a:t>104,82</a:t>
                      </a:r>
                    </a:p>
                  </a:txBody>
                  <a:tcPr marL="7620" marR="7620" marT="7620" marB="0"/>
                </a:tc>
                <a:tc>
                  <a:txBody>
                    <a:bodyPr/>
                    <a:lstStyle/>
                    <a:p>
                      <a:pPr algn="ctr" fontAlgn="t"/>
                      <a:r>
                        <a:rPr lang="ru-RU" sz="1000" b="0" i="0" u="none" strike="noStrike" dirty="0">
                          <a:solidFill>
                            <a:srgbClr val="000000"/>
                          </a:solidFill>
                          <a:latin typeface="Times New Roman"/>
                        </a:rPr>
                        <a:t>3415607,70</a:t>
                      </a:r>
                    </a:p>
                  </a:txBody>
                  <a:tcPr marL="7620" marR="7620" marT="7620" marB="0"/>
                </a:tc>
                <a:tc>
                  <a:txBody>
                    <a:bodyPr/>
                    <a:lstStyle/>
                    <a:p>
                      <a:pPr algn="ctr" fontAlgn="t"/>
                      <a:r>
                        <a:rPr lang="ru-RU" sz="1000" b="0" i="0" u="none" strike="noStrike" dirty="0">
                          <a:solidFill>
                            <a:srgbClr val="000000"/>
                          </a:solidFill>
                          <a:latin typeface="Times New Roman"/>
                        </a:rPr>
                        <a:t>3353374,63</a:t>
                      </a:r>
                    </a:p>
                  </a:txBody>
                  <a:tcPr marL="7620" marR="7620" marT="7620" marB="0"/>
                </a:tc>
                <a:extLst>
                  <a:ext uri="{0D108BD9-81ED-4DB2-BD59-A6C34878D82A}">
                    <a16:rowId xmlns:a16="http://schemas.microsoft.com/office/drawing/2014/main" val="408203128"/>
                  </a:ext>
                </a:extLst>
              </a:tr>
              <a:tr h="26362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Социальная поддержка инвалидов «Доступная среда»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83000,00</a:t>
                      </a:r>
                    </a:p>
                  </a:txBody>
                  <a:tcPr marL="7620" marR="7620" marT="7620" marB="0"/>
                </a:tc>
                <a:tc>
                  <a:txBody>
                    <a:bodyPr/>
                    <a:lstStyle/>
                    <a:p>
                      <a:pPr algn="ctr" fontAlgn="t"/>
                      <a:r>
                        <a:rPr lang="ru-RU" sz="1000" b="0" i="0" u="none" strike="noStrike">
                          <a:solidFill>
                            <a:srgbClr val="000000"/>
                          </a:solidFill>
                          <a:latin typeface="Times New Roman"/>
                        </a:rPr>
                        <a:t>123000,00</a:t>
                      </a:r>
                    </a:p>
                  </a:txBody>
                  <a:tcPr marL="7620" marR="7620" marT="7620" marB="0"/>
                </a:tc>
                <a:tc>
                  <a:txBody>
                    <a:bodyPr/>
                    <a:lstStyle/>
                    <a:p>
                      <a:pPr algn="ctr" fontAlgn="t"/>
                      <a:r>
                        <a:rPr lang="ru-RU" sz="1000" b="0" i="0" u="none" strike="noStrike">
                          <a:solidFill>
                            <a:srgbClr val="000000"/>
                          </a:solidFill>
                          <a:latin typeface="Times New Roman"/>
                        </a:rPr>
                        <a:t>83000,00</a:t>
                      </a:r>
                    </a:p>
                  </a:txBody>
                  <a:tcPr marL="7620" marR="7620" marT="7620" marB="0"/>
                </a:tc>
                <a:tc>
                  <a:txBody>
                    <a:bodyPr/>
                    <a:lstStyle/>
                    <a:p>
                      <a:pPr algn="ctr" fontAlgn="t"/>
                      <a:r>
                        <a:rPr lang="ru-RU" sz="1000" b="0" i="0" u="none" strike="noStrike" dirty="0">
                          <a:solidFill>
                            <a:srgbClr val="000000"/>
                          </a:solidFill>
                          <a:latin typeface="Times New Roman"/>
                        </a:rPr>
                        <a:t>100,00</a:t>
                      </a:r>
                    </a:p>
                  </a:txBody>
                  <a:tcPr marL="7620" marR="7620" marT="7620" marB="0"/>
                </a:tc>
                <a:tc>
                  <a:txBody>
                    <a:bodyPr/>
                    <a:lstStyle/>
                    <a:p>
                      <a:pPr algn="ctr" fontAlgn="t"/>
                      <a:r>
                        <a:rPr lang="ru-RU" sz="1000" b="0" i="0" u="none" strike="noStrike" dirty="0">
                          <a:solidFill>
                            <a:srgbClr val="000000"/>
                          </a:solidFill>
                          <a:latin typeface="Times New Roman"/>
                        </a:rPr>
                        <a:t>67,48</a:t>
                      </a:r>
                    </a:p>
                  </a:txBody>
                  <a:tcPr marL="7620" marR="7620" marT="7620" marB="0"/>
                </a:tc>
                <a:tc>
                  <a:txBody>
                    <a:bodyPr/>
                    <a:lstStyle/>
                    <a:p>
                      <a:pPr algn="ctr" fontAlgn="t"/>
                      <a:r>
                        <a:rPr lang="ru-RU" sz="1000" b="0" i="0" u="none" strike="noStrike" dirty="0">
                          <a:solidFill>
                            <a:srgbClr val="000000"/>
                          </a:solidFill>
                          <a:latin typeface="Times New Roman"/>
                        </a:rPr>
                        <a:t>83000,00</a:t>
                      </a:r>
                    </a:p>
                  </a:txBody>
                  <a:tcPr marL="7620" marR="7620" marT="7620" marB="0"/>
                </a:tc>
                <a:tc>
                  <a:txBody>
                    <a:bodyPr/>
                    <a:lstStyle/>
                    <a:p>
                      <a:pPr algn="ctr" fontAlgn="t"/>
                      <a:r>
                        <a:rPr lang="ru-RU" sz="1000" b="0" i="0" u="none" strike="noStrike" dirty="0">
                          <a:solidFill>
                            <a:srgbClr val="000000"/>
                          </a:solidFill>
                          <a:latin typeface="Times New Roman"/>
                        </a:rPr>
                        <a:t>83000,00</a:t>
                      </a:r>
                    </a:p>
                  </a:txBody>
                  <a:tcPr marL="7620" marR="7620" marT="7620" marB="0"/>
                </a:tc>
                <a:extLst>
                  <a:ext uri="{0D108BD9-81ED-4DB2-BD59-A6C34878D82A}">
                    <a16:rowId xmlns:a16="http://schemas.microsoft.com/office/drawing/2014/main" val="618865041"/>
                  </a:ext>
                </a:extLst>
              </a:tr>
              <a:tr h="23258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Развитие физической культуры, спорта и туризма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5199230,77</a:t>
                      </a:r>
                    </a:p>
                  </a:txBody>
                  <a:tcPr marL="7620" marR="7620" marT="7620" marB="0"/>
                </a:tc>
                <a:tc>
                  <a:txBody>
                    <a:bodyPr/>
                    <a:lstStyle/>
                    <a:p>
                      <a:pPr algn="ctr" fontAlgn="t"/>
                      <a:r>
                        <a:rPr lang="ru-RU" sz="1000" b="0" i="0" u="none" strike="noStrike" dirty="0">
                          <a:solidFill>
                            <a:srgbClr val="000000"/>
                          </a:solidFill>
                          <a:latin typeface="Times New Roman"/>
                        </a:rPr>
                        <a:t>6214778,20</a:t>
                      </a:r>
                    </a:p>
                  </a:txBody>
                  <a:tcPr marL="7620" marR="7620" marT="7620" marB="0"/>
                </a:tc>
                <a:tc>
                  <a:txBody>
                    <a:bodyPr/>
                    <a:lstStyle/>
                    <a:p>
                      <a:pPr algn="ctr" fontAlgn="t"/>
                      <a:r>
                        <a:rPr lang="ru-RU" sz="1000" b="0" i="0" u="none" strike="noStrike" dirty="0">
                          <a:solidFill>
                            <a:srgbClr val="000000"/>
                          </a:solidFill>
                          <a:latin typeface="Times New Roman"/>
                        </a:rPr>
                        <a:t>1849000,00</a:t>
                      </a:r>
                    </a:p>
                  </a:txBody>
                  <a:tcPr marL="7620" marR="7620" marT="7620" marB="0"/>
                </a:tc>
                <a:tc>
                  <a:txBody>
                    <a:bodyPr/>
                    <a:lstStyle/>
                    <a:p>
                      <a:pPr algn="ctr" fontAlgn="t"/>
                      <a:r>
                        <a:rPr lang="ru-RU" sz="1000" b="0" i="0" u="none" strike="noStrike" dirty="0">
                          <a:solidFill>
                            <a:srgbClr val="000000"/>
                          </a:solidFill>
                          <a:latin typeface="Times New Roman"/>
                        </a:rPr>
                        <a:t>35,56</a:t>
                      </a:r>
                    </a:p>
                  </a:txBody>
                  <a:tcPr marL="7620" marR="7620" marT="7620" marB="0"/>
                </a:tc>
                <a:tc>
                  <a:txBody>
                    <a:bodyPr/>
                    <a:lstStyle/>
                    <a:p>
                      <a:pPr algn="ctr" fontAlgn="t"/>
                      <a:r>
                        <a:rPr lang="ru-RU" sz="1000" b="0" i="0" u="none" strike="noStrike" dirty="0">
                          <a:solidFill>
                            <a:srgbClr val="000000"/>
                          </a:solidFill>
                          <a:latin typeface="Times New Roman"/>
                        </a:rPr>
                        <a:t>29,75</a:t>
                      </a:r>
                    </a:p>
                  </a:txBody>
                  <a:tcPr marL="7620" marR="7620" marT="7620" marB="0"/>
                </a:tc>
                <a:tc>
                  <a:txBody>
                    <a:bodyPr/>
                    <a:lstStyle/>
                    <a:p>
                      <a:pPr algn="ctr" fontAlgn="t"/>
                      <a:r>
                        <a:rPr lang="ru-RU" sz="1000" b="0" i="0" u="none" strike="noStrike" dirty="0">
                          <a:solidFill>
                            <a:srgbClr val="000000"/>
                          </a:solidFill>
                          <a:latin typeface="Times New Roman"/>
                        </a:rPr>
                        <a:t>700000,00</a:t>
                      </a:r>
                    </a:p>
                  </a:txBody>
                  <a:tcPr marL="7620" marR="7620" marT="7620" marB="0"/>
                </a:tc>
                <a:tc>
                  <a:txBody>
                    <a:bodyPr/>
                    <a:lstStyle/>
                    <a:p>
                      <a:pPr algn="ctr" fontAlgn="t"/>
                      <a:r>
                        <a:rPr lang="ru-RU" sz="1000" b="0" i="0" u="none" strike="noStrike" dirty="0">
                          <a:solidFill>
                            <a:srgbClr val="000000"/>
                          </a:solidFill>
                          <a:latin typeface="Times New Roman"/>
                        </a:rPr>
                        <a:t>475000,00</a:t>
                      </a:r>
                    </a:p>
                  </a:txBody>
                  <a:tcPr marL="7620" marR="7620" marT="7620" marB="0"/>
                </a:tc>
                <a:extLst>
                  <a:ext uri="{0D108BD9-81ED-4DB2-BD59-A6C34878D82A}">
                    <a16:rowId xmlns:a16="http://schemas.microsoft.com/office/drawing/2014/main" val="1644966778"/>
                  </a:ext>
                </a:extLst>
              </a:tr>
              <a:tr h="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Сохранение и развитие культуры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78033131,12</a:t>
                      </a:r>
                    </a:p>
                  </a:txBody>
                  <a:tcPr marL="7620" marR="7620" marT="7620" marB="0"/>
                </a:tc>
                <a:tc>
                  <a:txBody>
                    <a:bodyPr/>
                    <a:lstStyle/>
                    <a:p>
                      <a:pPr algn="ctr" fontAlgn="t"/>
                      <a:r>
                        <a:rPr lang="ru-RU" sz="1000" b="0" i="0" u="none" strike="noStrike" dirty="0">
                          <a:solidFill>
                            <a:srgbClr val="000000"/>
                          </a:solidFill>
                          <a:latin typeface="Times New Roman"/>
                        </a:rPr>
                        <a:t>100865187,74</a:t>
                      </a:r>
                    </a:p>
                  </a:txBody>
                  <a:tcPr marL="7620" marR="7620" marT="7620" marB="0"/>
                </a:tc>
                <a:tc>
                  <a:txBody>
                    <a:bodyPr/>
                    <a:lstStyle/>
                    <a:p>
                      <a:pPr algn="ctr" fontAlgn="t"/>
                      <a:r>
                        <a:rPr lang="ru-RU" sz="1000" b="0" i="0" u="none" strike="noStrike" dirty="0">
                          <a:solidFill>
                            <a:srgbClr val="000000"/>
                          </a:solidFill>
                          <a:latin typeface="Times New Roman"/>
                        </a:rPr>
                        <a:t>106619047,81</a:t>
                      </a:r>
                    </a:p>
                  </a:txBody>
                  <a:tcPr marL="7620" marR="7620" marT="7620" marB="0"/>
                </a:tc>
                <a:tc>
                  <a:txBody>
                    <a:bodyPr/>
                    <a:lstStyle/>
                    <a:p>
                      <a:pPr algn="ctr" fontAlgn="t"/>
                      <a:r>
                        <a:rPr lang="ru-RU" sz="1000" b="0" i="0" u="none" strike="noStrike" dirty="0">
                          <a:solidFill>
                            <a:srgbClr val="000000"/>
                          </a:solidFill>
                          <a:latin typeface="Times New Roman"/>
                        </a:rPr>
                        <a:t>136,63</a:t>
                      </a:r>
                    </a:p>
                  </a:txBody>
                  <a:tcPr marL="7620" marR="7620" marT="7620" marB="0"/>
                </a:tc>
                <a:tc>
                  <a:txBody>
                    <a:bodyPr/>
                    <a:lstStyle/>
                    <a:p>
                      <a:pPr algn="ctr" fontAlgn="t"/>
                      <a:r>
                        <a:rPr lang="ru-RU" sz="1000" b="0" i="0" u="none" strike="noStrike" dirty="0">
                          <a:solidFill>
                            <a:srgbClr val="000000"/>
                          </a:solidFill>
                          <a:latin typeface="Times New Roman"/>
                        </a:rPr>
                        <a:t>105,70</a:t>
                      </a:r>
                    </a:p>
                  </a:txBody>
                  <a:tcPr marL="7620" marR="7620" marT="7620" marB="0"/>
                </a:tc>
                <a:tc>
                  <a:txBody>
                    <a:bodyPr/>
                    <a:lstStyle/>
                    <a:p>
                      <a:pPr algn="ctr" fontAlgn="t"/>
                      <a:r>
                        <a:rPr lang="ru-RU" sz="1000" b="0" i="0" u="none" strike="noStrike" dirty="0">
                          <a:solidFill>
                            <a:srgbClr val="000000"/>
                          </a:solidFill>
                          <a:latin typeface="Times New Roman"/>
                        </a:rPr>
                        <a:t>75727916,86</a:t>
                      </a:r>
                    </a:p>
                  </a:txBody>
                  <a:tcPr marL="7620" marR="7620" marT="7620" marB="0"/>
                </a:tc>
                <a:tc>
                  <a:txBody>
                    <a:bodyPr/>
                    <a:lstStyle/>
                    <a:p>
                      <a:pPr algn="ctr" fontAlgn="t"/>
                      <a:r>
                        <a:rPr lang="ru-RU" sz="1000" b="0" i="0" u="none" strike="noStrike" dirty="0">
                          <a:solidFill>
                            <a:srgbClr val="000000"/>
                          </a:solidFill>
                          <a:latin typeface="Times New Roman"/>
                        </a:rPr>
                        <a:t>80039416,00</a:t>
                      </a:r>
                    </a:p>
                  </a:txBody>
                  <a:tcPr marL="7620" marR="7620" marT="7620" marB="0"/>
                </a:tc>
                <a:extLst>
                  <a:ext uri="{0D108BD9-81ED-4DB2-BD59-A6C34878D82A}">
                    <a16:rowId xmlns:a16="http://schemas.microsoft.com/office/drawing/2014/main" val="2399572916"/>
                  </a:ext>
                </a:extLst>
              </a:tr>
              <a:tr h="222632">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Укрепление общественного здоровья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110000,00</a:t>
                      </a:r>
                    </a:p>
                  </a:txBody>
                  <a:tcPr marL="7620" marR="7620" marT="7620" marB="0"/>
                </a:tc>
                <a:tc>
                  <a:txBody>
                    <a:bodyPr/>
                    <a:lstStyle/>
                    <a:p>
                      <a:pPr algn="ctr" fontAlgn="t"/>
                      <a:r>
                        <a:rPr lang="ru-RU" sz="1000" b="0" i="0" u="none" strike="noStrike">
                          <a:solidFill>
                            <a:srgbClr val="000000"/>
                          </a:solidFill>
                          <a:latin typeface="Times New Roman"/>
                        </a:rPr>
                        <a:t>154000,00</a:t>
                      </a:r>
                    </a:p>
                  </a:txBody>
                  <a:tcPr marL="7620" marR="7620" marT="7620" marB="0"/>
                </a:tc>
                <a:tc>
                  <a:txBody>
                    <a:bodyPr/>
                    <a:lstStyle/>
                    <a:p>
                      <a:pPr algn="ctr" fontAlgn="t"/>
                      <a:r>
                        <a:rPr lang="ru-RU" sz="1000" b="0" i="0" u="none" strike="noStrike" dirty="0">
                          <a:solidFill>
                            <a:srgbClr val="000000"/>
                          </a:solidFill>
                          <a:latin typeface="Times New Roman"/>
                        </a:rPr>
                        <a:t>165000,00</a:t>
                      </a:r>
                    </a:p>
                  </a:txBody>
                  <a:tcPr marL="7620" marR="7620" marT="7620" marB="0"/>
                </a:tc>
                <a:tc>
                  <a:txBody>
                    <a:bodyPr/>
                    <a:lstStyle/>
                    <a:p>
                      <a:pPr algn="ctr" fontAlgn="t"/>
                      <a:r>
                        <a:rPr lang="ru-RU" sz="1000" b="0" i="0" u="none" strike="noStrike" dirty="0">
                          <a:solidFill>
                            <a:srgbClr val="000000"/>
                          </a:solidFill>
                          <a:latin typeface="Times New Roman"/>
                        </a:rPr>
                        <a:t>150,00</a:t>
                      </a:r>
                    </a:p>
                  </a:txBody>
                  <a:tcPr marL="7620" marR="7620" marT="7620" marB="0"/>
                </a:tc>
                <a:tc>
                  <a:txBody>
                    <a:bodyPr/>
                    <a:lstStyle/>
                    <a:p>
                      <a:pPr algn="ctr" fontAlgn="t"/>
                      <a:r>
                        <a:rPr lang="ru-RU" sz="1000" b="0" i="0" u="none" strike="noStrike" dirty="0">
                          <a:solidFill>
                            <a:srgbClr val="000000"/>
                          </a:solidFill>
                          <a:latin typeface="Times New Roman"/>
                        </a:rPr>
                        <a:t>107,14</a:t>
                      </a:r>
                    </a:p>
                  </a:txBody>
                  <a:tcPr marL="7620" marR="7620" marT="7620" marB="0"/>
                </a:tc>
                <a:tc>
                  <a:txBody>
                    <a:bodyPr/>
                    <a:lstStyle/>
                    <a:p>
                      <a:pPr algn="ctr" fontAlgn="t"/>
                      <a:r>
                        <a:rPr lang="ru-RU" sz="1000" b="0" i="0" u="none" strike="noStrike" dirty="0">
                          <a:solidFill>
                            <a:srgbClr val="000000"/>
                          </a:solidFill>
                          <a:latin typeface="Times New Roman"/>
                        </a:rPr>
                        <a:t>165000,00</a:t>
                      </a:r>
                    </a:p>
                  </a:txBody>
                  <a:tcPr marL="7620" marR="7620" marT="7620" marB="0"/>
                </a:tc>
                <a:tc>
                  <a:txBody>
                    <a:bodyPr/>
                    <a:lstStyle/>
                    <a:p>
                      <a:pPr algn="ctr" fontAlgn="t"/>
                      <a:r>
                        <a:rPr lang="ru-RU" sz="1000" b="0" i="0" u="none" strike="noStrike" dirty="0">
                          <a:solidFill>
                            <a:srgbClr val="000000"/>
                          </a:solidFill>
                          <a:latin typeface="Times New Roman"/>
                        </a:rPr>
                        <a:t>165000,00</a:t>
                      </a:r>
                    </a:p>
                  </a:txBody>
                  <a:tcPr marL="7620" marR="7620" marT="7620" marB="0"/>
                </a:tc>
                <a:extLst>
                  <a:ext uri="{0D108BD9-81ED-4DB2-BD59-A6C34878D82A}">
                    <a16:rowId xmlns:a16="http://schemas.microsoft.com/office/drawing/2014/main" val="2159441106"/>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501080203,10</a:t>
                      </a:r>
                    </a:p>
                  </a:txBody>
                  <a:tcPr marL="7620" marR="7620" marT="7620" marB="0"/>
                </a:tc>
                <a:tc>
                  <a:txBody>
                    <a:bodyPr/>
                    <a:lstStyle/>
                    <a:p>
                      <a:pPr algn="ctr" fontAlgn="t"/>
                      <a:r>
                        <a:rPr lang="ru-RU" sz="1000" b="1" i="0" u="none" strike="noStrike" dirty="0">
                          <a:solidFill>
                            <a:srgbClr val="000000"/>
                          </a:solidFill>
                          <a:latin typeface="Times New Roman"/>
                        </a:rPr>
                        <a:t>608578187,24</a:t>
                      </a:r>
                    </a:p>
                  </a:txBody>
                  <a:tcPr marL="7620" marR="7620" marT="7620" marB="0"/>
                </a:tc>
                <a:tc>
                  <a:txBody>
                    <a:bodyPr/>
                    <a:lstStyle/>
                    <a:p>
                      <a:pPr algn="ctr" fontAlgn="t"/>
                      <a:r>
                        <a:rPr lang="ru-RU" sz="1000" b="1" i="0" u="none" strike="noStrike" dirty="0">
                          <a:solidFill>
                            <a:srgbClr val="000000"/>
                          </a:solidFill>
                          <a:latin typeface="Times New Roman"/>
                        </a:rPr>
                        <a:t>640935160,03</a:t>
                      </a:r>
                    </a:p>
                  </a:txBody>
                  <a:tcPr marL="7620" marR="7620" marT="7620" marB="0"/>
                </a:tc>
                <a:tc>
                  <a:txBody>
                    <a:bodyPr/>
                    <a:lstStyle/>
                    <a:p>
                      <a:pPr algn="ctr" fontAlgn="t"/>
                      <a:r>
                        <a:rPr lang="ru-RU" sz="1000" b="1" i="0" u="none" strike="noStrike" dirty="0">
                          <a:solidFill>
                            <a:srgbClr val="000000"/>
                          </a:solidFill>
                          <a:latin typeface="Times New Roman"/>
                        </a:rPr>
                        <a:t>127,91</a:t>
                      </a:r>
                    </a:p>
                  </a:txBody>
                  <a:tcPr marL="7620" marR="7620" marT="7620" marB="0"/>
                </a:tc>
                <a:tc>
                  <a:txBody>
                    <a:bodyPr/>
                    <a:lstStyle/>
                    <a:p>
                      <a:pPr algn="ctr" fontAlgn="t"/>
                      <a:r>
                        <a:rPr lang="ru-RU" sz="1000" b="1" i="0" u="none" strike="noStrike" dirty="0">
                          <a:solidFill>
                            <a:srgbClr val="000000"/>
                          </a:solidFill>
                          <a:latin typeface="Times New Roman"/>
                        </a:rPr>
                        <a:t>105,32</a:t>
                      </a:r>
                    </a:p>
                  </a:txBody>
                  <a:tcPr marL="7620" marR="7620" marT="7620" marB="0"/>
                </a:tc>
                <a:tc>
                  <a:txBody>
                    <a:bodyPr/>
                    <a:lstStyle/>
                    <a:p>
                      <a:pPr algn="ctr" fontAlgn="t"/>
                      <a:r>
                        <a:rPr lang="ru-RU" sz="1000" b="1" i="0" u="none" strike="noStrike" dirty="0">
                          <a:solidFill>
                            <a:srgbClr val="000000"/>
                          </a:solidFill>
                          <a:latin typeface="Times New Roman"/>
                        </a:rPr>
                        <a:t>618486819,20</a:t>
                      </a:r>
                    </a:p>
                  </a:txBody>
                  <a:tcPr marL="7620" marR="7620" marT="7620" marB="0"/>
                </a:tc>
                <a:tc>
                  <a:txBody>
                    <a:bodyPr/>
                    <a:lstStyle/>
                    <a:p>
                      <a:pPr algn="ctr" fontAlgn="t"/>
                      <a:r>
                        <a:rPr lang="ru-RU" sz="1000" b="1" i="0" u="none" strike="noStrike" dirty="0">
                          <a:solidFill>
                            <a:srgbClr val="000000"/>
                          </a:solidFill>
                          <a:latin typeface="Times New Roman"/>
                        </a:rPr>
                        <a:t>652165681,27</a:t>
                      </a:r>
                    </a:p>
                  </a:txBody>
                  <a:tcPr marL="7620" marR="7620" marT="7620" marB="0"/>
                </a:tc>
                <a:extLst>
                  <a:ext uri="{0D108BD9-81ED-4DB2-BD59-A6C34878D82A}">
                    <a16:rowId xmlns:a16="http://schemas.microsoft.com/office/drawing/2014/main" val="1357753566"/>
                  </a:ext>
                </a:extLst>
              </a:tr>
            </a:tbl>
          </a:graphicData>
        </a:graphic>
      </p:graphicFrame>
      <p:graphicFrame>
        <p:nvGraphicFramePr>
          <p:cNvPr id="8" name="Диаграмма 7">
            <a:extLst>
              <a:ext uri="{FF2B5EF4-FFF2-40B4-BE49-F238E27FC236}">
                <a16:creationId xmlns:a16="http://schemas.microsoft.com/office/drawing/2014/main" id="{6888155A-B6A2-92BE-E82E-CE57717CE444}"/>
              </a:ext>
            </a:extLst>
          </p:cNvPr>
          <p:cNvGraphicFramePr/>
          <p:nvPr>
            <p:extLst>
              <p:ext uri="{D42A27DB-BD31-4B8C-83A1-F6EECF244321}">
                <p14:modId xmlns:p14="http://schemas.microsoft.com/office/powerpoint/2010/main" val="1318761539"/>
              </p:ext>
            </p:extLst>
          </p:nvPr>
        </p:nvGraphicFramePr>
        <p:xfrm>
          <a:off x="1422164" y="3592385"/>
          <a:ext cx="8128000" cy="31481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21770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E017A3-866D-DF80-92F0-F9E1514F8397}"/>
              </a:ext>
            </a:extLst>
          </p:cNvPr>
          <p:cNvPicPr>
            <a:picLocks noChangeAspect="1"/>
          </p:cNvPicPr>
          <p:nvPr/>
        </p:nvPicPr>
        <p:blipFill>
          <a:blip r:embed="rId2" cstate="print"/>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C7536D47-7F77-D78C-D96F-2B7EAFC3EF34}"/>
              </a:ext>
            </a:extLst>
          </p:cNvPr>
          <p:cNvSpPr txBox="1"/>
          <p:nvPr/>
        </p:nvSpPr>
        <p:spPr>
          <a:xfrm>
            <a:off x="907752" y="89859"/>
            <a:ext cx="9662376"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rgbClr val="7030A0"/>
                </a:solidFill>
                <a:effectLst/>
                <a:latin typeface="Times New Roman" panose="02020603050405020304" pitchFamily="18" charset="0"/>
                <a:ea typeface="Calibri" panose="020F0502020204030204" pitchFamily="34" charset="0"/>
              </a:rPr>
              <a:t>Развитие образования в Анучинском муниципальном округе Приморского края на 2025-2029 годы</a:t>
            </a:r>
            <a:r>
              <a:rPr lang="ru-RU" sz="11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b="1" dirty="0">
              <a:solidFill>
                <a:srgbClr val="7030A0"/>
              </a:solidFill>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F8B64E48-02D5-54E5-DA56-A4E9E1E8CF50}"/>
              </a:ext>
            </a:extLst>
          </p:cNvPr>
          <p:cNvPicPr>
            <a:picLocks noChangeAspect="1"/>
          </p:cNvPicPr>
          <p:nvPr/>
        </p:nvPicPr>
        <p:blipFill>
          <a:blip r:embed="rId3"/>
          <a:stretch>
            <a:fillRect/>
          </a:stretch>
        </p:blipFill>
        <p:spPr>
          <a:xfrm>
            <a:off x="196739" y="101842"/>
            <a:ext cx="1335140" cy="902286"/>
          </a:xfrm>
          <a:prstGeom prst="rect">
            <a:avLst/>
          </a:prstGeom>
        </p:spPr>
      </p:pic>
      <p:pic>
        <p:nvPicPr>
          <p:cNvPr id="12" name="Рисунок 11">
            <a:extLst>
              <a:ext uri="{FF2B5EF4-FFF2-40B4-BE49-F238E27FC236}">
                <a16:creationId xmlns:a16="http://schemas.microsoft.com/office/drawing/2014/main" id="{062088F6-9B07-2CDF-37BD-8EB350FB6E98}"/>
              </a:ext>
            </a:extLst>
          </p:cNvPr>
          <p:cNvPicPr>
            <a:picLocks noChangeAspect="1"/>
          </p:cNvPicPr>
          <p:nvPr/>
        </p:nvPicPr>
        <p:blipFill>
          <a:blip r:embed="rId4"/>
          <a:stretch>
            <a:fillRect/>
          </a:stretch>
        </p:blipFill>
        <p:spPr>
          <a:xfrm>
            <a:off x="196739" y="1097859"/>
            <a:ext cx="1335140" cy="981941"/>
          </a:xfrm>
          <a:prstGeom prst="rect">
            <a:avLst/>
          </a:prstGeom>
        </p:spPr>
      </p:pic>
      <p:pic>
        <p:nvPicPr>
          <p:cNvPr id="13" name="Рисунок 12">
            <a:extLst>
              <a:ext uri="{FF2B5EF4-FFF2-40B4-BE49-F238E27FC236}">
                <a16:creationId xmlns:a16="http://schemas.microsoft.com/office/drawing/2014/main" id="{9FEA15AE-2E99-6DB2-DA4D-FB130A6F0DF9}"/>
              </a:ext>
            </a:extLst>
          </p:cNvPr>
          <p:cNvPicPr>
            <a:picLocks noChangeAspect="1"/>
          </p:cNvPicPr>
          <p:nvPr/>
        </p:nvPicPr>
        <p:blipFill>
          <a:blip r:embed="rId5"/>
          <a:stretch>
            <a:fillRect/>
          </a:stretch>
        </p:blipFill>
        <p:spPr>
          <a:xfrm>
            <a:off x="10657014" y="1283190"/>
            <a:ext cx="1335140" cy="981940"/>
          </a:xfrm>
          <a:prstGeom prst="rect">
            <a:avLst/>
          </a:prstGeom>
        </p:spPr>
      </p:pic>
      <p:pic>
        <p:nvPicPr>
          <p:cNvPr id="14" name="Рисунок 13">
            <a:extLst>
              <a:ext uri="{FF2B5EF4-FFF2-40B4-BE49-F238E27FC236}">
                <a16:creationId xmlns:a16="http://schemas.microsoft.com/office/drawing/2014/main" id="{05A06B66-6FDB-1197-31B0-8DD44E7A9004}"/>
              </a:ext>
            </a:extLst>
          </p:cNvPr>
          <p:cNvPicPr>
            <a:picLocks noChangeAspect="1"/>
          </p:cNvPicPr>
          <p:nvPr/>
        </p:nvPicPr>
        <p:blipFill>
          <a:blip r:embed="rId6"/>
          <a:stretch>
            <a:fillRect/>
          </a:stretch>
        </p:blipFill>
        <p:spPr>
          <a:xfrm>
            <a:off x="196739" y="2227587"/>
            <a:ext cx="1335140" cy="1165640"/>
          </a:xfrm>
          <a:prstGeom prst="rect">
            <a:avLst/>
          </a:prstGeom>
        </p:spPr>
      </p:pic>
      <p:pic>
        <p:nvPicPr>
          <p:cNvPr id="15" name="Рисунок 14">
            <a:extLst>
              <a:ext uri="{FF2B5EF4-FFF2-40B4-BE49-F238E27FC236}">
                <a16:creationId xmlns:a16="http://schemas.microsoft.com/office/drawing/2014/main" id="{40313C8D-0C86-AC36-E8FB-CC62B714EA16}"/>
              </a:ext>
            </a:extLst>
          </p:cNvPr>
          <p:cNvPicPr>
            <a:picLocks noChangeAspect="1"/>
          </p:cNvPicPr>
          <p:nvPr/>
        </p:nvPicPr>
        <p:blipFill>
          <a:blip r:embed="rId7"/>
          <a:stretch>
            <a:fillRect/>
          </a:stretch>
        </p:blipFill>
        <p:spPr>
          <a:xfrm>
            <a:off x="10657014" y="2319437"/>
            <a:ext cx="1335140" cy="981940"/>
          </a:xfrm>
          <a:prstGeom prst="rect">
            <a:avLst/>
          </a:prstGeom>
        </p:spPr>
      </p:pic>
      <p:pic>
        <p:nvPicPr>
          <p:cNvPr id="16" name="Рисунок 15">
            <a:extLst>
              <a:ext uri="{FF2B5EF4-FFF2-40B4-BE49-F238E27FC236}">
                <a16:creationId xmlns:a16="http://schemas.microsoft.com/office/drawing/2014/main" id="{1F9A2261-B671-1811-40FA-E20797C93922}"/>
              </a:ext>
            </a:extLst>
          </p:cNvPr>
          <p:cNvPicPr>
            <a:picLocks noChangeAspect="1"/>
          </p:cNvPicPr>
          <p:nvPr/>
        </p:nvPicPr>
        <p:blipFill>
          <a:blip r:embed="rId8"/>
          <a:stretch>
            <a:fillRect/>
          </a:stretch>
        </p:blipFill>
        <p:spPr>
          <a:xfrm>
            <a:off x="10657014" y="89859"/>
            <a:ext cx="1335140" cy="1103472"/>
          </a:xfrm>
          <a:prstGeom prst="rect">
            <a:avLst/>
          </a:prstGeom>
        </p:spPr>
      </p:pic>
      <p:sp>
        <p:nvSpPr>
          <p:cNvPr id="4" name="TextBox 3">
            <a:extLst>
              <a:ext uri="{FF2B5EF4-FFF2-40B4-BE49-F238E27FC236}">
                <a16:creationId xmlns:a16="http://schemas.microsoft.com/office/drawing/2014/main" id="{511D5893-F3BC-BD98-48EC-1CAC11D0BF99}"/>
              </a:ext>
            </a:extLst>
          </p:cNvPr>
          <p:cNvSpPr txBox="1"/>
          <p:nvPr/>
        </p:nvSpPr>
        <p:spPr>
          <a:xfrm>
            <a:off x="4011314" y="332249"/>
            <a:ext cx="4761240"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11.09.2024г № 874-па </a:t>
            </a:r>
          </a:p>
        </p:txBody>
      </p:sp>
      <p:sp>
        <p:nvSpPr>
          <p:cNvPr id="6" name="TextBox 5">
            <a:extLst>
              <a:ext uri="{FF2B5EF4-FFF2-40B4-BE49-F238E27FC236}">
                <a16:creationId xmlns:a16="http://schemas.microsoft.com/office/drawing/2014/main" id="{707D180E-173A-BB56-64E7-54FA852CFD85}"/>
              </a:ext>
            </a:extLst>
          </p:cNvPr>
          <p:cNvSpPr txBox="1"/>
          <p:nvPr/>
        </p:nvSpPr>
        <p:spPr>
          <a:xfrm>
            <a:off x="1618764" y="593167"/>
            <a:ext cx="8951363" cy="2800767"/>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   В Анучинском муниципальном округе функционирует 7 организаций дошкольного образования, 2 дошкольные группы при школах, 4 общеобразовательные организации и 5 филиалов, 1 организация дополнительного образования.</a:t>
            </a:r>
          </a:p>
          <a:p>
            <a:r>
              <a:rPr lang="ru-RU" sz="1100" dirty="0">
                <a:effectLst/>
                <a:latin typeface="Times New Roman" panose="02020603050405020304" pitchFamily="18" charset="0"/>
                <a:ea typeface="Calibri" panose="020F0502020204030204" pitchFamily="34" charset="0"/>
              </a:rPr>
              <a:t>В округе функционирует 7 школьных столовых и 2 буфета, в которых получают горячее питание (завтрак) учащиеся 1-4 классов и 5-11 классов и горячее питание для детей инвалидов и детей с ОВЗ (завтрак и обед).</a:t>
            </a:r>
          </a:p>
          <a:p>
            <a:r>
              <a:rPr lang="ru-RU" sz="1100" dirty="0">
                <a:effectLst/>
                <a:latin typeface="Times New Roman" panose="02020603050405020304" pitchFamily="18" charset="0"/>
                <a:ea typeface="Calibri" panose="020F0502020204030204" pitchFamily="34" charset="0"/>
              </a:rPr>
              <a:t>Программы дополнительного образования реализуются в одном учреждении дополнительного образования (детско-юношеская спортивная школа), в общеобразовательных и дошкольных образовательных учреждениях.</a:t>
            </a:r>
          </a:p>
          <a:p>
            <a:r>
              <a:rPr lang="ru-RU" sz="1100" dirty="0">
                <a:latin typeface="Times New Roman" panose="02020603050405020304" pitchFamily="18" charset="0"/>
                <a:cs typeface="Times New Roman" panose="02020603050405020304" pitchFamily="18" charset="0"/>
              </a:rPr>
              <a:t>С точки зрения </a:t>
            </a:r>
            <a:r>
              <a:rPr lang="ru-RU" sz="1100" dirty="0">
                <a:effectLst/>
                <a:latin typeface="Times New Roman" panose="02020603050405020304" pitchFamily="18" charset="0"/>
                <a:ea typeface="Calibri" panose="020F0502020204030204" pitchFamily="34" charset="0"/>
              </a:rPr>
              <a:t>интересов и потребностей личности Программа призвана обеспечивать:</a:t>
            </a:r>
          </a:p>
          <a:p>
            <a:pPr marL="171450" indent="-171450">
              <a:buFontTx/>
              <a:buChar char="-"/>
            </a:pPr>
            <a:r>
              <a:rPr lang="ru-RU" sz="1100" dirty="0">
                <a:effectLst/>
                <a:latin typeface="Times New Roman" panose="02020603050405020304" pitchFamily="18" charset="0"/>
                <a:ea typeface="Calibri" panose="020F0502020204030204" pitchFamily="34" charset="0"/>
              </a:rPr>
              <a:t>доступное и качественное дошкольное образование Анучинского муниципального округа;</a:t>
            </a:r>
          </a:p>
          <a:p>
            <a:pPr marL="171450" indent="-171450">
              <a:buFontTx/>
              <a:buChar char="-"/>
            </a:pPr>
            <a:r>
              <a:rPr lang="ru-RU" sz="1100" dirty="0">
                <a:effectLst/>
                <a:latin typeface="Times New Roman" panose="02020603050405020304" pitchFamily="18" charset="0"/>
                <a:ea typeface="Calibri" panose="020F0502020204030204" pitchFamily="34" charset="0"/>
              </a:rPr>
              <a:t>доступное и качественное образование с учетом индивидуальных особенностей, склонностей и способностей обучающихся;</a:t>
            </a:r>
          </a:p>
          <a:p>
            <a:pPr marL="171450" indent="-171450">
              <a:buFontTx/>
              <a:buChar char="-"/>
            </a:pPr>
            <a:r>
              <a:rPr lang="ru-RU" sz="1100" dirty="0">
                <a:effectLst/>
                <a:latin typeface="Times New Roman" panose="02020603050405020304" pitchFamily="18" charset="0"/>
                <a:ea typeface="Calibri" panose="020F0502020204030204" pitchFamily="34" charset="0"/>
              </a:rPr>
              <a:t>необходимый уровень физического, психического и нравственного здоровья, защиту прав ребенка в образовательном процессе;</a:t>
            </a:r>
          </a:p>
          <a:p>
            <a:pPr marL="171450" indent="-171450">
              <a:buFontTx/>
              <a:buChar char="-"/>
            </a:pPr>
            <a:r>
              <a:rPr lang="ru-RU" sz="1100" dirty="0">
                <a:effectLst/>
                <a:latin typeface="Times New Roman" panose="02020603050405020304" pitchFamily="18" charset="0"/>
                <a:ea typeface="Calibri" panose="020F0502020204030204" pitchFamily="34" charset="0"/>
              </a:rPr>
              <a:t>достойные условия работы и жизни, возможности профессионального роста и саморазвития работников системы образования.</a:t>
            </a:r>
          </a:p>
          <a:p>
            <a:r>
              <a:rPr lang="ru-RU" sz="1100" dirty="0">
                <a:effectLst/>
                <a:latin typeface="Times New Roman" panose="02020603050405020304" pitchFamily="18" charset="0"/>
                <a:ea typeface="Calibri" panose="020F0502020204030204" pitchFamily="34" charset="0"/>
              </a:rPr>
              <a:t>С точки зрения общественных интересов и социально-экономических потребностей Программа призвана содействовать:</a:t>
            </a:r>
          </a:p>
          <a:p>
            <a:pPr marL="171450" indent="-171450">
              <a:buFontTx/>
              <a:buChar char="-"/>
            </a:pPr>
            <a:r>
              <a:rPr lang="ru-RU" sz="1100" dirty="0">
                <a:effectLst/>
                <a:latin typeface="Times New Roman" panose="02020603050405020304" pitchFamily="18" charset="0"/>
                <a:ea typeface="Calibri" panose="020F0502020204030204" pitchFamily="34" charset="0"/>
              </a:rPr>
              <a:t>воспитанию новых поколений граждан - патриотов России;</a:t>
            </a:r>
          </a:p>
          <a:p>
            <a:pPr marL="171450" indent="-171450">
              <a:buFontTx/>
              <a:buChar char="-"/>
            </a:pPr>
            <a:r>
              <a:rPr lang="ru-RU" sz="1100" dirty="0">
                <a:effectLst/>
                <a:latin typeface="Times New Roman" panose="02020603050405020304" pitchFamily="18" charset="0"/>
                <a:ea typeface="Calibri" panose="020F0502020204030204" pitchFamily="34" charset="0"/>
              </a:rPr>
              <a:t>консолидации граждан вокруг проблем образования;</a:t>
            </a:r>
          </a:p>
          <a:p>
            <a:pPr marL="171450" indent="-171450">
              <a:buFontTx/>
              <a:buChar char="-"/>
            </a:pPr>
            <a:r>
              <a:rPr lang="ru-RU" sz="1100" dirty="0">
                <a:effectLst/>
                <a:latin typeface="Times New Roman" panose="02020603050405020304" pitchFamily="18" charset="0"/>
                <a:ea typeface="Calibri" panose="020F0502020204030204" pitchFamily="34" charset="0"/>
              </a:rPr>
              <a:t>повышению социальной и экономической эффективности образования;</a:t>
            </a:r>
          </a:p>
          <a:p>
            <a:pPr marL="171450" indent="-171450">
              <a:buFontTx/>
              <a:buChar char="-"/>
            </a:pPr>
            <a:r>
              <a:rPr lang="ru-RU" sz="1100" dirty="0">
                <a:effectLst/>
                <a:latin typeface="Times New Roman" panose="02020603050405020304" pitchFamily="18" charset="0"/>
                <a:ea typeface="Calibri" panose="020F0502020204030204" pitchFamily="34" charset="0"/>
              </a:rPr>
              <a:t>привлечению инвестиций в сферу образования.</a:t>
            </a:r>
            <a:endParaRPr lang="ru-RU" sz="11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677F25E2-D0F2-8140-0E62-7CE56CA9BF10}"/>
              </a:ext>
            </a:extLst>
          </p:cNvPr>
          <p:cNvSpPr txBox="1"/>
          <p:nvPr/>
        </p:nvSpPr>
        <p:spPr>
          <a:xfrm>
            <a:off x="106960" y="3381298"/>
            <a:ext cx="11885194" cy="7792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effectLst/>
                <a:latin typeface="Times New Roman" panose="02020603050405020304" pitchFamily="18" charset="0"/>
                <a:ea typeface="Calibri" panose="020F0502020204030204" pitchFamily="34" charset="0"/>
              </a:rPr>
              <a:t>С точки зрения образовательной отрасли Программа ориентирована на</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sz="1100" dirty="0">
                <a:effectLst/>
                <a:latin typeface="Times New Roman" panose="02020603050405020304" pitchFamily="18" charset="0"/>
                <a:ea typeface="Calibri" panose="020F0502020204030204" pitchFamily="34" charset="0"/>
              </a:rPr>
              <a:t>повышение социального статуса образовательных учреждений;</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sz="1100" dirty="0">
                <a:effectLst/>
                <a:latin typeface="Times New Roman" panose="02020603050405020304" pitchFamily="18" charset="0"/>
                <a:ea typeface="Calibri" panose="020F0502020204030204" pitchFamily="34" charset="0"/>
              </a:rPr>
              <a:t>включение всех образовательных учреждений в систему непрерывного образования;</a:t>
            </a:r>
          </a:p>
          <a:p>
            <a:pPr marL="171450" indent="-171450" algn="just">
              <a:lnSpc>
                <a:spcPct val="115000"/>
              </a:lnSpc>
              <a:spcAft>
                <a:spcPts val="1000"/>
              </a:spcAft>
              <a:buFontTx/>
              <a:buChar char="-"/>
            </a:pPr>
            <a:r>
              <a:rPr lang="ru-RU" sz="1100" dirty="0">
                <a:effectLst/>
                <a:latin typeface="Times New Roman" panose="02020603050405020304" pitchFamily="18" charset="0"/>
                <a:ea typeface="Calibri" panose="020F0502020204030204" pitchFamily="34" charset="0"/>
              </a:rPr>
              <a:t>обновление содержания образования и структуры на основе ФГОС и ФОП, новых образовательных технологий, современного опыта и лучших педагогических традиций; </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p:txBody>
      </p:sp>
      <p:sp>
        <p:nvSpPr>
          <p:cNvPr id="18" name="TextBox 17">
            <a:extLst>
              <a:ext uri="{FF2B5EF4-FFF2-40B4-BE49-F238E27FC236}">
                <a16:creationId xmlns:a16="http://schemas.microsoft.com/office/drawing/2014/main" id="{C85CDE6A-3687-5D87-4E32-FE8BFA0A000B}"/>
              </a:ext>
            </a:extLst>
          </p:cNvPr>
          <p:cNvSpPr txBox="1"/>
          <p:nvPr/>
        </p:nvSpPr>
        <p:spPr>
          <a:xfrm>
            <a:off x="106960" y="3996442"/>
            <a:ext cx="6153324" cy="369332"/>
          </a:xfrm>
          <a:prstGeom prst="rect">
            <a:avLst/>
          </a:prstGeom>
          <a:noFill/>
        </p:spPr>
        <p:txBody>
          <a:bodyPr wrap="square">
            <a:spAutoFit/>
          </a:bodyPr>
          <a:lstStyle/>
          <a:p>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a:t>
            </a:r>
            <a:r>
              <a:rPr lang="ru-RU" sz="1800" dirty="0">
                <a:effectLst/>
                <a:latin typeface="Times New Roman" panose="02020603050405020304" pitchFamily="18" charset="0"/>
                <a:ea typeface="Calibri" panose="020F0502020204030204" pitchFamily="34" charset="0"/>
              </a:rPr>
              <a:t> </a:t>
            </a:r>
            <a:r>
              <a:rPr lang="ru-RU" sz="1100" dirty="0">
                <a:effectLst/>
                <a:latin typeface="Times New Roman" panose="02020603050405020304" pitchFamily="18" charset="0"/>
                <a:ea typeface="Calibri" panose="020F0502020204030204" pitchFamily="34" charset="0"/>
              </a:rPr>
              <a:t>обеспечение единства общего и дополнительного образования детей.</a:t>
            </a:r>
            <a:endParaRPr lang="ru-RU" sz="1100" dirty="0"/>
          </a:p>
        </p:txBody>
      </p:sp>
      <p:sp>
        <p:nvSpPr>
          <p:cNvPr id="22" name="TextBox 21">
            <a:extLst>
              <a:ext uri="{FF2B5EF4-FFF2-40B4-BE49-F238E27FC236}">
                <a16:creationId xmlns:a16="http://schemas.microsoft.com/office/drawing/2014/main" id="{FB3CC756-22DE-DFD1-F861-81E462490506}"/>
              </a:ext>
            </a:extLst>
          </p:cNvPr>
          <p:cNvSpPr txBox="1"/>
          <p:nvPr/>
        </p:nvSpPr>
        <p:spPr>
          <a:xfrm>
            <a:off x="91052" y="4308945"/>
            <a:ext cx="11901102" cy="2462213"/>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муниципальной программы - обеспечение высокого качества и доступности обучения, воспитания гармонично развитой и социально ответственной личности на основе духовно-нравственных ценностей, исторических и национально-культурных традиций,  развитие личности в условиях безопасной, доступной образовательной среды, соответствующей требованиям инновационного развития экономики, современным потребностям граждан.</a:t>
            </a:r>
          </a:p>
          <a:p>
            <a:r>
              <a:rPr lang="ru-RU" sz="1100" dirty="0">
                <a:latin typeface="Times New Roman" panose="02020603050405020304" pitchFamily="18" charset="0"/>
              </a:rPr>
              <a:t>Задачи программы:</a:t>
            </a:r>
          </a:p>
          <a:p>
            <a:pPr marL="171450" indent="-171450">
              <a:buFontTx/>
              <a:buChar char="-"/>
            </a:pPr>
            <a:r>
              <a:rPr lang="ru-RU" sz="1100" dirty="0">
                <a:effectLst/>
                <a:latin typeface="Times New Roman" panose="02020603050405020304" pitchFamily="18" charset="0"/>
                <a:ea typeface="Calibri" panose="020F0502020204030204" pitchFamily="34" charset="0"/>
              </a:rPr>
              <a:t>обеспечение доступности и повышение уровня охвата детей в возрасте от 2 месяцев до 8 лет дошкольным образованием;</a:t>
            </a:r>
          </a:p>
          <a:p>
            <a:r>
              <a:rPr lang="ru-RU" sz="1100" dirty="0">
                <a:effectLst/>
                <a:latin typeface="Times New Roman" panose="02020603050405020304" pitchFamily="18" charset="0"/>
                <a:ea typeface="Calibri" panose="020F0502020204030204" pitchFamily="34" charset="0"/>
              </a:rPr>
              <a:t>- внедрение на уровнях начального общего, основного общего и среднего общего образования новых методов обучения и воспитания, образовательных технологий, обеспечивающих освоение обучающимися базовых навыков и умений, повышение их мотивации к обучению и  вовлечённости в образовательный процесс, а также обновление содержания и совершенствование методов обучения предметной области «Труд (технология), «ОБЗР»;</a:t>
            </a:r>
          </a:p>
          <a:p>
            <a:pPr marL="171450" indent="-171450">
              <a:buFontTx/>
              <a:buChar char="-"/>
            </a:pPr>
            <a:r>
              <a:rPr lang="ru-RU" sz="1100" dirty="0">
                <a:effectLst/>
                <a:latin typeface="Times New Roman" panose="02020603050405020304" pitchFamily="18" charset="0"/>
                <a:ea typeface="Calibri" panose="020F0502020204030204" pitchFamily="34" charset="0"/>
              </a:rPr>
              <a:t>обеспечение государственных гарантий доступности и равных возможностей в получении бесплатного начального, основного и среднего образования;</a:t>
            </a:r>
          </a:p>
          <a:p>
            <a:r>
              <a:rPr lang="ru-RU" sz="1100" dirty="0">
                <a:effectLst/>
                <a:latin typeface="Times New Roman" panose="02020603050405020304" pitchFamily="18" charset="0"/>
                <a:ea typeface="Calibri" panose="020F0502020204030204" pitchFamily="34" charset="0"/>
              </a:rPr>
              <a:t>- формирование  эффективной  системы  выявления,   поддержки   и развития способностей и талантов у детей и молодежи, основанной  на принципах   справедливости,   всеобщности   и    направленной    на самоопределение и профессиональную ориентацию всех обучающихся;</a:t>
            </a:r>
          </a:p>
          <a:p>
            <a:r>
              <a:rPr lang="ru-RU" sz="1100" dirty="0">
                <a:effectLst/>
                <a:latin typeface="Times New Roman" panose="02020603050405020304" pitchFamily="18" charset="0"/>
                <a:ea typeface="Calibri" panose="020F0502020204030204" pitchFamily="34" charset="0"/>
              </a:rPr>
              <a:t>- выстраивание разветвленной системы поиска и поддержки одаренных детей и их сопровождение в течение дошкольного и школьного периода;</a:t>
            </a:r>
          </a:p>
          <a:p>
            <a:r>
              <a:rPr lang="ru-RU" sz="1100" dirty="0">
                <a:effectLst/>
                <a:latin typeface="Times New Roman" panose="02020603050405020304" pitchFamily="18" charset="0"/>
                <a:ea typeface="Calibri" panose="020F0502020204030204" pitchFamily="34" charset="0"/>
              </a:rPr>
              <a:t>- обеспечение доступности и повышение уровня охвата детей в возрасте от 5 до 18 лет дополнительным образованием;</a:t>
            </a:r>
          </a:p>
          <a:p>
            <a:r>
              <a:rPr lang="ru-RU" sz="1100" dirty="0">
                <a:effectLst/>
                <a:latin typeface="Times New Roman" panose="02020603050405020304" pitchFamily="18" charset="0"/>
                <a:ea typeface="Calibri" panose="020F0502020204030204" pitchFamily="34" charset="0"/>
              </a:rPr>
              <a:t>- создание необходимых условий полноценного и безопасного отдыха и оздоровления детей, занятости несовершеннолетних;</a:t>
            </a:r>
            <a:endParaRPr lang="ru-RU" sz="1100" dirty="0"/>
          </a:p>
        </p:txBody>
      </p:sp>
    </p:spTree>
    <p:extLst>
      <p:ext uri="{BB962C8B-B14F-4D97-AF65-F5344CB8AC3E}">
        <p14:creationId xmlns:p14="http://schemas.microsoft.com/office/powerpoint/2010/main" val="9365685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CCF4F35-F57A-29C4-746E-4253BEEF99D2}"/>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9" name="Таблица 18">
            <a:extLst>
              <a:ext uri="{FF2B5EF4-FFF2-40B4-BE49-F238E27FC236}">
                <a16:creationId xmlns:a16="http://schemas.microsoft.com/office/drawing/2014/main" id="{730895B1-23FE-A897-225D-E765410551F5}"/>
              </a:ext>
            </a:extLst>
          </p:cNvPr>
          <p:cNvGraphicFramePr>
            <a:graphicFrameLocks noGrp="1"/>
          </p:cNvGraphicFramePr>
          <p:nvPr>
            <p:extLst>
              <p:ext uri="{D42A27DB-BD31-4B8C-83A1-F6EECF244321}">
                <p14:modId xmlns:p14="http://schemas.microsoft.com/office/powerpoint/2010/main" val="279272103"/>
              </p:ext>
            </p:extLst>
          </p:nvPr>
        </p:nvGraphicFramePr>
        <p:xfrm>
          <a:off x="83293" y="1200434"/>
          <a:ext cx="11603757" cy="2082215"/>
        </p:xfrm>
        <a:graphic>
          <a:graphicData uri="http://schemas.openxmlformats.org/drawingml/2006/table">
            <a:tbl>
              <a:tblPr firstRow="1" bandRow="1">
                <a:tableStyleId>{8A107856-5554-42FB-B03E-39F5DBC370BA}</a:tableStyleId>
              </a:tblPr>
              <a:tblGrid>
                <a:gridCol w="4521775">
                  <a:extLst>
                    <a:ext uri="{9D8B030D-6E8A-4147-A177-3AD203B41FA5}">
                      <a16:colId xmlns:a16="http://schemas.microsoft.com/office/drawing/2014/main" val="1756908769"/>
                    </a:ext>
                  </a:extLst>
                </a:gridCol>
                <a:gridCol w="1356849">
                  <a:extLst>
                    <a:ext uri="{9D8B030D-6E8A-4147-A177-3AD203B41FA5}">
                      <a16:colId xmlns:a16="http://schemas.microsoft.com/office/drawing/2014/main" val="2972828671"/>
                    </a:ext>
                  </a:extLst>
                </a:gridCol>
                <a:gridCol w="1405832">
                  <a:extLst>
                    <a:ext uri="{9D8B030D-6E8A-4147-A177-3AD203B41FA5}">
                      <a16:colId xmlns:a16="http://schemas.microsoft.com/office/drawing/2014/main" val="1140601564"/>
                    </a:ext>
                  </a:extLst>
                </a:gridCol>
                <a:gridCol w="1413385">
                  <a:extLst>
                    <a:ext uri="{9D8B030D-6E8A-4147-A177-3AD203B41FA5}">
                      <a16:colId xmlns:a16="http://schemas.microsoft.com/office/drawing/2014/main" val="3858202059"/>
                    </a:ext>
                  </a:extLst>
                </a:gridCol>
                <a:gridCol w="1424691">
                  <a:extLst>
                    <a:ext uri="{9D8B030D-6E8A-4147-A177-3AD203B41FA5}">
                      <a16:colId xmlns:a16="http://schemas.microsoft.com/office/drawing/2014/main" val="3329245531"/>
                    </a:ext>
                  </a:extLst>
                </a:gridCol>
                <a:gridCol w="1481225">
                  <a:extLst>
                    <a:ext uri="{9D8B030D-6E8A-4147-A177-3AD203B41FA5}">
                      <a16:colId xmlns:a16="http://schemas.microsoft.com/office/drawing/2014/main" val="1340474206"/>
                    </a:ext>
                  </a:extLst>
                </a:gridCol>
              </a:tblGrid>
              <a:tr h="256478">
                <a:tc>
                  <a:txBody>
                    <a:bodyPr/>
                    <a:lstStyle/>
                    <a:p>
                      <a:r>
                        <a:rPr lang="ru-RU" sz="1000" dirty="0">
                          <a:latin typeface="Times New Roman" pitchFamily="18" charset="0"/>
                          <a:cs typeface="Times New Roman" pitchFamily="18" charset="0"/>
                        </a:rPr>
                        <a:t>Подпрограммы</a:t>
                      </a:r>
                    </a:p>
                  </a:txBody>
                  <a:tcPr/>
                </a:tc>
                <a:tc>
                  <a:txBody>
                    <a:bodyPr/>
                    <a:lstStyle/>
                    <a:p>
                      <a:pPr algn="ctr"/>
                      <a:r>
                        <a:rPr lang="ru-RU" sz="1000" dirty="0">
                          <a:latin typeface="Times New Roman" pitchFamily="18" charset="0"/>
                          <a:cs typeface="Times New Roman" pitchFamily="18" charset="0"/>
                        </a:rPr>
                        <a:t>2023г(факт)</a:t>
                      </a:r>
                    </a:p>
                  </a:txBody>
                  <a:tcPr/>
                </a:tc>
                <a:tc>
                  <a:txBody>
                    <a:bodyPr/>
                    <a:lstStyle/>
                    <a:p>
                      <a:pPr algn="ctr"/>
                      <a:r>
                        <a:rPr lang="ru-RU" sz="1000" dirty="0">
                          <a:latin typeface="Times New Roman" pitchFamily="18" charset="0"/>
                          <a:cs typeface="Times New Roman" pitchFamily="18" charset="0"/>
                        </a:rPr>
                        <a:t>2024г(оценка)</a:t>
                      </a:r>
                    </a:p>
                  </a:txBody>
                  <a:tcPr/>
                </a:tc>
                <a:tc>
                  <a:txBody>
                    <a:bodyPr/>
                    <a:lstStyle/>
                    <a:p>
                      <a:pPr algn="ctr"/>
                      <a:r>
                        <a:rPr lang="ru-RU" sz="1000" dirty="0">
                          <a:latin typeface="Times New Roman" pitchFamily="18" charset="0"/>
                          <a:cs typeface="Times New Roman" pitchFamily="18" charset="0"/>
                        </a:rPr>
                        <a:t>2025г(прогноз)</a:t>
                      </a:r>
                    </a:p>
                  </a:txBody>
                  <a:tcPr/>
                </a:tc>
                <a:tc>
                  <a:txBody>
                    <a:bodyPr/>
                    <a:lstStyle/>
                    <a:p>
                      <a:pPr algn="ctr"/>
                      <a:r>
                        <a:rPr lang="ru-RU" sz="1000" dirty="0">
                          <a:latin typeface="Times New Roman" pitchFamily="18" charset="0"/>
                          <a:cs typeface="Times New Roman" pitchFamily="18" charset="0"/>
                        </a:rPr>
                        <a:t>2026г(прогноз)</a:t>
                      </a:r>
                    </a:p>
                  </a:txBody>
                  <a:tcPr/>
                </a:tc>
                <a:tc>
                  <a:txBody>
                    <a:bodyPr/>
                    <a:lstStyle/>
                    <a:p>
                      <a:pPr algn="ctr"/>
                      <a:r>
                        <a:rPr lang="ru-RU" sz="1000" dirty="0">
                          <a:latin typeface="Times New Roman" pitchFamily="18" charset="0"/>
                          <a:cs typeface="Times New Roman" pitchFamily="18" charset="0"/>
                        </a:rPr>
                        <a:t>2027г(прогноз)</a:t>
                      </a:r>
                    </a:p>
                  </a:txBody>
                  <a:tcPr/>
                </a:tc>
                <a:extLst>
                  <a:ext uri="{0D108BD9-81ED-4DB2-BD59-A6C34878D82A}">
                    <a16:rowId xmlns:a16="http://schemas.microsoft.com/office/drawing/2014/main" val="335547516"/>
                  </a:ext>
                </a:extLst>
              </a:tr>
              <a:tr h="243921">
                <a:tc>
                  <a:txBody>
                    <a:bodyPr/>
                    <a:lstStyle/>
                    <a:p>
                      <a:r>
                        <a:rPr lang="ru-RU" sz="1000" dirty="0">
                          <a:latin typeface="Times New Roman" pitchFamily="18" charset="0"/>
                          <a:cs typeface="Times New Roman" pitchFamily="18" charset="0"/>
                        </a:rPr>
                        <a:t>Развитие дошкольного образования</a:t>
                      </a:r>
                    </a:p>
                  </a:txBody>
                  <a:tcPr/>
                </a:tc>
                <a:tc>
                  <a:txBody>
                    <a:bodyPr/>
                    <a:lstStyle/>
                    <a:p>
                      <a:pPr algn="ctr" fontAlgn="t"/>
                      <a:r>
                        <a:rPr lang="ru-RU" sz="1000" b="0" i="0" u="none" strike="noStrike" dirty="0">
                          <a:solidFill>
                            <a:srgbClr val="000000"/>
                          </a:solidFill>
                          <a:latin typeface="Times New Roman"/>
                        </a:rPr>
                        <a:t>92339288,38</a:t>
                      </a:r>
                    </a:p>
                  </a:txBody>
                  <a:tcPr marL="7620" marR="7620" marT="7620" marB="0"/>
                </a:tc>
                <a:tc>
                  <a:txBody>
                    <a:bodyPr/>
                    <a:lstStyle/>
                    <a:p>
                      <a:pPr algn="ctr" fontAlgn="t"/>
                      <a:r>
                        <a:rPr lang="ru-RU" sz="1000" b="0" i="0" u="none" strike="noStrike" dirty="0">
                          <a:solidFill>
                            <a:srgbClr val="000000"/>
                          </a:solidFill>
                          <a:latin typeface="Times New Roman"/>
                        </a:rPr>
                        <a:t>106035552,00</a:t>
                      </a:r>
                    </a:p>
                  </a:txBody>
                  <a:tcPr marL="7620" marR="7620" marT="7620" marB="0"/>
                </a:tc>
                <a:tc>
                  <a:txBody>
                    <a:bodyPr/>
                    <a:lstStyle/>
                    <a:p>
                      <a:pPr algn="ctr" fontAlgn="t"/>
                      <a:r>
                        <a:rPr lang="ru-RU" sz="1000" b="0" i="0" u="none" strike="noStrike" dirty="0">
                          <a:solidFill>
                            <a:srgbClr val="000000"/>
                          </a:solidFill>
                          <a:latin typeface="Times New Roman"/>
                        </a:rPr>
                        <a:t>126664795,00</a:t>
                      </a:r>
                    </a:p>
                  </a:txBody>
                  <a:tcPr marL="7620" marR="7620" marT="7620" marB="0"/>
                </a:tc>
                <a:tc>
                  <a:txBody>
                    <a:bodyPr/>
                    <a:lstStyle/>
                    <a:p>
                      <a:pPr algn="ctr" fontAlgn="t"/>
                      <a:r>
                        <a:rPr lang="ru-RU" sz="1000" b="0" i="0" u="none" strike="noStrike" dirty="0">
                          <a:solidFill>
                            <a:srgbClr val="000000"/>
                          </a:solidFill>
                          <a:latin typeface="Times New Roman"/>
                        </a:rPr>
                        <a:t>134620170,00</a:t>
                      </a:r>
                    </a:p>
                  </a:txBody>
                  <a:tcPr marL="7620" marR="7620" marT="7620" marB="0"/>
                </a:tc>
                <a:tc>
                  <a:txBody>
                    <a:bodyPr/>
                    <a:lstStyle/>
                    <a:p>
                      <a:pPr algn="ctr" fontAlgn="t"/>
                      <a:r>
                        <a:rPr lang="ru-RU" sz="1000" b="0" i="0" u="none" strike="noStrike" dirty="0">
                          <a:solidFill>
                            <a:srgbClr val="000000"/>
                          </a:solidFill>
                          <a:latin typeface="Times New Roman"/>
                        </a:rPr>
                        <a:t>138924023,00</a:t>
                      </a:r>
                    </a:p>
                  </a:txBody>
                  <a:tcPr marL="7620" marR="7620" marT="7620" marB="0"/>
                </a:tc>
                <a:extLst>
                  <a:ext uri="{0D108BD9-81ED-4DB2-BD59-A6C34878D82A}">
                    <a16:rowId xmlns:a16="http://schemas.microsoft.com/office/drawing/2014/main" val="3313264423"/>
                  </a:ext>
                </a:extLst>
              </a:tr>
              <a:tr h="308169">
                <a:tc>
                  <a:txBody>
                    <a:bodyPr/>
                    <a:lstStyle/>
                    <a:p>
                      <a:r>
                        <a:rPr lang="ru-RU" sz="1000" dirty="0">
                          <a:latin typeface="Times New Roman" pitchFamily="18" charset="0"/>
                          <a:cs typeface="Times New Roman" pitchFamily="18" charset="0"/>
                        </a:rPr>
                        <a:t>Развитие общего образования</a:t>
                      </a:r>
                    </a:p>
                  </a:txBody>
                  <a:tcPr/>
                </a:tc>
                <a:tc>
                  <a:txBody>
                    <a:bodyPr/>
                    <a:lstStyle/>
                    <a:p>
                      <a:pPr algn="ctr" fontAlgn="t"/>
                      <a:r>
                        <a:rPr lang="ru-RU" sz="1000" b="0" i="0" u="none" strike="noStrike" dirty="0">
                          <a:solidFill>
                            <a:srgbClr val="000000"/>
                          </a:solidFill>
                          <a:latin typeface="Times New Roman"/>
                        </a:rPr>
                        <a:t>258671927,06</a:t>
                      </a:r>
                    </a:p>
                  </a:txBody>
                  <a:tcPr marL="7620" marR="7620" marT="7620" marB="0"/>
                </a:tc>
                <a:tc>
                  <a:txBody>
                    <a:bodyPr/>
                    <a:lstStyle/>
                    <a:p>
                      <a:pPr algn="ctr" fontAlgn="t"/>
                      <a:r>
                        <a:rPr lang="ru-RU" sz="1000" b="0" i="0" u="none" strike="noStrike" dirty="0">
                          <a:solidFill>
                            <a:srgbClr val="000000"/>
                          </a:solidFill>
                          <a:latin typeface="Times New Roman"/>
                        </a:rPr>
                        <a:t>307251002,80</a:t>
                      </a:r>
                    </a:p>
                  </a:txBody>
                  <a:tcPr marL="7620" marR="7620" marT="7620" marB="0"/>
                </a:tc>
                <a:tc>
                  <a:txBody>
                    <a:bodyPr/>
                    <a:lstStyle/>
                    <a:p>
                      <a:pPr algn="ctr" fontAlgn="t"/>
                      <a:r>
                        <a:rPr lang="ru-RU" sz="1000" b="0" i="0" u="none" strike="noStrike" dirty="0">
                          <a:solidFill>
                            <a:srgbClr val="000000"/>
                          </a:solidFill>
                          <a:latin typeface="Times New Roman"/>
                        </a:rPr>
                        <a:t>322412232,80</a:t>
                      </a:r>
                    </a:p>
                  </a:txBody>
                  <a:tcPr marL="7620" marR="7620" marT="7620" marB="0"/>
                </a:tc>
                <a:tc>
                  <a:txBody>
                    <a:bodyPr/>
                    <a:lstStyle/>
                    <a:p>
                      <a:pPr algn="ctr" fontAlgn="t"/>
                      <a:r>
                        <a:rPr lang="ru-RU" sz="1000" b="0" i="0" u="none" strike="noStrike" dirty="0">
                          <a:solidFill>
                            <a:srgbClr val="000000"/>
                          </a:solidFill>
                          <a:latin typeface="Times New Roman"/>
                        </a:rPr>
                        <a:t>334570930,64</a:t>
                      </a:r>
                    </a:p>
                  </a:txBody>
                  <a:tcPr marL="7620" marR="7620" marT="7620" marB="0"/>
                </a:tc>
                <a:tc>
                  <a:txBody>
                    <a:bodyPr/>
                    <a:lstStyle/>
                    <a:p>
                      <a:pPr algn="ctr" fontAlgn="t"/>
                      <a:r>
                        <a:rPr lang="ru-RU" sz="1000" b="0" i="0" u="none" strike="noStrike" dirty="0">
                          <a:solidFill>
                            <a:srgbClr val="000000"/>
                          </a:solidFill>
                          <a:latin typeface="Times New Roman"/>
                        </a:rPr>
                        <a:t>359421673,64</a:t>
                      </a:r>
                    </a:p>
                  </a:txBody>
                  <a:tcPr marL="7620" marR="7620" marT="7620" marB="0"/>
                </a:tc>
                <a:extLst>
                  <a:ext uri="{0D108BD9-81ED-4DB2-BD59-A6C34878D82A}">
                    <a16:rowId xmlns:a16="http://schemas.microsoft.com/office/drawing/2014/main" val="3649035074"/>
                  </a:ext>
                </a:extLst>
              </a:tr>
              <a:tr h="285226">
                <a:tc>
                  <a:txBody>
                    <a:bodyPr/>
                    <a:lstStyle/>
                    <a:p>
                      <a:r>
                        <a:rPr lang="ru-RU" sz="1000" dirty="0">
                          <a:latin typeface="Times New Roman" pitchFamily="18" charset="0"/>
                          <a:cs typeface="Times New Roman" pitchFamily="18" charset="0"/>
                        </a:rPr>
                        <a:t>Дополнительное образование и воспитание детей</a:t>
                      </a:r>
                    </a:p>
                  </a:txBody>
                  <a:tcPr/>
                </a:tc>
                <a:tc>
                  <a:txBody>
                    <a:bodyPr/>
                    <a:lstStyle/>
                    <a:p>
                      <a:pPr algn="ctr" fontAlgn="t"/>
                      <a:r>
                        <a:rPr lang="ru-RU" sz="1000" b="0" i="0" u="none" strike="noStrike" dirty="0">
                          <a:solidFill>
                            <a:srgbClr val="000000"/>
                          </a:solidFill>
                          <a:latin typeface="Times New Roman"/>
                        </a:rPr>
                        <a:t>18916644,92</a:t>
                      </a:r>
                    </a:p>
                  </a:txBody>
                  <a:tcPr marL="7620" marR="7620" marT="7620" marB="0"/>
                </a:tc>
                <a:tc>
                  <a:txBody>
                    <a:bodyPr/>
                    <a:lstStyle/>
                    <a:p>
                      <a:pPr algn="ctr" fontAlgn="t"/>
                      <a:r>
                        <a:rPr lang="ru-RU" sz="1000" b="0" i="0" u="none" strike="noStrike" dirty="0">
                          <a:solidFill>
                            <a:srgbClr val="000000"/>
                          </a:solidFill>
                          <a:latin typeface="Times New Roman"/>
                        </a:rPr>
                        <a:t>25323082,01</a:t>
                      </a:r>
                    </a:p>
                  </a:txBody>
                  <a:tcPr marL="7620" marR="7620" marT="7620" marB="0"/>
                </a:tc>
                <a:tc>
                  <a:txBody>
                    <a:bodyPr/>
                    <a:lstStyle/>
                    <a:p>
                      <a:pPr algn="ctr" fontAlgn="t"/>
                      <a:r>
                        <a:rPr lang="ru-RU" sz="1000" b="0" i="0" u="none" strike="noStrike" dirty="0">
                          <a:solidFill>
                            <a:srgbClr val="000000"/>
                          </a:solidFill>
                          <a:latin typeface="Times New Roman"/>
                        </a:rPr>
                        <a:t>16073522,00</a:t>
                      </a:r>
                    </a:p>
                  </a:txBody>
                  <a:tcPr marL="7620" marR="7620" marT="7620" marB="0"/>
                </a:tc>
                <a:tc>
                  <a:txBody>
                    <a:bodyPr/>
                    <a:lstStyle/>
                    <a:p>
                      <a:pPr algn="ctr" fontAlgn="t"/>
                      <a:r>
                        <a:rPr lang="ru-RU" sz="1000" b="0" i="0" u="none" strike="noStrike" dirty="0">
                          <a:solidFill>
                            <a:srgbClr val="000000"/>
                          </a:solidFill>
                          <a:latin typeface="Times New Roman"/>
                        </a:rPr>
                        <a:t>13100000,00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13100000,00</a:t>
                      </a:r>
                    </a:p>
                  </a:txBody>
                  <a:tcPr marL="7620" marR="7620" marT="7620" marB="0"/>
                </a:tc>
                <a:extLst>
                  <a:ext uri="{0D108BD9-81ED-4DB2-BD59-A6C34878D82A}">
                    <a16:rowId xmlns:a16="http://schemas.microsoft.com/office/drawing/2014/main" val="4033352256"/>
                  </a:ext>
                </a:extLst>
              </a:tr>
              <a:tr h="251029">
                <a:tc>
                  <a:txBody>
                    <a:bodyPr/>
                    <a:lstStyle/>
                    <a:p>
                      <a:r>
                        <a:rPr lang="ru-RU" sz="1000" dirty="0">
                          <a:latin typeface="Times New Roman" pitchFamily="18" charset="0"/>
                          <a:cs typeface="Times New Roman" pitchFamily="18" charset="0"/>
                        </a:rPr>
                        <a:t>Организация отдыха, оздоровления и занятости детей и молодежи</a:t>
                      </a:r>
                    </a:p>
                  </a:txBody>
                  <a:tcPr/>
                </a:tc>
                <a:tc>
                  <a:txBody>
                    <a:bodyPr/>
                    <a:lstStyle/>
                    <a:p>
                      <a:pPr algn="ctr" fontAlgn="t"/>
                      <a:r>
                        <a:rPr lang="ru-RU" sz="1000" b="0" i="0" u="none" strike="noStrike" dirty="0">
                          <a:solidFill>
                            <a:srgbClr val="000000"/>
                          </a:solidFill>
                          <a:latin typeface="Times New Roman"/>
                        </a:rPr>
                        <a:t>2303061,25</a:t>
                      </a:r>
                    </a:p>
                  </a:txBody>
                  <a:tcPr marL="7620" marR="7620" marT="7620" marB="0"/>
                </a:tc>
                <a:tc>
                  <a:txBody>
                    <a:bodyPr/>
                    <a:lstStyle/>
                    <a:p>
                      <a:pPr algn="ctr" fontAlgn="t"/>
                      <a:r>
                        <a:rPr lang="ru-RU" sz="1000" b="0" i="0" u="none" strike="noStrike" dirty="0">
                          <a:solidFill>
                            <a:srgbClr val="000000"/>
                          </a:solidFill>
                          <a:latin typeface="Times New Roman"/>
                        </a:rPr>
                        <a:t>3442234,20</a:t>
                      </a:r>
                    </a:p>
                  </a:txBody>
                  <a:tcPr marL="7620" marR="7620" marT="7620" marB="0"/>
                </a:tc>
                <a:tc>
                  <a:txBody>
                    <a:bodyPr/>
                    <a:lstStyle/>
                    <a:p>
                      <a:pPr algn="ctr" fontAlgn="t"/>
                      <a:r>
                        <a:rPr lang="ru-RU" sz="1000" b="0" i="0" u="none" strike="noStrike" dirty="0">
                          <a:solidFill>
                            <a:srgbClr val="000000"/>
                          </a:solidFill>
                          <a:latin typeface="Times New Roman"/>
                        </a:rPr>
                        <a:t>4480861,10</a:t>
                      </a:r>
                    </a:p>
                  </a:txBody>
                  <a:tcPr marL="7620" marR="7620" marT="7620" marB="0"/>
                </a:tc>
                <a:tc>
                  <a:txBody>
                    <a:bodyPr/>
                    <a:lstStyle/>
                    <a:p>
                      <a:pPr algn="ctr" fontAlgn="t"/>
                      <a:r>
                        <a:rPr lang="ru-RU" sz="1000" b="0" i="0" u="none" strike="noStrike" dirty="0">
                          <a:solidFill>
                            <a:srgbClr val="000000"/>
                          </a:solidFill>
                          <a:latin typeface="Times New Roman"/>
                        </a:rPr>
                        <a:t>10624464,00</a:t>
                      </a:r>
                    </a:p>
                  </a:txBody>
                  <a:tcPr marL="7620" marR="7620" marT="7620" marB="0"/>
                </a:tc>
                <a:tc>
                  <a:txBody>
                    <a:bodyPr/>
                    <a:lstStyle/>
                    <a:p>
                      <a:pPr algn="ctr" fontAlgn="t"/>
                      <a:r>
                        <a:rPr lang="ru-RU" sz="1000" b="0" i="0" u="none" strike="noStrike" dirty="0">
                          <a:solidFill>
                            <a:srgbClr val="000000"/>
                          </a:solidFill>
                          <a:latin typeface="Times New Roman"/>
                        </a:rPr>
                        <a:t>10624464,00</a:t>
                      </a:r>
                    </a:p>
                  </a:txBody>
                  <a:tcPr marL="7620" marR="7620" marT="7620" marB="0"/>
                </a:tc>
                <a:extLst>
                  <a:ext uri="{0D108BD9-81ED-4DB2-BD59-A6C34878D82A}">
                    <a16:rowId xmlns:a16="http://schemas.microsoft.com/office/drawing/2014/main" val="2077671714"/>
                  </a:ext>
                </a:extLst>
              </a:tr>
              <a:tr h="249712">
                <a:tc>
                  <a:txBody>
                    <a:bodyPr/>
                    <a:lstStyle/>
                    <a:p>
                      <a:r>
                        <a:rPr lang="ru-RU" sz="1000" dirty="0">
                          <a:latin typeface="Times New Roman" pitchFamily="18" charset="0"/>
                          <a:cs typeface="Times New Roman" pitchFamily="18" charset="0"/>
                        </a:rPr>
                        <a:t>Руководство и управление в сфере образования</a:t>
                      </a:r>
                    </a:p>
                  </a:txBody>
                  <a:tcPr/>
                </a:tc>
                <a:tc>
                  <a:txBody>
                    <a:bodyPr/>
                    <a:lstStyle/>
                    <a:p>
                      <a:pPr algn="ctr" fontAlgn="t"/>
                      <a:r>
                        <a:rPr lang="ru-RU" sz="1000" b="0" i="0" u="none" strike="noStrike" dirty="0">
                          <a:solidFill>
                            <a:srgbClr val="000000"/>
                          </a:solidFill>
                          <a:latin typeface="Times New Roman"/>
                        </a:rPr>
                        <a:t>24551416,78</a:t>
                      </a:r>
                    </a:p>
                  </a:txBody>
                  <a:tcPr marL="7620" marR="7620" marT="7620" marB="0"/>
                </a:tc>
                <a:tc>
                  <a:txBody>
                    <a:bodyPr/>
                    <a:lstStyle/>
                    <a:p>
                      <a:pPr algn="ctr" fontAlgn="t"/>
                      <a:r>
                        <a:rPr lang="ru-RU" sz="1000" b="0" i="0" u="none" strike="noStrike" dirty="0">
                          <a:solidFill>
                            <a:srgbClr val="000000"/>
                          </a:solidFill>
                          <a:latin typeface="Times New Roman"/>
                        </a:rPr>
                        <a:t>30797396,00</a:t>
                      </a:r>
                    </a:p>
                  </a:txBody>
                  <a:tcPr marL="7620" marR="7620" marT="7620" marB="0"/>
                </a:tc>
                <a:tc>
                  <a:txBody>
                    <a:bodyPr/>
                    <a:lstStyle/>
                    <a:p>
                      <a:pPr algn="ctr" fontAlgn="t"/>
                      <a:r>
                        <a:rPr lang="ru-RU" sz="1000" b="0" i="0" u="none" strike="noStrike" dirty="0">
                          <a:solidFill>
                            <a:srgbClr val="000000"/>
                          </a:solidFill>
                          <a:latin typeface="Times New Roman"/>
                        </a:rPr>
                        <a:t>34052200,00</a:t>
                      </a:r>
                    </a:p>
                  </a:txBody>
                  <a:tcPr marL="7620" marR="7620" marT="7620" marB="0"/>
                </a:tc>
                <a:tc>
                  <a:txBody>
                    <a:bodyPr/>
                    <a:lstStyle/>
                    <a:p>
                      <a:pPr algn="ctr" fontAlgn="t"/>
                      <a:r>
                        <a:rPr lang="ru-RU" sz="1000" b="0" i="0" u="none" strike="noStrike" dirty="0">
                          <a:solidFill>
                            <a:srgbClr val="000000"/>
                          </a:solidFill>
                          <a:latin typeface="Times New Roman"/>
                        </a:rPr>
                        <a:t>23905230,00</a:t>
                      </a:r>
                    </a:p>
                  </a:txBody>
                  <a:tcPr marL="7620" marR="7620" marT="7620" marB="0"/>
                </a:tc>
                <a:tc>
                  <a:txBody>
                    <a:bodyPr/>
                    <a:lstStyle/>
                    <a:p>
                      <a:pPr algn="ctr" fontAlgn="t"/>
                      <a:r>
                        <a:rPr lang="ru-RU" sz="1000" b="0" i="0" u="none" strike="noStrike" dirty="0">
                          <a:solidFill>
                            <a:srgbClr val="000000"/>
                          </a:solidFill>
                          <a:latin typeface="Times New Roman"/>
                        </a:rPr>
                        <a:t>24405230,00</a:t>
                      </a:r>
                    </a:p>
                  </a:txBody>
                  <a:tcPr marL="7620" marR="7620" marT="7620" marB="0"/>
                </a:tc>
                <a:extLst>
                  <a:ext uri="{0D108BD9-81ED-4DB2-BD59-A6C34878D82A}">
                    <a16:rowId xmlns:a16="http://schemas.microsoft.com/office/drawing/2014/main" val="187628840"/>
                  </a:ext>
                </a:extLst>
              </a:tr>
              <a:tr h="204460">
                <a:tc>
                  <a:txBody>
                    <a:bodyPr/>
                    <a:lstStyle/>
                    <a:p>
                      <a:r>
                        <a:rPr lang="ru-RU" sz="1000" dirty="0">
                          <a:latin typeface="Times New Roman" pitchFamily="18" charset="0"/>
                          <a:cs typeface="Times New Roman" pitchFamily="18" charset="0"/>
                        </a:rPr>
                        <a:t>Школьное питание</a:t>
                      </a:r>
                    </a:p>
                  </a:txBody>
                  <a:tcPr/>
                </a:tc>
                <a:tc>
                  <a:txBody>
                    <a:bodyPr/>
                    <a:lstStyle/>
                    <a:p>
                      <a:pPr algn="ctr" fontAlgn="t"/>
                      <a:r>
                        <a:rPr lang="ru-RU" sz="1000" b="0" i="0" u="none" strike="noStrike" dirty="0">
                          <a:solidFill>
                            <a:srgbClr val="000000"/>
                          </a:solidFill>
                          <a:latin typeface="Times New Roman"/>
                        </a:rPr>
                        <a:t>16841902,82</a:t>
                      </a:r>
                    </a:p>
                  </a:txBody>
                  <a:tcPr marL="7620" marR="7620" marT="7620" marB="0"/>
                </a:tc>
                <a:tc>
                  <a:txBody>
                    <a:bodyPr/>
                    <a:lstStyle/>
                    <a:p>
                      <a:pPr algn="ctr" fontAlgn="t"/>
                      <a:r>
                        <a:rPr lang="ru-RU" sz="1000" b="0" i="0" u="none" strike="noStrike" dirty="0">
                          <a:solidFill>
                            <a:srgbClr val="000000"/>
                          </a:solidFill>
                          <a:latin typeface="Times New Roman"/>
                        </a:rPr>
                        <a:t>23302600,00</a:t>
                      </a:r>
                    </a:p>
                  </a:txBody>
                  <a:tcPr marL="7620" marR="7620" marT="7620" marB="0"/>
                </a:tc>
                <a:tc>
                  <a:txBody>
                    <a:bodyPr/>
                    <a:lstStyle/>
                    <a:p>
                      <a:pPr algn="ctr" fontAlgn="t"/>
                      <a:r>
                        <a:rPr lang="ru-RU" sz="1000" b="0" i="0" u="none" strike="noStrike" dirty="0">
                          <a:solidFill>
                            <a:srgbClr val="000000"/>
                          </a:solidFill>
                          <a:latin typeface="Times New Roman"/>
                        </a:rPr>
                        <a:t>23204500,00</a:t>
                      </a:r>
                    </a:p>
                  </a:txBody>
                  <a:tcPr marL="7620" marR="7620" marT="7620" marB="0"/>
                </a:tc>
                <a:tc>
                  <a:txBody>
                    <a:bodyPr/>
                    <a:lstStyle/>
                    <a:p>
                      <a:pPr algn="ctr" fontAlgn="t"/>
                      <a:r>
                        <a:rPr lang="ru-RU" sz="1000" b="0" i="0" u="none" strike="noStrike" dirty="0">
                          <a:solidFill>
                            <a:srgbClr val="000000"/>
                          </a:solidFill>
                          <a:latin typeface="Times New Roman"/>
                        </a:rPr>
                        <a:t>21244500,00</a:t>
                      </a:r>
                    </a:p>
                  </a:txBody>
                  <a:tcPr marL="7620" marR="7620" marT="7620" marB="0"/>
                </a:tc>
                <a:tc>
                  <a:txBody>
                    <a:bodyPr/>
                    <a:lstStyle/>
                    <a:p>
                      <a:pPr algn="ctr" fontAlgn="t"/>
                      <a:r>
                        <a:rPr lang="ru-RU" sz="1000" b="0" i="0" u="none" strike="noStrike" dirty="0">
                          <a:solidFill>
                            <a:srgbClr val="000000"/>
                          </a:solidFill>
                          <a:latin typeface="Times New Roman"/>
                        </a:rPr>
                        <a:t>21244500,00</a:t>
                      </a:r>
                    </a:p>
                  </a:txBody>
                  <a:tcPr marL="7620" marR="7620" marT="7620" marB="0"/>
                </a:tc>
                <a:extLst>
                  <a:ext uri="{0D108BD9-81ED-4DB2-BD59-A6C34878D82A}">
                    <a16:rowId xmlns:a16="http://schemas.microsoft.com/office/drawing/2014/main" val="2299712800"/>
                  </a:ext>
                </a:extLst>
              </a:tr>
              <a:tr h="204460">
                <a:tc>
                  <a:txBody>
                    <a:bodyPr/>
                    <a:lstStyle/>
                    <a:p>
                      <a:r>
                        <a:rPr lang="ru-RU" sz="1000" b="1" dirty="0">
                          <a:latin typeface="Times New Roman" pitchFamily="18" charset="0"/>
                          <a:cs typeface="Times New Roman" pitchFamily="18" charset="0"/>
                        </a:rPr>
                        <a:t>ИТОГО</a:t>
                      </a:r>
                    </a:p>
                  </a:txBody>
                  <a:tcPr/>
                </a:tc>
                <a:tc>
                  <a:txBody>
                    <a:bodyPr/>
                    <a:lstStyle/>
                    <a:p>
                      <a:pPr algn="ctr" fontAlgn="t"/>
                      <a:r>
                        <a:rPr lang="ru-RU" sz="1000" b="1" i="0" u="none" strike="noStrike" dirty="0">
                          <a:solidFill>
                            <a:srgbClr val="000000"/>
                          </a:solidFill>
                          <a:latin typeface="Times New Roman"/>
                        </a:rPr>
                        <a:t>413624241,21</a:t>
                      </a:r>
                    </a:p>
                  </a:txBody>
                  <a:tcPr marL="7620" marR="7620" marT="7620" marB="0"/>
                </a:tc>
                <a:tc>
                  <a:txBody>
                    <a:bodyPr/>
                    <a:lstStyle/>
                    <a:p>
                      <a:pPr algn="ctr" fontAlgn="t"/>
                      <a:r>
                        <a:rPr lang="ru-RU" sz="1000" b="1" i="0" u="none" strike="noStrike" dirty="0">
                          <a:solidFill>
                            <a:srgbClr val="000000"/>
                          </a:solidFill>
                          <a:latin typeface="Times New Roman"/>
                        </a:rPr>
                        <a:t>496151867,01</a:t>
                      </a:r>
                    </a:p>
                  </a:txBody>
                  <a:tcPr marL="7620" marR="7620" marT="7620" marB="0"/>
                </a:tc>
                <a:tc>
                  <a:txBody>
                    <a:bodyPr/>
                    <a:lstStyle/>
                    <a:p>
                      <a:pPr algn="ctr" fontAlgn="t"/>
                      <a:r>
                        <a:rPr lang="ru-RU" sz="1000" b="1" i="0" u="none" strike="noStrike" dirty="0">
                          <a:solidFill>
                            <a:srgbClr val="000000"/>
                          </a:solidFill>
                          <a:latin typeface="Times New Roman"/>
                        </a:rPr>
                        <a:t>526888110,90</a:t>
                      </a:r>
                    </a:p>
                  </a:txBody>
                  <a:tcPr marL="7620" marR="7620" marT="7620" marB="0"/>
                </a:tc>
                <a:tc>
                  <a:txBody>
                    <a:bodyPr/>
                    <a:lstStyle/>
                    <a:p>
                      <a:pPr algn="ctr" fontAlgn="t"/>
                      <a:r>
                        <a:rPr lang="ru-RU" sz="1000" b="1" i="0" u="none" strike="noStrike" dirty="0">
                          <a:solidFill>
                            <a:srgbClr val="000000"/>
                          </a:solidFill>
                          <a:latin typeface="Times New Roman"/>
                        </a:rPr>
                        <a:t>538065294,64</a:t>
                      </a:r>
                    </a:p>
                  </a:txBody>
                  <a:tcPr marL="7620" marR="7620" marT="7620" marB="0"/>
                </a:tc>
                <a:tc>
                  <a:txBody>
                    <a:bodyPr/>
                    <a:lstStyle/>
                    <a:p>
                      <a:pPr algn="ctr" fontAlgn="t"/>
                      <a:r>
                        <a:rPr lang="ru-RU" sz="1000" b="1" i="0" u="none" strike="noStrike" dirty="0">
                          <a:solidFill>
                            <a:srgbClr val="000000"/>
                          </a:solidFill>
                          <a:latin typeface="Times New Roman"/>
                        </a:rPr>
                        <a:t>567719890,64</a:t>
                      </a:r>
                    </a:p>
                  </a:txBody>
                  <a:tcPr marL="7620" marR="7620" marT="7620" marB="0"/>
                </a:tc>
                <a:extLst>
                  <a:ext uri="{0D108BD9-81ED-4DB2-BD59-A6C34878D82A}">
                    <a16:rowId xmlns:a16="http://schemas.microsoft.com/office/drawing/2014/main" val="2223811994"/>
                  </a:ext>
                </a:extLst>
              </a:tr>
            </a:tbl>
          </a:graphicData>
        </a:graphic>
      </p:graphicFrame>
      <p:sp>
        <p:nvSpPr>
          <p:cNvPr id="4" name="TextBox 3">
            <a:extLst>
              <a:ext uri="{FF2B5EF4-FFF2-40B4-BE49-F238E27FC236}">
                <a16:creationId xmlns:a16="http://schemas.microsoft.com/office/drawing/2014/main" id="{9E2E2B6D-B7E9-FB74-1873-EF4FF6B2A14C}"/>
              </a:ext>
            </a:extLst>
          </p:cNvPr>
          <p:cNvSpPr txBox="1"/>
          <p:nvPr/>
        </p:nvSpPr>
        <p:spPr>
          <a:xfrm>
            <a:off x="174071" y="46219"/>
            <a:ext cx="11756259" cy="1107996"/>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 совершенствование инфраструктуры, обеспечивающей безопасность образовательных учреждений и потребности системы образования;</a:t>
            </a:r>
          </a:p>
          <a:p>
            <a:r>
              <a:rPr lang="ru-RU" sz="1100" dirty="0">
                <a:effectLst/>
                <a:latin typeface="Times New Roman" panose="02020603050405020304" pitchFamily="18" charset="0"/>
                <a:ea typeface="Calibri" panose="020F0502020204030204" pitchFamily="34" charset="0"/>
              </a:rPr>
              <a:t>- обновление  инфраструктуры общего образования  путем проведения капитального ремонта, реконструкций зданий и спортивных площадок, обновления учебно-методических пособий,  соответствующих современным стандартам;</a:t>
            </a:r>
          </a:p>
          <a:p>
            <a:r>
              <a:rPr lang="ru-RU" sz="1100" dirty="0">
                <a:effectLst/>
                <a:latin typeface="Times New Roman" panose="02020603050405020304" pitchFamily="18" charset="0"/>
                <a:ea typeface="Calibri" panose="020F0502020204030204" pitchFamily="34" charset="0"/>
              </a:rPr>
              <a:t>- обеспечение деятельности казённого учреждения «Муниципальный орган управления образованием Анучинского муниципального округа Приморского края» и образовательных учреждений;</a:t>
            </a:r>
          </a:p>
          <a:p>
            <a:r>
              <a:rPr lang="ru-RU" sz="1100" dirty="0">
                <a:effectLst/>
                <a:latin typeface="Times New Roman" panose="02020603050405020304" pitchFamily="18" charset="0"/>
                <a:ea typeface="Calibri" panose="020F0502020204030204" pitchFamily="34" charset="0"/>
              </a:rPr>
              <a:t>- организация летнего отдыха, оздоровления и трудоустройства несовершеннолетних на базе общеобразовательных учреждений;</a:t>
            </a:r>
          </a:p>
          <a:p>
            <a:r>
              <a:rPr lang="ru-RU" sz="1100" dirty="0">
                <a:effectLst/>
                <a:latin typeface="Times New Roman" panose="02020603050405020304" pitchFamily="18" charset="0"/>
                <a:ea typeface="Calibri" panose="020F0502020204030204" pitchFamily="34" charset="0"/>
              </a:rPr>
              <a:t>- организация горячего и безопасного питания в школьных столовых, как залог улучшения здоровья детей и подростков.</a:t>
            </a:r>
            <a:endParaRPr lang="ru-RU" sz="1100" dirty="0"/>
          </a:p>
        </p:txBody>
      </p:sp>
      <p:sp>
        <p:nvSpPr>
          <p:cNvPr id="5" name="Прямоугольник 4">
            <a:extLst>
              <a:ext uri="{FF2B5EF4-FFF2-40B4-BE49-F238E27FC236}">
                <a16:creationId xmlns:a16="http://schemas.microsoft.com/office/drawing/2014/main" id="{60D6C0F3-D9F9-48DB-34C1-53A527858D68}"/>
              </a:ext>
            </a:extLst>
          </p:cNvPr>
          <p:cNvSpPr/>
          <p:nvPr/>
        </p:nvSpPr>
        <p:spPr>
          <a:xfrm>
            <a:off x="174071" y="3328868"/>
            <a:ext cx="9332731" cy="1615827"/>
          </a:xfrm>
          <a:prstGeom prst="rect">
            <a:avLst/>
          </a:prstGeom>
        </p:spPr>
        <p:txBody>
          <a:bodyPr wrap="square">
            <a:spAutoFit/>
          </a:bodyPr>
          <a:lstStyle/>
          <a:p>
            <a:r>
              <a:rPr lang="ru-RU" sz="1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Основные мероприятия :</a:t>
            </a:r>
          </a:p>
          <a:p>
            <a:r>
              <a:rPr lang="ru-RU" sz="1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 организация предоставления общедоступного и бесплатного  дошкольного образования;</a:t>
            </a:r>
          </a:p>
          <a:p>
            <a:r>
              <a:rPr lang="ru-RU" sz="1100" dirty="0">
                <a:solidFill>
                  <a:srgbClr val="000000"/>
                </a:solidFill>
                <a:latin typeface="Times New Roman" panose="02020603050405020304" pitchFamily="18" charset="0"/>
                <a:cs typeface="Times New Roman" panose="02020603050405020304" pitchFamily="18" charset="0"/>
              </a:rPr>
              <a:t>- организация общедоступного и бесплатного начального общего, основного общего и среднего общего образования;</a:t>
            </a:r>
          </a:p>
          <a:p>
            <a:pPr>
              <a:buFontTx/>
              <a:buChar char="-"/>
            </a:pPr>
            <a:r>
              <a:rPr lang="ru-RU" sz="1100" dirty="0">
                <a:solidFill>
                  <a:srgbClr val="000000"/>
                </a:solidFill>
                <a:latin typeface="Times New Roman" panose="02020603050405020304" pitchFamily="18" charset="0"/>
                <a:cs typeface="Times New Roman" panose="02020603050405020304" pitchFamily="18" charset="0"/>
              </a:rPr>
              <a:t>организация предоставления общедоступного дополнительного образования детей;</a:t>
            </a:r>
          </a:p>
          <a:p>
            <a:pPr>
              <a:buFontTx/>
              <a:buChar char="-"/>
            </a:pPr>
            <a:r>
              <a:rPr lang="ru-RU" sz="1100" dirty="0">
                <a:solidFill>
                  <a:srgbClr val="000000"/>
                </a:solidFill>
                <a:latin typeface="Times New Roman" panose="02020603050405020304" pitchFamily="18" charset="0"/>
                <a:cs typeface="Times New Roman" panose="02020603050405020304" pitchFamily="18" charset="0"/>
              </a:rPr>
              <a:t> обеспечение системы развития отдыха, оздоровления и занятости детей и молодежи;</a:t>
            </a:r>
          </a:p>
          <a:p>
            <a:pPr>
              <a:buFontTx/>
              <a:buChar char="-"/>
            </a:pPr>
            <a:r>
              <a:rPr lang="ru-RU" sz="1100" dirty="0">
                <a:solidFill>
                  <a:srgbClr val="000000"/>
                </a:solidFill>
                <a:latin typeface="Times New Roman" panose="02020603050405020304" pitchFamily="18" charset="0"/>
                <a:cs typeface="Times New Roman" panose="02020603050405020304" pitchFamily="18" charset="0"/>
              </a:rPr>
              <a:t> обеспечение функций управления в сфере образования;</a:t>
            </a:r>
          </a:p>
          <a:p>
            <a:pPr>
              <a:buFontTx/>
              <a:buChar char="-"/>
            </a:pPr>
            <a:r>
              <a:rPr lang="ru-RU" sz="1100" dirty="0">
                <a:solidFill>
                  <a:srgbClr val="000000"/>
                </a:solidFill>
                <a:latin typeface="Times New Roman" panose="02020603050405020304" pitchFamily="18" charset="0"/>
                <a:cs typeface="Times New Roman" panose="02020603050405020304" pitchFamily="18" charset="0"/>
              </a:rPr>
              <a:t> создание условий для получения качественного общего образования;</a:t>
            </a:r>
          </a:p>
          <a:p>
            <a:pPr>
              <a:buFontTx/>
              <a:buChar char="-"/>
            </a:pPr>
            <a:r>
              <a:rPr lang="ru-RU" sz="1100" dirty="0">
                <a:solidFill>
                  <a:srgbClr val="000000"/>
                </a:solidFill>
                <a:latin typeface="Times New Roman" panose="02020603050405020304" pitchFamily="18" charset="0"/>
                <a:cs typeface="Times New Roman" panose="02020603050405020304" pitchFamily="18" charset="0"/>
              </a:rPr>
              <a:t> организация обеспечения школьного питания.</a:t>
            </a:r>
          </a:p>
          <a:p>
            <a:endParaRPr lang="ru-RU" sz="1100" dirty="0"/>
          </a:p>
        </p:txBody>
      </p:sp>
      <p:graphicFrame>
        <p:nvGraphicFramePr>
          <p:cNvPr id="6" name="Таблица 5">
            <a:extLst>
              <a:ext uri="{FF2B5EF4-FFF2-40B4-BE49-F238E27FC236}">
                <a16:creationId xmlns:a16="http://schemas.microsoft.com/office/drawing/2014/main" id="{D3CDE966-5D8E-EA7A-CC5D-755B045C1C50}"/>
              </a:ext>
            </a:extLst>
          </p:cNvPr>
          <p:cNvGraphicFramePr>
            <a:graphicFrameLocks noGrp="1"/>
          </p:cNvGraphicFramePr>
          <p:nvPr>
            <p:extLst>
              <p:ext uri="{D42A27DB-BD31-4B8C-83A1-F6EECF244321}">
                <p14:modId xmlns:p14="http://schemas.microsoft.com/office/powerpoint/2010/main" val="2035477229"/>
              </p:ext>
            </p:extLst>
          </p:nvPr>
        </p:nvGraphicFramePr>
        <p:xfrm>
          <a:off x="83293" y="4774918"/>
          <a:ext cx="11891256" cy="2000263"/>
        </p:xfrm>
        <a:graphic>
          <a:graphicData uri="http://schemas.openxmlformats.org/drawingml/2006/table">
            <a:tbl>
              <a:tblPr firstRow="1" bandRow="1">
                <a:tableStyleId>{8A107856-5554-42FB-B03E-39F5DBC370BA}</a:tableStyleId>
              </a:tblPr>
              <a:tblGrid>
                <a:gridCol w="606117">
                  <a:extLst>
                    <a:ext uri="{9D8B030D-6E8A-4147-A177-3AD203B41FA5}">
                      <a16:colId xmlns:a16="http://schemas.microsoft.com/office/drawing/2014/main" val="4012155347"/>
                    </a:ext>
                  </a:extLst>
                </a:gridCol>
                <a:gridCol w="8745938">
                  <a:extLst>
                    <a:ext uri="{9D8B030D-6E8A-4147-A177-3AD203B41FA5}">
                      <a16:colId xmlns:a16="http://schemas.microsoft.com/office/drawing/2014/main" val="2429840478"/>
                    </a:ext>
                  </a:extLst>
                </a:gridCol>
                <a:gridCol w="666020">
                  <a:extLst>
                    <a:ext uri="{9D8B030D-6E8A-4147-A177-3AD203B41FA5}">
                      <a16:colId xmlns:a16="http://schemas.microsoft.com/office/drawing/2014/main" val="2734536931"/>
                    </a:ext>
                  </a:extLst>
                </a:gridCol>
                <a:gridCol w="572362">
                  <a:extLst>
                    <a:ext uri="{9D8B030D-6E8A-4147-A177-3AD203B41FA5}">
                      <a16:colId xmlns:a16="http://schemas.microsoft.com/office/drawing/2014/main" val="658678647"/>
                    </a:ext>
                  </a:extLst>
                </a:gridCol>
                <a:gridCol w="686832">
                  <a:extLst>
                    <a:ext uri="{9D8B030D-6E8A-4147-A177-3AD203B41FA5}">
                      <a16:colId xmlns:a16="http://schemas.microsoft.com/office/drawing/2014/main" val="927975918"/>
                    </a:ext>
                  </a:extLst>
                </a:gridCol>
                <a:gridCol w="613987">
                  <a:extLst>
                    <a:ext uri="{9D8B030D-6E8A-4147-A177-3AD203B41FA5}">
                      <a16:colId xmlns:a16="http://schemas.microsoft.com/office/drawing/2014/main" val="2141856157"/>
                    </a:ext>
                  </a:extLst>
                </a:gridCol>
              </a:tblGrid>
              <a:tr h="266395">
                <a:tc>
                  <a:txBody>
                    <a:bodyPr/>
                    <a:lstStyle/>
                    <a:p>
                      <a:r>
                        <a:rPr lang="ru-RU" sz="1000" dirty="0">
                          <a:latin typeface="Times New Roman" pitchFamily="18" charset="0"/>
                          <a:cs typeface="Times New Roman" pitchFamily="18" charset="0"/>
                        </a:rPr>
                        <a:t>№ п/п</a:t>
                      </a:r>
                    </a:p>
                  </a:txBody>
                  <a:tcPr/>
                </a:tc>
                <a:tc>
                  <a:txBody>
                    <a:bodyPr/>
                    <a:lstStyle/>
                    <a:p>
                      <a:pPr algn="ctr"/>
                      <a:r>
                        <a:rPr lang="ru-RU" sz="1000" dirty="0">
                          <a:latin typeface="Times New Roman" pitchFamily="18" charset="0"/>
                          <a:cs typeface="Times New Roman" pitchFamily="18" charset="0"/>
                        </a:rPr>
                        <a:t>Показатель (индикатор)</a:t>
                      </a:r>
                    </a:p>
                  </a:txBody>
                  <a:tcPr/>
                </a:tc>
                <a:tc>
                  <a:txBody>
                    <a:bodyPr/>
                    <a:lstStyle/>
                    <a:p>
                      <a:pPr algn="ctr"/>
                      <a:r>
                        <a:rPr lang="ru-RU" sz="1000" dirty="0">
                          <a:latin typeface="Times New Roman" pitchFamily="18" charset="0"/>
                          <a:cs typeface="Times New Roman" pitchFamily="18" charset="0"/>
                        </a:rPr>
                        <a:t>Ед. изм.</a:t>
                      </a:r>
                    </a:p>
                  </a:txBody>
                  <a:tcPr/>
                </a:tc>
                <a:tc>
                  <a:txBody>
                    <a:bodyPr/>
                    <a:lstStyle/>
                    <a:p>
                      <a:pPr algn="ctr"/>
                      <a:r>
                        <a:rPr lang="ru-RU" sz="1000" dirty="0">
                          <a:latin typeface="Times New Roman" pitchFamily="18" charset="0"/>
                          <a:cs typeface="Times New Roman" pitchFamily="18" charset="0"/>
                        </a:rPr>
                        <a:t>2025г</a:t>
                      </a:r>
                    </a:p>
                  </a:txBody>
                  <a:tcPr/>
                </a:tc>
                <a:tc>
                  <a:txBody>
                    <a:bodyPr/>
                    <a:lstStyle/>
                    <a:p>
                      <a:pPr algn="ctr"/>
                      <a:r>
                        <a:rPr lang="ru-RU" sz="1000" dirty="0">
                          <a:latin typeface="Times New Roman" pitchFamily="18" charset="0"/>
                          <a:cs typeface="Times New Roman" pitchFamily="18" charset="0"/>
                        </a:rPr>
                        <a:t>2026г </a:t>
                      </a:r>
                    </a:p>
                  </a:txBody>
                  <a:tcPr/>
                </a:tc>
                <a:tc>
                  <a:txBody>
                    <a:bodyPr/>
                    <a:lstStyle/>
                    <a:p>
                      <a:pPr algn="ctr"/>
                      <a:r>
                        <a:rPr lang="ru-RU" sz="1000" dirty="0">
                          <a:latin typeface="Times New Roman" pitchFamily="18" charset="0"/>
                          <a:cs typeface="Times New Roman" pitchFamily="18" charset="0"/>
                        </a:rPr>
                        <a:t>2027г</a:t>
                      </a:r>
                    </a:p>
                  </a:txBody>
                  <a:tcPr/>
                </a:tc>
                <a:extLst>
                  <a:ext uri="{0D108BD9-81ED-4DB2-BD59-A6C34878D82A}">
                    <a16:rowId xmlns:a16="http://schemas.microsoft.com/office/drawing/2014/main" val="464017353"/>
                  </a:ext>
                </a:extLst>
              </a:tr>
              <a:tr h="218114">
                <a:tc gridSpan="6">
                  <a:txBody>
                    <a:bodyPr/>
                    <a:lstStyle/>
                    <a:p>
                      <a:r>
                        <a:rPr lang="ru-RU" sz="1000" dirty="0">
                          <a:latin typeface="Times New Roman" pitchFamily="18" charset="0"/>
                          <a:cs typeface="Times New Roman" pitchFamily="18" charset="0"/>
                        </a:rPr>
                        <a:t>Подпрограмма «Развитие системы дошкольного образования»</a:t>
                      </a:r>
                      <a:endParaRPr lang="ru-RU" sz="1000" i="1" dirty="0">
                        <a:latin typeface="Times New Roman" pitchFamily="18" charset="0"/>
                        <a:cs typeface="Times New Roman" pitchFamily="18" charset="0"/>
                      </a:endParaRP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3957385"/>
                  </a:ext>
                </a:extLst>
              </a:tr>
              <a:tr h="184469">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rPr>
                        <a:t>Доступность дошкольного образования для детей в возрасте от 2 месяцев до 8 лет</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6095139"/>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algn="just">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Доля детей в возрасте 1 - 7 лет, получающих услуги дошкольного образования в общей численности детей в округе</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100">
                          <a:effectLst/>
                          <a:latin typeface="Times New Roman" panose="02020603050405020304" pitchFamily="18" charset="0"/>
                          <a:ea typeface="Calibri" panose="020F0502020204030204" pitchFamily="34" charset="0"/>
                          <a:cs typeface="Times New Roman" panose="02020603050405020304" pitchFamily="18" charset="0"/>
                        </a:rPr>
                        <a:t>45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46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47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2924883"/>
                  </a:ext>
                </a:extLst>
              </a:tr>
              <a:tr h="0">
                <a:tc>
                  <a:txBody>
                    <a:bodyPr/>
                    <a:lstStyle/>
                    <a:p>
                      <a:pPr algn="ctr"/>
                      <a:r>
                        <a:rPr lang="ru-RU" sz="1000" dirty="0">
                          <a:latin typeface="Times New Roman" pitchFamily="18" charset="0"/>
                          <a:cs typeface="Times New Roman" pitchFamily="18" charset="0"/>
                        </a:rPr>
                        <a:t>3</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объектов учреждений дошкольного образования, участвующих в   проведении текущего  и капитального ремонта,  спортивных площадок</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173165"/>
                  </a:ext>
                </a:extLst>
              </a:tr>
              <a:tr h="0">
                <a:tc>
                  <a:txBody>
                    <a:bodyPr/>
                    <a:lstStyle/>
                    <a:p>
                      <a:pPr algn="ctr"/>
                      <a:r>
                        <a:rPr lang="ru-RU" sz="1000" dirty="0">
                          <a:latin typeface="Times New Roman" pitchFamily="18" charset="0"/>
                          <a:cs typeface="Times New Roman" pitchFamily="18" charset="0"/>
                        </a:rPr>
                        <a:t>4</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семинаров для педагогов и проведенных конкурсов, фестивалей для дошкольников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36408008"/>
                  </a:ext>
                </a:extLst>
              </a:tr>
              <a:tr h="0">
                <a:tc>
                  <a:txBody>
                    <a:bodyPr/>
                    <a:lstStyle/>
                    <a:p>
                      <a:pPr algn="ctr"/>
                      <a:r>
                        <a:rPr lang="ru-RU" sz="1000" dirty="0">
                          <a:latin typeface="Times New Roman" pitchFamily="18" charset="0"/>
                          <a:cs typeface="Times New Roman" pitchFamily="18" charset="0"/>
                        </a:rPr>
                        <a:t>5</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получивших выплату компенсации  части платы, взимаемой с родителей  (законных представителей) за присмотр и уход за детьми, осваивающими образовательные программы дошкольного образования  в учреждениях, осуществляющих образовательную деятельность, в общей численности обратившихся за данной выплатой.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0395230"/>
                  </a:ext>
                </a:extLst>
              </a:tr>
            </a:tbl>
          </a:graphicData>
        </a:graphic>
      </p:graphicFrame>
    </p:spTree>
    <p:extLst>
      <p:ext uri="{BB962C8B-B14F-4D97-AF65-F5344CB8AC3E}">
        <p14:creationId xmlns:p14="http://schemas.microsoft.com/office/powerpoint/2010/main" val="11831917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E017A3-866D-DF80-92F0-F9E1514F8397}"/>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71AB5238-477E-F1FF-C557-7720958893B9}"/>
              </a:ext>
            </a:extLst>
          </p:cNvPr>
          <p:cNvGraphicFramePr>
            <a:graphicFrameLocks noGrp="1"/>
          </p:cNvGraphicFramePr>
          <p:nvPr>
            <p:extLst>
              <p:ext uri="{D42A27DB-BD31-4B8C-83A1-F6EECF244321}">
                <p14:modId xmlns:p14="http://schemas.microsoft.com/office/powerpoint/2010/main" val="2613556247"/>
              </p:ext>
            </p:extLst>
          </p:nvPr>
        </p:nvGraphicFramePr>
        <p:xfrm>
          <a:off x="99461" y="65141"/>
          <a:ext cx="11891256" cy="6432361"/>
        </p:xfrm>
        <a:graphic>
          <a:graphicData uri="http://schemas.openxmlformats.org/drawingml/2006/table">
            <a:tbl>
              <a:tblPr firstRow="1" bandRow="1">
                <a:tableStyleId>{8A107856-5554-42FB-B03E-39F5DBC370BA}</a:tableStyleId>
              </a:tblPr>
              <a:tblGrid>
                <a:gridCol w="606117">
                  <a:extLst>
                    <a:ext uri="{9D8B030D-6E8A-4147-A177-3AD203B41FA5}">
                      <a16:colId xmlns:a16="http://schemas.microsoft.com/office/drawing/2014/main" val="4012155347"/>
                    </a:ext>
                  </a:extLst>
                </a:gridCol>
                <a:gridCol w="8745938">
                  <a:extLst>
                    <a:ext uri="{9D8B030D-6E8A-4147-A177-3AD203B41FA5}">
                      <a16:colId xmlns:a16="http://schemas.microsoft.com/office/drawing/2014/main" val="2429840478"/>
                    </a:ext>
                  </a:extLst>
                </a:gridCol>
                <a:gridCol w="666020">
                  <a:extLst>
                    <a:ext uri="{9D8B030D-6E8A-4147-A177-3AD203B41FA5}">
                      <a16:colId xmlns:a16="http://schemas.microsoft.com/office/drawing/2014/main" val="2734536931"/>
                    </a:ext>
                  </a:extLst>
                </a:gridCol>
                <a:gridCol w="572362">
                  <a:extLst>
                    <a:ext uri="{9D8B030D-6E8A-4147-A177-3AD203B41FA5}">
                      <a16:colId xmlns:a16="http://schemas.microsoft.com/office/drawing/2014/main" val="658678647"/>
                    </a:ext>
                  </a:extLst>
                </a:gridCol>
                <a:gridCol w="686832">
                  <a:extLst>
                    <a:ext uri="{9D8B030D-6E8A-4147-A177-3AD203B41FA5}">
                      <a16:colId xmlns:a16="http://schemas.microsoft.com/office/drawing/2014/main" val="927975918"/>
                    </a:ext>
                  </a:extLst>
                </a:gridCol>
                <a:gridCol w="613987">
                  <a:extLst>
                    <a:ext uri="{9D8B030D-6E8A-4147-A177-3AD203B41FA5}">
                      <a16:colId xmlns:a16="http://schemas.microsoft.com/office/drawing/2014/main" val="2141856157"/>
                    </a:ext>
                  </a:extLst>
                </a:gridCol>
              </a:tblGrid>
              <a:tr h="266395">
                <a:tc>
                  <a:txBody>
                    <a:bodyPr/>
                    <a:lstStyle/>
                    <a:p>
                      <a:r>
                        <a:rPr lang="ru-RU" sz="1000" dirty="0">
                          <a:latin typeface="Times New Roman" pitchFamily="18" charset="0"/>
                          <a:cs typeface="Times New Roman" pitchFamily="18" charset="0"/>
                        </a:rPr>
                        <a:t>№ п/п</a:t>
                      </a:r>
                    </a:p>
                  </a:txBody>
                  <a:tcPr/>
                </a:tc>
                <a:tc>
                  <a:txBody>
                    <a:bodyPr/>
                    <a:lstStyle/>
                    <a:p>
                      <a:pPr algn="ctr"/>
                      <a:r>
                        <a:rPr lang="ru-RU" sz="1000" dirty="0">
                          <a:latin typeface="Times New Roman" pitchFamily="18" charset="0"/>
                          <a:cs typeface="Times New Roman" pitchFamily="18" charset="0"/>
                        </a:rPr>
                        <a:t>Показатель (индикатор)</a:t>
                      </a:r>
                    </a:p>
                  </a:txBody>
                  <a:tcPr/>
                </a:tc>
                <a:tc>
                  <a:txBody>
                    <a:bodyPr/>
                    <a:lstStyle/>
                    <a:p>
                      <a:pPr algn="ctr"/>
                      <a:r>
                        <a:rPr lang="ru-RU" sz="1000" dirty="0">
                          <a:latin typeface="Times New Roman" pitchFamily="18" charset="0"/>
                          <a:cs typeface="Times New Roman" pitchFamily="18" charset="0"/>
                        </a:rPr>
                        <a:t>Ед. изм.</a:t>
                      </a:r>
                    </a:p>
                  </a:txBody>
                  <a:tcPr/>
                </a:tc>
                <a:tc>
                  <a:txBody>
                    <a:bodyPr/>
                    <a:lstStyle/>
                    <a:p>
                      <a:pPr algn="ctr"/>
                      <a:r>
                        <a:rPr lang="ru-RU" sz="1000" dirty="0">
                          <a:latin typeface="Times New Roman" pitchFamily="18" charset="0"/>
                          <a:cs typeface="Times New Roman" pitchFamily="18" charset="0"/>
                        </a:rPr>
                        <a:t>2025г</a:t>
                      </a:r>
                    </a:p>
                  </a:txBody>
                  <a:tcPr/>
                </a:tc>
                <a:tc>
                  <a:txBody>
                    <a:bodyPr/>
                    <a:lstStyle/>
                    <a:p>
                      <a:pPr algn="ctr"/>
                      <a:r>
                        <a:rPr lang="ru-RU" sz="1000" dirty="0">
                          <a:latin typeface="Times New Roman" pitchFamily="18" charset="0"/>
                          <a:cs typeface="Times New Roman" pitchFamily="18" charset="0"/>
                        </a:rPr>
                        <a:t>2026г </a:t>
                      </a:r>
                    </a:p>
                  </a:txBody>
                  <a:tcPr/>
                </a:tc>
                <a:tc>
                  <a:txBody>
                    <a:bodyPr/>
                    <a:lstStyle/>
                    <a:p>
                      <a:pPr algn="ctr"/>
                      <a:r>
                        <a:rPr lang="ru-RU" sz="1000" dirty="0">
                          <a:latin typeface="Times New Roman" pitchFamily="18" charset="0"/>
                          <a:cs typeface="Times New Roman" pitchFamily="18" charset="0"/>
                        </a:rPr>
                        <a:t>2027г</a:t>
                      </a:r>
                    </a:p>
                  </a:txBody>
                  <a:tcPr/>
                </a:tc>
                <a:extLst>
                  <a:ext uri="{0D108BD9-81ED-4DB2-BD59-A6C34878D82A}">
                    <a16:rowId xmlns:a16="http://schemas.microsoft.com/office/drawing/2014/main" val="464017353"/>
                  </a:ext>
                </a:extLst>
              </a:tr>
              <a:tr h="243878">
                <a:tc>
                  <a:txBody>
                    <a:bodyPr/>
                    <a:lstStyle/>
                    <a:p>
                      <a:pPr algn="ctr"/>
                      <a:r>
                        <a:rPr lang="ru-RU" sz="1000" dirty="0">
                          <a:latin typeface="Times New Roman" pitchFamily="18" charset="0"/>
                          <a:cs typeface="Times New Roman" pitchFamily="18" charset="0"/>
                        </a:rPr>
                        <a:t>6</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учреждений, выполняющих требования противопожарной безопасности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ru-RU" sz="1000" dirty="0">
                          <a:latin typeface="Times New Roman" pitchFamily="18" charset="0"/>
                          <a:cs typeface="Times New Roman" pitchFamily="18" charset="0"/>
                        </a:rPr>
                        <a:t>7</a:t>
                      </a:r>
                    </a:p>
                  </a:txBody>
                  <a:tcPr/>
                </a:tc>
                <a:extLst>
                  <a:ext uri="{0D108BD9-81ED-4DB2-BD59-A6C34878D82A}">
                    <a16:rowId xmlns:a16="http://schemas.microsoft.com/office/drawing/2014/main" val="656095139"/>
                  </a:ext>
                </a:extLst>
              </a:tr>
              <a:tr h="243878">
                <a:tc>
                  <a:txBody>
                    <a:bodyPr/>
                    <a:lstStyle/>
                    <a:p>
                      <a:pPr algn="ctr"/>
                      <a:r>
                        <a:rPr lang="ru-RU" sz="1000" dirty="0">
                          <a:latin typeface="Times New Roman" pitchFamily="18" charset="0"/>
                          <a:cs typeface="Times New Roman" pitchFamily="18" charset="0"/>
                        </a:rPr>
                        <a:t>7</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учреждений, выполняющих требования антитеррористической  безопасности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1709169"/>
                  </a:ext>
                </a:extLst>
              </a:tr>
              <a:tr h="243878">
                <a:tc>
                  <a:txBody>
                    <a:bodyPr/>
                    <a:lstStyle/>
                    <a:p>
                      <a:pPr algn="ctr"/>
                      <a:r>
                        <a:rPr lang="ru-RU" sz="1000" dirty="0">
                          <a:latin typeface="Times New Roman" pitchFamily="18" charset="0"/>
                          <a:cs typeface="Times New Roman" pitchFamily="18" charset="0"/>
                        </a:rPr>
                        <a:t>8</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учреждений, выполняющих требования по охране труда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1729171"/>
                  </a:ext>
                </a:extLst>
              </a:tr>
              <a:tr h="198819">
                <a:tc gridSpan="6">
                  <a:txBody>
                    <a:bodyPr/>
                    <a:lstStyle/>
                    <a:p>
                      <a:pPr algn="l"/>
                      <a:r>
                        <a:rPr lang="ru-RU" sz="1000" dirty="0">
                          <a:latin typeface="Times New Roman" pitchFamily="18" charset="0"/>
                          <a:cs typeface="Times New Roman" pitchFamily="18" charset="0"/>
                        </a:rPr>
                        <a:t>Подпрограмма «Развитие общего образования»</a:t>
                      </a:r>
                      <a:endParaRPr lang="ru-RU" sz="1000" i="1" dirty="0">
                        <a:latin typeface="Times New Roman" pitchFamily="18" charset="0"/>
                        <a:cs typeface="Times New Roman" pitchFamily="18" charset="0"/>
                      </a:endParaRP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l"/>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35345551"/>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общеобразовательных учреждений, в которых обновлено содержание и методы обучения предметной области «Труд», «ОБЗР» в общей численности общеобразовательных учреждений округа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55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2924883"/>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общеобразовательных учреждений, в которых имеются специализированные классы</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55</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55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66</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173165"/>
                  </a:ext>
                </a:extLst>
              </a:tr>
              <a:tr h="0">
                <a:tc>
                  <a:txBody>
                    <a:bodyPr/>
                    <a:lstStyle/>
                    <a:p>
                      <a:pPr algn="ctr"/>
                      <a:r>
                        <a:rPr lang="ru-RU" sz="1000" dirty="0">
                          <a:latin typeface="Times New Roman" pitchFamily="18" charset="0"/>
                          <a:cs typeface="Times New Roman" pitchFamily="18" charset="0"/>
                        </a:rPr>
                        <a:t>3</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общеобразовательных учреждений, попавших в проект «ШНОР»</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1661629"/>
                  </a:ext>
                </a:extLst>
              </a:tr>
              <a:tr h="0">
                <a:tc>
                  <a:txBody>
                    <a:bodyPr/>
                    <a:lstStyle/>
                    <a:p>
                      <a:pPr algn="ctr"/>
                      <a:r>
                        <a:rPr lang="ru-RU" sz="1000" dirty="0">
                          <a:latin typeface="Times New Roman" pitchFamily="18" charset="0"/>
                          <a:cs typeface="Times New Roman" pitchFamily="18" charset="0"/>
                        </a:rPr>
                        <a:t>4</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общеобразовательных учреждений округа, в которых функционируют группы продленного дня в общей численности общеобразовательных учреждений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33</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44</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89</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1587357"/>
                  </a:ext>
                </a:extLst>
              </a:tr>
              <a:tr h="0">
                <a:tc>
                  <a:txBody>
                    <a:bodyPr/>
                    <a:lstStyle/>
                    <a:p>
                      <a:pPr algn="ctr"/>
                      <a:r>
                        <a:rPr lang="ru-RU" sz="1000" dirty="0">
                          <a:latin typeface="Times New Roman" pitchFamily="18" charset="0"/>
                          <a:cs typeface="Times New Roman" pitchFamily="18" charset="0"/>
                        </a:rPr>
                        <a:t>5</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обучающихся, занимающихся в первую смену, в общей численности обучающихся общеобразовательных учреждений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3614268"/>
                  </a:ext>
                </a:extLst>
              </a:tr>
              <a:tr h="0">
                <a:tc>
                  <a:txBody>
                    <a:bodyPr/>
                    <a:lstStyle/>
                    <a:p>
                      <a:pPr algn="ctr"/>
                      <a:r>
                        <a:rPr lang="ru-RU" sz="1000" dirty="0">
                          <a:latin typeface="Times New Roman" pitchFamily="18" charset="0"/>
                          <a:cs typeface="Times New Roman" pitchFamily="18" charset="0"/>
                        </a:rPr>
                        <a:t>6</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школьников, охваченных подвозом в общей численности детей в общеобразовательных учреждениях округа, нуждающихся в подвозе</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3118208"/>
                  </a:ext>
                </a:extLst>
              </a:tr>
              <a:tr h="0">
                <a:tc>
                  <a:txBody>
                    <a:bodyPr/>
                    <a:lstStyle/>
                    <a:p>
                      <a:pPr algn="ctr"/>
                      <a:r>
                        <a:rPr lang="ru-RU" sz="1000" dirty="0">
                          <a:latin typeface="Times New Roman" pitchFamily="18" charset="0"/>
                          <a:cs typeface="Times New Roman" pitchFamily="18" charset="0"/>
                        </a:rPr>
                        <a:t>7</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объектов общеобразовательных учреждений, участвующих в   проведении текущего  и капитального ремонта,  спортивных площадок</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8</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3675764"/>
                  </a:ext>
                </a:extLst>
              </a:tr>
              <a:tr h="0">
                <a:tc>
                  <a:txBody>
                    <a:bodyPr/>
                    <a:lstStyle/>
                    <a:p>
                      <a:pPr algn="ctr"/>
                      <a:r>
                        <a:rPr lang="ru-RU" sz="1000" dirty="0">
                          <a:latin typeface="Times New Roman" pitchFamily="18" charset="0"/>
                          <a:cs typeface="Times New Roman" pitchFamily="18" charset="0"/>
                        </a:rPr>
                        <a:t>8</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школьников 4-11 классов, участвующих во </a:t>
                      </a:r>
                      <a:r>
                        <a:rPr lang="ru-RU" sz="1000" dirty="0" err="1">
                          <a:effectLst/>
                          <a:latin typeface="Times New Roman" panose="02020603050405020304" pitchFamily="18" charset="0"/>
                          <a:ea typeface="Calibri" panose="020F0502020204030204" pitchFamily="34" charset="0"/>
                          <a:cs typeface="Times New Roman" panose="02020603050405020304" pitchFamily="18" charset="0"/>
                        </a:rPr>
                        <a:t>ВсОШ</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на школьном  этапе в общей численности детей школьного возраста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5945487"/>
                  </a:ext>
                </a:extLst>
              </a:tr>
              <a:tr h="0">
                <a:tc>
                  <a:txBody>
                    <a:bodyPr/>
                    <a:lstStyle/>
                    <a:p>
                      <a:pPr algn="ctr"/>
                      <a:r>
                        <a:rPr lang="ru-RU" sz="1000" dirty="0">
                          <a:latin typeface="Times New Roman" pitchFamily="18" charset="0"/>
                          <a:cs typeface="Times New Roman" pitchFamily="18" charset="0"/>
                        </a:rPr>
                        <a:t>9</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Доля школьников 9-11 классов на муниципальном и  региональном  этапе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4681532"/>
                  </a:ext>
                </a:extLst>
              </a:tr>
              <a:tr h="0">
                <a:tc>
                  <a:txBody>
                    <a:bodyPr/>
                    <a:lstStyle/>
                    <a:p>
                      <a:pPr algn="ctr"/>
                      <a:r>
                        <a:rPr lang="ru-RU" sz="1000" dirty="0">
                          <a:latin typeface="Times New Roman" pitchFamily="18" charset="0"/>
                          <a:cs typeface="Times New Roman" pitchFamily="18" charset="0"/>
                        </a:rPr>
                        <a:t>10</a:t>
                      </a:r>
                    </a:p>
                  </a:txBody>
                  <a:tcPr/>
                </a:tc>
                <a:tc>
                  <a:txBody>
                    <a:bodyPr/>
                    <a:lstStyle/>
                    <a:p>
                      <a:pPr marR="93345"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выпускников 11-х классов, сдавших ЕГЭ по русскому языку и математике без пересдачи, в общей численности участников ЕГЭ</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0862640"/>
                  </a:ext>
                </a:extLst>
              </a:tr>
              <a:tr h="0">
                <a:tc>
                  <a:txBody>
                    <a:bodyPr/>
                    <a:lstStyle/>
                    <a:p>
                      <a:pPr algn="ctr"/>
                      <a:r>
                        <a:rPr lang="ru-RU" sz="1000" dirty="0">
                          <a:latin typeface="Times New Roman" pitchFamily="18" charset="0"/>
                          <a:cs typeface="Times New Roman" pitchFamily="18" charset="0"/>
                        </a:rPr>
                        <a:t>11</a:t>
                      </a:r>
                    </a:p>
                  </a:txBody>
                  <a:tcPr/>
                </a:tc>
                <a:tc>
                  <a:txBody>
                    <a:bodyPr/>
                    <a:lstStyle/>
                    <a:p>
                      <a:pPr marR="93345"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выпускников 9-х классов, сдавших ОГЭ по русскому языку и математике без пересдачи, в общей численности участников ОГЭ</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80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85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95</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0812466"/>
                  </a:ext>
                </a:extLst>
              </a:tr>
              <a:tr h="0">
                <a:tc>
                  <a:txBody>
                    <a:bodyPr/>
                    <a:lstStyle/>
                    <a:p>
                      <a:pPr algn="ctr"/>
                      <a:r>
                        <a:rPr lang="ru-RU" sz="1000" dirty="0">
                          <a:latin typeface="Times New Roman" pitchFamily="18" charset="0"/>
                          <a:cs typeface="Times New Roman" pitchFamily="18" charset="0"/>
                        </a:rPr>
                        <a:t>12</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обучающихся, не получивших аттестат об основном общем и среднем общем образовании, в общей численности выпускников общеобразовательных учреждений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Не более 1 %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1511301"/>
                  </a:ext>
                </a:extLst>
              </a:tr>
              <a:tr h="0">
                <a:tc>
                  <a:txBody>
                    <a:bodyPr/>
                    <a:lstStyle/>
                    <a:p>
                      <a:pPr algn="ctr"/>
                      <a:r>
                        <a:rPr lang="ru-RU" sz="1000" dirty="0">
                          <a:latin typeface="Times New Roman" pitchFamily="18" charset="0"/>
                          <a:cs typeface="Times New Roman" pitchFamily="18" charset="0"/>
                        </a:rPr>
                        <a:t>13</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общеобразовательных учреждений, выполняющих требования противопожарной безопасности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8636855"/>
                  </a:ext>
                </a:extLst>
              </a:tr>
              <a:tr h="0">
                <a:tc>
                  <a:txBody>
                    <a:bodyPr/>
                    <a:lstStyle/>
                    <a:p>
                      <a:pPr algn="ctr"/>
                      <a:r>
                        <a:rPr lang="ru-RU" sz="1000" dirty="0">
                          <a:latin typeface="Times New Roman" pitchFamily="18" charset="0"/>
                          <a:cs typeface="Times New Roman" pitchFamily="18" charset="0"/>
                        </a:rPr>
                        <a:t>14</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общеобразовательных учреждений, выполняющих требования антитеррористической  безопасности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232353"/>
                  </a:ext>
                </a:extLst>
              </a:tr>
              <a:tr h="0">
                <a:tc>
                  <a:txBody>
                    <a:bodyPr/>
                    <a:lstStyle/>
                    <a:p>
                      <a:pPr algn="ctr"/>
                      <a:r>
                        <a:rPr lang="ru-RU" sz="1000" dirty="0">
                          <a:latin typeface="Times New Roman" pitchFamily="18" charset="0"/>
                          <a:cs typeface="Times New Roman" pitchFamily="18" charset="0"/>
                        </a:rPr>
                        <a:t>15</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общеобразовательных учреждений, выполняющих требования по охране труда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3719768"/>
                  </a:ext>
                </a:extLst>
              </a:tr>
              <a:tr h="202439">
                <a:tc>
                  <a:txBody>
                    <a:bodyPr/>
                    <a:lstStyle/>
                    <a:p>
                      <a:pPr algn="ctr"/>
                      <a:r>
                        <a:rPr lang="ru-RU" sz="1000" dirty="0">
                          <a:latin typeface="Times New Roman" pitchFamily="18" charset="0"/>
                          <a:cs typeface="Times New Roman" pitchFamily="18" charset="0"/>
                        </a:rPr>
                        <a:t>16</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обучающихся общеобразовательных учреждений  вовлеченных во внеурочную деятельность</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55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75</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8806361"/>
                  </a:ext>
                </a:extLst>
              </a:tr>
              <a:tr h="232495">
                <a:tc>
                  <a:txBody>
                    <a:bodyPr/>
                    <a:lstStyle/>
                    <a:p>
                      <a:pPr algn="ctr"/>
                      <a:r>
                        <a:rPr lang="ru-RU" sz="1000" dirty="0">
                          <a:latin typeface="Times New Roman" pitchFamily="18" charset="0"/>
                          <a:cs typeface="Times New Roman" pitchFamily="18" charset="0"/>
                        </a:rPr>
                        <a:t>17</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Численность молодых специалистов, привлеченных в муниципальные образовательные учреждения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5823608"/>
                  </a:ext>
                </a:extLst>
              </a:tr>
              <a:tr h="232495">
                <a:tc>
                  <a:txBody>
                    <a:bodyPr/>
                    <a:lstStyle/>
                    <a:p>
                      <a:pPr algn="ctr"/>
                      <a:r>
                        <a:rPr lang="ru-RU" sz="1000" dirty="0">
                          <a:latin typeface="Times New Roman" pitchFamily="18" charset="0"/>
                          <a:cs typeface="Times New Roman" pitchFamily="18" charset="0"/>
                        </a:rPr>
                        <a:t>18</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педагогических работников общеобразовательных учреждений округа, вовлеченных в национальную систему профессионального роста педагогических работников, в общей численности педагогических работников общеобразовательных учреждений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67585685"/>
                  </a:ext>
                </a:extLst>
              </a:tr>
              <a:tr h="232495">
                <a:tc>
                  <a:txBody>
                    <a:bodyPr/>
                    <a:lstStyle/>
                    <a:p>
                      <a:pPr algn="ctr"/>
                      <a:r>
                        <a:rPr lang="ru-RU" sz="1000" dirty="0">
                          <a:latin typeface="Times New Roman" pitchFamily="18" charset="0"/>
                          <a:cs typeface="Times New Roman" pitchFamily="18" charset="0"/>
                        </a:rPr>
                        <a:t>19</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вовлеченных обучающихся в проекты «Движение Первых», «Орлята», «Юнармия», различные модели «Наставничество»</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0889978"/>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AF291CD-3F82-6F00-5A3B-605BBE6E44DB}"/>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9634BCE9-AE9E-0C6E-BC19-23E8BA5DB9FB}"/>
              </a:ext>
            </a:extLst>
          </p:cNvPr>
          <p:cNvGraphicFramePr>
            <a:graphicFrameLocks noGrp="1"/>
          </p:cNvGraphicFramePr>
          <p:nvPr>
            <p:extLst>
              <p:ext uri="{D42A27DB-BD31-4B8C-83A1-F6EECF244321}">
                <p14:modId xmlns:p14="http://schemas.microsoft.com/office/powerpoint/2010/main" val="2639738980"/>
              </p:ext>
            </p:extLst>
          </p:nvPr>
        </p:nvGraphicFramePr>
        <p:xfrm>
          <a:off x="99461" y="65141"/>
          <a:ext cx="11891256" cy="6491303"/>
        </p:xfrm>
        <a:graphic>
          <a:graphicData uri="http://schemas.openxmlformats.org/drawingml/2006/table">
            <a:tbl>
              <a:tblPr firstRow="1" bandRow="1">
                <a:tableStyleId>{8A107856-5554-42FB-B03E-39F5DBC370BA}</a:tableStyleId>
              </a:tblPr>
              <a:tblGrid>
                <a:gridCol w="606117">
                  <a:extLst>
                    <a:ext uri="{9D8B030D-6E8A-4147-A177-3AD203B41FA5}">
                      <a16:colId xmlns:a16="http://schemas.microsoft.com/office/drawing/2014/main" val="4012155347"/>
                    </a:ext>
                  </a:extLst>
                </a:gridCol>
                <a:gridCol w="8745938">
                  <a:extLst>
                    <a:ext uri="{9D8B030D-6E8A-4147-A177-3AD203B41FA5}">
                      <a16:colId xmlns:a16="http://schemas.microsoft.com/office/drawing/2014/main" val="2429840478"/>
                    </a:ext>
                  </a:extLst>
                </a:gridCol>
                <a:gridCol w="666020">
                  <a:extLst>
                    <a:ext uri="{9D8B030D-6E8A-4147-A177-3AD203B41FA5}">
                      <a16:colId xmlns:a16="http://schemas.microsoft.com/office/drawing/2014/main" val="2734536931"/>
                    </a:ext>
                  </a:extLst>
                </a:gridCol>
                <a:gridCol w="572362">
                  <a:extLst>
                    <a:ext uri="{9D8B030D-6E8A-4147-A177-3AD203B41FA5}">
                      <a16:colId xmlns:a16="http://schemas.microsoft.com/office/drawing/2014/main" val="658678647"/>
                    </a:ext>
                  </a:extLst>
                </a:gridCol>
                <a:gridCol w="686832">
                  <a:extLst>
                    <a:ext uri="{9D8B030D-6E8A-4147-A177-3AD203B41FA5}">
                      <a16:colId xmlns:a16="http://schemas.microsoft.com/office/drawing/2014/main" val="927975918"/>
                    </a:ext>
                  </a:extLst>
                </a:gridCol>
                <a:gridCol w="613987">
                  <a:extLst>
                    <a:ext uri="{9D8B030D-6E8A-4147-A177-3AD203B41FA5}">
                      <a16:colId xmlns:a16="http://schemas.microsoft.com/office/drawing/2014/main" val="2141856157"/>
                    </a:ext>
                  </a:extLst>
                </a:gridCol>
              </a:tblGrid>
              <a:tr h="266395">
                <a:tc>
                  <a:txBody>
                    <a:bodyPr/>
                    <a:lstStyle/>
                    <a:p>
                      <a:r>
                        <a:rPr lang="ru-RU" sz="1000" dirty="0">
                          <a:latin typeface="Times New Roman" pitchFamily="18" charset="0"/>
                          <a:cs typeface="Times New Roman" pitchFamily="18" charset="0"/>
                        </a:rPr>
                        <a:t>№ п/п</a:t>
                      </a:r>
                    </a:p>
                  </a:txBody>
                  <a:tcPr/>
                </a:tc>
                <a:tc>
                  <a:txBody>
                    <a:bodyPr/>
                    <a:lstStyle/>
                    <a:p>
                      <a:pPr algn="ctr"/>
                      <a:r>
                        <a:rPr lang="ru-RU" sz="1000" dirty="0">
                          <a:latin typeface="Times New Roman" pitchFamily="18" charset="0"/>
                          <a:cs typeface="Times New Roman" pitchFamily="18" charset="0"/>
                        </a:rPr>
                        <a:t>Показатель (индикатор)</a:t>
                      </a:r>
                    </a:p>
                  </a:txBody>
                  <a:tcPr/>
                </a:tc>
                <a:tc>
                  <a:txBody>
                    <a:bodyPr/>
                    <a:lstStyle/>
                    <a:p>
                      <a:pPr algn="ctr"/>
                      <a:r>
                        <a:rPr lang="ru-RU" sz="1000" dirty="0">
                          <a:latin typeface="Times New Roman" pitchFamily="18" charset="0"/>
                          <a:cs typeface="Times New Roman" pitchFamily="18" charset="0"/>
                        </a:rPr>
                        <a:t>Ед. изм.</a:t>
                      </a:r>
                    </a:p>
                  </a:txBody>
                  <a:tcPr/>
                </a:tc>
                <a:tc>
                  <a:txBody>
                    <a:bodyPr/>
                    <a:lstStyle/>
                    <a:p>
                      <a:pPr algn="ctr"/>
                      <a:r>
                        <a:rPr lang="ru-RU" sz="1000" dirty="0">
                          <a:latin typeface="Times New Roman" pitchFamily="18" charset="0"/>
                          <a:cs typeface="Times New Roman" pitchFamily="18" charset="0"/>
                        </a:rPr>
                        <a:t>2025г</a:t>
                      </a:r>
                    </a:p>
                  </a:txBody>
                  <a:tcPr/>
                </a:tc>
                <a:tc>
                  <a:txBody>
                    <a:bodyPr/>
                    <a:lstStyle/>
                    <a:p>
                      <a:pPr algn="ctr"/>
                      <a:r>
                        <a:rPr lang="ru-RU" sz="1000" dirty="0">
                          <a:latin typeface="Times New Roman" pitchFamily="18" charset="0"/>
                          <a:cs typeface="Times New Roman" pitchFamily="18" charset="0"/>
                        </a:rPr>
                        <a:t>2026г </a:t>
                      </a:r>
                    </a:p>
                  </a:txBody>
                  <a:tcPr/>
                </a:tc>
                <a:tc>
                  <a:txBody>
                    <a:bodyPr/>
                    <a:lstStyle/>
                    <a:p>
                      <a:pPr algn="ctr"/>
                      <a:r>
                        <a:rPr lang="ru-RU" sz="1000" dirty="0">
                          <a:latin typeface="Times New Roman" pitchFamily="18" charset="0"/>
                          <a:cs typeface="Times New Roman" pitchFamily="18" charset="0"/>
                        </a:rPr>
                        <a:t>2027г</a:t>
                      </a:r>
                    </a:p>
                  </a:txBody>
                  <a:tcPr/>
                </a:tc>
                <a:extLst>
                  <a:ext uri="{0D108BD9-81ED-4DB2-BD59-A6C34878D82A}">
                    <a16:rowId xmlns:a16="http://schemas.microsoft.com/office/drawing/2014/main" val="464017353"/>
                  </a:ext>
                </a:extLst>
              </a:tr>
              <a:tr h="198819">
                <a:tc gridSpan="6">
                  <a:txBody>
                    <a:bodyPr/>
                    <a:lstStyle/>
                    <a:p>
                      <a:pPr algn="l"/>
                      <a:r>
                        <a:rPr lang="ru-RU" sz="1000" dirty="0">
                          <a:latin typeface="Times New Roman" pitchFamily="18" charset="0"/>
                          <a:cs typeface="Times New Roman" pitchFamily="18" charset="0"/>
                        </a:rPr>
                        <a:t>Подпрограмма «</a:t>
                      </a:r>
                      <a:r>
                        <a:rPr lang="ru-RU" sz="1000" b="0" dirty="0">
                          <a:effectLst/>
                          <a:latin typeface="Times New Roman" panose="02020603050405020304" pitchFamily="18" charset="0"/>
                          <a:ea typeface="Calibri" panose="020F0502020204030204" pitchFamily="34" charset="0"/>
                        </a:rPr>
                        <a:t>Дополнительное образование и воспитание детей</a:t>
                      </a:r>
                      <a:r>
                        <a:rPr lang="ru-RU" sz="1000" dirty="0">
                          <a:latin typeface="Times New Roman" pitchFamily="18" charset="0"/>
                          <a:cs typeface="Times New Roman" pitchFamily="18" charset="0"/>
                        </a:rPr>
                        <a:t>»</a:t>
                      </a:r>
                      <a:endParaRPr lang="ru-RU" sz="1000" i="1" dirty="0">
                        <a:latin typeface="Times New Roman" pitchFamily="18" charset="0"/>
                        <a:cs typeface="Times New Roman" pitchFamily="18" charset="0"/>
                      </a:endParaRP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l"/>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35345551"/>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в возрасте от 5 до 18 лет, охваченных дополнительным образованием в общей численности детей в возрасте от 5 до 18 лет, проживающих на территории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63</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2924883"/>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учреждений дополнительного образования, в которых обновлено содержание и методы обучения</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173165"/>
                  </a:ext>
                </a:extLst>
              </a:tr>
              <a:tr h="0">
                <a:tc>
                  <a:txBody>
                    <a:bodyPr/>
                    <a:lstStyle/>
                    <a:p>
                      <a:pPr algn="ctr"/>
                      <a:r>
                        <a:rPr lang="ru-RU" sz="1000" dirty="0">
                          <a:latin typeface="Times New Roman" pitchFamily="18" charset="0"/>
                          <a:cs typeface="Times New Roman" pitchFamily="18" charset="0"/>
                        </a:rPr>
                        <a:t>3</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школьников, участвующих в сдаче нормативов  ГТО в общей численности школьников</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27</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35</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1661629"/>
                  </a:ext>
                </a:extLst>
              </a:tr>
              <a:tr h="0">
                <a:tc>
                  <a:txBody>
                    <a:bodyPr/>
                    <a:lstStyle/>
                    <a:p>
                      <a:pPr algn="ctr"/>
                      <a:r>
                        <a:rPr lang="ru-RU" sz="1000" dirty="0">
                          <a:latin typeface="Times New Roman" pitchFamily="18" charset="0"/>
                          <a:cs typeface="Times New Roman" pitchFamily="18" charset="0"/>
                        </a:rPr>
                        <a:t>4</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в возрасте от 5 до 18 лет, получающих дополнительное образование с использованием сертификата персонифицированного финансирования дополнительного образования, в общей численности детей, получающих дополнительное образование за счет бюджетных средств (за исключением обучающихся в образовательных организациях дополнительного образования детей со специальными наименованиями «детская школа искусств», «детская музыкальная школа», «детская хоровая школа», «детская художественная школа», «детская хореографическая школа», «детская театральная школа», «детская цирковая школа», «детская школа художественных ремесел»</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1587357"/>
                  </a:ext>
                </a:extLst>
              </a:tr>
              <a:tr h="0">
                <a:tc>
                  <a:txBody>
                    <a:bodyPr/>
                    <a:lstStyle/>
                    <a:p>
                      <a:pPr algn="ctr"/>
                      <a:r>
                        <a:rPr lang="ru-RU" sz="1000" dirty="0">
                          <a:latin typeface="Times New Roman" pitchFamily="18" charset="0"/>
                          <a:cs typeface="Times New Roman" pitchFamily="18" charset="0"/>
                        </a:rPr>
                        <a:t>5</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в возрасте от 5 до 18 лет, обучающихся по дополнительным общеразвивающим программам за счет социального сертификата на получение муниципальной услуги в социальной сфере в общей численности детей в возрасте от 5 до 18 лет, проживающих на территории муниципалитета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3614268"/>
                  </a:ext>
                </a:extLst>
              </a:tr>
              <a:tr h="0">
                <a:tc>
                  <a:txBody>
                    <a:bodyPr/>
                    <a:lstStyle/>
                    <a:p>
                      <a:pPr algn="ctr"/>
                      <a:r>
                        <a:rPr lang="ru-RU" sz="1000" dirty="0">
                          <a:latin typeface="Times New Roman" pitchFamily="18" charset="0"/>
                          <a:cs typeface="Times New Roman" pitchFamily="18" charset="0"/>
                        </a:rPr>
                        <a:t>6</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мероприятий по воспитательно - профилактическому и спортивному направлению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3118208"/>
                  </a:ext>
                </a:extLst>
              </a:tr>
              <a:tr h="0">
                <a:tc>
                  <a:txBody>
                    <a:bodyPr/>
                    <a:lstStyle/>
                    <a:p>
                      <a:pPr algn="ctr"/>
                      <a:r>
                        <a:rPr lang="ru-RU" sz="1000" dirty="0">
                          <a:latin typeface="Times New Roman" pitchFamily="18" charset="0"/>
                          <a:cs typeface="Times New Roman" pitchFamily="18" charset="0"/>
                        </a:rPr>
                        <a:t>7</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объектов образовательных учреждений, участвующих в   проведении текущего  и капитального ремонта,  спортивных площадок</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3675764"/>
                  </a:ext>
                </a:extLst>
              </a:tr>
              <a:tr h="0">
                <a:tc>
                  <a:txBody>
                    <a:bodyPr/>
                    <a:lstStyle/>
                    <a:p>
                      <a:pPr algn="ctr"/>
                      <a:r>
                        <a:rPr lang="ru-RU" sz="1000" dirty="0">
                          <a:latin typeface="Times New Roman" pitchFamily="18" charset="0"/>
                          <a:cs typeface="Times New Roman" pitchFamily="18" charset="0"/>
                        </a:rPr>
                        <a:t>8</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учреждений, выполняющих требования противопожарной безопасности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5945487"/>
                  </a:ext>
                </a:extLst>
              </a:tr>
              <a:tr h="0">
                <a:tc>
                  <a:txBody>
                    <a:bodyPr/>
                    <a:lstStyle/>
                    <a:p>
                      <a:pPr algn="ctr"/>
                      <a:r>
                        <a:rPr lang="ru-RU" sz="1000" dirty="0">
                          <a:latin typeface="Times New Roman" pitchFamily="18" charset="0"/>
                          <a:cs typeface="Times New Roman" pitchFamily="18" charset="0"/>
                        </a:rPr>
                        <a:t>9</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учреждений, выполняющих требования антитеррористической  безопасности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4681532"/>
                  </a:ext>
                </a:extLst>
              </a:tr>
              <a:tr h="0">
                <a:tc>
                  <a:txBody>
                    <a:bodyPr/>
                    <a:lstStyle/>
                    <a:p>
                      <a:pPr algn="ctr"/>
                      <a:r>
                        <a:rPr lang="ru-RU" sz="1000" dirty="0">
                          <a:latin typeface="Times New Roman" pitchFamily="18" charset="0"/>
                          <a:cs typeface="Times New Roman" pitchFamily="18" charset="0"/>
                        </a:rPr>
                        <a:t>10</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учреждений, выполняющих требования по охране труда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0862640"/>
                  </a:ext>
                </a:extLst>
              </a:tr>
              <a:tr h="0">
                <a:tc gridSpan="6">
                  <a:txBody>
                    <a:bodyPr/>
                    <a:lstStyle/>
                    <a:p>
                      <a:pPr algn="just"/>
                      <a:r>
                        <a:rPr lang="ru-RU" sz="1000" dirty="0">
                          <a:latin typeface="Times New Roman" pitchFamily="18" charset="0"/>
                          <a:cs typeface="Times New Roman" pitchFamily="18" charset="0"/>
                        </a:rPr>
                        <a:t>Подпрограмма «</a:t>
                      </a:r>
                      <a:r>
                        <a:rPr lang="ru-RU" sz="1000" b="0" dirty="0">
                          <a:effectLst/>
                          <a:latin typeface="Times New Roman" panose="02020603050405020304" pitchFamily="18" charset="0"/>
                          <a:ea typeface="Calibri" panose="020F0502020204030204" pitchFamily="34" charset="0"/>
                        </a:rPr>
                        <a:t>Организация отдыха, оздоровления и занятости детей и молодёжи</a:t>
                      </a:r>
                      <a:r>
                        <a:rPr lang="ru-RU" sz="1000" b="1" dirty="0">
                          <a:effectLst/>
                          <a:latin typeface="Times New Roman" panose="02020603050405020304" pitchFamily="18" charset="0"/>
                          <a:ea typeface="Calibri" panose="020F0502020204030204" pitchFamily="34" charset="0"/>
                        </a:rPr>
                        <a:t>»</a:t>
                      </a:r>
                      <a:endParaRPr lang="ru-RU" sz="1000" dirty="0">
                        <a:latin typeface="Times New Roman" pitchFamily="18" charset="0"/>
                        <a:cs typeface="Times New Roman" pitchFamily="18" charset="0"/>
                      </a:endParaRPr>
                    </a:p>
                  </a:txBody>
                  <a:tcPr/>
                </a:tc>
                <a:tc hMerge="1">
                  <a:txBody>
                    <a:bodyPr/>
                    <a:lstStyle/>
                    <a:p>
                      <a:pPr marR="93345" algn="just">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0812466"/>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охваченных всеми формами отдыха и оздоровления, в общей численности детей в возрасте от 6,5 до 15 лет в общеобразовательных учреждениях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62</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1511301"/>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несовершеннолетних, трудоустроенных в каникулярное время, в общей численности детей в возрасте от 14 до 18 лет в общеобразовательных учреждениях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40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40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8636855"/>
                  </a:ext>
                </a:extLst>
              </a:tr>
              <a:tr h="0">
                <a:tc gridSpan="6">
                  <a:txBody>
                    <a:bodyPr/>
                    <a:lstStyle/>
                    <a:p>
                      <a:pPr algn="just"/>
                      <a:r>
                        <a:rPr lang="ru-RU" sz="1000" dirty="0">
                          <a:latin typeface="Times New Roman" pitchFamily="18" charset="0"/>
                          <a:cs typeface="Times New Roman" pitchFamily="18" charset="0"/>
                        </a:rPr>
                        <a:t>Подпрограмма «</a:t>
                      </a:r>
                      <a:r>
                        <a:rPr lang="ru-RU" sz="1000" b="0" dirty="0">
                          <a:effectLst/>
                          <a:latin typeface="Times New Roman" panose="02020603050405020304" pitchFamily="18" charset="0"/>
                          <a:ea typeface="Calibri" panose="020F0502020204030204" pitchFamily="34" charset="0"/>
                        </a:rPr>
                        <a:t>Руководство и управление в сфере образования</a:t>
                      </a:r>
                      <a:r>
                        <a:rPr lang="ru-RU" sz="1000" b="1" dirty="0">
                          <a:effectLst/>
                          <a:latin typeface="Times New Roman" panose="02020603050405020304" pitchFamily="18" charset="0"/>
                          <a:ea typeface="Calibri" panose="020F0502020204030204" pitchFamily="34" charset="0"/>
                        </a:rPr>
                        <a:t>»</a:t>
                      </a:r>
                      <a:endParaRPr lang="ru-RU" sz="1000" dirty="0">
                        <a:latin typeface="Times New Roman" pitchFamily="18" charset="0"/>
                        <a:cs typeface="Times New Roman" pitchFamily="18" charset="0"/>
                      </a:endParaRPr>
                    </a:p>
                  </a:txBody>
                  <a:tcPr/>
                </a:tc>
                <a:tc hMerge="1">
                  <a:txBody>
                    <a:bodyPr/>
                    <a:lstStyle/>
                    <a:p>
                      <a:pPr algn="just">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50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232353"/>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lgn="l"/>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Доля сохранения контингента обучающихся и воспитанников в образовательных учреждениях в течение года</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3719768"/>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Регулярность  обновления  сайтов образовательных организаций в сети Интернет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периодичность</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 р/ мес</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 р/ мес</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 р/ </a:t>
                      </a:r>
                      <a:r>
                        <a:rPr lang="ru-RU" sz="1000" dirty="0" err="1">
                          <a:effectLst/>
                          <a:latin typeface="Times New Roman" panose="02020603050405020304" pitchFamily="18" charset="0"/>
                          <a:ea typeface="Calibri" panose="020F0502020204030204" pitchFamily="34" charset="0"/>
                          <a:cs typeface="Times New Roman" panose="02020603050405020304" pitchFamily="18" charset="0"/>
                        </a:rPr>
                        <a:t>мес</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8806361"/>
                  </a:ext>
                </a:extLst>
              </a:tr>
              <a:tr h="232495">
                <a:tc>
                  <a:txBody>
                    <a:bodyPr/>
                    <a:lstStyle/>
                    <a:p>
                      <a:pPr algn="ctr"/>
                      <a:r>
                        <a:rPr lang="ru-RU" sz="1000" dirty="0">
                          <a:latin typeface="Times New Roman" pitchFamily="18" charset="0"/>
                          <a:cs typeface="Times New Roman" pitchFamily="18" charset="0"/>
                        </a:rPr>
                        <a:t>3</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Регулярность размещения  информации в социальных сетях, </a:t>
                      </a:r>
                      <a:r>
                        <a:rPr lang="ru-RU" sz="1000" dirty="0" err="1">
                          <a:effectLst/>
                          <a:latin typeface="Times New Roman" panose="02020603050405020304" pitchFamily="18" charset="0"/>
                          <a:ea typeface="Calibri" panose="020F0502020204030204" pitchFamily="34" charset="0"/>
                          <a:cs typeface="Times New Roman" panose="02020603050405020304" pitchFamily="18" charset="0"/>
                        </a:rPr>
                        <a:t>Госпаблики</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000" dirty="0" err="1">
                          <a:effectLst/>
                          <a:latin typeface="Times New Roman" panose="02020603050405020304" pitchFamily="18" charset="0"/>
                          <a:ea typeface="Calibri" panose="020F0502020204030204" pitchFamily="34" charset="0"/>
                          <a:cs typeface="Times New Roman" panose="02020603050405020304" pitchFamily="18" charset="0"/>
                        </a:rPr>
                        <a:t>Сферум</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p>
                      <a:pPr algn="l"/>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периодичность</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Не менее 3 публикаций /нед.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Не менее 3 публикаций /нед.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Не менее 3 публикаций /</a:t>
                      </a:r>
                      <a:r>
                        <a:rPr lang="ru-RU" sz="1000" dirty="0" err="1">
                          <a:effectLst/>
                          <a:latin typeface="Times New Roman" panose="02020603050405020304" pitchFamily="18" charset="0"/>
                          <a:ea typeface="Calibri" panose="020F0502020204030204" pitchFamily="34" charset="0"/>
                          <a:cs typeface="Times New Roman" panose="02020603050405020304" pitchFamily="18" charset="0"/>
                        </a:rPr>
                        <a:t>нед</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5823608"/>
                  </a:ext>
                </a:extLst>
              </a:tr>
            </a:tbl>
          </a:graphicData>
        </a:graphic>
      </p:graphicFrame>
    </p:spTree>
    <p:extLst>
      <p:ext uri="{BB962C8B-B14F-4D97-AF65-F5344CB8AC3E}">
        <p14:creationId xmlns:p14="http://schemas.microsoft.com/office/powerpoint/2010/main" val="27955512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11B1F44-15B9-0465-E0B1-7F167C60A565}"/>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7366B993-72E0-6972-F716-F7EC5F42BAA6}"/>
              </a:ext>
            </a:extLst>
          </p:cNvPr>
          <p:cNvGraphicFramePr>
            <a:graphicFrameLocks noGrp="1"/>
          </p:cNvGraphicFramePr>
          <p:nvPr>
            <p:extLst>
              <p:ext uri="{D42A27DB-BD31-4B8C-83A1-F6EECF244321}">
                <p14:modId xmlns:p14="http://schemas.microsoft.com/office/powerpoint/2010/main" val="587174522"/>
              </p:ext>
            </p:extLst>
          </p:nvPr>
        </p:nvGraphicFramePr>
        <p:xfrm>
          <a:off x="99461" y="65141"/>
          <a:ext cx="11891256" cy="3139771"/>
        </p:xfrm>
        <a:graphic>
          <a:graphicData uri="http://schemas.openxmlformats.org/drawingml/2006/table">
            <a:tbl>
              <a:tblPr firstRow="1" bandRow="1">
                <a:tableStyleId>{8A107856-5554-42FB-B03E-39F5DBC370BA}</a:tableStyleId>
              </a:tblPr>
              <a:tblGrid>
                <a:gridCol w="606117">
                  <a:extLst>
                    <a:ext uri="{9D8B030D-6E8A-4147-A177-3AD203B41FA5}">
                      <a16:colId xmlns:a16="http://schemas.microsoft.com/office/drawing/2014/main" val="4012155347"/>
                    </a:ext>
                  </a:extLst>
                </a:gridCol>
                <a:gridCol w="8745938">
                  <a:extLst>
                    <a:ext uri="{9D8B030D-6E8A-4147-A177-3AD203B41FA5}">
                      <a16:colId xmlns:a16="http://schemas.microsoft.com/office/drawing/2014/main" val="2429840478"/>
                    </a:ext>
                  </a:extLst>
                </a:gridCol>
                <a:gridCol w="666020">
                  <a:extLst>
                    <a:ext uri="{9D8B030D-6E8A-4147-A177-3AD203B41FA5}">
                      <a16:colId xmlns:a16="http://schemas.microsoft.com/office/drawing/2014/main" val="2734536931"/>
                    </a:ext>
                  </a:extLst>
                </a:gridCol>
                <a:gridCol w="572362">
                  <a:extLst>
                    <a:ext uri="{9D8B030D-6E8A-4147-A177-3AD203B41FA5}">
                      <a16:colId xmlns:a16="http://schemas.microsoft.com/office/drawing/2014/main" val="658678647"/>
                    </a:ext>
                  </a:extLst>
                </a:gridCol>
                <a:gridCol w="686832">
                  <a:extLst>
                    <a:ext uri="{9D8B030D-6E8A-4147-A177-3AD203B41FA5}">
                      <a16:colId xmlns:a16="http://schemas.microsoft.com/office/drawing/2014/main" val="927975918"/>
                    </a:ext>
                  </a:extLst>
                </a:gridCol>
                <a:gridCol w="613987">
                  <a:extLst>
                    <a:ext uri="{9D8B030D-6E8A-4147-A177-3AD203B41FA5}">
                      <a16:colId xmlns:a16="http://schemas.microsoft.com/office/drawing/2014/main" val="2141856157"/>
                    </a:ext>
                  </a:extLst>
                </a:gridCol>
              </a:tblGrid>
              <a:tr h="266395">
                <a:tc>
                  <a:txBody>
                    <a:bodyPr/>
                    <a:lstStyle/>
                    <a:p>
                      <a:r>
                        <a:rPr lang="ru-RU" sz="1000" dirty="0">
                          <a:latin typeface="Times New Roman" pitchFamily="18" charset="0"/>
                          <a:cs typeface="Times New Roman" pitchFamily="18" charset="0"/>
                        </a:rPr>
                        <a:t>№ п/п</a:t>
                      </a:r>
                    </a:p>
                  </a:txBody>
                  <a:tcPr/>
                </a:tc>
                <a:tc>
                  <a:txBody>
                    <a:bodyPr/>
                    <a:lstStyle/>
                    <a:p>
                      <a:pPr algn="ctr"/>
                      <a:r>
                        <a:rPr lang="ru-RU" sz="1000" dirty="0">
                          <a:latin typeface="Times New Roman" pitchFamily="18" charset="0"/>
                          <a:cs typeface="Times New Roman" pitchFamily="18" charset="0"/>
                        </a:rPr>
                        <a:t>Показатель (индикатор)</a:t>
                      </a:r>
                    </a:p>
                  </a:txBody>
                  <a:tcPr/>
                </a:tc>
                <a:tc>
                  <a:txBody>
                    <a:bodyPr/>
                    <a:lstStyle/>
                    <a:p>
                      <a:pPr algn="ctr"/>
                      <a:r>
                        <a:rPr lang="ru-RU" sz="1000" dirty="0">
                          <a:latin typeface="Times New Roman" pitchFamily="18" charset="0"/>
                          <a:cs typeface="Times New Roman" pitchFamily="18" charset="0"/>
                        </a:rPr>
                        <a:t>Ед. изм.</a:t>
                      </a:r>
                    </a:p>
                  </a:txBody>
                  <a:tcPr/>
                </a:tc>
                <a:tc>
                  <a:txBody>
                    <a:bodyPr/>
                    <a:lstStyle/>
                    <a:p>
                      <a:pPr algn="ctr"/>
                      <a:r>
                        <a:rPr lang="ru-RU" sz="1000" dirty="0">
                          <a:latin typeface="Times New Roman" pitchFamily="18" charset="0"/>
                          <a:cs typeface="Times New Roman" pitchFamily="18" charset="0"/>
                        </a:rPr>
                        <a:t>2025г</a:t>
                      </a:r>
                    </a:p>
                  </a:txBody>
                  <a:tcPr/>
                </a:tc>
                <a:tc>
                  <a:txBody>
                    <a:bodyPr/>
                    <a:lstStyle/>
                    <a:p>
                      <a:pPr algn="ctr"/>
                      <a:r>
                        <a:rPr lang="ru-RU" sz="1000" dirty="0">
                          <a:latin typeface="Times New Roman" pitchFamily="18" charset="0"/>
                          <a:cs typeface="Times New Roman" pitchFamily="18" charset="0"/>
                        </a:rPr>
                        <a:t>2026г </a:t>
                      </a:r>
                    </a:p>
                  </a:txBody>
                  <a:tcPr/>
                </a:tc>
                <a:tc>
                  <a:txBody>
                    <a:bodyPr/>
                    <a:lstStyle/>
                    <a:p>
                      <a:pPr algn="ctr"/>
                      <a:r>
                        <a:rPr lang="ru-RU" sz="1000" dirty="0">
                          <a:latin typeface="Times New Roman" pitchFamily="18" charset="0"/>
                          <a:cs typeface="Times New Roman" pitchFamily="18" charset="0"/>
                        </a:rPr>
                        <a:t>2027г</a:t>
                      </a:r>
                    </a:p>
                  </a:txBody>
                  <a:tcPr/>
                </a:tc>
                <a:extLst>
                  <a:ext uri="{0D108BD9-81ED-4DB2-BD59-A6C34878D82A}">
                    <a16:rowId xmlns:a16="http://schemas.microsoft.com/office/drawing/2014/main" val="464017353"/>
                  </a:ext>
                </a:extLst>
              </a:tr>
              <a:tr h="0">
                <a:tc>
                  <a:txBody>
                    <a:bodyPr/>
                    <a:lstStyle/>
                    <a:p>
                      <a:pPr algn="ctr"/>
                      <a:r>
                        <a:rPr lang="ru-RU" sz="1000" dirty="0">
                          <a:latin typeface="Times New Roman" pitchFamily="18" charset="0"/>
                          <a:cs typeface="Times New Roman" pitchFamily="18" charset="0"/>
                        </a:rPr>
                        <a:t>4</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образовательных учреждений, имеющие акты приемки учреждений без замечаний надзорных органов</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2924883"/>
                  </a:ext>
                </a:extLst>
              </a:tr>
              <a:tr h="0">
                <a:tc>
                  <a:txBody>
                    <a:bodyPr/>
                    <a:lstStyle/>
                    <a:p>
                      <a:pPr algn="ctr"/>
                      <a:r>
                        <a:rPr lang="ru-RU" sz="1000" dirty="0">
                          <a:latin typeface="Times New Roman" pitchFamily="18" charset="0"/>
                          <a:cs typeface="Times New Roman" pitchFamily="18" charset="0"/>
                        </a:rPr>
                        <a:t>5</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сохраненной муниципальной собственности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173165"/>
                  </a:ext>
                </a:extLst>
              </a:tr>
              <a:tr h="0">
                <a:tc>
                  <a:txBody>
                    <a:bodyPr/>
                    <a:lstStyle/>
                    <a:p>
                      <a:pPr algn="ctr"/>
                      <a:r>
                        <a:rPr lang="ru-RU" sz="1000" dirty="0">
                          <a:latin typeface="Times New Roman" pitchFamily="18" charset="0"/>
                          <a:cs typeface="Times New Roman" pitchFamily="18" charset="0"/>
                        </a:rPr>
                        <a:t>6</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Выполнение муниципального задания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1661629"/>
                  </a:ext>
                </a:extLst>
              </a:tr>
              <a:tr h="0">
                <a:tc>
                  <a:txBody>
                    <a:bodyPr/>
                    <a:lstStyle/>
                    <a:p>
                      <a:pPr algn="ctr"/>
                      <a:r>
                        <a:rPr lang="ru-RU" sz="1000" dirty="0">
                          <a:latin typeface="Times New Roman" pitchFamily="18" charset="0"/>
                          <a:cs typeface="Times New Roman" pitchFamily="18" charset="0"/>
                        </a:rPr>
                        <a:t>7</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сохраненного контингента сотрудников образовательных учреждений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1587357"/>
                  </a:ext>
                </a:extLst>
              </a:tr>
              <a:tr h="0">
                <a:tc>
                  <a:txBody>
                    <a:bodyPr/>
                    <a:lstStyle/>
                    <a:p>
                      <a:pPr algn="ctr"/>
                      <a:r>
                        <a:rPr lang="ru-RU" sz="1000" dirty="0">
                          <a:latin typeface="Times New Roman" pitchFamily="18" charset="0"/>
                          <a:cs typeface="Times New Roman" pitchFamily="18" charset="0"/>
                        </a:rPr>
                        <a:t>8</a:t>
                      </a:r>
                    </a:p>
                  </a:txBody>
                  <a:tcPr/>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Количество школьников 9-11 классов, претендующих на стипендию главы</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3614268"/>
                  </a:ext>
                </a:extLst>
              </a:tr>
              <a:tr h="0">
                <a:tc>
                  <a:txBody>
                    <a:bodyPr/>
                    <a:lstStyle/>
                    <a:p>
                      <a:pPr algn="ctr"/>
                      <a:r>
                        <a:rPr lang="ru-RU" sz="1000" dirty="0">
                          <a:latin typeface="Times New Roman" pitchFamily="18" charset="0"/>
                          <a:cs typeface="Times New Roman" pitchFamily="18" charset="0"/>
                        </a:rPr>
                        <a:t>9</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семинаров, конкурсов, мероприятий для педагогических работников и количество проведенных  районных  мероприятий для обучающихся</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3118208"/>
                  </a:ext>
                </a:extLst>
              </a:tr>
              <a:tr h="0">
                <a:tc>
                  <a:txBody>
                    <a:bodyPr/>
                    <a:lstStyle/>
                    <a:p>
                      <a:pPr algn="ctr"/>
                      <a:r>
                        <a:rPr lang="ru-RU" sz="1000" dirty="0">
                          <a:latin typeface="Times New Roman" pitchFamily="18" charset="0"/>
                          <a:cs typeface="Times New Roman" pitchFamily="18" charset="0"/>
                        </a:rPr>
                        <a:t>10</a:t>
                      </a:r>
                    </a:p>
                  </a:txBody>
                  <a:tcPr/>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Предписания (не устраненных) замечаний со стороны надзорных органов</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3675764"/>
                  </a:ext>
                </a:extLst>
              </a:tr>
              <a:tr h="0">
                <a:tc>
                  <a:txBody>
                    <a:bodyPr/>
                    <a:lstStyle/>
                    <a:p>
                      <a:pPr algn="ctr"/>
                      <a:r>
                        <a:rPr lang="ru-RU" sz="1000" dirty="0">
                          <a:latin typeface="Times New Roman" pitchFamily="18" charset="0"/>
                          <a:cs typeface="Times New Roman" pitchFamily="18" charset="0"/>
                        </a:rPr>
                        <a:t>11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Доля педагогических работников общеобразовательных учреждений округа, вовлеченных в национальную систему профессионального роста педагогических работников, в общей численности педагогических работников общеобразовательных учреждений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40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42</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44</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5945487"/>
                  </a:ext>
                </a:extLst>
              </a:tr>
              <a:tr h="0">
                <a:tc>
                  <a:txBody>
                    <a:bodyPr/>
                    <a:lstStyle/>
                    <a:p>
                      <a:pPr algn="ctr"/>
                      <a:r>
                        <a:rPr lang="ru-RU" sz="1000" dirty="0">
                          <a:latin typeface="Times New Roman" pitchFamily="18" charset="0"/>
                          <a:cs typeface="Times New Roman" pitchFamily="18" charset="0"/>
                        </a:rPr>
                        <a:t>12</a:t>
                      </a:r>
                    </a:p>
                  </a:txBody>
                  <a:tcPr/>
                </a:tc>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Обеспечение выплат молодым специалистам в соответствии с законодательством</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4681532"/>
                  </a:ext>
                </a:extLst>
              </a:tr>
              <a:tr h="0">
                <a:tc gridSpan="6">
                  <a:txBody>
                    <a:bodyPr/>
                    <a:lstStyle/>
                    <a:p>
                      <a:pPr algn="just"/>
                      <a:r>
                        <a:rPr lang="ru-RU" sz="1000" dirty="0">
                          <a:latin typeface="Times New Roman" pitchFamily="18" charset="0"/>
                          <a:cs typeface="Times New Roman" pitchFamily="18" charset="0"/>
                        </a:rPr>
                        <a:t>Подпрограмма «</a:t>
                      </a:r>
                      <a:r>
                        <a:rPr lang="ru-RU" sz="1000" b="0" dirty="0">
                          <a:effectLst/>
                          <a:latin typeface="Times New Roman" panose="02020603050405020304" pitchFamily="18" charset="0"/>
                          <a:ea typeface="Calibri" panose="020F0502020204030204" pitchFamily="34" charset="0"/>
                        </a:rPr>
                        <a:t>Школьное питание»</a:t>
                      </a:r>
                      <a:endParaRPr lang="ru-RU" sz="1000" b="0" dirty="0">
                        <a:latin typeface="Times New Roman" pitchFamily="18" charset="0"/>
                        <a:cs typeface="Times New Roman" pitchFamily="18" charset="0"/>
                      </a:endParaRPr>
                    </a:p>
                  </a:txBody>
                  <a:tcPr/>
                </a:tc>
                <a:tc hMerge="1">
                  <a:txBody>
                    <a:bodyPr/>
                    <a:lstStyle/>
                    <a:p>
                      <a:pPr marR="93345" algn="just">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0812466"/>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школьного возраста, охваченных горячим питанием в общей численности детей в общеобразовательных учреждениях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75</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1511301"/>
                  </a:ext>
                </a:extLst>
              </a:tr>
            </a:tbl>
          </a:graphicData>
        </a:graphic>
      </p:graphicFrame>
      <p:sp>
        <p:nvSpPr>
          <p:cNvPr id="6" name="Прямоугольник 5">
            <a:extLst>
              <a:ext uri="{FF2B5EF4-FFF2-40B4-BE49-F238E27FC236}">
                <a16:creationId xmlns:a16="http://schemas.microsoft.com/office/drawing/2014/main" id="{7077D8D7-EC82-7077-93CF-8A92DD3F5BDC}"/>
              </a:ext>
            </a:extLst>
          </p:cNvPr>
          <p:cNvSpPr/>
          <p:nvPr/>
        </p:nvSpPr>
        <p:spPr>
          <a:xfrm>
            <a:off x="174071" y="3328868"/>
            <a:ext cx="11816646" cy="3199915"/>
          </a:xfrm>
          <a:prstGeom prst="rect">
            <a:avLst/>
          </a:prstGeom>
        </p:spPr>
        <p:txBody>
          <a:bodyPr wrap="square">
            <a:spAutoFit/>
          </a:bodyPr>
          <a:lstStyle/>
          <a:p>
            <a:r>
              <a:rPr lang="ru-RU" sz="1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Ожидаемые результаты реализации программы:</a:t>
            </a:r>
          </a:p>
          <a:p>
            <a:r>
              <a:rPr lang="ru-RU" sz="1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-п</a:t>
            </a:r>
            <a:r>
              <a:rPr lang="ru-RU" sz="1100" dirty="0">
                <a:effectLst/>
                <a:latin typeface="Times New Roman" panose="02020603050405020304" pitchFamily="18" charset="0"/>
                <a:ea typeface="Calibri" panose="020F0502020204030204" pitchFamily="34" charset="0"/>
              </a:rPr>
              <a:t>овышение уровня охвата детей в возрасте от 2 месяцев до 8 лет дошкольным образованием до 50%;</a:t>
            </a:r>
          </a:p>
          <a:p>
            <a:pPr marL="171450" indent="-171450">
              <a:buFontTx/>
              <a:buChar char="-"/>
            </a:pPr>
            <a:r>
              <a:rPr lang="ru-RU" sz="1100" dirty="0">
                <a:effectLst/>
                <a:latin typeface="Times New Roman" panose="02020603050405020304" pitchFamily="18" charset="0"/>
                <a:ea typeface="Calibri" panose="020F0502020204030204" pitchFamily="34" charset="0"/>
              </a:rPr>
              <a:t>ежегодное проведение мероприятий по улучшению условий содержания воспитанников, материально технической базы, обновлению образовательной среды;</a:t>
            </a:r>
          </a:p>
          <a:p>
            <a:r>
              <a:rPr lang="ru-RU" sz="1100" dirty="0">
                <a:effectLst/>
                <a:latin typeface="Times New Roman" panose="02020603050405020304" pitchFamily="18" charset="0"/>
                <a:ea typeface="Calibri" panose="020F0502020204030204" pitchFamily="34" charset="0"/>
              </a:rPr>
              <a:t>- повышение квалификации педагогических работников в сфере дошкольного образования повысится. Выявление и поддержка одаренных и талантливых детей дошкольного возраста в круге возрастет;</a:t>
            </a:r>
          </a:p>
          <a:p>
            <a:pPr marL="171450" indent="-171450">
              <a:buFontTx/>
              <a:buChar char="-"/>
            </a:pPr>
            <a:r>
              <a:rPr lang="ru-RU" sz="1100" dirty="0">
                <a:effectLst/>
                <a:latin typeface="Times New Roman" panose="02020603050405020304" pitchFamily="18" charset="0"/>
                <a:ea typeface="Calibri" panose="020F0502020204030204" pitchFamily="34" charset="0"/>
              </a:rPr>
              <a:t>100 % материальная поддержка воспитания и обучения детей, посещающие дошкольные учреждения родителям (законным представителям);</a:t>
            </a:r>
          </a:p>
          <a:p>
            <a:pPr marL="171450" indent="-171450">
              <a:buFontTx/>
              <a:buChar char="-"/>
            </a:pPr>
            <a:r>
              <a:rPr lang="ru-RU" sz="1100" dirty="0">
                <a:effectLst/>
                <a:latin typeface="Times New Roman" panose="02020603050405020304" pitchFamily="18" charset="0"/>
                <a:ea typeface="Calibri" panose="020F0502020204030204" pitchFamily="34" charset="0"/>
              </a:rPr>
              <a:t>ежегодное проведение мероприятий по обеспечению  противопожарной безопасности, антитеррористической безопасности и охране труда в  учреждениях;</a:t>
            </a:r>
          </a:p>
          <a:p>
            <a:r>
              <a:rPr lang="ru-RU" sz="1100" dirty="0">
                <a:effectLst/>
                <a:latin typeface="Times New Roman" panose="02020603050405020304" pitchFamily="18" charset="0"/>
                <a:ea typeface="Calibri" panose="020F0502020204030204" pitchFamily="34" charset="0"/>
              </a:rPr>
              <a:t>- обновление во всех общеобразовательных учреждениях округа методов обучения и воспитания, образовательных технологий, обеспечивающих освоение обучающимися базовых навыков</a:t>
            </a:r>
          </a:p>
          <a:p>
            <a:r>
              <a:rPr lang="ru-RU" sz="1100" dirty="0">
                <a:effectLst/>
                <a:latin typeface="Times New Roman" panose="02020603050405020304" pitchFamily="18" charset="0"/>
                <a:ea typeface="Calibri" panose="020F0502020204030204" pitchFamily="34" charset="0"/>
              </a:rPr>
              <a:t> и умений, повышение их мотивации к обучению и  вовлечённости в образовательный процесс, а также обновление содержания и совершенствование методов обучения предметной области; «Труд (технология), «ОБЗР». Реализация национальных проектов ЦОС, Точка Роста. Создание на базе образовательных учреждений специализированных классов - </a:t>
            </a:r>
            <a:r>
              <a:rPr lang="ru-RU" sz="1100" dirty="0" err="1">
                <a:effectLst/>
                <a:latin typeface="Times New Roman" panose="02020603050405020304" pitchFamily="18" charset="0"/>
                <a:ea typeface="Calibri" panose="020F0502020204030204" pitchFamily="34" charset="0"/>
              </a:rPr>
              <a:t>агрокласс</a:t>
            </a:r>
            <a:r>
              <a:rPr lang="ru-RU" sz="1100" dirty="0">
                <a:effectLst/>
                <a:latin typeface="Times New Roman" panose="02020603050405020304" pitchFamily="18" charset="0"/>
                <a:ea typeface="Calibri" panose="020F0502020204030204" pitchFamily="34" charset="0"/>
              </a:rPr>
              <a:t>, педагогический класс, казачий класс, класс лесничества, инженерный класс, «Курчатовский класс». Отсутствие общеобразовательных учреждений, попавших в проект «ШНОР» (школы с низкими образовательными результатами);</a:t>
            </a:r>
          </a:p>
          <a:p>
            <a:r>
              <a:rPr lang="ru-RU" sz="1100" dirty="0">
                <a:effectLst/>
                <a:latin typeface="Times New Roman" panose="02020603050405020304" pitchFamily="18" charset="0"/>
                <a:ea typeface="Calibri" panose="020F0502020204030204" pitchFamily="34" charset="0"/>
              </a:rPr>
              <a:t>- функционирование группы продленного дня для обучающихся во всех общеобразовательных учреждениях округа.  Бесперебойный и безопасный подвоз обучающихся в общеобразовательные учреждения;</a:t>
            </a:r>
          </a:p>
          <a:p>
            <a:pPr marL="171450" indent="-171450">
              <a:buFontTx/>
              <a:buChar char="-"/>
            </a:pPr>
            <a:r>
              <a:rPr lang="ru-RU" sz="1100" dirty="0">
                <a:effectLst/>
                <a:latin typeface="Times New Roman" panose="02020603050405020304" pitchFamily="18" charset="0"/>
                <a:ea typeface="Calibri" panose="020F0502020204030204" pitchFamily="34" charset="0"/>
              </a:rPr>
              <a:t>улучшение условий содержания обучающихся в 100%  общеобразовательных учреждениях. Улучшение материально технической базы и обновление образовательной среды;</a:t>
            </a:r>
          </a:p>
          <a:p>
            <a:pPr marR="93345" lvl="0" algn="just">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- 100 % участие обучающихся 4-11 классов в </a:t>
            </a:r>
            <a:r>
              <a:rPr lang="ru-RU" sz="1100" dirty="0" err="1">
                <a:effectLst/>
                <a:latin typeface="Times New Roman" panose="02020603050405020304" pitchFamily="18" charset="0"/>
                <a:ea typeface="Calibri" panose="020F0502020204030204" pitchFamily="34" charset="0"/>
                <a:cs typeface="Times New Roman" panose="02020603050405020304" pitchFamily="18" charset="0"/>
              </a:rPr>
              <a:t>ВсОШ</a:t>
            </a: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на школьном этапе. Количество выпускников, сдавших ЕГЭ по русскому языку и математике (без сроков пересдачи), возрастет до 100 %. Результаты ЕГЭ не ниже показателей региона.</a:t>
            </a:r>
            <a:r>
              <a:rPr lang="ru-RU" sz="1100" dirty="0">
                <a:effectLst/>
                <a:latin typeface="Times New Roman" panose="02020603050405020304" pitchFamily="18" charset="0"/>
                <a:ea typeface="Calibri" panose="020F0502020204030204" pitchFamily="34" charset="0"/>
              </a:rPr>
              <a:t> Количество выпускников, сдавших ОГЭ по русскому языку и математике (без сроков пересдачи), возрастет до 100 %. Результаты ОГЭ  не ниже показателей региона;</a:t>
            </a:r>
          </a:p>
        </p:txBody>
      </p:sp>
    </p:spTree>
    <p:extLst>
      <p:ext uri="{BB962C8B-B14F-4D97-AF65-F5344CB8AC3E}">
        <p14:creationId xmlns:p14="http://schemas.microsoft.com/office/powerpoint/2010/main" val="12629844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502C310-89E0-C635-5286-D2A311CB825F}"/>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29A4449E-14EA-9B8F-6742-23D26D352A51}"/>
              </a:ext>
            </a:extLst>
          </p:cNvPr>
          <p:cNvSpPr txBox="1"/>
          <p:nvPr/>
        </p:nvSpPr>
        <p:spPr>
          <a:xfrm>
            <a:off x="182460" y="140791"/>
            <a:ext cx="11755073" cy="50013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Ожидаемые результаты реализации программы:</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 п</a:t>
            </a:r>
            <a:r>
              <a:rPr lang="ru-RU" sz="1100" dirty="0" err="1">
                <a:effectLst/>
                <a:latin typeface="Times New Roman" panose="02020603050405020304" pitchFamily="18" charset="0"/>
                <a:ea typeface="Calibri" panose="020F0502020204030204" pitchFamily="34" charset="0"/>
              </a:rPr>
              <a:t>роведение</a:t>
            </a:r>
            <a:r>
              <a:rPr lang="ru-RU" sz="1100" dirty="0">
                <a:effectLst/>
                <a:latin typeface="Times New Roman" panose="02020603050405020304" pitchFamily="18" charset="0"/>
                <a:ea typeface="Calibri" panose="020F0502020204030204" pitchFamily="34" charset="0"/>
              </a:rPr>
              <a:t> мероприятий по обеспечению противопожарной безопасности, </a:t>
            </a:r>
            <a:r>
              <a:rPr lang="ru-RU" sz="1100" dirty="0" err="1">
                <a:effectLst/>
                <a:latin typeface="Times New Roman" panose="02020603050405020304" pitchFamily="18" charset="0"/>
                <a:ea typeface="Calibri" panose="020F0502020204030204" pitchFamily="34" charset="0"/>
              </a:rPr>
              <a:t>антитеррорестической</a:t>
            </a:r>
            <a:r>
              <a:rPr lang="ru-RU" sz="1100" dirty="0">
                <a:effectLst/>
                <a:latin typeface="Times New Roman" panose="02020603050405020304" pitchFamily="18" charset="0"/>
                <a:ea typeface="Calibri" panose="020F0502020204030204" pitchFamily="34" charset="0"/>
              </a:rPr>
              <a:t> безопасности и охране труда  в 100% учреждениях общего образования;</a:t>
            </a:r>
          </a:p>
          <a:p>
            <a:pPr marR="0" lvl="0" algn="l" defTabSz="914400" rtl="0" eaLnBrk="1" fontAlgn="auto" latinLnBrk="0" hangingPunct="1">
              <a:lnSpc>
                <a:spcPct val="100000"/>
              </a:lnSpc>
              <a:spcBef>
                <a:spcPts val="0"/>
              </a:spcBef>
              <a:spcAft>
                <a:spcPts val="0"/>
              </a:spcAft>
              <a:buClrTx/>
              <a:buSzTx/>
              <a:tabLst/>
              <a:defRPr/>
            </a:pPr>
            <a:r>
              <a:rPr lang="ru-RU" sz="1100" dirty="0">
                <a:latin typeface="Times New Roman" panose="02020603050405020304" pitchFamily="18" charset="0"/>
                <a:ea typeface="Calibri" panose="020F0502020204030204" pitchFamily="34" charset="0"/>
              </a:rPr>
              <a:t>- </a:t>
            </a:r>
            <a:r>
              <a:rPr lang="ru-RU" sz="1100" dirty="0">
                <a:effectLst/>
                <a:latin typeface="Times New Roman" panose="02020603050405020304" pitchFamily="18" charset="0"/>
                <a:ea typeface="Calibri" panose="020F0502020204030204" pitchFamily="34" charset="0"/>
              </a:rPr>
              <a:t>95 % школьников примут участие в реализации внеурочной деятельности (проекты «Пушкинская карта», «Арсеньевская карта»),   в окружных и краевых фестивалях,  конкурсах, исследовательских проектах;</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увеличение численности молодых специалистов, привлеченных в муниципальные образовательные учреждения округа, до 3 человек в год. Переговоры с педагогическими учебными заведениями (колледж, ВУЗу) по  вопросу трудоустройства. Уровень вовлеченности педагогических работников общеобразовательных учреждений округа в национальную систему профессионального роста педагогических работников возрастет;</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sz="1100" dirty="0">
                <a:effectLst/>
                <a:latin typeface="Times New Roman" panose="02020603050405020304" pitchFamily="18" charset="0"/>
                <a:ea typeface="Calibri" panose="020F0502020204030204" pitchFamily="34" charset="0"/>
              </a:rPr>
              <a:t>100 % вовлечение обучающихся в проекты  «Движение Первых», «Орлята», «Юнармия», различные модели «Наставничество»;</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sz="1100" dirty="0">
                <a:effectLst/>
                <a:latin typeface="Times New Roman" panose="02020603050405020304" pitchFamily="18" charset="0"/>
                <a:ea typeface="Calibri" panose="020F0502020204030204" pitchFamily="34" charset="0"/>
              </a:rPr>
              <a:t>улучшение условий содержания обучающихся  и обеспечение условий повышения качества дополнительного образования;</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обновление в учреждениях дополнительного образования округа методов обучения и воспитания, образовательных технологий, обеспечивающих освоение обучающимися базовых навыков и умений, повышение их мотивации к  мероприятиям дополнительного образования;</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количество школьников, участвующих в сдаче нормативов ГТО  возрастет;</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охват детей в возрасте от 5 до 18 лет, получающих дополнительное образование с использованием сертификата персонифицированного финансирования дополнительного образования, в общей численности детей, получающих дополнительное образование за счет бюджетных средств (за исключением обучающихся в детских школах искусств) составит 1 %. Охват детей в возрасте от 5 до 18 лет, обучающихся по дополнительным общеразвивающим программам за счет социального сертификата на получение муниципальной услуги в социальной сфере, 1 %;</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увеличение количества проводимых воспитательно-профилактических и спортивных мероприятий;</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улучшение условий содержания обучающихся и материально технической базы и обновление образовательной среды в учреждениях дополнительного образования;</a:t>
            </a:r>
          </a:p>
          <a:p>
            <a:pPr marR="0" lvl="0" algn="l" defTabSz="914400" rtl="0" eaLnBrk="1" fontAlgn="auto" latinLnBrk="0" hangingPunct="1">
              <a:lnSpc>
                <a:spcPct val="100000"/>
              </a:lnSpc>
              <a:spcBef>
                <a:spcPts val="0"/>
              </a:spcBef>
              <a:spcAft>
                <a:spcPts val="0"/>
              </a:spcAft>
              <a:buClrTx/>
              <a:buSzTx/>
              <a:tabLst/>
              <a:defRPr/>
            </a:pPr>
            <a:r>
              <a:rPr lang="ru-RU" sz="1100" dirty="0">
                <a:latin typeface="Times New Roman" panose="02020603050405020304" pitchFamily="18" charset="0"/>
                <a:ea typeface="Calibri" panose="020F0502020204030204" pitchFamily="34" charset="0"/>
              </a:rPr>
              <a:t>- е</a:t>
            </a:r>
            <a:r>
              <a:rPr lang="ru-RU" sz="1100" dirty="0">
                <a:effectLst/>
                <a:latin typeface="Times New Roman" panose="02020603050405020304" pitchFamily="18" charset="0"/>
                <a:ea typeface="Calibri" panose="020F0502020204030204" pitchFamily="34" charset="0"/>
              </a:rPr>
              <a:t>жегодное проведение мероприятий по обеспечению противопожарной безопасности, антитеррористической деятельности и охране труда  в учреждениях дополнительного образования;</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увеличение охвата детей школьного возраста от 6,5 до15 лет  отдыхом и оздоровлением в лагерях с дневным пребыванием  до 65 %. Сохранение численности детей в возрасте от 14 до 18 лет, трудоустроенных в каникулярный период;</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сохранение контингента обучающихся и воспитанников в течение года. Повышение открытости деятельности образовательных учреждений. Улучшение организации работы и повышение уровня исполнительской дисциплины руководителей образовательных учреждений;</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бесперебойное финансовое обеспечение деятельности КУ МОУО. Сохранение материально технической базы;</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увеличение количества школьников 9- 11 классов, претендующих на стипендию главы до 10 человек;</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повышение качества образования в образовательных учреждениях;</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выполнение требований по пожарной антитеррористической безопасности и охране труда;</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повышение квалификации работников образовательных учреждений и КУ МОУО;</a:t>
            </a:r>
          </a:p>
          <a:p>
            <a:pPr marR="0" lvl="0" algn="l" defTabSz="914400" rtl="0" eaLnBrk="1" fontAlgn="auto" latinLnBrk="0" hangingPunct="1">
              <a:lnSpc>
                <a:spcPct val="100000"/>
              </a:lnSpc>
              <a:spcBef>
                <a:spcPts val="0"/>
              </a:spcBef>
              <a:spcAft>
                <a:spcPts val="0"/>
              </a:spcAft>
              <a:buClrTx/>
              <a:buSzTx/>
              <a:tabLst/>
              <a:defRPr/>
            </a:pPr>
            <a:r>
              <a:rPr lang="ru-RU" sz="1100" dirty="0">
                <a:effectLst/>
                <a:latin typeface="Times New Roman" panose="02020603050405020304" pitchFamily="18" charset="0"/>
                <a:ea typeface="Calibri" panose="020F0502020204030204" pitchFamily="34" charset="0"/>
              </a:rPr>
              <a:t>- обеспечение выплат молодым специалистам в соответствии с законодательством;</a:t>
            </a:r>
          </a:p>
          <a:p>
            <a:pPr marR="0" lvl="0" algn="l" defTabSz="914400" rtl="0" eaLnBrk="1" fontAlgn="auto" latinLnBrk="0" hangingPunct="1">
              <a:lnSpc>
                <a:spcPct val="100000"/>
              </a:lnSpc>
              <a:spcBef>
                <a:spcPts val="0"/>
              </a:spcBef>
              <a:spcAft>
                <a:spcPts val="0"/>
              </a:spcAft>
              <a:buClrTx/>
              <a:buSzTx/>
              <a:tabLst/>
              <a:defRPr/>
            </a:pPr>
            <a:r>
              <a:rPr lang="ru-RU" sz="1100">
                <a:effectLst/>
                <a:latin typeface="Times New Roman" panose="02020603050405020304" pitchFamily="18" charset="0"/>
                <a:ea typeface="Calibri" panose="020F0502020204030204" pitchFamily="34" charset="0"/>
              </a:rPr>
              <a:t>- обеспечение </a:t>
            </a:r>
            <a:r>
              <a:rPr lang="ru-RU" sz="1100" dirty="0">
                <a:effectLst/>
                <a:latin typeface="Times New Roman" panose="02020603050405020304" pitchFamily="18" charset="0"/>
                <a:ea typeface="Calibri" panose="020F0502020204030204" pitchFamily="34" charset="0"/>
              </a:rPr>
              <a:t>качественным горячим питанием   обучающихся в общеобразовательных учреждениях.</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endParaRPr>
          </a:p>
        </p:txBody>
      </p:sp>
    </p:spTree>
    <p:extLst>
      <p:ext uri="{BB962C8B-B14F-4D97-AF65-F5344CB8AC3E}">
        <p14:creationId xmlns:p14="http://schemas.microsoft.com/office/powerpoint/2010/main" val="14364789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E017A3-866D-DF80-92F0-F9E1514F8397}"/>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Rectangle 1"/>
          <p:cNvSpPr>
            <a:spLocks noChangeArrowheads="1"/>
          </p:cNvSpPr>
          <p:nvPr/>
        </p:nvSpPr>
        <p:spPr bwMode="auto">
          <a:xfrm>
            <a:off x="1947672" y="186892"/>
            <a:ext cx="8257032"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07950" algn="ctr" defTabSz="914400" rtl="0" eaLnBrk="1" fontAlgn="base" latinLnBrk="0" hangingPunct="1">
              <a:lnSpc>
                <a:spcPct val="100000"/>
              </a:lnSpc>
              <a:spcBef>
                <a:spcPct val="0"/>
              </a:spcBef>
              <a:spcAft>
                <a:spcPct val="0"/>
              </a:spcAft>
              <a:buClrTx/>
              <a:buSzTx/>
              <a:buFontTx/>
              <a:buNone/>
              <a:tabLst>
                <a:tab pos="2970213" algn="ctr"/>
                <a:tab pos="5940425" algn="r"/>
              </a:tabLst>
            </a:pP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Муниципальная программа </a:t>
            </a:r>
            <a:r>
              <a:rPr kumimoji="0" lang="ru-RU" sz="1100" b="1" i="0" u="none" strike="noStrike" cap="none" normalizeH="0" baseline="0" dirty="0">
                <a:ln>
                  <a:noFill/>
                </a:ln>
                <a:solidFill>
                  <a:srgbClr val="6600FF"/>
                </a:solidFill>
                <a:effectLst/>
                <a:latin typeface="Calibri"/>
                <a:ea typeface="Calibri" pitchFamily="34" charset="0"/>
                <a:cs typeface="Times New Roman" pitchFamily="18" charset="0"/>
              </a:rPr>
              <a:t>«</a:t>
            </a: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Развитие молодежной политики и патриотического воспитания граждан в </a:t>
            </a:r>
            <a:r>
              <a:rPr kumimoji="0" lang="ru-RU" sz="1100" b="1" i="0" u="none" strike="noStrike" cap="none" normalizeH="0" baseline="0" dirty="0" err="1">
                <a:ln>
                  <a:noFill/>
                </a:ln>
                <a:solidFill>
                  <a:srgbClr val="6600FF"/>
                </a:solidFill>
                <a:effectLst/>
                <a:latin typeface="Times New Roman" pitchFamily="18" charset="0"/>
                <a:ea typeface="Calibri" pitchFamily="34" charset="0"/>
                <a:cs typeface="Times New Roman" pitchFamily="18" charset="0"/>
              </a:rPr>
              <a:t>Анучинском</a:t>
            </a: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 муниципальном округе на 2025-2029 годы</a:t>
            </a:r>
            <a:r>
              <a:rPr kumimoji="0" lang="ru-RU" sz="1100" b="1" i="0" u="none" strike="noStrike" cap="none" normalizeH="0" baseline="0" dirty="0">
                <a:ln>
                  <a:noFill/>
                </a:ln>
                <a:solidFill>
                  <a:srgbClr val="6600FF"/>
                </a:solidFill>
                <a:effectLst/>
                <a:latin typeface="Calibri"/>
                <a:ea typeface="Calibri" pitchFamily="34" charset="0"/>
                <a:cs typeface="Times New Roman" pitchFamily="18" charset="0"/>
              </a:rPr>
              <a:t>»</a:t>
            </a:r>
            <a:endParaRPr kumimoji="0" lang="ru-RU" sz="1100" b="0" i="0" u="none" strike="noStrike" cap="none" normalizeH="0" baseline="0" dirty="0">
              <a:ln>
                <a:noFill/>
              </a:ln>
              <a:solidFill>
                <a:srgbClr val="6600FF"/>
              </a:solidFill>
              <a:effectLst/>
              <a:latin typeface="Arial" pitchFamily="34" charset="0"/>
              <a:cs typeface="Arial" pitchFamily="34" charset="0"/>
            </a:endParaRPr>
          </a:p>
        </p:txBody>
      </p:sp>
      <p:sp>
        <p:nvSpPr>
          <p:cNvPr id="4" name="TextBox 3">
            <a:extLst>
              <a:ext uri="{FF2B5EF4-FFF2-40B4-BE49-F238E27FC236}">
                <a16:creationId xmlns:a16="http://schemas.microsoft.com/office/drawing/2014/main" id="{926B4FF9-3701-6ABA-9AA0-AEEC9AE953E6}"/>
              </a:ext>
            </a:extLst>
          </p:cNvPr>
          <p:cNvSpPr txBox="1"/>
          <p:nvPr/>
        </p:nvSpPr>
        <p:spPr>
          <a:xfrm>
            <a:off x="4086815" y="485026"/>
            <a:ext cx="4519186"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13.08.2024 № 760</a:t>
            </a:r>
          </a:p>
        </p:txBody>
      </p:sp>
      <p:pic>
        <p:nvPicPr>
          <p:cNvPr id="5" name="Рисунок 4">
            <a:extLst>
              <a:ext uri="{FF2B5EF4-FFF2-40B4-BE49-F238E27FC236}">
                <a16:creationId xmlns:a16="http://schemas.microsoft.com/office/drawing/2014/main" id="{9F05A2C5-3025-94FB-17DD-92DBB7ADF835}"/>
              </a:ext>
            </a:extLst>
          </p:cNvPr>
          <p:cNvPicPr>
            <a:picLocks noChangeAspect="1"/>
          </p:cNvPicPr>
          <p:nvPr/>
        </p:nvPicPr>
        <p:blipFill>
          <a:blip r:embed="rId3" cstate="print"/>
          <a:stretch>
            <a:fillRect/>
          </a:stretch>
        </p:blipFill>
        <p:spPr>
          <a:xfrm>
            <a:off x="236827" y="320371"/>
            <a:ext cx="1203785" cy="1033978"/>
          </a:xfrm>
          <a:prstGeom prst="rect">
            <a:avLst/>
          </a:prstGeom>
        </p:spPr>
      </p:pic>
      <p:pic>
        <p:nvPicPr>
          <p:cNvPr id="6" name="Рисунок 5">
            <a:extLst>
              <a:ext uri="{FF2B5EF4-FFF2-40B4-BE49-F238E27FC236}">
                <a16:creationId xmlns:a16="http://schemas.microsoft.com/office/drawing/2014/main" id="{967D2948-0849-5361-5E60-A16A2F2B8788}"/>
              </a:ext>
            </a:extLst>
          </p:cNvPr>
          <p:cNvPicPr>
            <a:picLocks noChangeAspect="1"/>
          </p:cNvPicPr>
          <p:nvPr/>
        </p:nvPicPr>
        <p:blipFill>
          <a:blip r:embed="rId4" cstate="print"/>
          <a:stretch>
            <a:fillRect/>
          </a:stretch>
        </p:blipFill>
        <p:spPr>
          <a:xfrm>
            <a:off x="10368951" y="159695"/>
            <a:ext cx="1600532" cy="1039377"/>
          </a:xfrm>
          <a:prstGeom prst="rect">
            <a:avLst/>
          </a:prstGeom>
        </p:spPr>
      </p:pic>
      <p:sp>
        <p:nvSpPr>
          <p:cNvPr id="7" name="Rectangle 3"/>
          <p:cNvSpPr>
            <a:spLocks noChangeArrowheads="1"/>
          </p:cNvSpPr>
          <p:nvPr/>
        </p:nvSpPr>
        <p:spPr bwMode="auto">
          <a:xfrm>
            <a:off x="1440188" y="743626"/>
            <a:ext cx="8877004"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Целью программы является </a:t>
            </a:r>
            <a:r>
              <a:rPr kumimoji="0" lang="ru-RU" sz="11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совершенствование правовых, социально-экономических и организационных условий для успешной самореализации молодёжи, направленной на раскрытие ее потенциала, а также </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формирование у граждан высокого патриотического сознания, чувства верности своему Отечеству, готовности к выполнению гражданского долга.</a:t>
            </a:r>
            <a:r>
              <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9" name="TextBox 8"/>
          <p:cNvSpPr txBox="1"/>
          <p:nvPr/>
        </p:nvSpPr>
        <p:spPr>
          <a:xfrm>
            <a:off x="232913" y="1423358"/>
            <a:ext cx="9775433" cy="938719"/>
          </a:xfrm>
          <a:prstGeom prst="rect">
            <a:avLst/>
          </a:prstGeom>
          <a:noFill/>
        </p:spPr>
        <p:txBody>
          <a:bodyPr wrap="none" rtlCol="0">
            <a:spAutoFit/>
          </a:bodyPr>
          <a:lstStyle/>
          <a:p>
            <a:r>
              <a:rPr lang="ru-RU" sz="1100" dirty="0">
                <a:latin typeface="Times New Roman" pitchFamily="18" charset="0"/>
                <a:cs typeface="Times New Roman" pitchFamily="18" charset="0"/>
              </a:rPr>
              <a:t>Задачи программы:</a:t>
            </a:r>
          </a:p>
          <a:p>
            <a:pPr>
              <a:buFontTx/>
              <a:buChar char="-"/>
            </a:pPr>
            <a:r>
              <a:rPr lang="ru-RU" sz="1100" dirty="0">
                <a:latin typeface="Times New Roman" pitchFamily="18" charset="0"/>
                <a:cs typeface="Times New Roman" pitchFamily="18" charset="0"/>
              </a:rPr>
              <a:t>создание условий для воспитания гражданственности и патриотизма;</a:t>
            </a:r>
          </a:p>
          <a:p>
            <a:pPr>
              <a:buFontTx/>
              <a:buChar char="-"/>
            </a:pPr>
            <a:r>
              <a:rPr lang="ru-RU" sz="1100" dirty="0">
                <a:latin typeface="Times New Roman" pitchFamily="18" charset="0"/>
                <a:cs typeface="Times New Roman" pitchFamily="18" charset="0"/>
              </a:rPr>
              <a:t> совершенствование системы вовлечения молодежи в социальную практику и добровольчество, поддержка молодежных инициатив и талантливой молодежи.</a:t>
            </a:r>
          </a:p>
          <a:p>
            <a:endParaRPr lang="ru-RU" sz="1100" dirty="0">
              <a:latin typeface="Times New Roman" pitchFamily="18" charset="0"/>
              <a:cs typeface="Times New Roman" pitchFamily="18" charset="0"/>
            </a:endParaRPr>
          </a:p>
          <a:p>
            <a:endParaRPr lang="ru-RU" sz="1100" dirty="0">
              <a:latin typeface="Times New Roman" pitchFamily="18" charset="0"/>
              <a:cs typeface="Times New Roman" pitchFamily="18" charset="0"/>
            </a:endParaRPr>
          </a:p>
        </p:txBody>
      </p:sp>
      <p:graphicFrame>
        <p:nvGraphicFramePr>
          <p:cNvPr id="10" name="Таблица 18">
            <a:extLst>
              <a:ext uri="{FF2B5EF4-FFF2-40B4-BE49-F238E27FC236}">
                <a16:creationId xmlns:a16="http://schemas.microsoft.com/office/drawing/2014/main" id="{DA193BF9-AC88-03D9-5BEF-7B31C9505287}"/>
              </a:ext>
            </a:extLst>
          </p:cNvPr>
          <p:cNvGraphicFramePr>
            <a:graphicFrameLocks noGrp="1"/>
          </p:cNvGraphicFramePr>
          <p:nvPr>
            <p:extLst>
              <p:ext uri="{D42A27DB-BD31-4B8C-83A1-F6EECF244321}">
                <p14:modId xmlns:p14="http://schemas.microsoft.com/office/powerpoint/2010/main" val="2653998311"/>
              </p:ext>
            </p:extLst>
          </p:nvPr>
        </p:nvGraphicFramePr>
        <p:xfrm>
          <a:off x="167104" y="2098879"/>
          <a:ext cx="11573448" cy="995909"/>
        </p:xfrm>
        <a:graphic>
          <a:graphicData uri="http://schemas.openxmlformats.org/drawingml/2006/table">
            <a:tbl>
              <a:tblPr firstRow="1" bandRow="1">
                <a:tableStyleId>{8A107856-5554-42FB-B03E-39F5DBC370BA}</a:tableStyleId>
              </a:tblPr>
              <a:tblGrid>
                <a:gridCol w="3325180">
                  <a:extLst>
                    <a:ext uri="{9D8B030D-6E8A-4147-A177-3AD203B41FA5}">
                      <a16:colId xmlns:a16="http://schemas.microsoft.com/office/drawing/2014/main" val="1756908769"/>
                    </a:ext>
                  </a:extLst>
                </a:gridCol>
                <a:gridCol w="1581658">
                  <a:extLst>
                    <a:ext uri="{9D8B030D-6E8A-4147-A177-3AD203B41FA5}">
                      <a16:colId xmlns:a16="http://schemas.microsoft.com/office/drawing/2014/main" val="2972828671"/>
                    </a:ext>
                  </a:extLst>
                </a:gridCol>
                <a:gridCol w="1699911">
                  <a:extLst>
                    <a:ext uri="{9D8B030D-6E8A-4147-A177-3AD203B41FA5}">
                      <a16:colId xmlns:a16="http://schemas.microsoft.com/office/drawing/2014/main" val="1140601564"/>
                    </a:ext>
                  </a:extLst>
                </a:gridCol>
                <a:gridCol w="1581657">
                  <a:extLst>
                    <a:ext uri="{9D8B030D-6E8A-4147-A177-3AD203B41FA5}">
                      <a16:colId xmlns:a16="http://schemas.microsoft.com/office/drawing/2014/main" val="3858202059"/>
                    </a:ext>
                  </a:extLst>
                </a:gridCol>
                <a:gridCol w="1773822">
                  <a:extLst>
                    <a:ext uri="{9D8B030D-6E8A-4147-A177-3AD203B41FA5}">
                      <a16:colId xmlns:a16="http://schemas.microsoft.com/office/drawing/2014/main" val="3329245531"/>
                    </a:ext>
                  </a:extLst>
                </a:gridCol>
                <a:gridCol w="1611220">
                  <a:extLst>
                    <a:ext uri="{9D8B030D-6E8A-4147-A177-3AD203B41FA5}">
                      <a16:colId xmlns:a16="http://schemas.microsoft.com/office/drawing/2014/main" val="1340474206"/>
                    </a:ext>
                  </a:extLst>
                </a:gridCol>
              </a:tblGrid>
              <a:tr h="256478">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Подпрограммы</a:t>
                      </a:r>
                    </a:p>
                  </a:txBody>
                  <a:tcPr>
                    <a:solidFill>
                      <a:schemeClr val="accent1">
                        <a:lumMod val="60000"/>
                        <a:lumOff val="40000"/>
                      </a:schemeClr>
                    </a:solidFill>
                  </a:tcPr>
                </a:tc>
                <a:tc>
                  <a:txBody>
                    <a:bodyPr/>
                    <a:lstStyle/>
                    <a:p>
                      <a:pPr algn="ctr" fontAlgn="t"/>
                      <a:r>
                        <a:rPr lang="ru-RU" sz="1100" b="1" i="0" u="none" strike="noStrike" dirty="0">
                          <a:solidFill>
                            <a:schemeClr val="tx1">
                              <a:lumMod val="95000"/>
                              <a:lumOff val="5000"/>
                            </a:schemeClr>
                          </a:solidFill>
                          <a:latin typeface="Times New Roman"/>
                        </a:rPr>
                        <a:t>2023г (факт)</a:t>
                      </a:r>
                    </a:p>
                  </a:txBody>
                  <a:tcPr marL="7620" marR="7620" marT="7620" marB="0">
                    <a:solidFill>
                      <a:schemeClr val="accent1">
                        <a:lumMod val="60000"/>
                        <a:lumOff val="40000"/>
                      </a:schemeClr>
                    </a:solidFill>
                  </a:tcPr>
                </a:tc>
                <a:tc>
                  <a:txBody>
                    <a:bodyPr/>
                    <a:lstStyle/>
                    <a:p>
                      <a:pPr algn="ctr" fontAlgn="t"/>
                      <a:r>
                        <a:rPr lang="ru-RU" sz="1100" b="1" i="0" u="none" strike="noStrike" dirty="0">
                          <a:solidFill>
                            <a:schemeClr val="tx1">
                              <a:lumMod val="95000"/>
                              <a:lumOff val="5000"/>
                            </a:schemeClr>
                          </a:solidFill>
                          <a:latin typeface="Times New Roman"/>
                        </a:rPr>
                        <a:t>2024г (оценка)</a:t>
                      </a:r>
                    </a:p>
                  </a:txBody>
                  <a:tcPr marL="7620" marR="7620" marT="7620" marB="0">
                    <a:solidFill>
                      <a:schemeClr val="accent1">
                        <a:lumMod val="60000"/>
                        <a:lumOff val="40000"/>
                      </a:schemeClr>
                    </a:solidFill>
                  </a:tcPr>
                </a:tc>
                <a:tc>
                  <a:txBody>
                    <a:bodyPr/>
                    <a:lstStyle/>
                    <a:p>
                      <a:pPr algn="ctr" fontAlgn="t"/>
                      <a:r>
                        <a:rPr lang="ru-RU" sz="1100" b="1" i="0" u="none" strike="noStrike" dirty="0">
                          <a:solidFill>
                            <a:schemeClr val="tx1">
                              <a:lumMod val="95000"/>
                              <a:lumOff val="5000"/>
                            </a:schemeClr>
                          </a:solidFill>
                          <a:latin typeface="Times New Roman"/>
                        </a:rPr>
                        <a:t>2025г (проект)</a:t>
                      </a:r>
                    </a:p>
                  </a:txBody>
                  <a:tcPr marL="7620" marR="7620" marT="7620" marB="0">
                    <a:solidFill>
                      <a:schemeClr val="accent1">
                        <a:lumMod val="60000"/>
                        <a:lumOff val="40000"/>
                      </a:schemeClr>
                    </a:solidFill>
                  </a:tcPr>
                </a:tc>
                <a:tc>
                  <a:txBody>
                    <a:bodyPr/>
                    <a:lstStyle/>
                    <a:p>
                      <a:pPr algn="ctr" fontAlgn="t"/>
                      <a:r>
                        <a:rPr lang="ru-RU" sz="1100" b="1" i="0" u="none" strike="noStrike" dirty="0">
                          <a:solidFill>
                            <a:schemeClr val="tx1">
                              <a:lumMod val="95000"/>
                              <a:lumOff val="5000"/>
                            </a:schemeClr>
                          </a:solidFill>
                          <a:latin typeface="Times New Roman"/>
                        </a:rPr>
                        <a:t>2026г (прогноз)</a:t>
                      </a:r>
                    </a:p>
                  </a:txBody>
                  <a:tcPr marL="7620" marR="7620" marT="7620" marB="0">
                    <a:solidFill>
                      <a:schemeClr val="accent1">
                        <a:lumMod val="60000"/>
                        <a:lumOff val="40000"/>
                      </a:schemeClr>
                    </a:solidFill>
                  </a:tcPr>
                </a:tc>
                <a:tc>
                  <a:txBody>
                    <a:bodyPr/>
                    <a:lstStyle/>
                    <a:p>
                      <a:pPr algn="ctr" fontAlgn="t"/>
                      <a:r>
                        <a:rPr lang="ru-RU" sz="1100" b="1" i="0" u="none" strike="noStrike" dirty="0">
                          <a:solidFill>
                            <a:schemeClr val="tx1">
                              <a:lumMod val="95000"/>
                              <a:lumOff val="5000"/>
                            </a:schemeClr>
                          </a:solidFill>
                          <a:latin typeface="Times New Roman"/>
                        </a:rPr>
                        <a:t>2027г (прогноз)</a:t>
                      </a:r>
                    </a:p>
                  </a:txBody>
                  <a:tcPr marL="7620" marR="7620" marT="7620" marB="0">
                    <a:solidFill>
                      <a:schemeClr val="accent1">
                        <a:lumMod val="60000"/>
                        <a:lumOff val="40000"/>
                      </a:schemeClr>
                    </a:solidFill>
                  </a:tcPr>
                </a:tc>
                <a:extLst>
                  <a:ext uri="{0D108BD9-81ED-4DB2-BD59-A6C34878D82A}">
                    <a16:rowId xmlns:a16="http://schemas.microsoft.com/office/drawing/2014/main" val="335547516"/>
                  </a:ext>
                </a:extLst>
              </a:tr>
              <a:tr h="243921">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Патриотическое воспитание</a:t>
                      </a:r>
                    </a:p>
                  </a:txBody>
                  <a:tcPr>
                    <a:solidFill>
                      <a:schemeClr val="accent1">
                        <a:lumMod val="60000"/>
                        <a:lumOff val="40000"/>
                      </a:schemeClr>
                    </a:solidFill>
                  </a:tcPr>
                </a:tc>
                <a:tc>
                  <a:txBody>
                    <a:bodyPr/>
                    <a:lstStyle/>
                    <a:p>
                      <a:pPr algn="ctr" fontAlgn="t"/>
                      <a:r>
                        <a:rPr lang="ru-RU" sz="1000" b="0" i="0" u="none" strike="noStrike" dirty="0">
                          <a:solidFill>
                            <a:srgbClr val="000000"/>
                          </a:solidFill>
                          <a:latin typeface="Times New Roman"/>
                        </a:rPr>
                        <a:t>170000,00</a:t>
                      </a:r>
                    </a:p>
                  </a:txBody>
                  <a:tcPr marL="7620" marR="7620" marT="7620" marB="0">
                    <a:solidFill>
                      <a:schemeClr val="accent1">
                        <a:lumMod val="60000"/>
                        <a:lumOff val="40000"/>
                      </a:schemeClr>
                    </a:solidFill>
                  </a:tcPr>
                </a:tc>
                <a:tc>
                  <a:txBody>
                    <a:bodyPr/>
                    <a:lstStyle/>
                    <a:p>
                      <a:pPr algn="ctr" fontAlgn="t"/>
                      <a:r>
                        <a:rPr lang="ru-RU" sz="1000" b="0" i="0" u="none" strike="noStrike">
                          <a:solidFill>
                            <a:srgbClr val="000000"/>
                          </a:solidFill>
                          <a:latin typeface="Times New Roman"/>
                        </a:rPr>
                        <a:t>198300,00</a:t>
                      </a:r>
                    </a:p>
                  </a:txBody>
                  <a:tcPr marL="7620" marR="7620" marT="7620" marB="0">
                    <a:solidFill>
                      <a:schemeClr val="accent1">
                        <a:lumMod val="60000"/>
                        <a:lumOff val="40000"/>
                      </a:schemeClr>
                    </a:solidFill>
                  </a:tcPr>
                </a:tc>
                <a:tc>
                  <a:txBody>
                    <a:bodyPr/>
                    <a:lstStyle/>
                    <a:p>
                      <a:pPr algn="ctr" fontAlgn="t"/>
                      <a:r>
                        <a:rPr lang="ru-RU" sz="1000" b="0" i="0" u="none" strike="noStrike" dirty="0">
                          <a:solidFill>
                            <a:srgbClr val="000000"/>
                          </a:solidFill>
                          <a:latin typeface="Times New Roman"/>
                        </a:rPr>
                        <a:t>220000,00</a:t>
                      </a:r>
                    </a:p>
                  </a:txBody>
                  <a:tcPr marL="7620" marR="7620" marT="7620" marB="0">
                    <a:solidFill>
                      <a:schemeClr val="accent1">
                        <a:lumMod val="60000"/>
                        <a:lumOff val="40000"/>
                      </a:schemeClr>
                    </a:solidFill>
                  </a:tcPr>
                </a:tc>
                <a:tc>
                  <a:txBody>
                    <a:bodyPr/>
                    <a:lstStyle/>
                    <a:p>
                      <a:pPr algn="ctr" fontAlgn="t"/>
                      <a:r>
                        <a:rPr lang="ru-RU" sz="1000" b="0" i="0" u="none" strike="noStrike" dirty="0">
                          <a:solidFill>
                            <a:srgbClr val="000000"/>
                          </a:solidFill>
                          <a:latin typeface="Times New Roman"/>
                        </a:rPr>
                        <a:t>220000,00</a:t>
                      </a:r>
                    </a:p>
                  </a:txBody>
                  <a:tcPr marL="7620" marR="7620" marT="7620" marB="0">
                    <a:solidFill>
                      <a:schemeClr val="accent1">
                        <a:lumMod val="60000"/>
                        <a:lumOff val="40000"/>
                      </a:schemeClr>
                    </a:solidFill>
                  </a:tcPr>
                </a:tc>
                <a:tc>
                  <a:txBody>
                    <a:bodyPr/>
                    <a:lstStyle/>
                    <a:p>
                      <a:pPr algn="ctr" fontAlgn="t"/>
                      <a:r>
                        <a:rPr lang="ru-RU" sz="1000" b="0" i="0" u="none" strike="noStrike" dirty="0">
                          <a:solidFill>
                            <a:srgbClr val="000000"/>
                          </a:solidFill>
                          <a:latin typeface="Times New Roman"/>
                        </a:rPr>
                        <a:t>220000,00</a:t>
                      </a:r>
                    </a:p>
                  </a:txBody>
                  <a:tcPr marL="7620" marR="7620" marT="7620" marB="0">
                    <a:solidFill>
                      <a:schemeClr val="accent1">
                        <a:lumMod val="60000"/>
                        <a:lumOff val="40000"/>
                      </a:schemeClr>
                    </a:solidFill>
                  </a:tcPr>
                </a:tc>
                <a:extLst>
                  <a:ext uri="{0D108BD9-81ED-4DB2-BD59-A6C34878D82A}">
                    <a16:rowId xmlns:a16="http://schemas.microsoft.com/office/drawing/2014/main" val="3313264423"/>
                  </a:ext>
                </a:extLst>
              </a:tr>
              <a:tr h="251670">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Молодежь</a:t>
                      </a:r>
                    </a:p>
                  </a:txBody>
                  <a:tcPr>
                    <a:solidFill>
                      <a:schemeClr val="accent1">
                        <a:lumMod val="60000"/>
                        <a:lumOff val="40000"/>
                      </a:schemeClr>
                    </a:solidFill>
                  </a:tcPr>
                </a:tc>
                <a:tc>
                  <a:txBody>
                    <a:bodyPr/>
                    <a:lstStyle/>
                    <a:p>
                      <a:pPr algn="ctr" fontAlgn="t"/>
                      <a:r>
                        <a:rPr lang="ru-RU" sz="1000" b="0" i="0" u="none" strike="noStrike">
                          <a:solidFill>
                            <a:srgbClr val="000000"/>
                          </a:solidFill>
                          <a:latin typeface="Times New Roman"/>
                        </a:rPr>
                        <a:t>458600,00</a:t>
                      </a:r>
                    </a:p>
                  </a:txBody>
                  <a:tcPr marL="7620" marR="7620" marT="7620" marB="0">
                    <a:solidFill>
                      <a:schemeClr val="accent1">
                        <a:lumMod val="60000"/>
                        <a:lumOff val="40000"/>
                      </a:schemeClr>
                    </a:solidFill>
                  </a:tcPr>
                </a:tc>
                <a:tc>
                  <a:txBody>
                    <a:bodyPr/>
                    <a:lstStyle/>
                    <a:p>
                      <a:pPr algn="ctr" fontAlgn="t"/>
                      <a:r>
                        <a:rPr lang="ru-RU" sz="1000" b="0" i="0" u="none" strike="noStrike">
                          <a:solidFill>
                            <a:srgbClr val="000000"/>
                          </a:solidFill>
                          <a:latin typeface="Times New Roman"/>
                        </a:rPr>
                        <a:t>100000,00</a:t>
                      </a:r>
                    </a:p>
                  </a:txBody>
                  <a:tcPr marL="7620" marR="7620" marT="7620" marB="0">
                    <a:solidFill>
                      <a:schemeClr val="accent1">
                        <a:lumMod val="60000"/>
                        <a:lumOff val="40000"/>
                      </a:schemeClr>
                    </a:solidFill>
                  </a:tcPr>
                </a:tc>
                <a:tc>
                  <a:txBody>
                    <a:bodyPr/>
                    <a:lstStyle/>
                    <a:p>
                      <a:pPr algn="ctr" fontAlgn="t"/>
                      <a:r>
                        <a:rPr lang="ru-RU" sz="1000" b="0" i="0" u="none" strike="noStrike" dirty="0">
                          <a:solidFill>
                            <a:srgbClr val="000000"/>
                          </a:solidFill>
                          <a:latin typeface="Times New Roman"/>
                        </a:rPr>
                        <a:t>110000,00</a:t>
                      </a:r>
                    </a:p>
                  </a:txBody>
                  <a:tcPr marL="7620" marR="7620" marT="7620" marB="0">
                    <a:solidFill>
                      <a:schemeClr val="accent1">
                        <a:lumMod val="60000"/>
                        <a:lumOff val="40000"/>
                      </a:schemeClr>
                    </a:solidFill>
                  </a:tcPr>
                </a:tc>
                <a:tc>
                  <a:txBody>
                    <a:bodyPr/>
                    <a:lstStyle/>
                    <a:p>
                      <a:pPr algn="ctr" fontAlgn="t"/>
                      <a:r>
                        <a:rPr lang="ru-RU" sz="1000" b="0" i="0" u="none" strike="noStrike" dirty="0">
                          <a:solidFill>
                            <a:srgbClr val="000000"/>
                          </a:solidFill>
                          <a:latin typeface="Times New Roman"/>
                        </a:rPr>
                        <a:t>110000,00</a:t>
                      </a:r>
                    </a:p>
                  </a:txBody>
                  <a:tcPr marL="7620" marR="7620" marT="7620" marB="0">
                    <a:solidFill>
                      <a:schemeClr val="accent1">
                        <a:lumMod val="60000"/>
                        <a:lumOff val="40000"/>
                      </a:schemeClr>
                    </a:solidFill>
                  </a:tcPr>
                </a:tc>
                <a:tc>
                  <a:txBody>
                    <a:bodyPr/>
                    <a:lstStyle/>
                    <a:p>
                      <a:pPr algn="ctr" fontAlgn="t"/>
                      <a:r>
                        <a:rPr lang="ru-RU" sz="1000" b="0" i="0" u="none" strike="noStrike" dirty="0">
                          <a:solidFill>
                            <a:srgbClr val="000000"/>
                          </a:solidFill>
                          <a:latin typeface="Times New Roman"/>
                        </a:rPr>
                        <a:t>110000,00</a:t>
                      </a:r>
                    </a:p>
                  </a:txBody>
                  <a:tcPr marL="7620" marR="7620" marT="7620" marB="0">
                    <a:solidFill>
                      <a:schemeClr val="accent1">
                        <a:lumMod val="60000"/>
                        <a:lumOff val="40000"/>
                      </a:schemeClr>
                    </a:solidFill>
                  </a:tcPr>
                </a:tc>
                <a:extLst>
                  <a:ext uri="{0D108BD9-81ED-4DB2-BD59-A6C34878D82A}">
                    <a16:rowId xmlns:a16="http://schemas.microsoft.com/office/drawing/2014/main" val="3649035074"/>
                  </a:ext>
                </a:extLst>
              </a:tr>
              <a:tr h="204460">
                <a:tc>
                  <a:txBody>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ИТОГО</a:t>
                      </a:r>
                    </a:p>
                  </a:txBody>
                  <a:tcPr>
                    <a:solidFill>
                      <a:schemeClr val="accent1">
                        <a:lumMod val="60000"/>
                        <a:lumOff val="40000"/>
                      </a:schemeClr>
                    </a:solidFill>
                  </a:tcPr>
                </a:tc>
                <a:tc>
                  <a:txBody>
                    <a:bodyPr/>
                    <a:lstStyle/>
                    <a:p>
                      <a:pPr algn="ctr" fontAlgn="t"/>
                      <a:r>
                        <a:rPr lang="ru-RU" sz="1000" b="1" i="0" u="none" strike="noStrike" dirty="0">
                          <a:solidFill>
                            <a:srgbClr val="000000"/>
                          </a:solidFill>
                          <a:latin typeface="Times New Roman"/>
                        </a:rPr>
                        <a:t>628600,00</a:t>
                      </a:r>
                    </a:p>
                  </a:txBody>
                  <a:tcPr marL="7620" marR="7620" marT="7620" marB="0">
                    <a:solidFill>
                      <a:schemeClr val="accent1">
                        <a:lumMod val="60000"/>
                        <a:lumOff val="40000"/>
                      </a:schemeClr>
                    </a:solidFill>
                  </a:tcPr>
                </a:tc>
                <a:tc>
                  <a:txBody>
                    <a:bodyPr/>
                    <a:lstStyle/>
                    <a:p>
                      <a:pPr algn="ctr" fontAlgn="t"/>
                      <a:r>
                        <a:rPr lang="ru-RU" sz="1000" b="1" i="0" u="none" strike="noStrike">
                          <a:solidFill>
                            <a:srgbClr val="000000"/>
                          </a:solidFill>
                          <a:latin typeface="Times New Roman"/>
                        </a:rPr>
                        <a:t>298300,00</a:t>
                      </a:r>
                    </a:p>
                  </a:txBody>
                  <a:tcPr marL="7620" marR="7620" marT="7620" marB="0">
                    <a:solidFill>
                      <a:schemeClr val="accent1">
                        <a:lumMod val="60000"/>
                        <a:lumOff val="40000"/>
                      </a:schemeClr>
                    </a:solidFill>
                  </a:tcPr>
                </a:tc>
                <a:tc>
                  <a:txBody>
                    <a:bodyPr/>
                    <a:lstStyle/>
                    <a:p>
                      <a:pPr algn="ctr" fontAlgn="t"/>
                      <a:r>
                        <a:rPr lang="ru-RU" sz="1000" b="1" i="0" u="none" strike="noStrike" dirty="0">
                          <a:solidFill>
                            <a:srgbClr val="000000"/>
                          </a:solidFill>
                          <a:latin typeface="Times New Roman"/>
                        </a:rPr>
                        <a:t>330000,00</a:t>
                      </a:r>
                    </a:p>
                  </a:txBody>
                  <a:tcPr marL="7620" marR="7620" marT="7620" marB="0">
                    <a:solidFill>
                      <a:schemeClr val="accent1">
                        <a:lumMod val="60000"/>
                        <a:lumOff val="40000"/>
                      </a:schemeClr>
                    </a:solidFill>
                  </a:tcPr>
                </a:tc>
                <a:tc>
                  <a:txBody>
                    <a:bodyPr/>
                    <a:lstStyle/>
                    <a:p>
                      <a:pPr algn="ctr" fontAlgn="t"/>
                      <a:r>
                        <a:rPr lang="ru-RU" sz="1000" b="1" i="0" u="none" strike="noStrike" dirty="0">
                          <a:solidFill>
                            <a:srgbClr val="000000"/>
                          </a:solidFill>
                          <a:latin typeface="Times New Roman"/>
                        </a:rPr>
                        <a:t>330000,00</a:t>
                      </a:r>
                    </a:p>
                  </a:txBody>
                  <a:tcPr marL="7620" marR="7620" marT="7620" marB="0">
                    <a:solidFill>
                      <a:schemeClr val="accent1">
                        <a:lumMod val="60000"/>
                        <a:lumOff val="40000"/>
                      </a:schemeClr>
                    </a:solidFill>
                  </a:tcPr>
                </a:tc>
                <a:tc>
                  <a:txBody>
                    <a:bodyPr/>
                    <a:lstStyle/>
                    <a:p>
                      <a:pPr algn="ctr" fontAlgn="t"/>
                      <a:r>
                        <a:rPr lang="ru-RU" sz="1000" b="1" i="0" u="none" strike="noStrike" dirty="0">
                          <a:solidFill>
                            <a:srgbClr val="000000"/>
                          </a:solidFill>
                          <a:latin typeface="Times New Roman"/>
                        </a:rPr>
                        <a:t>330000,00</a:t>
                      </a:r>
                    </a:p>
                  </a:txBody>
                  <a:tcPr marL="7620" marR="7620" marT="7620" marB="0">
                    <a:solidFill>
                      <a:schemeClr val="accent1">
                        <a:lumMod val="60000"/>
                        <a:lumOff val="40000"/>
                      </a:schemeClr>
                    </a:solidFill>
                  </a:tcPr>
                </a:tc>
                <a:extLst>
                  <a:ext uri="{0D108BD9-81ED-4DB2-BD59-A6C34878D82A}">
                    <a16:rowId xmlns:a16="http://schemas.microsoft.com/office/drawing/2014/main" val="2223811994"/>
                  </a:ext>
                </a:extLst>
              </a:tr>
            </a:tbl>
          </a:graphicData>
        </a:graphic>
      </p:graphicFrame>
      <p:graphicFrame>
        <p:nvGraphicFramePr>
          <p:cNvPr id="11" name="Таблица 10"/>
          <p:cNvGraphicFramePr>
            <a:graphicFrameLocks noGrp="1"/>
          </p:cNvGraphicFramePr>
          <p:nvPr>
            <p:extLst>
              <p:ext uri="{D42A27DB-BD31-4B8C-83A1-F6EECF244321}">
                <p14:modId xmlns:p14="http://schemas.microsoft.com/office/powerpoint/2010/main" val="4080789686"/>
              </p:ext>
            </p:extLst>
          </p:nvPr>
        </p:nvGraphicFramePr>
        <p:xfrm>
          <a:off x="247616" y="3221602"/>
          <a:ext cx="11415298" cy="2348429"/>
        </p:xfrm>
        <a:graphic>
          <a:graphicData uri="http://schemas.openxmlformats.org/drawingml/2006/table">
            <a:tbl>
              <a:tblPr>
                <a:tableStyleId>{C4B1156A-380E-4F78-BDF5-A606A8083BF9}</a:tableStyleId>
              </a:tblPr>
              <a:tblGrid>
                <a:gridCol w="5704774">
                  <a:extLst>
                    <a:ext uri="{9D8B030D-6E8A-4147-A177-3AD203B41FA5}">
                      <a16:colId xmlns:a16="http://schemas.microsoft.com/office/drawing/2014/main" val="20000"/>
                    </a:ext>
                  </a:extLst>
                </a:gridCol>
                <a:gridCol w="1222250">
                  <a:extLst>
                    <a:ext uri="{9D8B030D-6E8A-4147-A177-3AD203B41FA5}">
                      <a16:colId xmlns:a16="http://schemas.microsoft.com/office/drawing/2014/main" val="20001"/>
                    </a:ext>
                  </a:extLst>
                </a:gridCol>
                <a:gridCol w="1424757">
                  <a:extLst>
                    <a:ext uri="{9D8B030D-6E8A-4147-A177-3AD203B41FA5}">
                      <a16:colId xmlns:a16="http://schemas.microsoft.com/office/drawing/2014/main" val="20002"/>
                    </a:ext>
                  </a:extLst>
                </a:gridCol>
                <a:gridCol w="1426194">
                  <a:extLst>
                    <a:ext uri="{9D8B030D-6E8A-4147-A177-3AD203B41FA5}">
                      <a16:colId xmlns:a16="http://schemas.microsoft.com/office/drawing/2014/main" val="20003"/>
                    </a:ext>
                  </a:extLst>
                </a:gridCol>
                <a:gridCol w="1637323">
                  <a:extLst>
                    <a:ext uri="{9D8B030D-6E8A-4147-A177-3AD203B41FA5}">
                      <a16:colId xmlns:a16="http://schemas.microsoft.com/office/drawing/2014/main" val="20004"/>
                    </a:ext>
                  </a:extLst>
                </a:gridCol>
              </a:tblGrid>
              <a:tr h="254704">
                <a:tc rowSpan="2">
                  <a:txBody>
                    <a:bodyPr/>
                    <a:lstStyle/>
                    <a:p>
                      <a:pPr algn="ctr">
                        <a:lnSpc>
                          <a:spcPct val="115000"/>
                        </a:lnSpc>
                        <a:spcAft>
                          <a:spcPts val="0"/>
                        </a:spcAft>
                      </a:pPr>
                      <a:r>
                        <a:rPr lang="ru-RU" sz="1000" dirty="0">
                          <a:latin typeface="Times New Roman" panose="02020603050405020304" pitchFamily="18" charset="0"/>
                          <a:cs typeface="Times New Roman" panose="02020603050405020304" pitchFamily="18" charset="0"/>
                        </a:rPr>
                        <a:t>Наименование индикатора</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rowSpan="2">
                  <a:txBody>
                    <a:bodyPr/>
                    <a:lstStyle/>
                    <a:p>
                      <a:pPr algn="ctr">
                        <a:lnSpc>
                          <a:spcPct val="115000"/>
                        </a:lnSpc>
                        <a:spcAft>
                          <a:spcPts val="0"/>
                        </a:spcAft>
                      </a:pPr>
                      <a:r>
                        <a:rPr lang="ru-RU" sz="1000" dirty="0">
                          <a:latin typeface="Times New Roman" panose="02020603050405020304" pitchFamily="18" charset="0"/>
                          <a:cs typeface="Times New Roman" panose="02020603050405020304" pitchFamily="18" charset="0"/>
                        </a:rPr>
                        <a:t>Ед. </a:t>
                      </a:r>
                      <a:r>
                        <a:rPr lang="ru-RU" sz="1000" dirty="0" err="1">
                          <a:latin typeface="Times New Roman" panose="02020603050405020304" pitchFamily="18" charset="0"/>
                          <a:cs typeface="Times New Roman" panose="02020603050405020304" pitchFamily="18" charset="0"/>
                        </a:rPr>
                        <a:t>изм</a:t>
                      </a:r>
                      <a:r>
                        <a:rPr lang="ru-RU" sz="1000" dirty="0">
                          <a:latin typeface="Times New Roman" panose="02020603050405020304" pitchFamily="18" charset="0"/>
                          <a:cs typeface="Times New Roman" panose="02020603050405020304" pitchFamily="18" charset="0"/>
                        </a:rPr>
                        <a:t>.</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gridSpan="3">
                  <a:txBody>
                    <a:bodyPr/>
                    <a:lstStyle/>
                    <a:p>
                      <a:pPr algn="ctr">
                        <a:lnSpc>
                          <a:spcPct val="115000"/>
                        </a:lnSpc>
                        <a:spcAft>
                          <a:spcPts val="0"/>
                        </a:spcAft>
                      </a:pPr>
                      <a:r>
                        <a:rPr lang="ru-RU" sz="1000" dirty="0">
                          <a:latin typeface="Times New Roman" panose="02020603050405020304" pitchFamily="18" charset="0"/>
                          <a:cs typeface="Times New Roman" panose="02020603050405020304" pitchFamily="18" charset="0"/>
                        </a:rPr>
                        <a:t>Плановое годовое значение показателей (индикаторов)</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254704">
                <a:tc vMerge="1">
                  <a:txBody>
                    <a:bodyPr/>
                    <a:lstStyle/>
                    <a:p>
                      <a:endParaRPr lang="ru-RU"/>
                    </a:p>
                  </a:txBody>
                  <a:tcPr/>
                </a:tc>
                <a:tc vMerge="1">
                  <a:txBody>
                    <a:bodyPr/>
                    <a:lstStyle/>
                    <a:p>
                      <a:endParaRPr lang="ru-RU"/>
                    </a:p>
                  </a:txBody>
                  <a:tcPr/>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2025год</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2026 год</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2027 год</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extLst>
                  <a:ext uri="{0D108BD9-81ED-4DB2-BD59-A6C34878D82A}">
                    <a16:rowId xmlns:a16="http://schemas.microsoft.com/office/drawing/2014/main" val="10001"/>
                  </a:ext>
                </a:extLst>
              </a:tr>
              <a:tr h="211262">
                <a:tc gridSpan="5">
                  <a:txBody>
                    <a:bodyPr/>
                    <a:lstStyle/>
                    <a:p>
                      <a:pPr algn="ctr">
                        <a:lnSpc>
                          <a:spcPct val="115000"/>
                        </a:lnSpc>
                        <a:spcAft>
                          <a:spcPts val="0"/>
                        </a:spcAft>
                      </a:pPr>
                      <a:r>
                        <a:rPr lang="ru-RU" sz="1000" b="1" dirty="0">
                          <a:latin typeface="Times New Roman" panose="02020603050405020304" pitchFamily="18" charset="0"/>
                          <a:cs typeface="Times New Roman" panose="02020603050405020304" pitchFamily="18" charset="0"/>
                        </a:rPr>
                        <a:t>Подпрограмма «Патриотическое воспитание граждан </a:t>
                      </a:r>
                      <a:r>
                        <a:rPr lang="ru-RU" sz="1000" b="1" dirty="0" err="1">
                          <a:latin typeface="Times New Roman" panose="02020603050405020304" pitchFamily="18" charset="0"/>
                          <a:cs typeface="Times New Roman" panose="02020603050405020304" pitchFamily="18" charset="0"/>
                        </a:rPr>
                        <a:t>Анучинского</a:t>
                      </a:r>
                      <a:r>
                        <a:rPr lang="ru-RU" sz="1000" b="1" dirty="0">
                          <a:latin typeface="Times New Roman" panose="02020603050405020304" pitchFamily="18" charset="0"/>
                          <a:cs typeface="Times New Roman" panose="02020603050405020304" pitchFamily="18" charset="0"/>
                        </a:rPr>
                        <a:t> муниципального округа»</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2"/>
                  </a:ext>
                </a:extLst>
              </a:tr>
              <a:tr h="360585">
                <a:tc>
                  <a:txBody>
                    <a:bodyPr/>
                    <a:lstStyle/>
                    <a:p>
                      <a:pPr algn="just">
                        <a:lnSpc>
                          <a:spcPct val="115000"/>
                        </a:lnSpc>
                        <a:spcAft>
                          <a:spcPts val="0"/>
                        </a:spcAft>
                      </a:pPr>
                      <a:r>
                        <a:rPr lang="ru-RU" sz="1000" dirty="0">
                          <a:latin typeface="Times New Roman" panose="02020603050405020304" pitchFamily="18" charset="0"/>
                          <a:cs typeface="Times New Roman" panose="02020603050405020304" pitchFamily="18" charset="0"/>
                        </a:rPr>
                        <a:t> Количество проведенных культурно-массовых мероприятий, направленных на военно-патриотическое, гражданское, краеведческое воспитание</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ед.</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12</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12</a:t>
                      </a:r>
                      <a:endParaRPr lang="ru-RU" sz="90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12</a:t>
                      </a:r>
                      <a:endParaRPr lang="ru-RU" sz="900">
                        <a:latin typeface="Times New Roman" panose="02020603050405020304" pitchFamily="18" charset="0"/>
                        <a:ea typeface="Calibri"/>
                        <a:cs typeface="Times New Roman" panose="02020603050405020304" pitchFamily="18" charset="0"/>
                      </a:endParaRPr>
                    </a:p>
                  </a:txBody>
                  <a:tcPr marL="56444" marR="56444" marT="0" marB="0"/>
                </a:tc>
                <a:extLst>
                  <a:ext uri="{0D108BD9-81ED-4DB2-BD59-A6C34878D82A}">
                    <a16:rowId xmlns:a16="http://schemas.microsoft.com/office/drawing/2014/main" val="10003"/>
                  </a:ext>
                </a:extLst>
              </a:tr>
              <a:tr h="356657">
                <a:tc>
                  <a:txBody>
                    <a:bodyPr/>
                    <a:lstStyle/>
                    <a:p>
                      <a:pPr indent="201295" algn="just">
                        <a:lnSpc>
                          <a:spcPct val="115000"/>
                        </a:lnSpc>
                        <a:spcAft>
                          <a:spcPts val="0"/>
                        </a:spcAft>
                        <a:tabLst>
                          <a:tab pos="279400" algn="l"/>
                        </a:tabLst>
                      </a:pPr>
                      <a:r>
                        <a:rPr lang="ru-RU" sz="1000" dirty="0">
                          <a:latin typeface="Times New Roman" panose="02020603050405020304" pitchFamily="18" charset="0"/>
                          <a:cs typeface="Times New Roman" panose="02020603050405020304" pitchFamily="18" charset="0"/>
                        </a:rPr>
                        <a:t>Количество изготовленных баннеров, наглядной агитации,  публикаций и иных материалов по вопросам патриотической направленности  </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ед.</a:t>
                      </a:r>
                      <a:endParaRPr lang="ru-RU" sz="90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8</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15000"/>
                        </a:lnSpc>
                        <a:spcAft>
                          <a:spcPts val="0"/>
                        </a:spcAft>
                      </a:pPr>
                      <a:r>
                        <a:rPr lang="ru-RU" sz="900">
                          <a:latin typeface="Times New Roman" panose="02020603050405020304" pitchFamily="18" charset="0"/>
                          <a:cs typeface="Times New Roman" panose="02020603050405020304" pitchFamily="18" charset="0"/>
                        </a:rPr>
                        <a:t>8</a:t>
                      </a:r>
                      <a:endParaRPr lang="ru-RU" sz="90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15000"/>
                        </a:lnSpc>
                        <a:spcAft>
                          <a:spcPts val="0"/>
                        </a:spcAft>
                      </a:pPr>
                      <a:r>
                        <a:rPr lang="ru-RU" sz="900">
                          <a:latin typeface="Times New Roman" panose="02020603050405020304" pitchFamily="18" charset="0"/>
                          <a:cs typeface="Times New Roman" panose="02020603050405020304" pitchFamily="18" charset="0"/>
                        </a:rPr>
                        <a:t>8</a:t>
                      </a:r>
                      <a:endParaRPr lang="ru-RU" sz="900">
                        <a:latin typeface="Times New Roman" panose="02020603050405020304" pitchFamily="18" charset="0"/>
                        <a:ea typeface="Calibri"/>
                        <a:cs typeface="Times New Roman" panose="02020603050405020304" pitchFamily="18" charset="0"/>
                      </a:endParaRPr>
                    </a:p>
                  </a:txBody>
                  <a:tcPr marL="56444" marR="56444" marT="0" marB="0"/>
                </a:tc>
                <a:extLst>
                  <a:ext uri="{0D108BD9-81ED-4DB2-BD59-A6C34878D82A}">
                    <a16:rowId xmlns:a16="http://schemas.microsoft.com/office/drawing/2014/main" val="10004"/>
                  </a:ext>
                </a:extLst>
              </a:tr>
              <a:tr h="257887">
                <a:tc gridSpan="5">
                  <a:txBody>
                    <a:bodyPr/>
                    <a:lstStyle/>
                    <a:p>
                      <a:pPr algn="ctr">
                        <a:lnSpc>
                          <a:spcPct val="115000"/>
                        </a:lnSpc>
                        <a:spcAft>
                          <a:spcPts val="0"/>
                        </a:spcAft>
                      </a:pPr>
                      <a:r>
                        <a:rPr lang="ru-RU" sz="1000" b="1" dirty="0">
                          <a:latin typeface="Times New Roman" panose="02020603050405020304" pitchFamily="18" charset="0"/>
                          <a:cs typeface="Times New Roman" panose="02020603050405020304" pitchFamily="18" charset="0"/>
                        </a:rPr>
                        <a:t>Подпрограмма  «Молодежь </a:t>
                      </a:r>
                      <a:r>
                        <a:rPr lang="ru-RU" sz="1000" b="1" dirty="0" err="1">
                          <a:latin typeface="Times New Roman" panose="02020603050405020304" pitchFamily="18" charset="0"/>
                          <a:cs typeface="Times New Roman" panose="02020603050405020304" pitchFamily="18" charset="0"/>
                        </a:rPr>
                        <a:t>Анучинского</a:t>
                      </a:r>
                      <a:r>
                        <a:rPr lang="ru-RU" sz="1000" b="1" dirty="0">
                          <a:latin typeface="Times New Roman" panose="02020603050405020304" pitchFamily="18" charset="0"/>
                          <a:cs typeface="Times New Roman" panose="02020603050405020304" pitchFamily="18" charset="0"/>
                        </a:rPr>
                        <a:t> муниципального округа»</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5"/>
                  </a:ext>
                </a:extLst>
              </a:tr>
              <a:tr h="445596">
                <a:tc>
                  <a:txBody>
                    <a:bodyPr/>
                    <a:lstStyle/>
                    <a:p>
                      <a:pPr algn="just">
                        <a:lnSpc>
                          <a:spcPct val="115000"/>
                        </a:lnSpc>
                        <a:spcAft>
                          <a:spcPts val="0"/>
                        </a:spcAft>
                      </a:pPr>
                      <a:r>
                        <a:rPr lang="ru-RU" sz="1000" dirty="0">
                          <a:latin typeface="Times New Roman" panose="02020603050405020304" pitchFamily="18" charset="0"/>
                          <a:cs typeface="Times New Roman" panose="02020603050405020304" pitchFamily="18" charset="0"/>
                        </a:rPr>
                        <a:t>Количество молодежи, принимающей участие в обучающих мероприятиях (семинары, тренинги, мастер-классы, лекции, выездные обучающие смены, стажировки) </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чел.</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900">
                          <a:latin typeface="Times New Roman" panose="02020603050405020304" pitchFamily="18" charset="0"/>
                          <a:cs typeface="Times New Roman" panose="02020603050405020304" pitchFamily="18" charset="0"/>
                        </a:rPr>
                        <a:t>70</a:t>
                      </a:r>
                      <a:endParaRPr lang="ru-RU" sz="90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900" dirty="0">
                          <a:latin typeface="Times New Roman" panose="02020603050405020304" pitchFamily="18" charset="0"/>
                          <a:cs typeface="Times New Roman" panose="02020603050405020304" pitchFamily="18" charset="0"/>
                        </a:rPr>
                        <a:t>70</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900">
                          <a:latin typeface="Times New Roman" panose="02020603050405020304" pitchFamily="18" charset="0"/>
                          <a:cs typeface="Times New Roman" panose="02020603050405020304" pitchFamily="18" charset="0"/>
                        </a:rPr>
                        <a:t>70</a:t>
                      </a:r>
                      <a:endParaRPr lang="ru-RU" sz="900">
                        <a:latin typeface="Times New Roman" panose="02020603050405020304" pitchFamily="18" charset="0"/>
                        <a:ea typeface="Calibri"/>
                        <a:cs typeface="Times New Roman" panose="02020603050405020304" pitchFamily="18" charset="0"/>
                      </a:endParaRPr>
                    </a:p>
                  </a:txBody>
                  <a:tcPr marL="56444" marR="56444" marT="0" marB="0"/>
                </a:tc>
                <a:extLst>
                  <a:ext uri="{0D108BD9-81ED-4DB2-BD59-A6C34878D82A}">
                    <a16:rowId xmlns:a16="http://schemas.microsoft.com/office/drawing/2014/main" val="10006"/>
                  </a:ext>
                </a:extLst>
              </a:tr>
              <a:tr h="207034">
                <a:tc>
                  <a:txBody>
                    <a:bodyPr/>
                    <a:lstStyle/>
                    <a:p>
                      <a:pPr algn="just">
                        <a:lnSpc>
                          <a:spcPct val="115000"/>
                        </a:lnSpc>
                        <a:spcAft>
                          <a:spcPts val="0"/>
                        </a:spcAft>
                      </a:pPr>
                      <a:r>
                        <a:rPr lang="ru-RU" sz="1000" dirty="0">
                          <a:latin typeface="Times New Roman" panose="02020603050405020304" pitchFamily="18" charset="0"/>
                          <a:cs typeface="Times New Roman" panose="02020603050405020304" pitchFamily="18" charset="0"/>
                        </a:rPr>
                        <a:t>Доля  молодежи, охваченной социально-значимыми мероприятиями, к общему числу молодежи</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900">
                          <a:latin typeface="Times New Roman" panose="02020603050405020304" pitchFamily="18" charset="0"/>
                          <a:cs typeface="Times New Roman" panose="02020603050405020304" pitchFamily="18" charset="0"/>
                        </a:rPr>
                        <a:t>17</a:t>
                      </a:r>
                      <a:endParaRPr lang="ru-RU" sz="90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900" dirty="0">
                          <a:latin typeface="Times New Roman" panose="02020603050405020304" pitchFamily="18" charset="0"/>
                          <a:cs typeface="Times New Roman" panose="02020603050405020304" pitchFamily="18" charset="0"/>
                        </a:rPr>
                        <a:t>17</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900" dirty="0">
                          <a:latin typeface="Times New Roman" panose="02020603050405020304" pitchFamily="18" charset="0"/>
                          <a:cs typeface="Times New Roman" panose="02020603050405020304" pitchFamily="18" charset="0"/>
                        </a:rPr>
                        <a:t>17</a:t>
                      </a:r>
                      <a:endParaRPr lang="ru-RU" sz="900" dirty="0">
                        <a:latin typeface="Times New Roman" panose="02020603050405020304" pitchFamily="18" charset="0"/>
                        <a:ea typeface="Calibri"/>
                        <a:cs typeface="Times New Roman" panose="02020603050405020304" pitchFamily="18" charset="0"/>
                      </a:endParaRPr>
                    </a:p>
                  </a:txBody>
                  <a:tcPr marL="56444" marR="56444" marT="0" marB="0"/>
                </a:tc>
                <a:extLst>
                  <a:ext uri="{0D108BD9-81ED-4DB2-BD59-A6C34878D82A}">
                    <a16:rowId xmlns:a16="http://schemas.microsoft.com/office/drawing/2014/main" val="10007"/>
                  </a:ext>
                </a:extLst>
              </a:tr>
            </a:tbl>
          </a:graphicData>
        </a:graphic>
      </p:graphicFrame>
      <p:sp>
        <p:nvSpPr>
          <p:cNvPr id="12" name="Прямоугольник 11"/>
          <p:cNvSpPr/>
          <p:nvPr/>
        </p:nvSpPr>
        <p:spPr>
          <a:xfrm>
            <a:off x="185077" y="5685609"/>
            <a:ext cx="8691504" cy="600164"/>
          </a:xfrm>
          <a:prstGeom prst="rect">
            <a:avLst/>
          </a:prstGeom>
        </p:spPr>
        <p:txBody>
          <a:bodyPr wrap="square">
            <a:spAutoFit/>
          </a:bodyPr>
          <a:lstStyle/>
          <a:p>
            <a:r>
              <a:rPr lang="ru-RU" sz="1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Основные мероприятия :</a:t>
            </a:r>
          </a:p>
          <a:p>
            <a:r>
              <a:rPr lang="ru-RU" sz="1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 мероприятия по патриотическому воспитанию граждан;</a:t>
            </a:r>
          </a:p>
          <a:p>
            <a:r>
              <a:rPr lang="ru-RU" sz="1100" dirty="0">
                <a:solidFill>
                  <a:srgbClr val="000000"/>
                </a:solidFill>
                <a:latin typeface="Times New Roman" panose="02020603050405020304" pitchFamily="18" charset="0"/>
                <a:cs typeface="Times New Roman" panose="02020603050405020304" pitchFamily="18" charset="0"/>
              </a:rPr>
              <a:t>- реализация мероприятий, направленных на привлечение детей и молодежи к участию в  мероприятиях и повышение качества жизни детей.</a:t>
            </a:r>
            <a:endParaRPr lang="ru-RU" sz="11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EA7E24C-AEE8-B66E-0ADC-B51CF10BE51F}"/>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A22512A3-AA69-98FB-CDA6-62204D3AC253}"/>
              </a:ext>
            </a:extLst>
          </p:cNvPr>
          <p:cNvSpPr/>
          <p:nvPr/>
        </p:nvSpPr>
        <p:spPr>
          <a:xfrm>
            <a:off x="235788" y="129722"/>
            <a:ext cx="11591027" cy="1785104"/>
          </a:xfrm>
          <a:prstGeom prst="rect">
            <a:avLst/>
          </a:prstGeom>
        </p:spPr>
        <p:txBody>
          <a:bodyPr wrap="square">
            <a:spAutoFit/>
          </a:bodyPr>
          <a:lstStyle/>
          <a:p>
            <a:pPr lvl="0" algn="just" fontAlgn="base">
              <a:spcBef>
                <a:spcPct val="0"/>
              </a:spcBef>
              <a:spcAft>
                <a:spcPct val="0"/>
              </a:spcAft>
            </a:pPr>
            <a:r>
              <a:rPr lang="ru-RU" sz="1100" dirty="0">
                <a:latin typeface="Times New Roman" pitchFamily="18" charset="0"/>
                <a:ea typeface="Calibri" pitchFamily="34" charset="0"/>
                <a:cs typeface="Times New Roman" pitchFamily="18" charset="0"/>
              </a:rPr>
              <a:t>Ожидаемые результаты реализации программы:</a:t>
            </a:r>
          </a:p>
          <a:p>
            <a:pPr lvl="0" algn="just" fontAlgn="base">
              <a:spcBef>
                <a:spcPct val="0"/>
              </a:spcBef>
              <a:spcAft>
                <a:spcPct val="0"/>
              </a:spcAft>
            </a:pPr>
            <a:r>
              <a:rPr lang="ru-RU" sz="1100" dirty="0">
                <a:latin typeface="Times New Roman" pitchFamily="18" charset="0"/>
                <a:ea typeface="SimSun" pitchFamily="2" charset="-122"/>
                <a:cs typeface="Times New Roman" pitchFamily="18" charset="0"/>
              </a:rPr>
              <a:t>-</a:t>
            </a:r>
            <a:r>
              <a:rPr lang="ru-RU" sz="1100" dirty="0">
                <a:latin typeface="Calibri" pitchFamily="34" charset="0"/>
                <a:ea typeface="SimSun" pitchFamily="2" charset="-122"/>
                <a:cs typeface="Times New Roman" pitchFamily="18" charset="0"/>
              </a:rPr>
              <a:t> </a:t>
            </a:r>
            <a:r>
              <a:rPr lang="ru-RU" sz="1100" dirty="0">
                <a:latin typeface="Times New Roman" pitchFamily="18" charset="0"/>
                <a:ea typeface="SimSun" pitchFamily="2" charset="-122"/>
                <a:cs typeface="Times New Roman" pitchFamily="18" charset="0"/>
              </a:rPr>
              <a:t>повышение уровня информационного обеспечения и </a:t>
            </a:r>
            <a:r>
              <a:rPr lang="ru-RU" sz="1100" b="1" dirty="0">
                <a:latin typeface="Times New Roman" pitchFamily="18" charset="0"/>
                <a:ea typeface="Calibri" pitchFamily="34" charset="0"/>
                <a:cs typeface="Times New Roman" pitchFamily="18" charset="0"/>
              </a:rPr>
              <a:t>о</a:t>
            </a:r>
            <a:r>
              <a:rPr lang="ru-RU" sz="1100" dirty="0">
                <a:latin typeface="Times New Roman" pitchFamily="18" charset="0"/>
                <a:ea typeface="Calibri" pitchFamily="34" charset="0"/>
                <a:cs typeface="Times New Roman" pitchFamily="18" charset="0"/>
              </a:rPr>
              <a:t>рганизационно</a:t>
            </a:r>
            <a:r>
              <a:rPr lang="ru-RU" sz="1100" dirty="0">
                <a:latin typeface="Times New Roman" pitchFamily="18" charset="0"/>
                <a:ea typeface="SimSun" pitchFamily="2" charset="-122"/>
                <a:cs typeface="Times New Roman" pitchFamily="18" charset="0"/>
              </a:rPr>
              <a:t>-методического сопровождения системы патриотического воспитания детей и молодежи;</a:t>
            </a:r>
          </a:p>
          <a:p>
            <a:pPr lvl="0" algn="just" fontAlgn="base">
              <a:spcBef>
                <a:spcPct val="0"/>
              </a:spcBef>
              <a:spcAft>
                <a:spcPct val="0"/>
              </a:spcAft>
              <a:buFontTx/>
              <a:buChar char="-"/>
            </a:pPr>
            <a:r>
              <a:rPr lang="ru-RU" sz="1100" dirty="0">
                <a:latin typeface="Times New Roman" pitchFamily="18" charset="0"/>
                <a:ea typeface="SimSun" pitchFamily="2" charset="-122"/>
                <a:cs typeface="Times New Roman" pitchFamily="18" charset="0"/>
              </a:rPr>
              <a:t>сохранение традиций военно-патриотического воспитания;</a:t>
            </a:r>
            <a:endParaRPr lang="ru-RU" sz="1100" dirty="0">
              <a:latin typeface="Times New Roman" pitchFamily="18" charset="0"/>
              <a:cs typeface="Times New Roman" pitchFamily="18" charset="0"/>
            </a:endParaRPr>
          </a:p>
          <a:p>
            <a:pPr lvl="0" algn="just" fontAlgn="base">
              <a:spcBef>
                <a:spcPct val="0"/>
              </a:spcBef>
              <a:spcAft>
                <a:spcPct val="0"/>
              </a:spcAft>
              <a:buFontTx/>
              <a:buChar char="-"/>
            </a:pPr>
            <a:r>
              <a:rPr lang="ru-RU" sz="1100" dirty="0">
                <a:latin typeface="Times New Roman" pitchFamily="18" charset="0"/>
                <a:ea typeface="SimSun" pitchFamily="2" charset="-122"/>
                <a:cs typeface="Times New Roman" pitchFamily="18" charset="0"/>
              </a:rPr>
              <a:t> обеспечение духовно нравственного единство граждан, снизит степень идеологического противостояния, возрождения истинных духовных ценностей Российского народа;</a:t>
            </a:r>
            <a:endParaRPr lang="ru-RU" sz="1100" dirty="0">
              <a:latin typeface="Times New Roman" pitchFamily="18" charset="0"/>
              <a:cs typeface="Times New Roman" pitchFamily="18" charset="0"/>
            </a:endParaRPr>
          </a:p>
          <a:p>
            <a:pPr lvl="0" algn="just" fontAlgn="base">
              <a:spcBef>
                <a:spcPct val="0"/>
              </a:spcBef>
              <a:spcAft>
                <a:spcPct val="0"/>
              </a:spcAft>
              <a:buFontTx/>
              <a:buChar char="-"/>
            </a:pPr>
            <a:r>
              <a:rPr lang="ru-RU" sz="1100" dirty="0">
                <a:latin typeface="Times New Roman" pitchFamily="18" charset="0"/>
                <a:ea typeface="SimSun" pitchFamily="2" charset="-122"/>
                <a:cs typeface="Times New Roman" pitchFamily="18" charset="0"/>
              </a:rPr>
              <a:t> расширение спектра молодежных социально значимых инициатив; </a:t>
            </a:r>
            <a:endParaRPr lang="ru-RU" sz="1100" dirty="0">
              <a:latin typeface="Times New Roman" pitchFamily="18" charset="0"/>
              <a:cs typeface="Times New Roman" pitchFamily="18" charset="0"/>
            </a:endParaRPr>
          </a:p>
          <a:p>
            <a:pPr lvl="0" algn="just" fontAlgn="base">
              <a:spcBef>
                <a:spcPct val="0"/>
              </a:spcBef>
              <a:spcAft>
                <a:spcPct val="0"/>
              </a:spcAft>
              <a:buFontTx/>
              <a:buChar char="-"/>
            </a:pPr>
            <a:r>
              <a:rPr lang="ru-RU" sz="1100" dirty="0">
                <a:latin typeface="Times New Roman" pitchFamily="18" charset="0"/>
                <a:ea typeface="SimSun" pitchFamily="2" charset="-122"/>
                <a:cs typeface="Times New Roman" pitchFamily="18" charset="0"/>
              </a:rPr>
              <a:t> достаточное обеспечение информацией, необходимой для реализации программ молодежной политики, всех субъектов этой деятельности; </a:t>
            </a:r>
            <a:endParaRPr lang="ru-RU" sz="1100" dirty="0">
              <a:latin typeface="Times New Roman" pitchFamily="18" charset="0"/>
              <a:cs typeface="Times New Roman" pitchFamily="18" charset="0"/>
            </a:endParaRPr>
          </a:p>
          <a:p>
            <a:pPr lvl="0" algn="just" fontAlgn="base">
              <a:spcBef>
                <a:spcPct val="0"/>
              </a:spcBef>
              <a:spcAft>
                <a:spcPct val="0"/>
              </a:spcAft>
              <a:buFontTx/>
              <a:buChar char="-"/>
            </a:pPr>
            <a:r>
              <a:rPr lang="ru-RU" sz="1100" dirty="0">
                <a:latin typeface="Times New Roman" pitchFamily="18" charset="0"/>
                <a:ea typeface="SimSun" pitchFamily="2" charset="-122"/>
                <a:cs typeface="Times New Roman" pitchFamily="18" charset="0"/>
              </a:rPr>
              <a:t>повышение качественного уровня мероприятий молодежной политики; </a:t>
            </a:r>
            <a:endParaRPr lang="ru-RU" sz="1100" dirty="0">
              <a:latin typeface="Times New Roman" pitchFamily="18" charset="0"/>
              <a:cs typeface="Times New Roman" pitchFamily="18" charset="0"/>
            </a:endParaRPr>
          </a:p>
          <a:p>
            <a:pPr lvl="0" algn="just" fontAlgn="base">
              <a:spcBef>
                <a:spcPct val="0"/>
              </a:spcBef>
              <a:spcAft>
                <a:spcPct val="0"/>
              </a:spcAft>
              <a:buFontTx/>
              <a:buChar char="-"/>
            </a:pPr>
            <a:r>
              <a:rPr lang="ru-RU" sz="1100" dirty="0">
                <a:latin typeface="Times New Roman" pitchFamily="18" charset="0"/>
                <a:ea typeface="SimSun" pitchFamily="2" charset="-122"/>
                <a:cs typeface="Times New Roman" pitchFamily="18" charset="0"/>
              </a:rPr>
              <a:t>увеличение количества участников мероприятий; </a:t>
            </a:r>
            <a:endParaRPr lang="ru-RU" sz="1100" dirty="0">
              <a:latin typeface="Times New Roman" pitchFamily="18" charset="0"/>
              <a:cs typeface="Times New Roman" pitchFamily="18" charset="0"/>
            </a:endParaRPr>
          </a:p>
          <a:p>
            <a:pPr lvl="0" algn="just" fontAlgn="base">
              <a:spcBef>
                <a:spcPct val="0"/>
              </a:spcBef>
              <a:spcAft>
                <a:spcPct val="0"/>
              </a:spcAft>
              <a:buFontTx/>
              <a:buChar char="-"/>
            </a:pPr>
            <a:r>
              <a:rPr lang="ru-RU" sz="1100" dirty="0">
                <a:latin typeface="Times New Roman" pitchFamily="18" charset="0"/>
                <a:ea typeface="SimSun" pitchFamily="2" charset="-122"/>
                <a:cs typeface="Times New Roman" pitchFamily="18" charset="0"/>
              </a:rPr>
              <a:t> выявление числа одарённых, талантливых молодых людей, реализующих себя в различных сферах общественной жизни; </a:t>
            </a:r>
          </a:p>
          <a:p>
            <a:pPr lvl="0" algn="just" fontAlgn="base">
              <a:spcBef>
                <a:spcPct val="0"/>
              </a:spcBef>
              <a:spcAft>
                <a:spcPct val="0"/>
              </a:spcAft>
              <a:buFontTx/>
              <a:buChar char="-"/>
            </a:pPr>
            <a:r>
              <a:rPr lang="ru-RU" sz="1100" dirty="0">
                <a:latin typeface="Times New Roman" pitchFamily="18" charset="0"/>
                <a:ea typeface="SimSun" pitchFamily="2" charset="-122"/>
                <a:cs typeface="Times New Roman" pitchFamily="18" charset="0"/>
              </a:rPr>
              <a:t>улучшение здоровья молодого поколения.</a:t>
            </a:r>
            <a:r>
              <a:rPr lang="ru-RU" sz="1100" dirty="0">
                <a:latin typeface="Times New Roman" pitchFamily="18" charset="0"/>
                <a:cs typeface="Times New Roman" pitchFamily="18" charset="0"/>
              </a:rPr>
              <a:t> </a:t>
            </a:r>
            <a:r>
              <a:rPr lang="ru-RU" sz="1100" dirty="0">
                <a:latin typeface="Times New Roman" pitchFamily="18" charset="0"/>
                <a:ea typeface="Calibri" pitchFamily="34" charset="0"/>
                <a:cs typeface="Times New Roman" pitchFamily="18" charset="0"/>
              </a:rPr>
              <a:t> </a:t>
            </a:r>
            <a:endParaRPr lang="ru-RU" sz="1100" dirty="0">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956B92DB-75D5-44C9-221F-07018497CC97}"/>
              </a:ext>
            </a:extLst>
          </p:cNvPr>
          <p:cNvPicPr>
            <a:picLocks noChangeAspect="1"/>
          </p:cNvPicPr>
          <p:nvPr/>
        </p:nvPicPr>
        <p:blipFill>
          <a:blip r:embed="rId3"/>
          <a:stretch>
            <a:fillRect/>
          </a:stretch>
        </p:blipFill>
        <p:spPr>
          <a:xfrm>
            <a:off x="408841" y="2084936"/>
            <a:ext cx="1542422" cy="1030313"/>
          </a:xfrm>
          <a:prstGeom prst="rect">
            <a:avLst/>
          </a:prstGeom>
        </p:spPr>
      </p:pic>
      <p:sp>
        <p:nvSpPr>
          <p:cNvPr id="6" name="TextBox 5">
            <a:extLst>
              <a:ext uri="{FF2B5EF4-FFF2-40B4-BE49-F238E27FC236}">
                <a16:creationId xmlns:a16="http://schemas.microsoft.com/office/drawing/2014/main" id="{3C9626FB-6F55-F10E-B165-0CF4F1AAB101}"/>
              </a:ext>
            </a:extLst>
          </p:cNvPr>
          <p:cNvSpPr txBox="1"/>
          <p:nvPr/>
        </p:nvSpPr>
        <p:spPr>
          <a:xfrm>
            <a:off x="2823244" y="1914826"/>
            <a:ext cx="7268711" cy="466090"/>
          </a:xfrm>
          <a:prstGeom prst="rect">
            <a:avLst/>
          </a:prstGeom>
          <a:noFill/>
        </p:spPr>
        <p:txBody>
          <a:bodyPr wrap="square">
            <a:spAutoFit/>
          </a:bodyPr>
          <a:lstStyle/>
          <a:p>
            <a:pPr marL="226695" algn="ctr">
              <a:lnSpc>
                <a:spcPct val="115000"/>
              </a:lnSpc>
              <a:spcAft>
                <a:spcPts val="600"/>
              </a:spcAft>
            </a:pPr>
            <a:r>
              <a:rPr lang="ru-RU" sz="1100" b="1" dirty="0">
                <a:solidFill>
                  <a:srgbClr val="6600FF"/>
                </a:solidFill>
                <a:effectLst/>
                <a:latin typeface="Times New Roman" panose="02020603050405020304" pitchFamily="18" charset="0"/>
                <a:ea typeface="Times New Roman" panose="02020603050405020304" pitchFamily="18" charset="0"/>
                <a:cs typeface="Times New Roman" panose="02020603050405020304" pitchFamily="18" charset="0"/>
              </a:rPr>
              <a:t>Об утверждении муниципальной программы «Обеспечение жильем молодых семей Анучинского муниципального округа </a:t>
            </a:r>
            <a:r>
              <a:rPr lang="ru-RU" sz="1100" b="1" dirty="0">
                <a:solidFill>
                  <a:srgbClr val="6600FF"/>
                </a:solidFill>
                <a:effectLst/>
                <a:latin typeface="Times New Roman" panose="02020603050405020304" pitchFamily="18" charset="0"/>
                <a:ea typeface="Calibri" panose="020F0502020204030204" pitchFamily="34" charset="0"/>
                <a:cs typeface="Times New Roman" panose="02020603050405020304" pitchFamily="18" charset="0"/>
              </a:rPr>
              <a:t>на 2025-2029 годы»</a:t>
            </a:r>
            <a:endParaRPr lang="ru-RU" sz="1100" b="1" dirty="0">
              <a:solidFill>
                <a:srgbClr val="6600FF"/>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92C0697-F47E-9CBD-AA4E-D136F85F6CF5}"/>
              </a:ext>
            </a:extLst>
          </p:cNvPr>
          <p:cNvSpPr txBox="1"/>
          <p:nvPr/>
        </p:nvSpPr>
        <p:spPr>
          <a:xfrm>
            <a:off x="4180606" y="2338482"/>
            <a:ext cx="4519186"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30.08.2024 № 817</a:t>
            </a:r>
          </a:p>
        </p:txBody>
      </p:sp>
      <p:sp>
        <p:nvSpPr>
          <p:cNvPr id="9" name="TextBox 8">
            <a:extLst>
              <a:ext uri="{FF2B5EF4-FFF2-40B4-BE49-F238E27FC236}">
                <a16:creationId xmlns:a16="http://schemas.microsoft.com/office/drawing/2014/main" id="{39483CD9-D9B6-45AE-54CD-7EF92DD6D7ED}"/>
              </a:ext>
            </a:extLst>
          </p:cNvPr>
          <p:cNvSpPr txBox="1"/>
          <p:nvPr/>
        </p:nvSpPr>
        <p:spPr>
          <a:xfrm>
            <a:off x="1951263" y="2504490"/>
            <a:ext cx="9875552" cy="430887"/>
          </a:xfrm>
          <a:prstGeom prst="rect">
            <a:avLst/>
          </a:prstGeom>
          <a:noFill/>
        </p:spPr>
        <p:txBody>
          <a:bodyPr wrap="square">
            <a:spAutoFit/>
          </a:bodyPr>
          <a:lstStyle/>
          <a:p>
            <a:r>
              <a:rPr lang="ru-RU" sz="1100" dirty="0">
                <a:solidFill>
                  <a:srgbClr val="000000"/>
                </a:solidFill>
                <a:effectLst/>
                <a:latin typeface="Times New Roman" panose="02020603050405020304" pitchFamily="18" charset="0"/>
                <a:ea typeface="Calibri" panose="020F0502020204030204" pitchFamily="34" charset="0"/>
              </a:rPr>
              <a:t>Программа предусматривает создание системы поддержки молодых семей в целях улучшения сложившихся тенденций в демографической ситуации и решения задач кадровой политики в муниципальном </a:t>
            </a:r>
            <a:r>
              <a:rPr lang="ru-RU" sz="1100" dirty="0">
                <a:effectLst/>
                <a:latin typeface="Times New Roman" panose="02020603050405020304" pitchFamily="18" charset="0"/>
                <a:ea typeface="Calibri" panose="020F0502020204030204" pitchFamily="34" charset="0"/>
              </a:rPr>
              <a:t>округе</a:t>
            </a:r>
            <a:r>
              <a:rPr lang="ru-RU" sz="1100" dirty="0">
                <a:solidFill>
                  <a:srgbClr val="000000"/>
                </a:solidFill>
                <a:effectLst/>
                <a:latin typeface="Times New Roman" panose="02020603050405020304" pitchFamily="18" charset="0"/>
                <a:ea typeface="Calibri" panose="020F0502020204030204" pitchFamily="34" charset="0"/>
              </a:rPr>
              <a:t>. </a:t>
            </a:r>
            <a:endParaRPr lang="ru-RU" sz="1100" dirty="0"/>
          </a:p>
        </p:txBody>
      </p:sp>
      <p:sp>
        <p:nvSpPr>
          <p:cNvPr id="13" name="TextBox 12">
            <a:extLst>
              <a:ext uri="{FF2B5EF4-FFF2-40B4-BE49-F238E27FC236}">
                <a16:creationId xmlns:a16="http://schemas.microsoft.com/office/drawing/2014/main" id="{22000170-F9F1-75CB-7E38-88F85A25A95F}"/>
              </a:ext>
            </a:extLst>
          </p:cNvPr>
          <p:cNvSpPr txBox="1"/>
          <p:nvPr/>
        </p:nvSpPr>
        <p:spPr>
          <a:xfrm>
            <a:off x="304275" y="3111120"/>
            <a:ext cx="11522540" cy="1615827"/>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SimSun" pitchFamily="2" charset="-122"/>
                <a:cs typeface="Times New Roman" pitchFamily="18" charset="0"/>
              </a:rPr>
              <a:t>   Возможность решения жилищной проблемы создаст для молодежи стимул  к повышению качества трудовой деятельности, уровня квалификации в целях роста заработной платы. Решение жилищной  проблемы молодых людей округа позволит сформировать экономически активный слой населения.</a:t>
            </a:r>
          </a:p>
          <a:p>
            <a:pPr marL="0" marR="0" lvl="0" indent="0" algn="just" defTabSz="914400" rtl="0" eaLnBrk="1" fontAlgn="base" latinLnBrk="0" hangingPunct="1">
              <a:lnSpc>
                <a:spcPct val="100000"/>
              </a:lnSpc>
              <a:spcBef>
                <a:spcPct val="0"/>
              </a:spcBef>
              <a:spcAft>
                <a:spcPct val="0"/>
              </a:spcAft>
              <a:buClrTx/>
              <a:buSzTx/>
              <a:buFontTx/>
              <a:buNone/>
              <a:tabLst/>
              <a:defRPr/>
            </a:pPr>
            <a:r>
              <a:rPr lang="ru-RU" sz="1100" dirty="0">
                <a:solidFill>
                  <a:prstClr val="black"/>
                </a:solidFill>
                <a:latin typeface="Times New Roman" pitchFamily="18" charset="0"/>
                <a:ea typeface="SimSun" pitchFamily="2" charset="-122"/>
                <a:cs typeface="Times New Roman" pitchFamily="18" charset="0"/>
              </a:rPr>
              <a:t>Целью программы является предоставление поддержки в решении жилищной проблемы молодым семьям, признанным в установленном порядке, нуждающимися в улучшении жилищных условий.</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SimSun" pitchFamily="2" charset="-122"/>
                <a:cs typeface="Times New Roman" pitchFamily="18" charset="0"/>
              </a:rPr>
              <a:t>Задачи Программы:</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solidFill>
                  <a:prstClr val="black"/>
                </a:solidFill>
                <a:latin typeface="Times New Roman" pitchFamily="18" charset="0"/>
                <a:ea typeface="SimSun" pitchFamily="2" charset="-122"/>
                <a:cs typeface="Times New Roman" pitchFamily="18" charset="0"/>
              </a:rPr>
              <a:t>предоставление молодым семьям округа – участникам Программы социальных выплат на приобретение (строительство) стандартного жилья;</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solidFill>
                  <a:prstClr val="black"/>
                </a:solidFill>
                <a:latin typeface="Times New Roman" pitchFamily="18" charset="0"/>
                <a:ea typeface="SimSun" pitchFamily="2" charset="-122"/>
                <a:cs typeface="Times New Roman" pitchFamily="18" charset="0"/>
              </a:rPr>
              <a:t>формирование условий для активного использования ипотечного жилищного кредитования при решении жилищной проблемы молодых семей.</a:t>
            </a:r>
          </a:p>
          <a:p>
            <a:pPr marR="0" lvl="0" algn="just" defTabSz="914400" rtl="0" eaLnBrk="1" fontAlgn="base" latinLnBrk="0" hangingPunct="1">
              <a:lnSpc>
                <a:spcPct val="100000"/>
              </a:lnSpc>
              <a:spcBef>
                <a:spcPct val="0"/>
              </a:spcBef>
              <a:spcAft>
                <a:spcPct val="0"/>
              </a:spcAft>
              <a:buClrTx/>
              <a:buSzTx/>
              <a:tabLst/>
              <a:defRPr/>
            </a:pPr>
            <a:r>
              <a:rPr lang="ru-RU" sz="1100" dirty="0">
                <a:solidFill>
                  <a:prstClr val="black"/>
                </a:solidFill>
                <a:latin typeface="Times New Roman" pitchFamily="18" charset="0"/>
                <a:ea typeface="SimSun" pitchFamily="2" charset="-122"/>
                <a:cs typeface="Times New Roman" pitchFamily="18" charset="0"/>
              </a:rPr>
              <a:t>Основное мероприятие – поддержка по обеспечению жильем граждан, предоставление социальных выплат молодым семьям – участникам программы.</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endParaRPr kumimoji="0" lang="ru-RU" sz="1100" b="0" i="0" u="none" strike="noStrike" kern="1200" cap="none" spc="0" normalizeH="0" baseline="0" noProof="0" dirty="0">
              <a:ln>
                <a:noFill/>
              </a:ln>
              <a:solidFill>
                <a:prstClr val="black"/>
              </a:solidFill>
              <a:effectLst/>
              <a:uLnTx/>
              <a:uFillTx/>
              <a:latin typeface="Times New Roman" pitchFamily="18" charset="0"/>
              <a:ea typeface="SimSun" pitchFamily="2" charset="-122"/>
              <a:cs typeface="Times New Roman" pitchFamily="18" charset="0"/>
            </a:endParaRPr>
          </a:p>
        </p:txBody>
      </p:sp>
      <p:graphicFrame>
        <p:nvGraphicFramePr>
          <p:cNvPr id="14" name="Таблица 13">
            <a:extLst>
              <a:ext uri="{FF2B5EF4-FFF2-40B4-BE49-F238E27FC236}">
                <a16:creationId xmlns:a16="http://schemas.microsoft.com/office/drawing/2014/main" id="{CF2CF293-6BE9-5ADF-55D1-1E698C25D1DE}"/>
              </a:ext>
            </a:extLst>
          </p:cNvPr>
          <p:cNvGraphicFramePr>
            <a:graphicFrameLocks noGrp="1"/>
          </p:cNvGraphicFramePr>
          <p:nvPr>
            <p:extLst>
              <p:ext uri="{D42A27DB-BD31-4B8C-83A1-F6EECF244321}">
                <p14:modId xmlns:p14="http://schemas.microsoft.com/office/powerpoint/2010/main" val="3356329544"/>
              </p:ext>
            </p:extLst>
          </p:nvPr>
        </p:nvGraphicFramePr>
        <p:xfrm>
          <a:off x="237144" y="4515803"/>
          <a:ext cx="11656802" cy="563691"/>
        </p:xfrm>
        <a:graphic>
          <a:graphicData uri="http://schemas.openxmlformats.org/drawingml/2006/table">
            <a:tbl>
              <a:tblPr>
                <a:tableStyleId>{0505E3EF-67EA-436B-97B2-0124C06EBD24}</a:tableStyleId>
              </a:tblPr>
              <a:tblGrid>
                <a:gridCol w="5825468">
                  <a:extLst>
                    <a:ext uri="{9D8B030D-6E8A-4147-A177-3AD203B41FA5}">
                      <a16:colId xmlns:a16="http://schemas.microsoft.com/office/drawing/2014/main" val="20000"/>
                    </a:ext>
                  </a:extLst>
                </a:gridCol>
                <a:gridCol w="1248106">
                  <a:extLst>
                    <a:ext uri="{9D8B030D-6E8A-4147-A177-3AD203B41FA5}">
                      <a16:colId xmlns:a16="http://schemas.microsoft.com/office/drawing/2014/main" val="20001"/>
                    </a:ext>
                  </a:extLst>
                </a:gridCol>
                <a:gridCol w="1454900">
                  <a:extLst>
                    <a:ext uri="{9D8B030D-6E8A-4147-A177-3AD203B41FA5}">
                      <a16:colId xmlns:a16="http://schemas.microsoft.com/office/drawing/2014/main" val="20002"/>
                    </a:ext>
                  </a:extLst>
                </a:gridCol>
                <a:gridCol w="1456366">
                  <a:extLst>
                    <a:ext uri="{9D8B030D-6E8A-4147-A177-3AD203B41FA5}">
                      <a16:colId xmlns:a16="http://schemas.microsoft.com/office/drawing/2014/main" val="20003"/>
                    </a:ext>
                  </a:extLst>
                </a:gridCol>
                <a:gridCol w="1671962">
                  <a:extLst>
                    <a:ext uri="{9D8B030D-6E8A-4147-A177-3AD203B41FA5}">
                      <a16:colId xmlns:a16="http://schemas.microsoft.com/office/drawing/2014/main" val="20004"/>
                    </a:ext>
                  </a:extLst>
                </a:gridCol>
              </a:tblGrid>
              <a:tr h="0">
                <a:tc rowSpan="2">
                  <a:txBody>
                    <a:bodyPr/>
                    <a:lstStyle/>
                    <a:p>
                      <a:pPr algn="ctr">
                        <a:lnSpc>
                          <a:spcPct val="115000"/>
                        </a:lnSpc>
                        <a:spcAft>
                          <a:spcPts val="0"/>
                        </a:spcAft>
                      </a:pPr>
                      <a:r>
                        <a:rPr lang="ru-RU" sz="1000" dirty="0">
                          <a:latin typeface="Times New Roman" pitchFamily="18" charset="0"/>
                          <a:cs typeface="Times New Roman" pitchFamily="18" charset="0"/>
                        </a:rPr>
                        <a:t>Наименование индикатора</a:t>
                      </a:r>
                      <a:endParaRPr lang="ru-RU" sz="1000" dirty="0">
                        <a:latin typeface="Times New Roman" pitchFamily="18" charset="0"/>
                        <a:ea typeface="Calibri"/>
                        <a:cs typeface="Times New Roman" pitchFamily="18" charset="0"/>
                      </a:endParaRPr>
                    </a:p>
                  </a:txBody>
                  <a:tcPr marL="68580" marR="68580" marT="0" marB="0"/>
                </a:tc>
                <a:tc rowSpan="2">
                  <a:txBody>
                    <a:bodyPr/>
                    <a:lstStyle/>
                    <a:p>
                      <a:pPr algn="ctr">
                        <a:lnSpc>
                          <a:spcPct val="115000"/>
                        </a:lnSpc>
                        <a:spcAft>
                          <a:spcPts val="0"/>
                        </a:spcAft>
                      </a:pPr>
                      <a:r>
                        <a:rPr lang="ru-RU" sz="1000" dirty="0">
                          <a:latin typeface="Times New Roman" pitchFamily="18" charset="0"/>
                          <a:cs typeface="Times New Roman" pitchFamily="18" charset="0"/>
                        </a:rPr>
                        <a:t>Ед. </a:t>
                      </a:r>
                      <a:r>
                        <a:rPr lang="ru-RU" sz="1000" dirty="0" err="1">
                          <a:latin typeface="Times New Roman" pitchFamily="18" charset="0"/>
                          <a:cs typeface="Times New Roman" pitchFamily="18" charset="0"/>
                        </a:rPr>
                        <a:t>изм</a:t>
                      </a:r>
                      <a:r>
                        <a:rPr lang="ru-RU" sz="1000" dirty="0">
                          <a:latin typeface="Times New Roman" pitchFamily="18" charset="0"/>
                          <a:cs typeface="Times New Roman" pitchFamily="18" charset="0"/>
                        </a:rPr>
                        <a:t>.</a:t>
                      </a:r>
                      <a:endParaRPr lang="ru-RU" sz="1000" dirty="0">
                        <a:latin typeface="Times New Roman" pitchFamily="18" charset="0"/>
                        <a:ea typeface="Calibri"/>
                        <a:cs typeface="Times New Roman" pitchFamily="18" charset="0"/>
                      </a:endParaRPr>
                    </a:p>
                  </a:txBody>
                  <a:tcPr marL="68580" marR="68580" marT="0" marB="0"/>
                </a:tc>
                <a:tc gridSpan="3">
                  <a:txBody>
                    <a:bodyPr/>
                    <a:lstStyle/>
                    <a:p>
                      <a:pPr algn="ctr">
                        <a:lnSpc>
                          <a:spcPct val="115000"/>
                        </a:lnSpc>
                        <a:spcAft>
                          <a:spcPts val="0"/>
                        </a:spcAft>
                      </a:pPr>
                      <a:r>
                        <a:rPr lang="ru-RU" sz="1000" dirty="0">
                          <a:latin typeface="Times New Roman" pitchFamily="18" charset="0"/>
                          <a:cs typeface="Times New Roman" pitchFamily="18" charset="0"/>
                        </a:rPr>
                        <a:t>Значение показателей (индикаторов)</a:t>
                      </a:r>
                      <a:endParaRPr lang="ru-RU" sz="1000" dirty="0">
                        <a:latin typeface="Times New Roman" pitchFamily="18" charset="0"/>
                        <a:ea typeface="Calibri"/>
                        <a:cs typeface="Times New Roman" pitchFamily="18" charset="0"/>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endParaRPr lang="ru-RU"/>
                    </a:p>
                  </a:txBody>
                  <a:tcPr/>
                </a:tc>
                <a:tc vMerge="1">
                  <a:txBody>
                    <a:bodyPr/>
                    <a:lstStyle/>
                    <a:p>
                      <a:endParaRPr lang="ru-RU"/>
                    </a:p>
                  </a:txBody>
                  <a:tcPr/>
                </a:tc>
                <a:tc>
                  <a:txBody>
                    <a:bodyPr/>
                    <a:lstStyle/>
                    <a:p>
                      <a:pPr algn="ctr">
                        <a:lnSpc>
                          <a:spcPct val="150000"/>
                        </a:lnSpc>
                        <a:spcAft>
                          <a:spcPts val="0"/>
                        </a:spcAft>
                      </a:pPr>
                      <a:r>
                        <a:rPr lang="ru-RU" sz="1000" dirty="0">
                          <a:latin typeface="Times New Roman" pitchFamily="18" charset="0"/>
                          <a:cs typeface="Times New Roman" pitchFamily="18" charset="0"/>
                        </a:rPr>
                        <a:t>2025год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2026 год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2027 год</a:t>
                      </a:r>
                      <a:endParaRPr lang="ru-RU" sz="1000"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0">
                <a:tc>
                  <a:txBody>
                    <a:bodyPr/>
                    <a:lstStyle/>
                    <a:p>
                      <a:pPr algn="just">
                        <a:lnSpc>
                          <a:spcPct val="115000"/>
                        </a:lnSpc>
                        <a:spcAft>
                          <a:spcPts val="0"/>
                        </a:spcAft>
                      </a:pPr>
                      <a:r>
                        <a:rPr lang="ru-RU" sz="1000" dirty="0">
                          <a:latin typeface="Times New Roman" pitchFamily="18" charset="0"/>
                          <a:cs typeface="Times New Roman" pitchFamily="18" charset="0"/>
                        </a:rPr>
                        <a:t>Количество молодых семей, улучивших жилищные условия</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err="1">
                          <a:latin typeface="Times New Roman" pitchFamily="18" charset="0"/>
                          <a:ea typeface="Calibri"/>
                          <a:cs typeface="Times New Roman" pitchFamily="18" charset="0"/>
                        </a:rPr>
                        <a:t>ед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ea typeface="Calibri"/>
                          <a:cs typeface="Times New Roman" pitchFamily="18" charset="0"/>
                        </a:rPr>
                        <a:t>2</a:t>
                      </a:r>
                    </a:p>
                  </a:txBody>
                  <a:tcPr marL="68580" marR="68580" marT="0" marB="0"/>
                </a:tc>
                <a:tc>
                  <a:txBody>
                    <a:bodyPr/>
                    <a:lstStyle/>
                    <a:p>
                      <a:pPr algn="ctr">
                        <a:lnSpc>
                          <a:spcPct val="150000"/>
                        </a:lnSpc>
                        <a:spcAft>
                          <a:spcPts val="0"/>
                        </a:spcAft>
                      </a:pPr>
                      <a:r>
                        <a:rPr lang="ru-RU" sz="1000" dirty="0">
                          <a:latin typeface="Times New Roman" pitchFamily="18" charset="0"/>
                          <a:ea typeface="Calibri"/>
                          <a:cs typeface="Times New Roman" pitchFamily="18" charset="0"/>
                        </a:rPr>
                        <a:t>2</a:t>
                      </a:r>
                    </a:p>
                  </a:txBody>
                  <a:tcPr marL="68580" marR="68580" marT="0" marB="0"/>
                </a:tc>
                <a:extLst>
                  <a:ext uri="{0D108BD9-81ED-4DB2-BD59-A6C34878D82A}">
                    <a16:rowId xmlns:a16="http://schemas.microsoft.com/office/drawing/2014/main" val="10002"/>
                  </a:ext>
                </a:extLst>
              </a:tr>
            </a:tbl>
          </a:graphicData>
        </a:graphic>
      </p:graphicFrame>
      <p:sp>
        <p:nvSpPr>
          <p:cNvPr id="16" name="TextBox 15">
            <a:extLst>
              <a:ext uri="{FF2B5EF4-FFF2-40B4-BE49-F238E27FC236}">
                <a16:creationId xmlns:a16="http://schemas.microsoft.com/office/drawing/2014/main" id="{8CC3D6F5-8072-65C3-E6EF-31851168D581}"/>
              </a:ext>
            </a:extLst>
          </p:cNvPr>
          <p:cNvSpPr txBox="1"/>
          <p:nvPr/>
        </p:nvSpPr>
        <p:spPr>
          <a:xfrm>
            <a:off x="235788" y="5106903"/>
            <a:ext cx="11656802" cy="1277273"/>
          </a:xfrm>
          <a:prstGeom prst="rect">
            <a:avLst/>
          </a:prstGeom>
          <a:noFill/>
        </p:spPr>
        <p:txBody>
          <a:bodyPr wrap="square">
            <a:spAutoFit/>
          </a:bodyPr>
          <a:lstStyle/>
          <a:p>
            <a:r>
              <a:rPr kumimoji="0" lang="ru-RU" sz="1100" b="0" i="0" u="none" strike="noStrike" kern="1200" cap="none" spc="0" normalizeH="0" baseline="0" noProof="0" dirty="0">
                <a:ln>
                  <a:noFill/>
                </a:ln>
                <a:solidFill>
                  <a:prstClr val="black"/>
                </a:solidFill>
                <a:effectLst/>
                <a:uLnTx/>
                <a:uFillTx/>
                <a:latin typeface="Times New Roman" pitchFamily="18" charset="0"/>
                <a:ea typeface="SimSun" pitchFamily="2" charset="-122"/>
                <a:cs typeface="Times New Roman" pitchFamily="18" charset="0"/>
              </a:rPr>
              <a:t> Возможность решения жилищной проблемы создаст для молодежи стимул  к повышению качества трудовой деятельности, уровня квалификации в целях роста заработной платы. Решение жилищной  проблемы молодых людей округа позволит сформировать экономически активный слой населения.</a:t>
            </a:r>
          </a:p>
          <a:p>
            <a:r>
              <a:rPr lang="ru-RU" sz="1100" dirty="0">
                <a:solidFill>
                  <a:prstClr val="black"/>
                </a:solidFill>
                <a:latin typeface="Times New Roman" pitchFamily="18" charset="0"/>
                <a:ea typeface="SimSun" pitchFamily="2" charset="-122"/>
                <a:cs typeface="Times New Roman" pitchFamily="18" charset="0"/>
              </a:rPr>
              <a:t> Ожидаемые результаты реализации программы:</a:t>
            </a:r>
          </a:p>
          <a:p>
            <a:pPr algn="just"/>
            <a:r>
              <a:rPr lang="ru-RU" sz="1100" dirty="0">
                <a:solidFill>
                  <a:prstClr val="black"/>
                </a:solidFill>
                <a:latin typeface="Times New Roman" pitchFamily="18" charset="0"/>
                <a:ea typeface="SimSun" pitchFamily="2" charset="-122"/>
                <a:cs typeface="Times New Roman" pitchFamily="18" charset="0"/>
              </a:rPr>
              <a:t>- увеличение количества молодых семей, улучшивших жилищные условия;</a:t>
            </a:r>
          </a:p>
          <a:p>
            <a:pPr algn="just"/>
            <a:r>
              <a:rPr lang="ru-RU" sz="1100" dirty="0">
                <a:solidFill>
                  <a:prstClr val="black"/>
                </a:solidFill>
                <a:latin typeface="Times New Roman" pitchFamily="18" charset="0"/>
                <a:ea typeface="SimSun" pitchFamily="2" charset="-122"/>
                <a:cs typeface="Times New Roman" pitchFamily="18" charset="0"/>
              </a:rPr>
              <a:t>- привлечение в жилищную сферу дополнительных финансовых средств кредитных и других организаций, предоставляющих займы, в том числе ипотечные, а также собственные средства граждан;</a:t>
            </a:r>
          </a:p>
          <a:p>
            <a:pPr algn="just"/>
            <a:r>
              <a:rPr lang="ru-RU" sz="1100" dirty="0">
                <a:solidFill>
                  <a:prstClr val="black"/>
                </a:solidFill>
                <a:latin typeface="Times New Roman" pitchFamily="18" charset="0"/>
                <a:ea typeface="SimSun" pitchFamily="2" charset="-122"/>
                <a:cs typeface="Times New Roman" pitchFamily="18" charset="0"/>
              </a:rPr>
              <a:t>- укрепление семейных отношений и улучшение демографической ситуации в округе.</a:t>
            </a:r>
            <a:endParaRPr lang="ru-RU" dirty="0"/>
          </a:p>
        </p:txBody>
      </p:sp>
    </p:spTree>
    <p:extLst>
      <p:ext uri="{BB962C8B-B14F-4D97-AF65-F5344CB8AC3E}">
        <p14:creationId xmlns:p14="http://schemas.microsoft.com/office/powerpoint/2010/main" val="21401226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E017A3-866D-DF80-92F0-F9E1514F8397}"/>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12" name="Рисунок 11">
            <a:extLst>
              <a:ext uri="{FF2B5EF4-FFF2-40B4-BE49-F238E27FC236}">
                <a16:creationId xmlns:a16="http://schemas.microsoft.com/office/drawing/2014/main" id="{91A9BB9A-1968-7023-3007-DD7947C44604}"/>
              </a:ext>
            </a:extLst>
          </p:cNvPr>
          <p:cNvPicPr>
            <a:picLocks noChangeAspect="1"/>
          </p:cNvPicPr>
          <p:nvPr/>
        </p:nvPicPr>
        <p:blipFill>
          <a:blip r:embed="rId3" cstate="print"/>
          <a:stretch>
            <a:fillRect/>
          </a:stretch>
        </p:blipFill>
        <p:spPr>
          <a:xfrm>
            <a:off x="163902" y="183498"/>
            <a:ext cx="2223049" cy="1027839"/>
          </a:xfrm>
          <a:prstGeom prst="rect">
            <a:avLst/>
          </a:prstGeom>
        </p:spPr>
      </p:pic>
      <p:sp>
        <p:nvSpPr>
          <p:cNvPr id="48131" name="Rectangle 3"/>
          <p:cNvSpPr>
            <a:spLocks noChangeArrowheads="1"/>
          </p:cNvSpPr>
          <p:nvPr/>
        </p:nvSpPr>
        <p:spPr bwMode="auto">
          <a:xfrm>
            <a:off x="2509020" y="83687"/>
            <a:ext cx="8755811" cy="384721"/>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C00000"/>
                </a:solidFill>
                <a:effectLst/>
                <a:latin typeface="Times New Roman" pitchFamily="18" charset="0"/>
                <a:ea typeface="Times New Roman" pitchFamily="18" charset="0"/>
                <a:cs typeface="Times New Roman" pitchFamily="18" charset="0"/>
              </a:rPr>
              <a:t>Муниципальная программа социальной поддержки инвалидов </a:t>
            </a:r>
            <a:r>
              <a:rPr kumimoji="0" lang="ru-RU" sz="1100" b="1" i="0" u="none" strike="noStrike" cap="none" normalizeH="0" baseline="0" dirty="0" err="1">
                <a:ln>
                  <a:noFill/>
                </a:ln>
                <a:solidFill>
                  <a:srgbClr val="C00000"/>
                </a:solidFill>
                <a:effectLst/>
                <a:latin typeface="Times New Roman" pitchFamily="18" charset="0"/>
                <a:ea typeface="Times New Roman" pitchFamily="18" charset="0"/>
                <a:cs typeface="Times New Roman" pitchFamily="18" charset="0"/>
              </a:rPr>
              <a:t>Анучинского</a:t>
            </a:r>
            <a:r>
              <a:rPr kumimoji="0" lang="ru-RU" sz="1100" b="1" i="0" u="none" strike="noStrike" cap="none" normalizeH="0" baseline="0" dirty="0">
                <a:ln>
                  <a:noFill/>
                </a:ln>
                <a:solidFill>
                  <a:srgbClr val="C00000"/>
                </a:solidFill>
                <a:effectLst/>
                <a:latin typeface="Times New Roman" pitchFamily="18" charset="0"/>
                <a:ea typeface="Times New Roman" pitchFamily="18" charset="0"/>
                <a:cs typeface="Times New Roman" pitchFamily="18" charset="0"/>
              </a:rPr>
              <a:t> муниципального округа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dirty="0">
                <a:ln>
                  <a:noFill/>
                </a:ln>
                <a:solidFill>
                  <a:srgbClr val="C00000"/>
                </a:solidFill>
                <a:effectLst/>
                <a:latin typeface="Times New Roman" pitchFamily="18" charset="0"/>
                <a:ea typeface="Times New Roman" pitchFamily="18" charset="0"/>
                <a:cs typeface="Times New Roman" pitchFamily="18" charset="0"/>
              </a:rPr>
              <a:t>«Доступная среда»  на 2025-2029 годы</a:t>
            </a: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
        <p:nvSpPr>
          <p:cNvPr id="14" name="TextBox 13">
            <a:extLst>
              <a:ext uri="{FF2B5EF4-FFF2-40B4-BE49-F238E27FC236}">
                <a16:creationId xmlns:a16="http://schemas.microsoft.com/office/drawing/2014/main" id="{926B4FF9-3701-6ABA-9AA0-AEEC9AE953E6}"/>
              </a:ext>
            </a:extLst>
          </p:cNvPr>
          <p:cNvSpPr txBox="1"/>
          <p:nvPr/>
        </p:nvSpPr>
        <p:spPr>
          <a:xfrm>
            <a:off x="4490595" y="455693"/>
            <a:ext cx="4519186"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20.08.2024 № 783</a:t>
            </a:r>
          </a:p>
        </p:txBody>
      </p:sp>
      <p:sp>
        <p:nvSpPr>
          <p:cNvPr id="48132" name="Rectangle 4"/>
          <p:cNvSpPr>
            <a:spLocks noChangeArrowheads="1"/>
          </p:cNvSpPr>
          <p:nvPr/>
        </p:nvSpPr>
        <p:spPr bwMode="auto">
          <a:xfrm>
            <a:off x="2509021" y="717303"/>
            <a:ext cx="9366484"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Целью программы является создание правовых, экономических и социальных условий, способствующих интеграции инвалидов в общество и повышению уровня их жизни.</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48133" name="Rectangle 5"/>
          <p:cNvSpPr>
            <a:spLocks noChangeArrowheads="1"/>
          </p:cNvSpPr>
          <p:nvPr/>
        </p:nvSpPr>
        <p:spPr bwMode="auto">
          <a:xfrm>
            <a:off x="163902" y="1185711"/>
            <a:ext cx="11421373" cy="9387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Задачи Программы: </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SimSun" pitchFamily="2" charset="-122"/>
                <a:cs typeface="Times New Roman" pitchFamily="18" charset="0"/>
              </a:rPr>
              <a:t>- совершенствование организационной основы формирования доступной среды жизнедеятельности инвалидов и других </a:t>
            </a:r>
            <a:r>
              <a:rPr kumimoji="0" lang="ru-RU" sz="1100" b="0" i="0" u="none" strike="noStrike" cap="none" normalizeH="0" baseline="0" dirty="0" err="1">
                <a:ln>
                  <a:noFill/>
                </a:ln>
                <a:solidFill>
                  <a:schemeClr val="tx1"/>
                </a:solidFill>
                <a:effectLst/>
                <a:latin typeface="Times New Roman" pitchFamily="18" charset="0"/>
                <a:ea typeface="SimSun" pitchFamily="2" charset="-122"/>
                <a:cs typeface="Times New Roman" pitchFamily="18" charset="0"/>
              </a:rPr>
              <a:t>маломобильных</a:t>
            </a:r>
            <a:r>
              <a:rPr kumimoji="0" lang="ru-RU" sz="1100" b="0" i="0" u="none" strike="noStrike" cap="none" normalizeH="0" baseline="0" dirty="0">
                <a:ln>
                  <a:noFill/>
                </a:ln>
                <a:solidFill>
                  <a:schemeClr val="tx1"/>
                </a:solidFill>
                <a:effectLst/>
                <a:latin typeface="Times New Roman" pitchFamily="18" charset="0"/>
                <a:ea typeface="SimSun" pitchFamily="2" charset="-122"/>
                <a:cs typeface="Times New Roman" pitchFamily="18" charset="0"/>
              </a:rPr>
              <a:t> групп населения;  </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SimSun" pitchFamily="2" charset="-122"/>
                <a:cs typeface="Times New Roman" pitchFamily="18" charset="0"/>
              </a:rPr>
              <a:t>- повышение уровня доступности для инвалидов и других </a:t>
            </a:r>
            <a:r>
              <a:rPr kumimoji="0" lang="ru-RU" sz="1100" b="0" i="0" u="none" strike="noStrike" cap="none" normalizeH="0" baseline="0" dirty="0" err="1">
                <a:ln>
                  <a:noFill/>
                </a:ln>
                <a:solidFill>
                  <a:schemeClr val="tx1"/>
                </a:solidFill>
                <a:effectLst/>
                <a:latin typeface="Times New Roman" pitchFamily="18" charset="0"/>
                <a:ea typeface="SimSun" pitchFamily="2" charset="-122"/>
                <a:cs typeface="Times New Roman" pitchFamily="18" charset="0"/>
              </a:rPr>
              <a:t>маломобильных</a:t>
            </a:r>
            <a:r>
              <a:rPr kumimoji="0" lang="ru-RU" sz="1100" b="0" i="0" u="none" strike="noStrike" cap="none" normalizeH="0" baseline="0" dirty="0">
                <a:ln>
                  <a:noFill/>
                </a:ln>
                <a:solidFill>
                  <a:schemeClr val="tx1"/>
                </a:solidFill>
                <a:effectLst/>
                <a:latin typeface="Times New Roman" pitchFamily="18" charset="0"/>
                <a:ea typeface="SimSun" pitchFamily="2" charset="-122"/>
                <a:cs typeface="Times New Roman" pitchFamily="18" charset="0"/>
              </a:rPr>
              <a:t> групп населения объектов и услуг социальной инфраструктуры;</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a:ln>
                  <a:noFill/>
                </a:ln>
                <a:solidFill>
                  <a:srgbClr val="22272F"/>
                </a:solidFill>
                <a:effectLst/>
                <a:latin typeface="Times New Roman" pitchFamily="18" charset="0"/>
                <a:ea typeface="Calibri" pitchFamily="34" charset="0"/>
                <a:cs typeface="Times New Roman" pitchFamily="18" charset="0"/>
              </a:rPr>
              <a:t>- обеспечение </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социальной адаптации инвалидов и </a:t>
            </a:r>
            <a:r>
              <a:rPr kumimoji="0" lang="ru-RU" sz="1100" b="0" i="0" u="none" strike="noStrike" cap="none" normalizeH="0" baseline="0" dirty="0">
                <a:ln>
                  <a:noFill/>
                </a:ln>
                <a:solidFill>
                  <a:srgbClr val="22272F"/>
                </a:solidFill>
                <a:effectLst/>
                <a:latin typeface="Times New Roman" pitchFamily="18" charset="0"/>
                <a:ea typeface="Calibri" pitchFamily="34" charset="0"/>
                <a:cs typeface="Times New Roman" pitchFamily="18" charset="0"/>
              </a:rPr>
              <a:t>других </a:t>
            </a:r>
            <a:r>
              <a:rPr kumimoji="0" lang="ru-RU" sz="1100" b="0" i="0" u="none" strike="noStrike" cap="none" normalizeH="0" baseline="0" dirty="0" err="1">
                <a:ln>
                  <a:noFill/>
                </a:ln>
                <a:solidFill>
                  <a:srgbClr val="22272F"/>
                </a:solidFill>
                <a:effectLst/>
                <a:latin typeface="Times New Roman" pitchFamily="18" charset="0"/>
                <a:ea typeface="Calibri" pitchFamily="34" charset="0"/>
                <a:cs typeface="Times New Roman" pitchFamily="18" charset="0"/>
              </a:rPr>
              <a:t>маломобильных</a:t>
            </a:r>
            <a:r>
              <a:rPr kumimoji="0" lang="ru-RU" sz="1100" b="0" i="0" u="none" strike="noStrike" cap="none" normalizeH="0" baseline="0" dirty="0">
                <a:ln>
                  <a:noFill/>
                </a:ln>
                <a:solidFill>
                  <a:srgbClr val="22272F"/>
                </a:solidFill>
                <a:effectLst/>
                <a:latin typeface="Times New Roman" pitchFamily="18" charset="0"/>
                <a:ea typeface="Calibri" pitchFamily="34" charset="0"/>
                <a:cs typeface="Times New Roman" pitchFamily="18" charset="0"/>
              </a:rPr>
              <a:t> групп населения</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в общество;</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формирование в обществе толерантного отношения к инвалидам. </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graphicFrame>
        <p:nvGraphicFramePr>
          <p:cNvPr id="17" name="Таблица 16"/>
          <p:cNvGraphicFramePr>
            <a:graphicFrameLocks noGrp="1"/>
          </p:cNvGraphicFramePr>
          <p:nvPr>
            <p:extLst>
              <p:ext uri="{D42A27DB-BD31-4B8C-83A1-F6EECF244321}">
                <p14:modId xmlns:p14="http://schemas.microsoft.com/office/powerpoint/2010/main" val="593317302"/>
              </p:ext>
            </p:extLst>
          </p:nvPr>
        </p:nvGraphicFramePr>
        <p:xfrm>
          <a:off x="163902" y="2143075"/>
          <a:ext cx="11656802" cy="1276670"/>
        </p:xfrm>
        <a:graphic>
          <a:graphicData uri="http://schemas.openxmlformats.org/drawingml/2006/table">
            <a:tbl>
              <a:tblPr>
                <a:tableStyleId>{0505E3EF-67EA-436B-97B2-0124C06EBD24}</a:tableStyleId>
              </a:tblPr>
              <a:tblGrid>
                <a:gridCol w="5825468">
                  <a:extLst>
                    <a:ext uri="{9D8B030D-6E8A-4147-A177-3AD203B41FA5}">
                      <a16:colId xmlns:a16="http://schemas.microsoft.com/office/drawing/2014/main" val="20000"/>
                    </a:ext>
                  </a:extLst>
                </a:gridCol>
                <a:gridCol w="1248106">
                  <a:extLst>
                    <a:ext uri="{9D8B030D-6E8A-4147-A177-3AD203B41FA5}">
                      <a16:colId xmlns:a16="http://schemas.microsoft.com/office/drawing/2014/main" val="20001"/>
                    </a:ext>
                  </a:extLst>
                </a:gridCol>
                <a:gridCol w="1454900">
                  <a:extLst>
                    <a:ext uri="{9D8B030D-6E8A-4147-A177-3AD203B41FA5}">
                      <a16:colId xmlns:a16="http://schemas.microsoft.com/office/drawing/2014/main" val="20002"/>
                    </a:ext>
                  </a:extLst>
                </a:gridCol>
                <a:gridCol w="1456366">
                  <a:extLst>
                    <a:ext uri="{9D8B030D-6E8A-4147-A177-3AD203B41FA5}">
                      <a16:colId xmlns:a16="http://schemas.microsoft.com/office/drawing/2014/main" val="20003"/>
                    </a:ext>
                  </a:extLst>
                </a:gridCol>
                <a:gridCol w="1671962">
                  <a:extLst>
                    <a:ext uri="{9D8B030D-6E8A-4147-A177-3AD203B41FA5}">
                      <a16:colId xmlns:a16="http://schemas.microsoft.com/office/drawing/2014/main" val="20004"/>
                    </a:ext>
                  </a:extLst>
                </a:gridCol>
              </a:tblGrid>
              <a:tr h="0">
                <a:tc rowSpan="2">
                  <a:txBody>
                    <a:bodyPr/>
                    <a:lstStyle/>
                    <a:p>
                      <a:pPr algn="ctr">
                        <a:lnSpc>
                          <a:spcPct val="115000"/>
                        </a:lnSpc>
                        <a:spcAft>
                          <a:spcPts val="0"/>
                        </a:spcAft>
                      </a:pPr>
                      <a:r>
                        <a:rPr lang="ru-RU" sz="1000" dirty="0">
                          <a:latin typeface="Times New Roman" pitchFamily="18" charset="0"/>
                          <a:cs typeface="Times New Roman" pitchFamily="18" charset="0"/>
                        </a:rPr>
                        <a:t>Наименование индикатора</a:t>
                      </a:r>
                      <a:endParaRPr lang="ru-RU" sz="1000" dirty="0">
                        <a:latin typeface="Times New Roman" pitchFamily="18" charset="0"/>
                        <a:ea typeface="Calibri"/>
                        <a:cs typeface="Times New Roman" pitchFamily="18" charset="0"/>
                      </a:endParaRPr>
                    </a:p>
                  </a:txBody>
                  <a:tcPr marL="68580" marR="68580" marT="0" marB="0"/>
                </a:tc>
                <a:tc rowSpan="2">
                  <a:txBody>
                    <a:bodyPr/>
                    <a:lstStyle/>
                    <a:p>
                      <a:pPr algn="ctr">
                        <a:lnSpc>
                          <a:spcPct val="115000"/>
                        </a:lnSpc>
                        <a:spcAft>
                          <a:spcPts val="0"/>
                        </a:spcAft>
                      </a:pPr>
                      <a:r>
                        <a:rPr lang="ru-RU" sz="1000" dirty="0">
                          <a:latin typeface="Times New Roman" pitchFamily="18" charset="0"/>
                          <a:cs typeface="Times New Roman" pitchFamily="18" charset="0"/>
                        </a:rPr>
                        <a:t>Ед. </a:t>
                      </a:r>
                      <a:r>
                        <a:rPr lang="ru-RU" sz="1000" dirty="0" err="1">
                          <a:latin typeface="Times New Roman" pitchFamily="18" charset="0"/>
                          <a:cs typeface="Times New Roman" pitchFamily="18" charset="0"/>
                        </a:rPr>
                        <a:t>изм</a:t>
                      </a:r>
                      <a:r>
                        <a:rPr lang="ru-RU" sz="1000" dirty="0">
                          <a:latin typeface="Times New Roman" pitchFamily="18" charset="0"/>
                          <a:cs typeface="Times New Roman" pitchFamily="18" charset="0"/>
                        </a:rPr>
                        <a:t>.</a:t>
                      </a:r>
                      <a:endParaRPr lang="ru-RU" sz="1000" dirty="0">
                        <a:latin typeface="Times New Roman" pitchFamily="18" charset="0"/>
                        <a:ea typeface="Calibri"/>
                        <a:cs typeface="Times New Roman" pitchFamily="18" charset="0"/>
                      </a:endParaRPr>
                    </a:p>
                  </a:txBody>
                  <a:tcPr marL="68580" marR="68580" marT="0" marB="0"/>
                </a:tc>
                <a:tc gridSpan="3">
                  <a:txBody>
                    <a:bodyPr/>
                    <a:lstStyle/>
                    <a:p>
                      <a:pPr algn="ctr">
                        <a:lnSpc>
                          <a:spcPct val="115000"/>
                        </a:lnSpc>
                        <a:spcAft>
                          <a:spcPts val="0"/>
                        </a:spcAft>
                      </a:pPr>
                      <a:r>
                        <a:rPr lang="ru-RU" sz="1000" dirty="0">
                          <a:latin typeface="Times New Roman" pitchFamily="18" charset="0"/>
                          <a:cs typeface="Times New Roman" pitchFamily="18" charset="0"/>
                        </a:rPr>
                        <a:t>Значение показателей (индикаторов)</a:t>
                      </a:r>
                      <a:endParaRPr lang="ru-RU" sz="1000" dirty="0">
                        <a:latin typeface="Times New Roman" pitchFamily="18" charset="0"/>
                        <a:ea typeface="Calibri"/>
                        <a:cs typeface="Times New Roman" pitchFamily="18" charset="0"/>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endParaRPr lang="ru-RU"/>
                    </a:p>
                  </a:txBody>
                  <a:tcPr/>
                </a:tc>
                <a:tc vMerge="1">
                  <a:txBody>
                    <a:bodyPr/>
                    <a:lstStyle/>
                    <a:p>
                      <a:endParaRPr lang="ru-RU"/>
                    </a:p>
                  </a:txBody>
                  <a:tcPr/>
                </a:tc>
                <a:tc>
                  <a:txBody>
                    <a:bodyPr/>
                    <a:lstStyle/>
                    <a:p>
                      <a:pPr algn="ctr">
                        <a:lnSpc>
                          <a:spcPct val="150000"/>
                        </a:lnSpc>
                        <a:spcAft>
                          <a:spcPts val="0"/>
                        </a:spcAft>
                      </a:pPr>
                      <a:r>
                        <a:rPr lang="ru-RU" sz="1000" dirty="0">
                          <a:latin typeface="Times New Roman" pitchFamily="18" charset="0"/>
                          <a:cs typeface="Times New Roman" pitchFamily="18" charset="0"/>
                        </a:rPr>
                        <a:t>2025год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2026 год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2027 год</a:t>
                      </a:r>
                      <a:endParaRPr lang="ru-RU" sz="1000"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0">
                <a:tc>
                  <a:txBody>
                    <a:bodyPr/>
                    <a:lstStyle/>
                    <a:p>
                      <a:pPr algn="just">
                        <a:lnSpc>
                          <a:spcPct val="115000"/>
                        </a:lnSpc>
                        <a:spcAft>
                          <a:spcPts val="0"/>
                        </a:spcAft>
                      </a:pPr>
                      <a:r>
                        <a:rPr lang="ru-RU" sz="1000" dirty="0">
                          <a:latin typeface="Times New Roman" pitchFamily="18" charset="0"/>
                          <a:cs typeface="Times New Roman" pitchFamily="18" charset="0"/>
                        </a:rPr>
                        <a:t>Доля приоритетных объектов и услуг в приоритетных сферах жизнедеятельности инвалидов, нанесенных на карту доступности по результатам их паспортизации среди всех приоритетных объектов и услуг</a:t>
                      </a:r>
                      <a:r>
                        <a:rPr lang="ru-RU" sz="1000" spc="-15" dirty="0">
                          <a:latin typeface="Times New Roman" pitchFamily="18" charset="0"/>
                          <a:cs typeface="Times New Roman" pitchFamily="18" charset="0"/>
                        </a:rPr>
                        <a:t> от общей численности данной категории населения</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6,0</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a:latin typeface="Times New Roman" pitchFamily="18" charset="0"/>
                          <a:cs typeface="Times New Roman" pitchFamily="18" charset="0"/>
                        </a:rPr>
                        <a:t>6,0</a:t>
                      </a:r>
                      <a:endParaRPr lang="ru-RU" sz="100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a:latin typeface="Times New Roman" pitchFamily="18" charset="0"/>
                          <a:cs typeface="Times New Roman" pitchFamily="18" charset="0"/>
                        </a:rPr>
                        <a:t>6,0</a:t>
                      </a:r>
                      <a:endParaRPr lang="ru-RU" sz="100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0">
                <a:tc>
                  <a:txBody>
                    <a:bodyPr/>
                    <a:lstStyle/>
                    <a:p>
                      <a:pPr algn="just">
                        <a:lnSpc>
                          <a:spcPct val="115000"/>
                        </a:lnSpc>
                        <a:spcAft>
                          <a:spcPts val="0"/>
                        </a:spcAft>
                      </a:pPr>
                      <a:r>
                        <a:rPr lang="ru-RU" sz="1000" spc="-15">
                          <a:latin typeface="Times New Roman" pitchFamily="18" charset="0"/>
                          <a:cs typeface="Times New Roman" pitchFamily="18" charset="0"/>
                        </a:rPr>
                        <a:t>Доля культурно-массовых мероприятий, посещаемых инвалидами, от общей численности мероприятий</a:t>
                      </a:r>
                      <a:endParaRPr lang="ru-RU" sz="100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17,0</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1000" dirty="0">
                          <a:latin typeface="Times New Roman" pitchFamily="18" charset="0"/>
                          <a:cs typeface="Times New Roman" pitchFamily="18" charset="0"/>
                        </a:rPr>
                        <a:t>17,0</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1000">
                          <a:latin typeface="Times New Roman" pitchFamily="18" charset="0"/>
                          <a:cs typeface="Times New Roman" pitchFamily="18" charset="0"/>
                        </a:rPr>
                        <a:t>17,0</a:t>
                      </a:r>
                      <a:endParaRPr lang="ru-RU" sz="100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3"/>
                  </a:ext>
                </a:extLst>
              </a:tr>
              <a:tr h="0">
                <a:tc>
                  <a:txBody>
                    <a:bodyPr/>
                    <a:lstStyle/>
                    <a:p>
                      <a:pPr algn="just">
                        <a:lnSpc>
                          <a:spcPct val="115000"/>
                        </a:lnSpc>
                        <a:spcAft>
                          <a:spcPts val="0"/>
                        </a:spcAft>
                      </a:pPr>
                      <a:r>
                        <a:rPr lang="ru-RU" sz="1000" spc="-15">
                          <a:latin typeface="Times New Roman" pitchFamily="18" charset="0"/>
                          <a:cs typeface="Times New Roman" pitchFamily="18" charset="0"/>
                        </a:rPr>
                        <a:t>Количество  трудоустроенных </a:t>
                      </a:r>
                      <a:r>
                        <a:rPr lang="ru-RU" sz="1000">
                          <a:latin typeface="Times New Roman" pitchFamily="18" charset="0"/>
                          <a:cs typeface="Times New Roman" pitchFamily="18" charset="0"/>
                        </a:rPr>
                        <a:t>инвалидов, зарегистрированных в органах службы занятости населения </a:t>
                      </a:r>
                      <a:endParaRPr lang="ru-RU" sz="100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a:latin typeface="Times New Roman" pitchFamily="18" charset="0"/>
                          <a:cs typeface="Times New Roman" pitchFamily="18" charset="0"/>
                        </a:rPr>
                        <a:t>ед.</a:t>
                      </a:r>
                      <a:endParaRPr lang="ru-RU" sz="100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8</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1000" dirty="0">
                          <a:latin typeface="Times New Roman" pitchFamily="18" charset="0"/>
                          <a:cs typeface="Times New Roman" pitchFamily="18" charset="0"/>
                        </a:rPr>
                        <a:t>8</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1000" dirty="0">
                          <a:latin typeface="Times New Roman" pitchFamily="18" charset="0"/>
                          <a:cs typeface="Times New Roman" pitchFamily="18" charset="0"/>
                        </a:rPr>
                        <a:t>8</a:t>
                      </a:r>
                      <a:endParaRPr lang="ru-RU" sz="1000"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bl>
          </a:graphicData>
        </a:graphic>
      </p:graphicFrame>
      <p:sp>
        <p:nvSpPr>
          <p:cNvPr id="18" name="Прямоугольник 17"/>
          <p:cNvSpPr/>
          <p:nvPr/>
        </p:nvSpPr>
        <p:spPr>
          <a:xfrm>
            <a:off x="163902" y="3438256"/>
            <a:ext cx="11591027" cy="1277273"/>
          </a:xfrm>
          <a:prstGeom prst="rect">
            <a:avLst/>
          </a:prstGeom>
        </p:spPr>
        <p:txBody>
          <a:bodyPr wrap="square">
            <a:spAutoFit/>
          </a:bodyPr>
          <a:lstStyle/>
          <a:p>
            <a:pPr lvl="0" algn="just" fontAlgn="base">
              <a:spcBef>
                <a:spcPct val="0"/>
              </a:spcBef>
              <a:spcAft>
                <a:spcPct val="0"/>
              </a:spcAft>
            </a:pPr>
            <a:r>
              <a:rPr lang="ru-RU" sz="1100" dirty="0">
                <a:latin typeface="Times New Roman" pitchFamily="18" charset="0"/>
                <a:ea typeface="Calibri" pitchFamily="34" charset="0"/>
                <a:cs typeface="Times New Roman" pitchFamily="18" charset="0"/>
              </a:rPr>
              <a:t>Ожидаемые результаты реализации программы:</a:t>
            </a:r>
          </a:p>
          <a:p>
            <a:r>
              <a:rPr lang="ru-RU" sz="1100" dirty="0">
                <a:latin typeface="Times New Roman" pitchFamily="18" charset="0"/>
                <a:cs typeface="Times New Roman" pitchFamily="18" charset="0"/>
              </a:rPr>
              <a:t>- Обеспечение эффективного взаимодействия и координации работ органов исполнительной власти, органов местного самоуправления, общественных организаций при формировании условий доступности приоритетных объектов и услуг в приоритетных сферах жизнедеятельности инвалидов и других </a:t>
            </a:r>
            <a:r>
              <a:rPr lang="ru-RU" sz="1100" dirty="0" err="1">
                <a:latin typeface="Times New Roman" pitchFamily="18" charset="0"/>
                <a:cs typeface="Times New Roman" pitchFamily="18" charset="0"/>
              </a:rPr>
              <a:t>маломобильных</a:t>
            </a:r>
            <a:r>
              <a:rPr lang="ru-RU" sz="1100" dirty="0">
                <a:latin typeface="Times New Roman" pitchFamily="18" charset="0"/>
                <a:cs typeface="Times New Roman" pitchFamily="18" charset="0"/>
              </a:rPr>
              <a:t> групп населения; </a:t>
            </a:r>
          </a:p>
          <a:p>
            <a:r>
              <a:rPr lang="ru-RU" sz="1100" dirty="0">
                <a:latin typeface="Times New Roman" pitchFamily="18" charset="0"/>
                <a:cs typeface="Times New Roman" pitchFamily="18" charset="0"/>
              </a:rPr>
              <a:t>- обеспечение равного доступа инвалидов, получение финансовой, методической и информационной поддержки из бюджетов всех уровней;</a:t>
            </a:r>
          </a:p>
          <a:p>
            <a:r>
              <a:rPr lang="ru-RU" sz="1100" dirty="0">
                <a:latin typeface="Times New Roman" pitchFamily="18" charset="0"/>
                <a:cs typeface="Times New Roman" pitchFamily="18" charset="0"/>
              </a:rPr>
              <a:t>- повышение социальной активности инвалидов и преодоление их самоизоляции при помощи занятий спортом и участия в культурно-массовых мероприятиях;</a:t>
            </a:r>
          </a:p>
          <a:p>
            <a:r>
              <a:rPr lang="ru-RU" sz="1100" dirty="0">
                <a:latin typeface="Times New Roman" pitchFamily="18" charset="0"/>
                <a:cs typeface="Times New Roman" pitchFamily="18" charset="0"/>
              </a:rPr>
              <a:t>- преодоление социальной разобщенности и безразличного отношения общества к проблемам инвалидов и к проблеме обеспечения доступной среды жизнедеятельности для инвалидов и других </a:t>
            </a:r>
            <a:r>
              <a:rPr lang="ru-RU" sz="1100" dirty="0" err="1">
                <a:latin typeface="Times New Roman" pitchFamily="18" charset="0"/>
                <a:cs typeface="Times New Roman" pitchFamily="18" charset="0"/>
              </a:rPr>
              <a:t>маломобильных</a:t>
            </a:r>
            <a:r>
              <a:rPr lang="ru-RU" sz="1100" dirty="0">
                <a:latin typeface="Times New Roman" pitchFamily="18" charset="0"/>
                <a:cs typeface="Times New Roman" pitchFamily="18" charset="0"/>
              </a:rPr>
              <a:t> групп населения.</a:t>
            </a:r>
            <a:endParaRPr lang="ru-RU" sz="1100" dirty="0">
              <a:latin typeface="Times New Roman" pitchFamily="18" charset="0"/>
              <a:ea typeface="Calibri" pitchFamily="34" charset="0"/>
              <a:cs typeface="Times New Roman"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E017A3-866D-DF80-92F0-F9E1514F8397}"/>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EDAA5D97-7AF2-F6E4-0D14-34DA0521F056}"/>
              </a:ext>
            </a:extLst>
          </p:cNvPr>
          <p:cNvPicPr>
            <a:picLocks noChangeAspect="1"/>
          </p:cNvPicPr>
          <p:nvPr/>
        </p:nvPicPr>
        <p:blipFill>
          <a:blip r:embed="rId3" cstate="print"/>
          <a:stretch>
            <a:fillRect/>
          </a:stretch>
        </p:blipFill>
        <p:spPr>
          <a:xfrm>
            <a:off x="124456" y="176096"/>
            <a:ext cx="1579300" cy="1051814"/>
          </a:xfrm>
          <a:prstGeom prst="rect">
            <a:avLst/>
          </a:prstGeom>
        </p:spPr>
      </p:pic>
      <p:sp>
        <p:nvSpPr>
          <p:cNvPr id="4" name="Rectangle 1"/>
          <p:cNvSpPr>
            <a:spLocks noChangeArrowheads="1"/>
          </p:cNvSpPr>
          <p:nvPr/>
        </p:nvSpPr>
        <p:spPr bwMode="auto">
          <a:xfrm>
            <a:off x="1871931" y="125298"/>
            <a:ext cx="9842740"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Муниципальная программа «Развитие физической культуры, спорта и туризма в </a:t>
            </a:r>
            <a:r>
              <a:rPr kumimoji="0" lang="ru-RU" sz="1100" b="1" i="0" u="none" strike="noStrike" cap="none" normalizeH="0" baseline="0" dirty="0" err="1">
                <a:ln>
                  <a:noFill/>
                </a:ln>
                <a:solidFill>
                  <a:srgbClr val="6600FF"/>
                </a:solidFill>
                <a:effectLst/>
                <a:latin typeface="Times New Roman" pitchFamily="18" charset="0"/>
                <a:ea typeface="Calibri" pitchFamily="34" charset="0"/>
                <a:cs typeface="Times New Roman" pitchFamily="18" charset="0"/>
              </a:rPr>
              <a:t>Анучинском</a:t>
            </a: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 муниципальном округе </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на 2025-2029 гг.»</a:t>
            </a:r>
            <a:r>
              <a:rPr kumimoji="0" lang="ru-RU" sz="1100" b="0" i="0" u="none" strike="noStrike" cap="none" normalizeH="0" baseline="0" dirty="0">
                <a:ln>
                  <a:noFill/>
                </a:ln>
                <a:solidFill>
                  <a:srgbClr val="6600FF"/>
                </a:solidFill>
                <a:effectLst/>
                <a:latin typeface="Arial" pitchFamily="34" charset="0"/>
                <a:cs typeface="Arial" pitchFamily="34" charset="0"/>
              </a:rPr>
              <a:t> </a:t>
            </a:r>
          </a:p>
        </p:txBody>
      </p:sp>
      <p:sp>
        <p:nvSpPr>
          <p:cNvPr id="5" name="TextBox 4">
            <a:extLst>
              <a:ext uri="{FF2B5EF4-FFF2-40B4-BE49-F238E27FC236}">
                <a16:creationId xmlns:a16="http://schemas.microsoft.com/office/drawing/2014/main" id="{926B4FF9-3701-6ABA-9AA0-AEEC9AE953E6}"/>
              </a:ext>
            </a:extLst>
          </p:cNvPr>
          <p:cNvSpPr txBox="1"/>
          <p:nvPr/>
        </p:nvSpPr>
        <p:spPr>
          <a:xfrm>
            <a:off x="4311102" y="536785"/>
            <a:ext cx="4519186"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26.08.2024 № 804</a:t>
            </a:r>
          </a:p>
        </p:txBody>
      </p:sp>
      <p:sp>
        <p:nvSpPr>
          <p:cNvPr id="6" name="Rectangle 2"/>
          <p:cNvSpPr>
            <a:spLocks noChangeArrowheads="1"/>
          </p:cNvSpPr>
          <p:nvPr/>
        </p:nvSpPr>
        <p:spPr bwMode="auto">
          <a:xfrm>
            <a:off x="1755933" y="770104"/>
            <a:ext cx="10079507"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Целью программы является о</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беспечение условий для развития физической культуры, школьного спорта и массового спорта, </a:t>
            </a:r>
            <a:r>
              <a:rPr kumimoji="0" lang="ru-RU" sz="11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внутреннего и внешнего туризма на территории округа</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7" name="Прямоугольник 6"/>
          <p:cNvSpPr/>
          <p:nvPr/>
        </p:nvSpPr>
        <p:spPr>
          <a:xfrm>
            <a:off x="123644" y="1294287"/>
            <a:ext cx="11711797" cy="1446550"/>
          </a:xfrm>
          <a:prstGeom prst="rect">
            <a:avLst/>
          </a:prstGeom>
        </p:spPr>
        <p:txBody>
          <a:bodyPr wrap="square">
            <a:spAutoFit/>
          </a:bodyPr>
          <a:lstStyle/>
          <a:p>
            <a:pPr lvl="0" algn="just" fontAlgn="base">
              <a:spcBef>
                <a:spcPct val="0"/>
              </a:spcBef>
              <a:spcAft>
                <a:spcPct val="0"/>
              </a:spcAft>
            </a:pPr>
            <a:r>
              <a:rPr lang="ru-RU" sz="1100" dirty="0">
                <a:latin typeface="Times New Roman" pitchFamily="18" charset="0"/>
                <a:ea typeface="Calibri" pitchFamily="34" charset="0"/>
                <a:cs typeface="Times New Roman" pitchFamily="18" charset="0"/>
              </a:rPr>
              <a:t>Основные задачи программы:</a:t>
            </a:r>
          </a:p>
          <a:p>
            <a:pPr lvl="0" algn="just" fontAlgn="base">
              <a:spcBef>
                <a:spcPct val="0"/>
              </a:spcBef>
              <a:spcAft>
                <a:spcPct val="0"/>
              </a:spcAft>
              <a:buFontTx/>
              <a:buChar char="-"/>
            </a:pPr>
            <a:r>
              <a:rPr lang="ru-RU" sz="1100" dirty="0">
                <a:latin typeface="Times New Roman" pitchFamily="18" charset="0"/>
                <a:cs typeface="Times New Roman" pitchFamily="18" charset="0"/>
              </a:rPr>
              <a:t>создание условий для вовлечения различных групп населения округа к регулярным занятиям физической культурой и спортом;</a:t>
            </a:r>
          </a:p>
          <a:p>
            <a:pPr algn="just" fontAlgn="base">
              <a:spcBef>
                <a:spcPct val="0"/>
              </a:spcBef>
              <a:spcAft>
                <a:spcPct val="0"/>
              </a:spcAft>
              <a:buFontTx/>
              <a:buChar char="-"/>
            </a:pPr>
            <a:r>
              <a:rPr lang="ru-RU" sz="1100" dirty="0">
                <a:latin typeface="Times New Roman" pitchFamily="18" charset="0"/>
                <a:cs typeface="Times New Roman" pitchFamily="18" charset="0"/>
              </a:rPr>
              <a:t>укрепление материально-технической базы физической культуры и спорта;</a:t>
            </a:r>
          </a:p>
          <a:p>
            <a:pPr lvl="0" algn="just" fontAlgn="base">
              <a:spcBef>
                <a:spcPct val="0"/>
              </a:spcBef>
              <a:spcAft>
                <a:spcPct val="0"/>
              </a:spcAft>
              <a:buFontTx/>
              <a:buChar char="-"/>
            </a:pPr>
            <a:r>
              <a:rPr lang="ru-RU" sz="1100" dirty="0">
                <a:latin typeface="Times New Roman" pitchFamily="18" charset="0"/>
                <a:cs typeface="Times New Roman" pitchFamily="18" charset="0"/>
              </a:rPr>
              <a:t>увеличение численности занимающихся физической культурой и спортом;</a:t>
            </a:r>
          </a:p>
          <a:p>
            <a:pPr algn="just" fontAlgn="base">
              <a:spcBef>
                <a:spcPct val="0"/>
              </a:spcBef>
              <a:spcAft>
                <a:spcPct val="0"/>
              </a:spcAft>
              <a:buFontTx/>
              <a:buChar char="-"/>
            </a:pPr>
            <a:r>
              <a:rPr lang="ru-RU" sz="1100" dirty="0">
                <a:latin typeface="Times New Roman" pitchFamily="18" charset="0"/>
                <a:cs typeface="Times New Roman" pitchFamily="18" charset="0"/>
              </a:rPr>
              <a:t>целенаправленная пропаганда физической культуры и формирование здорового образа жизни;</a:t>
            </a:r>
          </a:p>
          <a:p>
            <a:pPr lvl="0" algn="just" fontAlgn="base">
              <a:spcBef>
                <a:spcPct val="0"/>
              </a:spcBef>
              <a:spcAft>
                <a:spcPct val="0"/>
              </a:spcAft>
              <a:buFontTx/>
              <a:buChar char="-"/>
            </a:pPr>
            <a:r>
              <a:rPr lang="ru-RU" sz="1100" dirty="0">
                <a:latin typeface="Times New Roman" pitchFamily="18" charset="0"/>
                <a:cs typeface="Times New Roman" pitchFamily="18" charset="0"/>
              </a:rPr>
              <a:t>качество подготовки - спортивных резервов и команд по игровым видам спорта;</a:t>
            </a:r>
          </a:p>
          <a:p>
            <a:pPr algn="just" fontAlgn="base">
              <a:spcBef>
                <a:spcPct val="0"/>
              </a:spcBef>
              <a:spcAft>
                <a:spcPct val="0"/>
              </a:spcAft>
              <a:buFontTx/>
              <a:buChar char="-"/>
            </a:pPr>
            <a:r>
              <a:rPr lang="ru-RU" sz="1100" dirty="0">
                <a:latin typeface="Times New Roman" pitchFamily="18" charset="0"/>
                <a:cs typeface="Times New Roman" pitchFamily="18" charset="0"/>
              </a:rPr>
              <a:t>создание условий для системного развития секторов делового, экологического, культурно-исторического, сельского, развлекательного туризма.</a:t>
            </a:r>
          </a:p>
          <a:p>
            <a:pPr lvl="0" algn="just" fontAlgn="base">
              <a:spcBef>
                <a:spcPct val="0"/>
              </a:spcBef>
              <a:spcAft>
                <a:spcPct val="0"/>
              </a:spcAft>
              <a:buFontTx/>
              <a:buChar char="-"/>
            </a:pPr>
            <a:r>
              <a:rPr lang="ru-RU" sz="1100" dirty="0">
                <a:latin typeface="Times New Roman" pitchFamily="18" charset="0"/>
                <a:cs typeface="Times New Roman" pitchFamily="18" charset="0"/>
              </a:rPr>
              <a:t>развитие инфраструктуры в сфере физической культуры и спорта.</a:t>
            </a:r>
            <a:endParaRPr lang="ru-RU" sz="1100" dirty="0">
              <a:latin typeface="Times New Roman" pitchFamily="18" charset="0"/>
              <a:ea typeface="Calibri" pitchFamily="34" charset="0"/>
              <a:cs typeface="Times New Roman" pitchFamily="18" charset="0"/>
            </a:endParaRPr>
          </a:p>
        </p:txBody>
      </p:sp>
      <p:graphicFrame>
        <p:nvGraphicFramePr>
          <p:cNvPr id="8" name="Таблица 18">
            <a:extLst>
              <a:ext uri="{FF2B5EF4-FFF2-40B4-BE49-F238E27FC236}">
                <a16:creationId xmlns:a16="http://schemas.microsoft.com/office/drawing/2014/main" id="{730895B1-23FE-A897-225D-E765410551F5}"/>
              </a:ext>
            </a:extLst>
          </p:cNvPr>
          <p:cNvGraphicFramePr>
            <a:graphicFrameLocks noGrp="1"/>
          </p:cNvGraphicFramePr>
          <p:nvPr>
            <p:extLst>
              <p:ext uri="{D42A27DB-BD31-4B8C-83A1-F6EECF244321}">
                <p14:modId xmlns:p14="http://schemas.microsoft.com/office/powerpoint/2010/main" val="2880321298"/>
              </p:ext>
            </p:extLst>
          </p:nvPr>
        </p:nvGraphicFramePr>
        <p:xfrm>
          <a:off x="128167" y="2736889"/>
          <a:ext cx="11603757" cy="1052408"/>
        </p:xfrm>
        <a:graphic>
          <a:graphicData uri="http://schemas.openxmlformats.org/drawingml/2006/table">
            <a:tbl>
              <a:tblPr firstRow="1" bandRow="1">
                <a:tableStyleId>{22838BEF-8BB2-4498-84A7-C5851F593DF1}</a:tableStyleId>
              </a:tblPr>
              <a:tblGrid>
                <a:gridCol w="4521775">
                  <a:extLst>
                    <a:ext uri="{9D8B030D-6E8A-4147-A177-3AD203B41FA5}">
                      <a16:colId xmlns:a16="http://schemas.microsoft.com/office/drawing/2014/main" val="1756908769"/>
                    </a:ext>
                  </a:extLst>
                </a:gridCol>
                <a:gridCol w="1356849">
                  <a:extLst>
                    <a:ext uri="{9D8B030D-6E8A-4147-A177-3AD203B41FA5}">
                      <a16:colId xmlns:a16="http://schemas.microsoft.com/office/drawing/2014/main" val="2972828671"/>
                    </a:ext>
                  </a:extLst>
                </a:gridCol>
                <a:gridCol w="1405832">
                  <a:extLst>
                    <a:ext uri="{9D8B030D-6E8A-4147-A177-3AD203B41FA5}">
                      <a16:colId xmlns:a16="http://schemas.microsoft.com/office/drawing/2014/main" val="1140601564"/>
                    </a:ext>
                  </a:extLst>
                </a:gridCol>
                <a:gridCol w="1413385">
                  <a:extLst>
                    <a:ext uri="{9D8B030D-6E8A-4147-A177-3AD203B41FA5}">
                      <a16:colId xmlns:a16="http://schemas.microsoft.com/office/drawing/2014/main" val="3858202059"/>
                    </a:ext>
                  </a:extLst>
                </a:gridCol>
                <a:gridCol w="1424691">
                  <a:extLst>
                    <a:ext uri="{9D8B030D-6E8A-4147-A177-3AD203B41FA5}">
                      <a16:colId xmlns:a16="http://schemas.microsoft.com/office/drawing/2014/main" val="3329245531"/>
                    </a:ext>
                  </a:extLst>
                </a:gridCol>
                <a:gridCol w="1481225">
                  <a:extLst>
                    <a:ext uri="{9D8B030D-6E8A-4147-A177-3AD203B41FA5}">
                      <a16:colId xmlns:a16="http://schemas.microsoft.com/office/drawing/2014/main" val="1340474206"/>
                    </a:ext>
                  </a:extLst>
                </a:gridCol>
              </a:tblGrid>
              <a:tr h="256478">
                <a:tc>
                  <a:txBody>
                    <a:bodyPr/>
                    <a:lstStyle/>
                    <a:p>
                      <a:r>
                        <a:rPr lang="ru-RU" sz="1000" dirty="0">
                          <a:latin typeface="Times New Roman" pitchFamily="18" charset="0"/>
                          <a:cs typeface="Times New Roman" pitchFamily="18" charset="0"/>
                        </a:rPr>
                        <a:t>Подпрограммы</a:t>
                      </a:r>
                    </a:p>
                  </a:txBody>
                  <a:tcPr/>
                </a:tc>
                <a:tc>
                  <a:txBody>
                    <a:bodyPr/>
                    <a:lstStyle/>
                    <a:p>
                      <a:pPr algn="ctr"/>
                      <a:r>
                        <a:rPr lang="ru-RU" sz="1000" dirty="0">
                          <a:latin typeface="Times New Roman" pitchFamily="18" charset="0"/>
                          <a:cs typeface="Times New Roman" pitchFamily="18" charset="0"/>
                        </a:rPr>
                        <a:t>2023г(факт)</a:t>
                      </a:r>
                    </a:p>
                  </a:txBody>
                  <a:tcPr/>
                </a:tc>
                <a:tc>
                  <a:txBody>
                    <a:bodyPr/>
                    <a:lstStyle/>
                    <a:p>
                      <a:pPr algn="ctr"/>
                      <a:r>
                        <a:rPr lang="ru-RU" sz="1000" dirty="0">
                          <a:latin typeface="Times New Roman" pitchFamily="18" charset="0"/>
                          <a:cs typeface="Times New Roman" pitchFamily="18" charset="0"/>
                        </a:rPr>
                        <a:t>2024г(оценка)</a:t>
                      </a:r>
                    </a:p>
                  </a:txBody>
                  <a:tcPr/>
                </a:tc>
                <a:tc>
                  <a:txBody>
                    <a:bodyPr/>
                    <a:lstStyle/>
                    <a:p>
                      <a:pPr algn="ctr"/>
                      <a:r>
                        <a:rPr lang="ru-RU" sz="1000" dirty="0">
                          <a:latin typeface="Times New Roman" pitchFamily="18" charset="0"/>
                          <a:cs typeface="Times New Roman" pitchFamily="18" charset="0"/>
                        </a:rPr>
                        <a:t>2025г(прогноз)</a:t>
                      </a:r>
                    </a:p>
                  </a:txBody>
                  <a:tcPr/>
                </a:tc>
                <a:tc>
                  <a:txBody>
                    <a:bodyPr/>
                    <a:lstStyle/>
                    <a:p>
                      <a:pPr algn="ctr"/>
                      <a:r>
                        <a:rPr lang="ru-RU" sz="1000" dirty="0">
                          <a:latin typeface="Times New Roman" pitchFamily="18" charset="0"/>
                          <a:cs typeface="Times New Roman" pitchFamily="18" charset="0"/>
                        </a:rPr>
                        <a:t>2026г(прогноз)</a:t>
                      </a:r>
                    </a:p>
                  </a:txBody>
                  <a:tcPr/>
                </a:tc>
                <a:tc>
                  <a:txBody>
                    <a:bodyPr/>
                    <a:lstStyle/>
                    <a:p>
                      <a:pPr algn="ctr"/>
                      <a:r>
                        <a:rPr lang="ru-RU" sz="1000" dirty="0">
                          <a:latin typeface="Times New Roman" pitchFamily="18" charset="0"/>
                          <a:cs typeface="Times New Roman" pitchFamily="18" charset="0"/>
                        </a:rPr>
                        <a:t>2027г(прогноз)</a:t>
                      </a:r>
                    </a:p>
                  </a:txBody>
                  <a:tcPr/>
                </a:tc>
                <a:extLst>
                  <a:ext uri="{0D108BD9-81ED-4DB2-BD59-A6C34878D82A}">
                    <a16:rowId xmlns:a16="http://schemas.microsoft.com/office/drawing/2014/main" val="335547516"/>
                  </a:ext>
                </a:extLst>
              </a:tr>
              <a:tr h="243921">
                <a:tc>
                  <a:txBody>
                    <a:bodyPr/>
                    <a:lstStyle/>
                    <a:p>
                      <a:r>
                        <a:rPr lang="ru-RU" sz="1000" dirty="0">
                          <a:latin typeface="Times New Roman" pitchFamily="18" charset="0"/>
                          <a:cs typeface="Times New Roman" pitchFamily="18" charset="0"/>
                        </a:rPr>
                        <a:t>Развитие физической культуры и спорта</a:t>
                      </a:r>
                    </a:p>
                  </a:txBody>
                  <a:tcPr/>
                </a:tc>
                <a:tc>
                  <a:txBody>
                    <a:bodyPr/>
                    <a:lstStyle/>
                    <a:p>
                      <a:pPr algn="ctr" fontAlgn="t"/>
                      <a:r>
                        <a:rPr lang="ru-RU" sz="1000" b="0" i="0" u="none" strike="noStrike" dirty="0">
                          <a:solidFill>
                            <a:srgbClr val="000000"/>
                          </a:solidFill>
                          <a:latin typeface="Times New Roman"/>
                        </a:rPr>
                        <a:t>4749230,77</a:t>
                      </a:r>
                    </a:p>
                  </a:txBody>
                  <a:tcPr marL="7620" marR="7620" marT="7620" marB="0"/>
                </a:tc>
                <a:tc>
                  <a:txBody>
                    <a:bodyPr/>
                    <a:lstStyle/>
                    <a:p>
                      <a:pPr algn="ctr" fontAlgn="t"/>
                      <a:r>
                        <a:rPr lang="ru-RU" sz="1000" b="0" i="0" u="none" strike="noStrike" dirty="0">
                          <a:solidFill>
                            <a:srgbClr val="000000"/>
                          </a:solidFill>
                          <a:latin typeface="Times New Roman"/>
                        </a:rPr>
                        <a:t>5714778,20</a:t>
                      </a:r>
                    </a:p>
                  </a:txBody>
                  <a:tcPr marL="7620" marR="7620" marT="7620" marB="0"/>
                </a:tc>
                <a:tc>
                  <a:txBody>
                    <a:bodyPr/>
                    <a:lstStyle/>
                    <a:p>
                      <a:pPr algn="ctr" fontAlgn="t"/>
                      <a:r>
                        <a:rPr lang="ru-RU" sz="1000" b="0" i="0" u="none" strike="noStrike" dirty="0">
                          <a:solidFill>
                            <a:srgbClr val="000000"/>
                          </a:solidFill>
                          <a:latin typeface="Times New Roman"/>
                        </a:rPr>
                        <a:t>1524000,00</a:t>
                      </a:r>
                    </a:p>
                  </a:txBody>
                  <a:tcPr marL="7620" marR="7620" marT="7620" marB="0"/>
                </a:tc>
                <a:tc>
                  <a:txBody>
                    <a:bodyPr/>
                    <a:lstStyle/>
                    <a:p>
                      <a:pPr algn="ctr" fontAlgn="t"/>
                      <a:r>
                        <a:rPr lang="ru-RU" sz="1000" b="0" i="0" u="none" strike="noStrike" dirty="0">
                          <a:solidFill>
                            <a:srgbClr val="000000"/>
                          </a:solidFill>
                          <a:latin typeface="Times New Roman"/>
                        </a:rPr>
                        <a:t>325000,00</a:t>
                      </a:r>
                    </a:p>
                  </a:txBody>
                  <a:tcPr marL="7620" marR="7620" marT="7620" marB="0"/>
                </a:tc>
                <a:tc>
                  <a:txBody>
                    <a:bodyPr/>
                    <a:lstStyle/>
                    <a:p>
                      <a:pPr algn="ctr" fontAlgn="t"/>
                      <a:r>
                        <a:rPr lang="ru-RU" sz="1000" b="0" i="0" u="none" strike="noStrike" dirty="0">
                          <a:solidFill>
                            <a:srgbClr val="000000"/>
                          </a:solidFill>
                          <a:latin typeface="Times New Roman"/>
                        </a:rPr>
                        <a:t>375000,00</a:t>
                      </a:r>
                    </a:p>
                  </a:txBody>
                  <a:tcPr marL="7620" marR="7620" marT="7620" marB="0"/>
                </a:tc>
                <a:extLst>
                  <a:ext uri="{0D108BD9-81ED-4DB2-BD59-A6C34878D82A}">
                    <a16:rowId xmlns:a16="http://schemas.microsoft.com/office/drawing/2014/main" val="3313264423"/>
                  </a:ext>
                </a:extLst>
              </a:tr>
              <a:tr h="308169">
                <a:tc>
                  <a:txBody>
                    <a:bodyPr/>
                    <a:lstStyle/>
                    <a:p>
                      <a:r>
                        <a:rPr lang="ru-RU" sz="1000" dirty="0">
                          <a:latin typeface="Times New Roman" pitchFamily="18" charset="0"/>
                          <a:cs typeface="Times New Roman" pitchFamily="18" charset="0"/>
                        </a:rPr>
                        <a:t>Развитие внутреннего и въездного туризма</a:t>
                      </a:r>
                    </a:p>
                  </a:txBody>
                  <a:tcPr/>
                </a:tc>
                <a:tc>
                  <a:txBody>
                    <a:bodyPr/>
                    <a:lstStyle/>
                    <a:p>
                      <a:pPr algn="ctr" fontAlgn="t"/>
                      <a:r>
                        <a:rPr lang="ru-RU" sz="1000" b="0" i="0" u="none" strike="noStrike">
                          <a:solidFill>
                            <a:srgbClr val="000000"/>
                          </a:solidFill>
                          <a:latin typeface="Times New Roman"/>
                        </a:rPr>
                        <a:t>450000,00</a:t>
                      </a:r>
                    </a:p>
                  </a:txBody>
                  <a:tcPr marL="7620" marR="7620" marT="7620" marB="0"/>
                </a:tc>
                <a:tc>
                  <a:txBody>
                    <a:bodyPr/>
                    <a:lstStyle/>
                    <a:p>
                      <a:pPr algn="ctr" fontAlgn="t"/>
                      <a:r>
                        <a:rPr lang="ru-RU" sz="1000" b="0" i="0" u="none" strike="noStrike">
                          <a:solidFill>
                            <a:srgbClr val="000000"/>
                          </a:solidFill>
                          <a:latin typeface="Times New Roman"/>
                        </a:rPr>
                        <a:t>500000,00</a:t>
                      </a:r>
                    </a:p>
                  </a:txBody>
                  <a:tcPr marL="7620" marR="7620" marT="7620" marB="0"/>
                </a:tc>
                <a:tc>
                  <a:txBody>
                    <a:bodyPr/>
                    <a:lstStyle/>
                    <a:p>
                      <a:pPr algn="ctr" fontAlgn="t"/>
                      <a:r>
                        <a:rPr lang="ru-RU" sz="1000" b="0" i="0" u="none" strike="noStrike" dirty="0">
                          <a:solidFill>
                            <a:srgbClr val="000000"/>
                          </a:solidFill>
                          <a:latin typeface="Times New Roman"/>
                        </a:rPr>
                        <a:t>325000,00</a:t>
                      </a:r>
                    </a:p>
                  </a:txBody>
                  <a:tcPr marL="7620" marR="7620" marT="7620" marB="0"/>
                </a:tc>
                <a:tc>
                  <a:txBody>
                    <a:bodyPr/>
                    <a:lstStyle/>
                    <a:p>
                      <a:pPr algn="ctr" fontAlgn="t"/>
                      <a:r>
                        <a:rPr lang="ru-RU" sz="1000" b="0" i="0" u="none" strike="noStrike" dirty="0">
                          <a:solidFill>
                            <a:srgbClr val="000000"/>
                          </a:solidFill>
                          <a:latin typeface="Times New Roman"/>
                        </a:rPr>
                        <a:t>375000,00</a:t>
                      </a:r>
                    </a:p>
                  </a:txBody>
                  <a:tcPr marL="7620" marR="7620" marT="7620" marB="0"/>
                </a:tc>
                <a:tc>
                  <a:txBody>
                    <a:bodyPr/>
                    <a:lstStyle/>
                    <a:p>
                      <a:pPr algn="ctr" fontAlgn="t"/>
                      <a:r>
                        <a:rPr lang="ru-RU" sz="1000" b="0" i="0" u="none" strike="noStrike" dirty="0">
                          <a:solidFill>
                            <a:srgbClr val="000000"/>
                          </a:solidFill>
                          <a:latin typeface="Times New Roman"/>
                        </a:rPr>
                        <a:t>100000,00</a:t>
                      </a:r>
                    </a:p>
                  </a:txBody>
                  <a:tcPr marL="7620" marR="7620" marT="7620" marB="0"/>
                </a:tc>
                <a:extLst>
                  <a:ext uri="{0D108BD9-81ED-4DB2-BD59-A6C34878D82A}">
                    <a16:rowId xmlns:a16="http://schemas.microsoft.com/office/drawing/2014/main" val="3649035074"/>
                  </a:ext>
                </a:extLst>
              </a:tr>
              <a:tr h="204460">
                <a:tc>
                  <a:txBody>
                    <a:bodyPr/>
                    <a:lstStyle/>
                    <a:p>
                      <a:r>
                        <a:rPr lang="ru-RU" sz="1000" dirty="0">
                          <a:latin typeface="Times New Roman" pitchFamily="18" charset="0"/>
                          <a:cs typeface="Times New Roman" pitchFamily="18" charset="0"/>
                        </a:rPr>
                        <a:t>ИТОГО</a:t>
                      </a:r>
                      <a:endParaRPr lang="ru-RU" sz="1000" b="1" dirty="0">
                        <a:latin typeface="Times New Roman" pitchFamily="18" charset="0"/>
                        <a:cs typeface="Times New Roman" pitchFamily="18" charset="0"/>
                      </a:endParaRPr>
                    </a:p>
                  </a:txBody>
                  <a:tcPr/>
                </a:tc>
                <a:tc>
                  <a:txBody>
                    <a:bodyPr/>
                    <a:lstStyle/>
                    <a:p>
                      <a:pPr algn="ctr" fontAlgn="t"/>
                      <a:r>
                        <a:rPr lang="ru-RU" sz="1000" b="1" i="0" u="none" strike="noStrike" dirty="0">
                          <a:solidFill>
                            <a:srgbClr val="000000"/>
                          </a:solidFill>
                          <a:latin typeface="Times New Roman"/>
                        </a:rPr>
                        <a:t>5199230,77</a:t>
                      </a:r>
                    </a:p>
                  </a:txBody>
                  <a:tcPr marL="7620" marR="7620" marT="7620" marB="0"/>
                </a:tc>
                <a:tc>
                  <a:txBody>
                    <a:bodyPr/>
                    <a:lstStyle/>
                    <a:p>
                      <a:pPr algn="ctr" fontAlgn="t"/>
                      <a:r>
                        <a:rPr lang="ru-RU" sz="1000" b="1" i="0" u="none" strike="noStrike" dirty="0">
                          <a:solidFill>
                            <a:srgbClr val="000000"/>
                          </a:solidFill>
                          <a:latin typeface="Times New Roman"/>
                        </a:rPr>
                        <a:t>62174778,20</a:t>
                      </a:r>
                    </a:p>
                  </a:txBody>
                  <a:tcPr marL="7620" marR="7620" marT="7620" marB="0"/>
                </a:tc>
                <a:tc>
                  <a:txBody>
                    <a:bodyPr/>
                    <a:lstStyle/>
                    <a:p>
                      <a:pPr algn="ctr" fontAlgn="t"/>
                      <a:r>
                        <a:rPr lang="ru-RU" sz="1000" b="1" i="0" u="none" strike="noStrike" dirty="0">
                          <a:solidFill>
                            <a:srgbClr val="000000"/>
                          </a:solidFill>
                          <a:latin typeface="Times New Roman"/>
                        </a:rPr>
                        <a:t>1849000,00</a:t>
                      </a:r>
                    </a:p>
                  </a:txBody>
                  <a:tcPr marL="7620" marR="7620" marT="7620" marB="0"/>
                </a:tc>
                <a:tc>
                  <a:txBody>
                    <a:bodyPr/>
                    <a:lstStyle/>
                    <a:p>
                      <a:pPr algn="ctr" fontAlgn="t"/>
                      <a:r>
                        <a:rPr lang="ru-RU" sz="1000" b="1" i="0" u="none" strike="noStrike" dirty="0">
                          <a:solidFill>
                            <a:srgbClr val="000000"/>
                          </a:solidFill>
                          <a:latin typeface="Times New Roman"/>
                        </a:rPr>
                        <a:t>700000,00</a:t>
                      </a:r>
                    </a:p>
                  </a:txBody>
                  <a:tcPr marL="7620" marR="7620" marT="7620" marB="0"/>
                </a:tc>
                <a:tc>
                  <a:txBody>
                    <a:bodyPr/>
                    <a:lstStyle/>
                    <a:p>
                      <a:pPr algn="ctr" fontAlgn="t"/>
                      <a:r>
                        <a:rPr lang="ru-RU" sz="1000" b="1" i="0" u="none" strike="noStrike" dirty="0">
                          <a:solidFill>
                            <a:srgbClr val="000000"/>
                          </a:solidFill>
                          <a:latin typeface="Times New Roman"/>
                        </a:rPr>
                        <a:t>475000,00</a:t>
                      </a:r>
                    </a:p>
                  </a:txBody>
                  <a:tcPr marL="7620" marR="7620" marT="7620" marB="0"/>
                </a:tc>
                <a:extLst>
                  <a:ext uri="{0D108BD9-81ED-4DB2-BD59-A6C34878D82A}">
                    <a16:rowId xmlns:a16="http://schemas.microsoft.com/office/drawing/2014/main" val="2223811994"/>
                  </a:ext>
                </a:extLst>
              </a:tr>
            </a:tbl>
          </a:graphicData>
        </a:graphic>
      </p:graphicFrame>
      <p:sp>
        <p:nvSpPr>
          <p:cNvPr id="9" name="Прямоугольник 8"/>
          <p:cNvSpPr/>
          <p:nvPr/>
        </p:nvSpPr>
        <p:spPr>
          <a:xfrm>
            <a:off x="103517" y="3856810"/>
            <a:ext cx="11706045" cy="600164"/>
          </a:xfrm>
          <a:prstGeom prst="rect">
            <a:avLst/>
          </a:prstGeom>
        </p:spPr>
        <p:txBody>
          <a:bodyPr wrap="square">
            <a:spAutoFit/>
          </a:bodyPr>
          <a:lstStyle/>
          <a:p>
            <a:pPr lvl="0" algn="just" fontAlgn="base">
              <a:spcBef>
                <a:spcPct val="0"/>
              </a:spcBef>
              <a:spcAft>
                <a:spcPct val="0"/>
              </a:spcAft>
            </a:pPr>
            <a:r>
              <a:rPr lang="ru-RU" sz="1100" dirty="0">
                <a:latin typeface="Times New Roman" pitchFamily="18" charset="0"/>
                <a:ea typeface="Calibri" pitchFamily="34" charset="0"/>
                <a:cs typeface="Times New Roman" pitchFamily="18" charset="0"/>
              </a:rPr>
              <a:t>Основные мероприятия программы:</a:t>
            </a:r>
          </a:p>
          <a:p>
            <a:pPr lvl="0" algn="just" fontAlgn="base">
              <a:spcBef>
                <a:spcPct val="0"/>
              </a:spcBef>
              <a:spcAft>
                <a:spcPct val="0"/>
              </a:spcAft>
              <a:buFontTx/>
              <a:buChar char="-"/>
            </a:pPr>
            <a:r>
              <a:rPr lang="ru-RU" sz="1100" dirty="0">
                <a:latin typeface="Times New Roman" pitchFamily="18" charset="0"/>
                <a:ea typeface="Calibri" pitchFamily="34" charset="0"/>
                <a:cs typeface="Times New Roman" pitchFamily="18" charset="0"/>
              </a:rPr>
              <a:t>создание условий для привлечения населения к занятиям спортом;</a:t>
            </a:r>
          </a:p>
          <a:p>
            <a:pPr lvl="0" algn="just" fontAlgn="base">
              <a:spcBef>
                <a:spcPct val="0"/>
              </a:spcBef>
              <a:spcAft>
                <a:spcPct val="0"/>
              </a:spcAft>
              <a:buFontTx/>
              <a:buChar char="-"/>
            </a:pPr>
            <a:r>
              <a:rPr lang="ru-RU" sz="1100" dirty="0">
                <a:latin typeface="Times New Roman" pitchFamily="18" charset="0"/>
                <a:ea typeface="Calibri" pitchFamily="34" charset="0"/>
                <a:cs typeface="Times New Roman" pitchFamily="18" charset="0"/>
              </a:rPr>
              <a:t> развитие туристического потенциала. </a:t>
            </a:r>
          </a:p>
        </p:txBody>
      </p:sp>
      <p:graphicFrame>
        <p:nvGraphicFramePr>
          <p:cNvPr id="10" name="Таблица 9">
            <a:extLst>
              <a:ext uri="{FF2B5EF4-FFF2-40B4-BE49-F238E27FC236}">
                <a16:creationId xmlns:a16="http://schemas.microsoft.com/office/drawing/2014/main" id="{71AB5238-477E-F1FF-C557-7720958893B9}"/>
              </a:ext>
            </a:extLst>
          </p:cNvPr>
          <p:cNvGraphicFramePr>
            <a:graphicFrameLocks noGrp="1"/>
          </p:cNvGraphicFramePr>
          <p:nvPr>
            <p:extLst>
              <p:ext uri="{D42A27DB-BD31-4B8C-83A1-F6EECF244321}">
                <p14:modId xmlns:p14="http://schemas.microsoft.com/office/powerpoint/2010/main" val="1287627444"/>
              </p:ext>
            </p:extLst>
          </p:nvPr>
        </p:nvGraphicFramePr>
        <p:xfrm>
          <a:off x="142593" y="4473239"/>
          <a:ext cx="11891256" cy="1982262"/>
        </p:xfrm>
        <a:graphic>
          <a:graphicData uri="http://schemas.openxmlformats.org/drawingml/2006/table">
            <a:tbl>
              <a:tblPr firstRow="1" bandRow="1">
                <a:tableStyleId>{22838BEF-8BB2-4498-84A7-C5851F593DF1}</a:tableStyleId>
              </a:tblPr>
              <a:tblGrid>
                <a:gridCol w="606117">
                  <a:extLst>
                    <a:ext uri="{9D8B030D-6E8A-4147-A177-3AD203B41FA5}">
                      <a16:colId xmlns:a16="http://schemas.microsoft.com/office/drawing/2014/main" val="4012155347"/>
                    </a:ext>
                  </a:extLst>
                </a:gridCol>
                <a:gridCol w="8745938">
                  <a:extLst>
                    <a:ext uri="{9D8B030D-6E8A-4147-A177-3AD203B41FA5}">
                      <a16:colId xmlns:a16="http://schemas.microsoft.com/office/drawing/2014/main" val="2429840478"/>
                    </a:ext>
                  </a:extLst>
                </a:gridCol>
                <a:gridCol w="666020">
                  <a:extLst>
                    <a:ext uri="{9D8B030D-6E8A-4147-A177-3AD203B41FA5}">
                      <a16:colId xmlns:a16="http://schemas.microsoft.com/office/drawing/2014/main" val="2734536931"/>
                    </a:ext>
                  </a:extLst>
                </a:gridCol>
                <a:gridCol w="572362">
                  <a:extLst>
                    <a:ext uri="{9D8B030D-6E8A-4147-A177-3AD203B41FA5}">
                      <a16:colId xmlns:a16="http://schemas.microsoft.com/office/drawing/2014/main" val="658678647"/>
                    </a:ext>
                  </a:extLst>
                </a:gridCol>
                <a:gridCol w="686832">
                  <a:extLst>
                    <a:ext uri="{9D8B030D-6E8A-4147-A177-3AD203B41FA5}">
                      <a16:colId xmlns:a16="http://schemas.microsoft.com/office/drawing/2014/main" val="927975918"/>
                    </a:ext>
                  </a:extLst>
                </a:gridCol>
                <a:gridCol w="613987">
                  <a:extLst>
                    <a:ext uri="{9D8B030D-6E8A-4147-A177-3AD203B41FA5}">
                      <a16:colId xmlns:a16="http://schemas.microsoft.com/office/drawing/2014/main" val="2141856157"/>
                    </a:ext>
                  </a:extLst>
                </a:gridCol>
              </a:tblGrid>
              <a:tr h="266395">
                <a:tc>
                  <a:txBody>
                    <a:bodyPr/>
                    <a:lstStyle/>
                    <a:p>
                      <a:r>
                        <a:rPr lang="ru-RU" sz="1000" dirty="0">
                          <a:latin typeface="Times New Roman" pitchFamily="18" charset="0"/>
                          <a:cs typeface="Times New Roman" pitchFamily="18" charset="0"/>
                        </a:rPr>
                        <a:t>№ п/п</a:t>
                      </a:r>
                    </a:p>
                  </a:txBody>
                  <a:tcPr/>
                </a:tc>
                <a:tc>
                  <a:txBody>
                    <a:bodyPr/>
                    <a:lstStyle/>
                    <a:p>
                      <a:pPr algn="ctr"/>
                      <a:r>
                        <a:rPr lang="ru-RU" sz="1000" dirty="0">
                          <a:latin typeface="Times New Roman" pitchFamily="18" charset="0"/>
                          <a:cs typeface="Times New Roman" pitchFamily="18" charset="0"/>
                        </a:rPr>
                        <a:t>Показатель (индикатор)</a:t>
                      </a:r>
                    </a:p>
                  </a:txBody>
                  <a:tcPr/>
                </a:tc>
                <a:tc>
                  <a:txBody>
                    <a:bodyPr/>
                    <a:lstStyle/>
                    <a:p>
                      <a:pPr algn="ctr"/>
                      <a:r>
                        <a:rPr lang="ru-RU" sz="1000" dirty="0">
                          <a:latin typeface="Times New Roman" pitchFamily="18" charset="0"/>
                          <a:cs typeface="Times New Roman" pitchFamily="18" charset="0"/>
                        </a:rPr>
                        <a:t>Ед. изм.</a:t>
                      </a:r>
                    </a:p>
                  </a:txBody>
                  <a:tcPr/>
                </a:tc>
                <a:tc>
                  <a:txBody>
                    <a:bodyPr/>
                    <a:lstStyle/>
                    <a:p>
                      <a:pPr algn="ctr"/>
                      <a:r>
                        <a:rPr lang="ru-RU" sz="1000" dirty="0">
                          <a:latin typeface="Times New Roman" pitchFamily="18" charset="0"/>
                          <a:cs typeface="Times New Roman" pitchFamily="18" charset="0"/>
                        </a:rPr>
                        <a:t>2025г</a:t>
                      </a:r>
                    </a:p>
                  </a:txBody>
                  <a:tcPr/>
                </a:tc>
                <a:tc>
                  <a:txBody>
                    <a:bodyPr/>
                    <a:lstStyle/>
                    <a:p>
                      <a:pPr algn="ctr"/>
                      <a:r>
                        <a:rPr lang="ru-RU" sz="1000" dirty="0">
                          <a:latin typeface="Times New Roman" pitchFamily="18" charset="0"/>
                          <a:cs typeface="Times New Roman" pitchFamily="18" charset="0"/>
                        </a:rPr>
                        <a:t>2026г </a:t>
                      </a:r>
                    </a:p>
                  </a:txBody>
                  <a:tcPr/>
                </a:tc>
                <a:tc>
                  <a:txBody>
                    <a:bodyPr/>
                    <a:lstStyle/>
                    <a:p>
                      <a:pPr algn="ctr"/>
                      <a:r>
                        <a:rPr lang="ru-RU" sz="1000" dirty="0">
                          <a:latin typeface="Times New Roman" pitchFamily="18" charset="0"/>
                          <a:cs typeface="Times New Roman" pitchFamily="18" charset="0"/>
                        </a:rPr>
                        <a:t>2027г</a:t>
                      </a:r>
                    </a:p>
                  </a:txBody>
                  <a:tcPr/>
                </a:tc>
                <a:extLst>
                  <a:ext uri="{0D108BD9-81ED-4DB2-BD59-A6C34878D82A}">
                    <a16:rowId xmlns:a16="http://schemas.microsoft.com/office/drawing/2014/main" val="464017353"/>
                  </a:ext>
                </a:extLst>
              </a:tr>
              <a:tr h="218114">
                <a:tc gridSpan="6">
                  <a:txBody>
                    <a:bodyPr/>
                    <a:lstStyle/>
                    <a:p>
                      <a:r>
                        <a:rPr lang="ru-RU" sz="1000" dirty="0">
                          <a:latin typeface="Times New Roman" pitchFamily="18" charset="0"/>
                          <a:cs typeface="Times New Roman" pitchFamily="18" charset="0"/>
                        </a:rPr>
                        <a:t>Подпрограмма «</a:t>
                      </a:r>
                      <a:r>
                        <a:rPr lang="ru-RU" sz="1000" kern="1200" dirty="0">
                          <a:solidFill>
                            <a:schemeClr val="dk1"/>
                          </a:solidFill>
                          <a:latin typeface="Times New Roman" pitchFamily="18" charset="0"/>
                          <a:ea typeface="+mn-ea"/>
                          <a:cs typeface="Times New Roman" pitchFamily="18" charset="0"/>
                        </a:rPr>
                        <a:t>Развитие физической культуры и спорта </a:t>
                      </a:r>
                      <a:r>
                        <a:rPr lang="ru-RU" sz="1000" dirty="0">
                          <a:latin typeface="Times New Roman" pitchFamily="18" charset="0"/>
                          <a:cs typeface="Times New Roman" pitchFamily="18" charset="0"/>
                        </a:rPr>
                        <a:t>»</a:t>
                      </a:r>
                      <a:endParaRPr lang="ru-RU" sz="1000" i="1" dirty="0">
                        <a:latin typeface="Times New Roman" pitchFamily="18" charset="0"/>
                        <a:cs typeface="Times New Roman" pitchFamily="18" charset="0"/>
                      </a:endParaRP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3957385"/>
                  </a:ext>
                </a:extLst>
              </a:tr>
              <a:tr h="243878">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0"/>
                        </a:spcAft>
                      </a:pPr>
                      <a:r>
                        <a:rPr lang="ru-RU" sz="1000" dirty="0">
                          <a:latin typeface="Times New Roman"/>
                          <a:ea typeface="Times New Roman"/>
                          <a:cs typeface="Times New Roman"/>
                        </a:rPr>
                        <a:t>Доля детей и молодежи, систематически занимающегося физической культурой и спортом, в общей численности детей и молодежи</a:t>
                      </a:r>
                      <a:endParaRPr lang="ru-RU" sz="1000" dirty="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a:t>
                      </a:r>
                      <a:endParaRPr lang="ru-RU" sz="100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86</a:t>
                      </a:r>
                      <a:endParaRPr lang="ru-RU" sz="100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88</a:t>
                      </a:r>
                      <a:endParaRPr lang="ru-RU" sz="100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90</a:t>
                      </a:r>
                      <a:endParaRPr lang="ru-RU" sz="1000">
                        <a:latin typeface="Calibri"/>
                        <a:ea typeface="Calibri"/>
                        <a:cs typeface="Times New Roman"/>
                      </a:endParaRPr>
                    </a:p>
                  </a:txBody>
                  <a:tcPr marL="68580" marR="68580" marT="0" marB="0"/>
                </a:tc>
                <a:extLst>
                  <a:ext uri="{0D108BD9-81ED-4DB2-BD59-A6C34878D82A}">
                    <a16:rowId xmlns:a16="http://schemas.microsoft.com/office/drawing/2014/main" val="656095139"/>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indent="111125" algn="just">
                        <a:lnSpc>
                          <a:spcPct val="115000"/>
                        </a:lnSpc>
                        <a:spcAft>
                          <a:spcPts val="0"/>
                        </a:spcAft>
                      </a:pPr>
                      <a:r>
                        <a:rPr lang="ru-RU" sz="1000" dirty="0">
                          <a:latin typeface="Times New Roman"/>
                          <a:ea typeface="Times New Roman"/>
                          <a:cs typeface="Times New Roman"/>
                        </a:rPr>
                        <a:t>Доля населения среднего возраста, систематически занимающегося физической культурой и спортом, в общей численности населения среднего возраста</a:t>
                      </a:r>
                      <a:r>
                        <a:rPr lang="ru-RU" sz="1000" dirty="0">
                          <a:latin typeface="Times New Roman"/>
                          <a:ea typeface="Calibri"/>
                          <a:cs typeface="Times New Roman"/>
                        </a:rPr>
                        <a:t>;</a:t>
                      </a:r>
                      <a:endParaRPr lang="ru-RU" sz="1000" dirty="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a:t>
                      </a:r>
                      <a:endParaRPr lang="ru-RU" sz="100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56</a:t>
                      </a:r>
                      <a:endParaRPr lang="ru-RU" sz="1000">
                        <a:latin typeface="Calibri"/>
                        <a:ea typeface="Calibri"/>
                        <a:cs typeface="Times New Roman"/>
                      </a:endParaRPr>
                    </a:p>
                  </a:txBody>
                  <a:tcPr marL="68580" marR="68580" marT="0" marB="0"/>
                </a:tc>
                <a:tc>
                  <a:txBody>
                    <a:bodyPr/>
                    <a:lstStyle/>
                    <a:p>
                      <a:pPr algn="ctr">
                        <a:lnSpc>
                          <a:spcPct val="115000"/>
                        </a:lnSpc>
                        <a:spcAft>
                          <a:spcPts val="0"/>
                        </a:spcAft>
                      </a:pPr>
                      <a:r>
                        <a:rPr lang="ru-RU" sz="1000">
                          <a:latin typeface="Times New Roman"/>
                          <a:ea typeface="Calibri"/>
                          <a:cs typeface="Times New Roman"/>
                        </a:rPr>
                        <a:t>57</a:t>
                      </a:r>
                      <a:endParaRPr lang="ru-RU" sz="1000">
                        <a:latin typeface="Calibri"/>
                        <a:ea typeface="Calibri"/>
                        <a:cs typeface="Times New Roman"/>
                      </a:endParaRPr>
                    </a:p>
                  </a:txBody>
                  <a:tcPr marL="68580" marR="68580" marT="0" marB="0"/>
                </a:tc>
                <a:tc>
                  <a:txBody>
                    <a:bodyPr/>
                    <a:lstStyle/>
                    <a:p>
                      <a:pPr algn="ctr">
                        <a:lnSpc>
                          <a:spcPct val="115000"/>
                        </a:lnSpc>
                        <a:spcAft>
                          <a:spcPts val="0"/>
                        </a:spcAft>
                      </a:pPr>
                      <a:r>
                        <a:rPr lang="ru-RU" sz="1000">
                          <a:latin typeface="Times New Roman"/>
                          <a:ea typeface="Calibri"/>
                          <a:cs typeface="Times New Roman"/>
                        </a:rPr>
                        <a:t>58</a:t>
                      </a:r>
                      <a:endParaRPr lang="ru-RU" sz="1000">
                        <a:latin typeface="Calibri"/>
                        <a:ea typeface="Calibri"/>
                        <a:cs typeface="Times New Roman"/>
                      </a:endParaRPr>
                    </a:p>
                  </a:txBody>
                  <a:tcPr marL="68580" marR="68580" marT="0" marB="0"/>
                </a:tc>
                <a:extLst>
                  <a:ext uri="{0D108BD9-81ED-4DB2-BD59-A6C34878D82A}">
                    <a16:rowId xmlns:a16="http://schemas.microsoft.com/office/drawing/2014/main" val="992924883"/>
                  </a:ext>
                </a:extLst>
              </a:tr>
              <a:tr h="0">
                <a:tc>
                  <a:txBody>
                    <a:bodyPr/>
                    <a:lstStyle/>
                    <a:p>
                      <a:pPr algn="ctr"/>
                      <a:r>
                        <a:rPr lang="ru-RU" sz="1000" dirty="0">
                          <a:latin typeface="Times New Roman" pitchFamily="18" charset="0"/>
                          <a:cs typeface="Times New Roman" pitchFamily="18" charset="0"/>
                        </a:rPr>
                        <a:t>3.</a:t>
                      </a:r>
                    </a:p>
                  </a:txBody>
                  <a:tcPr/>
                </a:tc>
                <a:tc>
                  <a:txBody>
                    <a:bodyPr/>
                    <a:lstStyle/>
                    <a:p>
                      <a:pPr indent="111125" algn="just">
                        <a:lnSpc>
                          <a:spcPct val="115000"/>
                        </a:lnSpc>
                        <a:spcAft>
                          <a:spcPts val="0"/>
                        </a:spcAft>
                      </a:pPr>
                      <a:r>
                        <a:rPr lang="ru-RU" sz="1000">
                          <a:latin typeface="Times New Roman"/>
                          <a:ea typeface="Times New Roman"/>
                          <a:cs typeface="Times New Roman"/>
                        </a:rPr>
                        <a:t>Доля населения старшего возраста, систематически занимающегося физической культурой и спортом, в общей численности населения старшего возраста</a:t>
                      </a:r>
                      <a:r>
                        <a:rPr lang="ru-RU" sz="1000">
                          <a:latin typeface="Times New Roman"/>
                          <a:ea typeface="Calibri"/>
                          <a:cs typeface="Times New Roman"/>
                        </a:rPr>
                        <a:t>;</a:t>
                      </a:r>
                      <a:endParaRPr lang="ru-RU" sz="100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a:t>
                      </a:r>
                      <a:endParaRPr lang="ru-RU" sz="100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5</a:t>
                      </a:r>
                      <a:endParaRPr lang="ru-RU" sz="1000">
                        <a:latin typeface="Calibri"/>
                        <a:ea typeface="Calibri"/>
                        <a:cs typeface="Times New Roman"/>
                      </a:endParaRPr>
                    </a:p>
                  </a:txBody>
                  <a:tcPr marL="68580" marR="68580" marT="0" marB="0"/>
                </a:tc>
                <a:tc>
                  <a:txBody>
                    <a:bodyPr/>
                    <a:lstStyle/>
                    <a:p>
                      <a:pPr algn="ctr">
                        <a:lnSpc>
                          <a:spcPct val="115000"/>
                        </a:lnSpc>
                        <a:spcAft>
                          <a:spcPts val="0"/>
                        </a:spcAft>
                      </a:pPr>
                      <a:r>
                        <a:rPr lang="ru-RU" sz="1000">
                          <a:latin typeface="Times New Roman"/>
                          <a:ea typeface="Calibri"/>
                          <a:cs typeface="Times New Roman"/>
                        </a:rPr>
                        <a:t>7</a:t>
                      </a:r>
                      <a:endParaRPr lang="ru-RU" sz="1000">
                        <a:latin typeface="Calibri"/>
                        <a:ea typeface="Calibri"/>
                        <a:cs typeface="Times New Roman"/>
                      </a:endParaRPr>
                    </a:p>
                  </a:txBody>
                  <a:tcPr marL="68580" marR="68580" marT="0" marB="0"/>
                </a:tc>
                <a:tc>
                  <a:txBody>
                    <a:bodyPr/>
                    <a:lstStyle/>
                    <a:p>
                      <a:pPr algn="ctr">
                        <a:lnSpc>
                          <a:spcPct val="115000"/>
                        </a:lnSpc>
                        <a:spcAft>
                          <a:spcPts val="0"/>
                        </a:spcAft>
                      </a:pPr>
                      <a:r>
                        <a:rPr lang="ru-RU" sz="1000">
                          <a:latin typeface="Times New Roman"/>
                          <a:ea typeface="Calibri"/>
                          <a:cs typeface="Times New Roman"/>
                        </a:rPr>
                        <a:t>11</a:t>
                      </a:r>
                      <a:endParaRPr lang="ru-RU" sz="1000">
                        <a:latin typeface="Calibri"/>
                        <a:ea typeface="Calibri"/>
                        <a:cs typeface="Times New Roman"/>
                      </a:endParaRPr>
                    </a:p>
                  </a:txBody>
                  <a:tcPr marL="68580" marR="68580" marT="0" marB="0"/>
                </a:tc>
                <a:extLst>
                  <a:ext uri="{0D108BD9-81ED-4DB2-BD59-A6C34878D82A}">
                    <a16:rowId xmlns:a16="http://schemas.microsoft.com/office/drawing/2014/main" val="106173165"/>
                  </a:ext>
                </a:extLst>
              </a:tr>
              <a:tr h="228568">
                <a:tc>
                  <a:txBody>
                    <a:bodyPr/>
                    <a:lstStyle/>
                    <a:p>
                      <a:pPr algn="ctr"/>
                      <a:r>
                        <a:rPr lang="ru-RU" sz="1000" dirty="0">
                          <a:latin typeface="Times New Roman" pitchFamily="18" charset="0"/>
                          <a:cs typeface="Times New Roman" pitchFamily="18" charset="0"/>
                        </a:rPr>
                        <a:t>4.</a:t>
                      </a:r>
                    </a:p>
                  </a:txBody>
                  <a:tcPr/>
                </a:tc>
                <a:tc>
                  <a:txBody>
                    <a:bodyPr/>
                    <a:lstStyle/>
                    <a:p>
                      <a:pPr algn="just">
                        <a:lnSpc>
                          <a:spcPct val="115000"/>
                        </a:lnSpc>
                        <a:spcAft>
                          <a:spcPts val="0"/>
                        </a:spcAft>
                      </a:pPr>
                      <a:r>
                        <a:rPr lang="ru-RU" sz="1000" dirty="0">
                          <a:latin typeface="Times New Roman"/>
                          <a:ea typeface="Times New Roman"/>
                          <a:cs typeface="Times New Roman"/>
                        </a:rPr>
                        <a:t>Строительство спортивных сооружений </a:t>
                      </a:r>
                      <a:endParaRPr lang="ru-RU" sz="1000" dirty="0">
                        <a:latin typeface="Calibri"/>
                        <a:ea typeface="Calibri"/>
                        <a:cs typeface="Times New Roman"/>
                      </a:endParaRPr>
                    </a:p>
                  </a:txBody>
                  <a:tcPr marL="68580" marR="68580" marT="0" marB="0"/>
                </a:tc>
                <a:tc>
                  <a:txBody>
                    <a:bodyPr/>
                    <a:lstStyle/>
                    <a:p>
                      <a:pPr algn="ctr">
                        <a:lnSpc>
                          <a:spcPct val="150000"/>
                        </a:lnSpc>
                        <a:spcAft>
                          <a:spcPts val="0"/>
                        </a:spcAft>
                      </a:pPr>
                      <a:r>
                        <a:rPr lang="ru-RU" sz="1000" dirty="0" err="1">
                          <a:latin typeface="Times New Roman"/>
                          <a:ea typeface="Calibri"/>
                          <a:cs typeface="Times New Roman"/>
                        </a:rPr>
                        <a:t>шт</a:t>
                      </a:r>
                      <a:endParaRPr lang="ru-RU" sz="1000" dirty="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1</a:t>
                      </a:r>
                      <a:endParaRPr lang="ru-RU" sz="1000">
                        <a:latin typeface="Calibri"/>
                        <a:ea typeface="Calibri"/>
                        <a:cs typeface="Times New Roman"/>
                      </a:endParaRPr>
                    </a:p>
                  </a:txBody>
                  <a:tcPr marL="68580" marR="68580" marT="0" marB="0"/>
                </a:tc>
                <a:tc>
                  <a:txBody>
                    <a:bodyPr/>
                    <a:lstStyle/>
                    <a:p>
                      <a:pPr algn="ctr">
                        <a:lnSpc>
                          <a:spcPct val="115000"/>
                        </a:lnSpc>
                        <a:spcAft>
                          <a:spcPts val="0"/>
                        </a:spcAft>
                      </a:pPr>
                      <a:r>
                        <a:rPr lang="ru-RU" sz="1000">
                          <a:latin typeface="Times New Roman"/>
                          <a:ea typeface="Calibri"/>
                          <a:cs typeface="Times New Roman"/>
                        </a:rPr>
                        <a:t>1</a:t>
                      </a:r>
                      <a:endParaRPr lang="ru-RU" sz="1000">
                        <a:latin typeface="Calibri"/>
                        <a:ea typeface="Calibri"/>
                        <a:cs typeface="Times New Roman"/>
                      </a:endParaRPr>
                    </a:p>
                  </a:txBody>
                  <a:tcPr marL="68580" marR="68580" marT="0" marB="0"/>
                </a:tc>
                <a:tc>
                  <a:txBody>
                    <a:bodyPr/>
                    <a:lstStyle/>
                    <a:p>
                      <a:pPr algn="ctr">
                        <a:lnSpc>
                          <a:spcPct val="115000"/>
                        </a:lnSpc>
                        <a:spcAft>
                          <a:spcPts val="0"/>
                        </a:spcAft>
                      </a:pPr>
                      <a:r>
                        <a:rPr lang="ru-RU" sz="1000" dirty="0">
                          <a:latin typeface="Times New Roman"/>
                          <a:ea typeface="Calibri"/>
                          <a:cs typeface="Times New Roman"/>
                        </a:rPr>
                        <a:t>1</a:t>
                      </a:r>
                      <a:endParaRPr lang="ru-RU" sz="1000" dirty="0">
                        <a:latin typeface="Calibri"/>
                        <a:ea typeface="Calibri"/>
                        <a:cs typeface="Times New Roman"/>
                      </a:endParaRPr>
                    </a:p>
                  </a:txBody>
                  <a:tcPr marL="68580" marR="68580" marT="0" marB="0"/>
                </a:tc>
                <a:extLst>
                  <a:ext uri="{0D108BD9-81ED-4DB2-BD59-A6C34878D82A}">
                    <a16:rowId xmlns:a16="http://schemas.microsoft.com/office/drawing/2014/main" val="1608806361"/>
                  </a:ext>
                </a:extLst>
              </a:tr>
              <a:tr h="252789">
                <a:tc gridSpan="6">
                  <a:txBody>
                    <a:bodyPr/>
                    <a:lstStyle/>
                    <a:p>
                      <a:pPr algn="l"/>
                      <a:r>
                        <a:rPr lang="ru-RU" sz="1000" dirty="0">
                          <a:latin typeface="Times New Roman" pitchFamily="18" charset="0"/>
                          <a:cs typeface="Times New Roman" pitchFamily="18" charset="0"/>
                        </a:rPr>
                        <a:t>Подпрограмма «</a:t>
                      </a:r>
                      <a:r>
                        <a:rPr lang="ru-RU" sz="1000" kern="1200" dirty="0">
                          <a:solidFill>
                            <a:schemeClr val="dk1"/>
                          </a:solidFill>
                          <a:latin typeface="Times New Roman" pitchFamily="18" charset="0"/>
                          <a:ea typeface="+mn-ea"/>
                          <a:cs typeface="Times New Roman" pitchFamily="18" charset="0"/>
                        </a:rPr>
                        <a:t>Развитие внутреннего и въездного туризма </a:t>
                      </a:r>
                      <a:r>
                        <a:rPr lang="ru-RU" sz="1000" dirty="0">
                          <a:latin typeface="Times New Roman" pitchFamily="18" charset="0"/>
                          <a:cs typeface="Times New Roman" pitchFamily="18" charset="0"/>
                        </a:rPr>
                        <a:t>»</a:t>
                      </a:r>
                      <a:endParaRPr lang="ru-RU" sz="1000" i="1" dirty="0">
                        <a:latin typeface="Times New Roman" pitchFamily="18" charset="0"/>
                        <a:cs typeface="Times New Roman" pitchFamily="18" charset="0"/>
                      </a:endParaRP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l"/>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3129782"/>
                  </a:ext>
                </a:extLst>
              </a:tr>
              <a:tr h="232495">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0"/>
                        </a:spcAft>
                      </a:pPr>
                      <a:r>
                        <a:rPr lang="ru-RU" sz="1000" spc="-15" dirty="0">
                          <a:solidFill>
                            <a:srgbClr val="000000"/>
                          </a:solidFill>
                          <a:latin typeface="Times New Roman"/>
                          <a:ea typeface="Calibri"/>
                          <a:cs typeface="Times New Roman"/>
                        </a:rPr>
                        <a:t>Количество туристов, посещающих мероприятия, направленные на развитие туристической привлекательности округа</a:t>
                      </a:r>
                      <a:r>
                        <a:rPr lang="ru-RU" sz="1000" dirty="0">
                          <a:latin typeface="Times New Roman"/>
                          <a:ea typeface="Calibri"/>
                          <a:cs typeface="Times New Roman"/>
                        </a:rPr>
                        <a:t> </a:t>
                      </a:r>
                      <a:endParaRPr lang="ru-RU" sz="1000" dirty="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чел.</a:t>
                      </a:r>
                      <a:endParaRPr lang="ru-RU" sz="100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1000</a:t>
                      </a:r>
                      <a:endParaRPr lang="ru-RU" sz="1000">
                        <a:latin typeface="Calibri"/>
                        <a:ea typeface="Calibri"/>
                        <a:cs typeface="Times New Roman"/>
                      </a:endParaRPr>
                    </a:p>
                  </a:txBody>
                  <a:tcPr marL="68580" marR="68580" marT="0" marB="0"/>
                </a:tc>
                <a:tc>
                  <a:txBody>
                    <a:bodyPr/>
                    <a:lstStyle/>
                    <a:p>
                      <a:pPr algn="ctr">
                        <a:lnSpc>
                          <a:spcPct val="150000"/>
                        </a:lnSpc>
                        <a:spcAft>
                          <a:spcPts val="0"/>
                        </a:spcAft>
                      </a:pPr>
                      <a:r>
                        <a:rPr lang="ru-RU" sz="1000">
                          <a:latin typeface="Times New Roman"/>
                          <a:ea typeface="Calibri"/>
                          <a:cs typeface="Times New Roman"/>
                        </a:rPr>
                        <a:t>1200</a:t>
                      </a:r>
                      <a:endParaRPr lang="ru-RU" sz="1000">
                        <a:latin typeface="Calibri"/>
                        <a:ea typeface="Calibri"/>
                        <a:cs typeface="Times New Roman"/>
                      </a:endParaRPr>
                    </a:p>
                  </a:txBody>
                  <a:tcPr marL="68580" marR="68580" marT="0" marB="0"/>
                </a:tc>
                <a:tc>
                  <a:txBody>
                    <a:bodyPr/>
                    <a:lstStyle/>
                    <a:p>
                      <a:pPr algn="ctr">
                        <a:lnSpc>
                          <a:spcPct val="150000"/>
                        </a:lnSpc>
                        <a:spcAft>
                          <a:spcPts val="0"/>
                        </a:spcAft>
                      </a:pPr>
                      <a:r>
                        <a:rPr lang="ru-RU" sz="1000" dirty="0">
                          <a:latin typeface="Times New Roman"/>
                          <a:ea typeface="Calibri"/>
                          <a:cs typeface="Times New Roman"/>
                        </a:rPr>
                        <a:t>1400</a:t>
                      </a:r>
                      <a:endParaRPr lang="ru-RU" sz="1000" dirty="0">
                        <a:latin typeface="Calibri"/>
                        <a:ea typeface="Calibri"/>
                        <a:cs typeface="Times New Roman"/>
                      </a:endParaRPr>
                    </a:p>
                  </a:txBody>
                  <a:tcPr marL="68580" marR="68580" marT="0" marB="0"/>
                </a:tc>
                <a:extLst>
                  <a:ext uri="{0D108BD9-81ED-4DB2-BD59-A6C34878D82A}">
                    <a16:rowId xmlns:a16="http://schemas.microsoft.com/office/drawing/2014/main" val="3245823608"/>
                  </a:ext>
                </a:extLst>
              </a:tr>
            </a:tbl>
          </a:graphicData>
        </a:graphic>
      </p:graphicFrame>
      <p:pic>
        <p:nvPicPr>
          <p:cNvPr id="11" name="Рисунок 10">
            <a:extLst>
              <a:ext uri="{FF2B5EF4-FFF2-40B4-BE49-F238E27FC236}">
                <a16:creationId xmlns:a16="http://schemas.microsoft.com/office/drawing/2014/main" id="{93E87D61-8484-7D74-8131-410432D57BCE}"/>
              </a:ext>
            </a:extLst>
          </p:cNvPr>
          <p:cNvPicPr>
            <a:picLocks noChangeAspect="1"/>
          </p:cNvPicPr>
          <p:nvPr/>
        </p:nvPicPr>
        <p:blipFill>
          <a:blip r:embed="rId4" cstate="print"/>
          <a:stretch>
            <a:fillRect/>
          </a:stretch>
        </p:blipFill>
        <p:spPr>
          <a:xfrm>
            <a:off x="9382491" y="1056959"/>
            <a:ext cx="2286000" cy="1524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E017A3-866D-DF80-92F0-F9E1514F8397}"/>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1025" name="Rectangle 1"/>
          <p:cNvSpPr>
            <a:spLocks noChangeArrowheads="1"/>
          </p:cNvSpPr>
          <p:nvPr/>
        </p:nvSpPr>
        <p:spPr bwMode="auto">
          <a:xfrm>
            <a:off x="112143" y="108677"/>
            <a:ext cx="11844068" cy="22929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Ожидаемые результаты реализации программы:</a:t>
            </a:r>
          </a:p>
          <a:p>
            <a:r>
              <a:rPr lang="ru-RU" sz="1100" dirty="0"/>
              <a:t>-</a:t>
            </a:r>
            <a:r>
              <a:rPr lang="ru-RU" sz="1100" dirty="0">
                <a:latin typeface="Times New Roman" pitchFamily="18" charset="0"/>
                <a:cs typeface="Times New Roman" pitchFamily="18" charset="0"/>
              </a:rPr>
              <a:t>повышение интереса населения к занятиям физической культурой и спортом и увеличение к 2029 году доли граждан, систематически занимающихся физической культурой и спортом до 60% от общего числа жителей;</a:t>
            </a:r>
          </a:p>
          <a:p>
            <a:pPr>
              <a:buFontTx/>
              <a:buChar char="-"/>
            </a:pPr>
            <a:r>
              <a:rPr lang="ru-RU" sz="1100" dirty="0">
                <a:latin typeface="Times New Roman" pitchFamily="18" charset="0"/>
                <a:cs typeface="Times New Roman" pitchFamily="18" charset="0"/>
              </a:rPr>
              <a:t>увеличение доли граждан, выполнивших нормативы Всероссийского физкультурно-спортивного комплекса «Готов к труду и обороне» (ГТО), в общей численности населения, принявшего участие в сдаче нормативов Всероссийского физкультурно-спортивного комплекса «Готов к труду и обороне» (ГТО) до 20%;</a:t>
            </a:r>
          </a:p>
          <a:p>
            <a:r>
              <a:rPr lang="ru-RU" sz="1100" dirty="0">
                <a:latin typeface="Times New Roman" pitchFamily="18" charset="0"/>
                <a:cs typeface="Times New Roman" pitchFamily="18" charset="0"/>
              </a:rPr>
              <a:t> - увеличение обеспеченности населения спортивными сооружениями исходя из единовременной пропускной способности объектов спорта;</a:t>
            </a:r>
          </a:p>
          <a:p>
            <a:r>
              <a:rPr lang="ru-RU" sz="1100" dirty="0">
                <a:latin typeface="Times New Roman" pitchFamily="18" charset="0"/>
                <a:cs typeface="Times New Roman" pitchFamily="18" charset="0"/>
              </a:rPr>
              <a:t>- улучшение результатов выступления спортсменов на краевых соревнованиях;</a:t>
            </a:r>
          </a:p>
          <a:p>
            <a:r>
              <a:rPr lang="ru-RU" sz="1100" dirty="0">
                <a:latin typeface="Times New Roman" pitchFamily="18" charset="0"/>
                <a:cs typeface="Times New Roman" pitchFamily="18" charset="0"/>
              </a:rPr>
              <a:t>- формирование нормативно-правовой базы развития туризма на   территории округа;</a:t>
            </a:r>
          </a:p>
          <a:p>
            <a:r>
              <a:rPr lang="ru-RU" sz="1100" dirty="0">
                <a:latin typeface="Times New Roman" pitchFamily="18" charset="0"/>
                <a:cs typeface="Times New Roman" pitchFamily="18" charset="0"/>
              </a:rPr>
              <a:t>- разработка и реализация рекламно-информационного обеспечения туристской сферы округа;</a:t>
            </a:r>
          </a:p>
          <a:p>
            <a:r>
              <a:rPr lang="ru-RU" sz="1100" dirty="0">
                <a:latin typeface="Times New Roman" pitchFamily="18" charset="0"/>
                <a:cs typeface="Times New Roman" pitchFamily="18" charset="0"/>
              </a:rPr>
              <a:t>- обеспечение координации и поддержки в области создания и реализации на территории округа инвестиционных проектов; </a:t>
            </a:r>
          </a:p>
          <a:p>
            <a:r>
              <a:rPr lang="ru-RU" sz="1100" dirty="0">
                <a:latin typeface="Times New Roman" pitchFamily="18" charset="0"/>
                <a:cs typeface="Times New Roman" pitchFamily="18" charset="0"/>
              </a:rPr>
              <a:t>- проведение районного фестиваля меда «Анучино – медовое раздолье».</a:t>
            </a:r>
          </a:p>
          <a:p>
            <a:pPr>
              <a:buFontTx/>
              <a:buChar char="-"/>
            </a:pPr>
            <a:endParaRPr lang="ru-RU" sz="1100" dirty="0"/>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pic>
        <p:nvPicPr>
          <p:cNvPr id="6" name="Рисунок 5">
            <a:extLst>
              <a:ext uri="{FF2B5EF4-FFF2-40B4-BE49-F238E27FC236}">
                <a16:creationId xmlns:a16="http://schemas.microsoft.com/office/drawing/2014/main" id="{7ADDC4CB-4019-7153-70B4-2C4D674F0823}"/>
              </a:ext>
            </a:extLst>
          </p:cNvPr>
          <p:cNvPicPr>
            <a:picLocks noChangeAspect="1"/>
          </p:cNvPicPr>
          <p:nvPr/>
        </p:nvPicPr>
        <p:blipFill>
          <a:blip r:embed="rId3"/>
          <a:stretch>
            <a:fillRect/>
          </a:stretch>
        </p:blipFill>
        <p:spPr>
          <a:xfrm>
            <a:off x="235789" y="2079433"/>
            <a:ext cx="1424334" cy="1148420"/>
          </a:xfrm>
          <a:prstGeom prst="rect">
            <a:avLst/>
          </a:prstGeom>
        </p:spPr>
      </p:pic>
      <p:pic>
        <p:nvPicPr>
          <p:cNvPr id="8" name="Рисунок 7">
            <a:extLst>
              <a:ext uri="{FF2B5EF4-FFF2-40B4-BE49-F238E27FC236}">
                <a16:creationId xmlns:a16="http://schemas.microsoft.com/office/drawing/2014/main" id="{A30F3C4E-5236-3492-DD62-7D62D80B1AA8}"/>
              </a:ext>
            </a:extLst>
          </p:cNvPr>
          <p:cNvPicPr>
            <a:picLocks noChangeAspect="1"/>
          </p:cNvPicPr>
          <p:nvPr/>
        </p:nvPicPr>
        <p:blipFill>
          <a:blip r:embed="rId4"/>
          <a:stretch>
            <a:fillRect/>
          </a:stretch>
        </p:blipFill>
        <p:spPr>
          <a:xfrm>
            <a:off x="10541667" y="2021056"/>
            <a:ext cx="1249061" cy="1015461"/>
          </a:xfrm>
          <a:prstGeom prst="rect">
            <a:avLst/>
          </a:prstGeom>
        </p:spPr>
      </p:pic>
      <p:sp>
        <p:nvSpPr>
          <p:cNvPr id="10" name="TextBox 9">
            <a:extLst>
              <a:ext uri="{FF2B5EF4-FFF2-40B4-BE49-F238E27FC236}">
                <a16:creationId xmlns:a16="http://schemas.microsoft.com/office/drawing/2014/main" id="{63C51925-8A5D-28EE-FB77-284FDA3E08F9}"/>
              </a:ext>
            </a:extLst>
          </p:cNvPr>
          <p:cNvSpPr txBox="1"/>
          <p:nvPr/>
        </p:nvSpPr>
        <p:spPr>
          <a:xfrm>
            <a:off x="1458687" y="2010958"/>
            <a:ext cx="8917497" cy="291298"/>
          </a:xfrm>
          <a:prstGeom prst="rect">
            <a:avLst/>
          </a:prstGeom>
          <a:noFill/>
        </p:spPr>
        <p:txBody>
          <a:bodyPr wrap="square">
            <a:spAutoFit/>
          </a:bodyPr>
          <a:lstStyle/>
          <a:p>
            <a:pPr indent="107950" algn="ctr">
              <a:lnSpc>
                <a:spcPct val="115000"/>
              </a:lnSpc>
              <a:tabLst>
                <a:tab pos="2969895" algn="ctr"/>
                <a:tab pos="5940425" algn="r"/>
              </a:tabLst>
            </a:pPr>
            <a:r>
              <a:rPr lang="ru-RU" sz="1200" b="1" dirty="0">
                <a:solidFill>
                  <a:srgbClr val="6600FF"/>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 Сохранение и развитие культуры Анучинского муниципального округа  на 2025-2029 годы»</a:t>
            </a:r>
            <a:endParaRPr lang="ru-RU" sz="1200" dirty="0">
              <a:solidFill>
                <a:srgbClr val="6600FF"/>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AEE6788B-7AD9-3708-96DB-113BB06CA371}"/>
              </a:ext>
            </a:extLst>
          </p:cNvPr>
          <p:cNvSpPr txBox="1"/>
          <p:nvPr/>
        </p:nvSpPr>
        <p:spPr>
          <a:xfrm>
            <a:off x="3589178" y="2232588"/>
            <a:ext cx="4831772"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11.09.2024г № 879-па  </a:t>
            </a:r>
          </a:p>
        </p:txBody>
      </p:sp>
      <p:sp>
        <p:nvSpPr>
          <p:cNvPr id="25" name="TextBox 24">
            <a:extLst>
              <a:ext uri="{FF2B5EF4-FFF2-40B4-BE49-F238E27FC236}">
                <a16:creationId xmlns:a16="http://schemas.microsoft.com/office/drawing/2014/main" id="{CB756DC2-E26B-CDBA-EDA6-96C62F2E73B1}"/>
              </a:ext>
            </a:extLst>
          </p:cNvPr>
          <p:cNvSpPr txBox="1"/>
          <p:nvPr/>
        </p:nvSpPr>
        <p:spPr>
          <a:xfrm>
            <a:off x="1895912" y="2492282"/>
            <a:ext cx="8626376" cy="600164"/>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Сеть учреждений культуры округа составляет – Муниципальное казенное учреждение  культуры «Информационно – досуговый центр», в состав которого входят: дом культуры, 11 сельских клубов, 9 библиотек, музей с филиалом, Детская школа искусств.</a:t>
            </a:r>
          </a:p>
          <a:p>
            <a:pPr marR="0" lvl="0" algn="just" defTabSz="914400" rtl="0" eaLnBrk="1" fontAlgn="base" latinLnBrk="0" hangingPunct="1">
              <a:lnSpc>
                <a:spcPct val="100000"/>
              </a:lnSpc>
              <a:spcBef>
                <a:spcPct val="0"/>
              </a:spcBef>
              <a:spcAft>
                <a:spcPct val="0"/>
              </a:spcAft>
              <a:buClrTx/>
              <a:buSzTx/>
              <a:tabLst/>
            </a:pPr>
            <a:endPar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p:txBody>
      </p:sp>
      <p:sp>
        <p:nvSpPr>
          <p:cNvPr id="27" name="TextBox 26">
            <a:extLst>
              <a:ext uri="{FF2B5EF4-FFF2-40B4-BE49-F238E27FC236}">
                <a16:creationId xmlns:a16="http://schemas.microsoft.com/office/drawing/2014/main" id="{3AD31A9D-3784-3871-75EA-D04FD302DB0A}"/>
              </a:ext>
            </a:extLst>
          </p:cNvPr>
          <p:cNvSpPr txBox="1"/>
          <p:nvPr/>
        </p:nvSpPr>
        <p:spPr>
          <a:xfrm>
            <a:off x="112143" y="3183116"/>
            <a:ext cx="11749890" cy="3477875"/>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1100" dirty="0">
                <a:latin typeface="Times New Roman" pitchFamily="18" charset="0"/>
                <a:ea typeface="Times New Roman" panose="02020603050405020304" pitchFamily="18" charset="0"/>
                <a:cs typeface="Times New Roman" pitchFamily="18" charset="0"/>
              </a:rPr>
              <a:t>О</a:t>
            </a:r>
            <a:r>
              <a:rPr lang="ru-RU" sz="1100" dirty="0">
                <a:effectLst/>
                <a:latin typeface="Times New Roman" panose="02020603050405020304" pitchFamily="18" charset="0"/>
                <a:ea typeface="Times New Roman" panose="02020603050405020304" pitchFamily="18" charset="0"/>
              </a:rPr>
              <a:t>сновными целями муниципальной программы являются:</a:t>
            </a:r>
          </a:p>
          <a:p>
            <a:pPr marR="0" lvl="0" algn="just" defTabSz="914400" rtl="0" eaLnBrk="1" fontAlgn="base" latinLnBrk="0" hangingPunct="1">
              <a:lnSpc>
                <a:spcPct val="100000"/>
              </a:lnSpc>
              <a:spcBef>
                <a:spcPct val="0"/>
              </a:spcBef>
              <a:spcAft>
                <a:spcPct val="0"/>
              </a:spcAft>
              <a:buClrTx/>
              <a:buSzTx/>
              <a:tabLst/>
            </a:pPr>
            <a:r>
              <a:rPr lang="ru-RU" sz="1100" dirty="0">
                <a:effectLst/>
                <a:latin typeface="Times New Roman" panose="02020603050405020304" pitchFamily="18" charset="0"/>
                <a:ea typeface="Times New Roman" panose="02020603050405020304" pitchFamily="18" charset="0"/>
              </a:rPr>
              <a:t>- создание условий для дальнейшего развития учреждений культуры и искусства Анучинского муниципального округа, сохранения культурных традиций для формирования духовно-нравственных ориентиров граждан,</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повышение роли культуры в решении перспективных задач социально-экономического развития АМО;</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творческое и техническое совершенствование культурной среды, усиление ее                                                         </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позитивного влияния на формирование духовно-нравственных ориентиров граждан;</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обеспечение максимальной доступности широких слоев населения к культурно-историческому наследию;</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сохранение и пополнение музейных фондов.  </a:t>
            </a:r>
          </a:p>
          <a:p>
            <a:pPr marR="0" lvl="0" algn="just" defTabSz="914400" rtl="0" eaLnBrk="1" fontAlgn="base" latinLnBrk="0" hangingPunct="1">
              <a:lnSpc>
                <a:spcPct val="100000"/>
              </a:lnSpc>
              <a:spcBef>
                <a:spcPct val="0"/>
              </a:spcBef>
              <a:spcAft>
                <a:spcPct val="0"/>
              </a:spcAft>
              <a:buClrTx/>
              <a:buSzTx/>
              <a:tabLst/>
            </a:pPr>
            <a:r>
              <a:rPr lang="ru-RU" sz="1100" dirty="0">
                <a:effectLst/>
                <a:latin typeface="Times New Roman" panose="02020603050405020304" pitchFamily="18" charset="0"/>
                <a:ea typeface="Times New Roman" panose="02020603050405020304" pitchFamily="18" charset="0"/>
              </a:rPr>
              <a:t>Для достижения поставленной цели необходимо комплексное решение следующих задач:</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создание условий для сохранения лучших традиций и художественного </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совершенствования творческих коллективов, исполнителей;</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 поддержка театрального и музыкального искусства, создание условий для выявления и становления одаренной творческой молодежи;</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сохранение и развитие различных форм культурной- досуговой деятельности и любительского творчества;</a:t>
            </a:r>
            <a:endParaRPr lang="ru-RU" sz="1100" dirty="0">
              <a:latin typeface="Times New Roman" panose="02020603050405020304" pitchFamily="18" charset="0"/>
              <a:ea typeface="Times New Roman" panose="02020603050405020304" pitchFamily="18" charset="0"/>
            </a:endParaRP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сохранение лучших национально-культурных традиций в сфере культуры, </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выявление и поддержка молодых дарований;</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создание условий для сохранения и пополнения библиотечных фондов, стимулирование работы библиотек по оперативному обеспечению потребностей пользователей;</a:t>
            </a:r>
          </a:p>
          <a:p>
            <a:pPr marR="0" lvl="0" algn="just" defTabSz="914400" rtl="0" eaLnBrk="1" fontAlgn="base" latinLnBrk="0" hangingPunct="1">
              <a:lnSpc>
                <a:spcPct val="100000"/>
              </a:lnSpc>
              <a:spcBef>
                <a:spcPct val="0"/>
              </a:spcBef>
              <a:spcAft>
                <a:spcPct val="0"/>
              </a:spcAft>
              <a:buClrTx/>
              <a:buSzTx/>
              <a:tabLst/>
            </a:pPr>
            <a:r>
              <a:rPr lang="ru-RU" sz="1100" dirty="0">
                <a:effectLst/>
                <a:latin typeface="Times New Roman" panose="02020603050405020304" pitchFamily="18" charset="0"/>
                <a:ea typeface="Times New Roman" panose="02020603050405020304" pitchFamily="18" charset="0"/>
              </a:rPr>
              <a:t>- обеспечение жизнедеятельности учреждений культуры и искусства в современных условиях, сочетание их традиционной инфраструктуры с открытостью к инновационным формам и методам деятельности, откликом на новые потребности и запросы потребителей культурных услуг;</a:t>
            </a:r>
          </a:p>
          <a:p>
            <a:pPr marR="0" lvl="0" algn="just" defTabSz="914400" rtl="0" eaLnBrk="1" fontAlgn="base" latinLnBrk="0" hangingPunct="1">
              <a:lnSpc>
                <a:spcPct val="100000"/>
              </a:lnSpc>
              <a:spcBef>
                <a:spcPct val="0"/>
              </a:spcBef>
              <a:spcAft>
                <a:spcPct val="0"/>
              </a:spcAft>
              <a:buClrTx/>
              <a:buSzTx/>
              <a:tabLst/>
            </a:pPr>
            <a:r>
              <a:rPr lang="ru-RU" sz="1100" dirty="0">
                <a:effectLst/>
                <a:latin typeface="Times New Roman" panose="02020603050405020304" pitchFamily="18" charset="0"/>
                <a:ea typeface="Times New Roman" panose="02020603050405020304" pitchFamily="18" charset="0"/>
              </a:rPr>
              <a:t>- модернизация материально-технической базы учреждений культуры и искусства для удовлетворения изменяющихся культурных запросов различных групп населения в современных условиях.</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5A82A6F-0D61-0838-F485-A22B91277EC6}"/>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18">
            <a:extLst>
              <a:ext uri="{FF2B5EF4-FFF2-40B4-BE49-F238E27FC236}">
                <a16:creationId xmlns:a16="http://schemas.microsoft.com/office/drawing/2014/main" id="{099EB871-19A1-439A-2163-C5B402617F77}"/>
              </a:ext>
            </a:extLst>
          </p:cNvPr>
          <p:cNvGraphicFramePr>
            <a:graphicFrameLocks noGrp="1"/>
          </p:cNvGraphicFramePr>
          <p:nvPr>
            <p:extLst>
              <p:ext uri="{D42A27DB-BD31-4B8C-83A1-F6EECF244321}">
                <p14:modId xmlns:p14="http://schemas.microsoft.com/office/powerpoint/2010/main" val="3562619486"/>
              </p:ext>
            </p:extLst>
          </p:nvPr>
        </p:nvGraphicFramePr>
        <p:xfrm>
          <a:off x="353398" y="410025"/>
          <a:ext cx="11485203" cy="1326171"/>
        </p:xfrm>
        <a:graphic>
          <a:graphicData uri="http://schemas.openxmlformats.org/drawingml/2006/table">
            <a:tbl>
              <a:tblPr firstRow="1" bandRow="1">
                <a:tableStyleId>{8A107856-5554-42FB-B03E-39F5DBC370BA}</a:tableStyleId>
              </a:tblPr>
              <a:tblGrid>
                <a:gridCol w="8356111">
                  <a:extLst>
                    <a:ext uri="{9D8B030D-6E8A-4147-A177-3AD203B41FA5}">
                      <a16:colId xmlns:a16="http://schemas.microsoft.com/office/drawing/2014/main" val="1756908769"/>
                    </a:ext>
                  </a:extLst>
                </a:gridCol>
                <a:gridCol w="922789">
                  <a:extLst>
                    <a:ext uri="{9D8B030D-6E8A-4147-A177-3AD203B41FA5}">
                      <a16:colId xmlns:a16="http://schemas.microsoft.com/office/drawing/2014/main" val="3858202059"/>
                    </a:ext>
                  </a:extLst>
                </a:gridCol>
                <a:gridCol w="914400">
                  <a:extLst>
                    <a:ext uri="{9D8B030D-6E8A-4147-A177-3AD203B41FA5}">
                      <a16:colId xmlns:a16="http://schemas.microsoft.com/office/drawing/2014/main" val="3329245531"/>
                    </a:ext>
                  </a:extLst>
                </a:gridCol>
                <a:gridCol w="1291903">
                  <a:extLst>
                    <a:ext uri="{9D8B030D-6E8A-4147-A177-3AD203B41FA5}">
                      <a16:colId xmlns:a16="http://schemas.microsoft.com/office/drawing/2014/main" val="1340474206"/>
                    </a:ext>
                  </a:extLst>
                </a:gridCol>
              </a:tblGrid>
              <a:tr h="256478">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Подпрограммы</a:t>
                      </a:r>
                    </a:p>
                  </a:txBody>
                  <a:tcPr>
                    <a:solidFill>
                      <a:srgbClr val="FFCCCC"/>
                    </a:solidFill>
                  </a:tcPr>
                </a:tc>
                <a:tc>
                  <a:txBody>
                    <a:bodyPr/>
                    <a:lstStyle/>
                    <a:p>
                      <a:pPr algn="ctr" fontAlgn="t"/>
                      <a:r>
                        <a:rPr lang="ru-RU" sz="1100" b="1" i="0" u="none" strike="noStrike" dirty="0">
                          <a:solidFill>
                            <a:schemeClr val="tx1">
                              <a:lumMod val="95000"/>
                              <a:lumOff val="5000"/>
                            </a:schemeClr>
                          </a:solidFill>
                          <a:latin typeface="Times New Roman"/>
                        </a:rPr>
                        <a:t>2025г (проект)</a:t>
                      </a:r>
                    </a:p>
                  </a:txBody>
                  <a:tcPr marL="7620" marR="7620" marT="7620" marB="0">
                    <a:solidFill>
                      <a:srgbClr val="FFCCCC"/>
                    </a:solidFill>
                  </a:tcPr>
                </a:tc>
                <a:tc>
                  <a:txBody>
                    <a:bodyPr/>
                    <a:lstStyle/>
                    <a:p>
                      <a:pPr algn="ctr" fontAlgn="t"/>
                      <a:r>
                        <a:rPr lang="ru-RU" sz="1100" b="1" i="0" u="none" strike="noStrike" dirty="0">
                          <a:solidFill>
                            <a:schemeClr val="tx1">
                              <a:lumMod val="95000"/>
                              <a:lumOff val="5000"/>
                            </a:schemeClr>
                          </a:solidFill>
                          <a:latin typeface="Times New Roman"/>
                        </a:rPr>
                        <a:t>2026г (прогноз)</a:t>
                      </a:r>
                    </a:p>
                  </a:txBody>
                  <a:tcPr marL="7620" marR="7620" marT="7620" marB="0">
                    <a:solidFill>
                      <a:srgbClr val="FFCCCC"/>
                    </a:solidFill>
                  </a:tcPr>
                </a:tc>
                <a:tc>
                  <a:txBody>
                    <a:bodyPr/>
                    <a:lstStyle/>
                    <a:p>
                      <a:pPr algn="ctr" fontAlgn="t"/>
                      <a:r>
                        <a:rPr lang="ru-RU" sz="1100" b="1" i="0" u="none" strike="noStrike" dirty="0">
                          <a:solidFill>
                            <a:schemeClr val="tx1">
                              <a:lumMod val="95000"/>
                              <a:lumOff val="5000"/>
                            </a:schemeClr>
                          </a:solidFill>
                          <a:latin typeface="Times New Roman"/>
                        </a:rPr>
                        <a:t>2027г (прогноз)</a:t>
                      </a:r>
                    </a:p>
                  </a:txBody>
                  <a:tcPr marL="7620" marR="7620" marT="7620" marB="0">
                    <a:solidFill>
                      <a:srgbClr val="FFCCCC"/>
                    </a:solidFill>
                  </a:tcPr>
                </a:tc>
                <a:extLst>
                  <a:ext uri="{0D108BD9-81ED-4DB2-BD59-A6C34878D82A}">
                    <a16:rowId xmlns:a16="http://schemas.microsoft.com/office/drawing/2014/main" val="335547516"/>
                  </a:ext>
                </a:extLst>
              </a:tr>
              <a:tr h="243921">
                <a:tc>
                  <a:txBody>
                    <a:bodyPr/>
                    <a:lstStyle/>
                    <a:p>
                      <a:r>
                        <a:rPr lang="ru-RU" sz="1000" b="0" kern="1200" dirty="0">
                          <a:solidFill>
                            <a:schemeClr val="dk1"/>
                          </a:solidFill>
                          <a:effectLst/>
                          <a:latin typeface="Times New Roman" panose="02020603050405020304" pitchFamily="18" charset="0"/>
                          <a:ea typeface="+mn-ea"/>
                          <a:cs typeface="Times New Roman" panose="02020603050405020304" pitchFamily="18" charset="0"/>
                        </a:rPr>
                        <a:t>Обеспечение деятельности Анучинского историко-краеведческого музея</a:t>
                      </a: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FFCCCC"/>
                    </a:solidFill>
                  </a:tcPr>
                </a:tc>
                <a:tc>
                  <a:txBody>
                    <a:bodyPr/>
                    <a:lstStyle/>
                    <a:p>
                      <a:pPr algn="ctr" fontAlgn="t"/>
                      <a:r>
                        <a:rPr lang="ru-RU" sz="1000" b="0" i="0" u="none" strike="noStrike" dirty="0">
                          <a:solidFill>
                            <a:srgbClr val="000000"/>
                          </a:solidFill>
                          <a:latin typeface="Times New Roman"/>
                        </a:rPr>
                        <a:t>5481800,00</a:t>
                      </a:r>
                    </a:p>
                  </a:txBody>
                  <a:tcPr marL="7620" marR="7620" marT="7620" marB="0">
                    <a:solidFill>
                      <a:srgbClr val="FFCCCC"/>
                    </a:solidFill>
                  </a:tcPr>
                </a:tc>
                <a:tc>
                  <a:txBody>
                    <a:bodyPr/>
                    <a:lstStyle/>
                    <a:p>
                      <a:pPr algn="ctr" fontAlgn="t"/>
                      <a:r>
                        <a:rPr lang="ru-RU" sz="1000" b="0" i="0" u="none" strike="noStrike" dirty="0">
                          <a:solidFill>
                            <a:srgbClr val="000000"/>
                          </a:solidFill>
                          <a:latin typeface="Times New Roman"/>
                        </a:rPr>
                        <a:t>4016000,00</a:t>
                      </a:r>
                    </a:p>
                  </a:txBody>
                  <a:tcPr marL="7620" marR="7620" marT="7620" marB="0">
                    <a:solidFill>
                      <a:srgbClr val="FFCCCC"/>
                    </a:solidFill>
                  </a:tcPr>
                </a:tc>
                <a:tc>
                  <a:txBody>
                    <a:bodyPr/>
                    <a:lstStyle/>
                    <a:p>
                      <a:pPr algn="ctr" fontAlgn="t"/>
                      <a:r>
                        <a:rPr lang="ru-RU" sz="1000" b="0" i="0" u="none" strike="noStrike" dirty="0">
                          <a:solidFill>
                            <a:srgbClr val="000000"/>
                          </a:solidFill>
                          <a:latin typeface="Times New Roman"/>
                        </a:rPr>
                        <a:t>4266000,00</a:t>
                      </a:r>
                    </a:p>
                  </a:txBody>
                  <a:tcPr marL="7620" marR="7620" marT="7620" marB="0">
                    <a:solidFill>
                      <a:srgbClr val="FFCCCC"/>
                    </a:solidFill>
                  </a:tcPr>
                </a:tc>
                <a:extLst>
                  <a:ext uri="{0D108BD9-81ED-4DB2-BD59-A6C34878D82A}">
                    <a16:rowId xmlns:a16="http://schemas.microsoft.com/office/drawing/2014/main" val="3313264423"/>
                  </a:ext>
                </a:extLst>
              </a:tr>
              <a:tr h="251670">
                <a:tc>
                  <a:txBody>
                    <a:bodyPr/>
                    <a:lstStyle/>
                    <a:p>
                      <a:r>
                        <a:rPr lang="ru-RU" sz="1000" b="0" dirty="0">
                          <a:effectLst/>
                          <a:latin typeface="Times New Roman" panose="02020603050405020304" pitchFamily="18" charset="0"/>
                          <a:ea typeface="Calibri" panose="020F0502020204030204" pitchFamily="34" charset="0"/>
                        </a:rPr>
                        <a:t>Обеспечение деятельности учреждений культуры и библиотек</a:t>
                      </a: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FFCCCC"/>
                    </a:solidFill>
                  </a:tcPr>
                </a:tc>
                <a:tc>
                  <a:txBody>
                    <a:bodyPr/>
                    <a:lstStyle/>
                    <a:p>
                      <a:pPr algn="ctr" fontAlgn="t"/>
                      <a:r>
                        <a:rPr lang="ru-RU" sz="1000" b="0" i="0" u="none" strike="noStrike" dirty="0">
                          <a:solidFill>
                            <a:srgbClr val="000000"/>
                          </a:solidFill>
                          <a:latin typeface="Times New Roman"/>
                        </a:rPr>
                        <a:t>87019547,81</a:t>
                      </a:r>
                    </a:p>
                  </a:txBody>
                  <a:tcPr marL="7620" marR="7620" marT="7620" marB="0">
                    <a:solidFill>
                      <a:srgbClr val="FFCCCC"/>
                    </a:solidFill>
                  </a:tcPr>
                </a:tc>
                <a:tc>
                  <a:txBody>
                    <a:bodyPr/>
                    <a:lstStyle/>
                    <a:p>
                      <a:pPr algn="ctr" fontAlgn="t"/>
                      <a:r>
                        <a:rPr lang="ru-RU" sz="1000" b="0" i="0" u="none" strike="noStrike" dirty="0">
                          <a:solidFill>
                            <a:srgbClr val="000000"/>
                          </a:solidFill>
                          <a:latin typeface="Times New Roman"/>
                        </a:rPr>
                        <a:t>57160516,86</a:t>
                      </a:r>
                    </a:p>
                  </a:txBody>
                  <a:tcPr marL="7620" marR="7620" marT="7620" marB="0">
                    <a:solidFill>
                      <a:srgbClr val="FFCCCC"/>
                    </a:solidFill>
                  </a:tcPr>
                </a:tc>
                <a:tc>
                  <a:txBody>
                    <a:bodyPr/>
                    <a:lstStyle/>
                    <a:p>
                      <a:pPr algn="ctr" fontAlgn="t"/>
                      <a:r>
                        <a:rPr lang="ru-RU" sz="1000" b="0" i="0" u="none" strike="noStrike" dirty="0">
                          <a:solidFill>
                            <a:srgbClr val="000000"/>
                          </a:solidFill>
                          <a:latin typeface="Times New Roman"/>
                        </a:rPr>
                        <a:t>60321716,00</a:t>
                      </a:r>
                    </a:p>
                  </a:txBody>
                  <a:tcPr marL="7620" marR="7620" marT="7620" marB="0">
                    <a:solidFill>
                      <a:srgbClr val="FFCCCC"/>
                    </a:solidFill>
                  </a:tcPr>
                </a:tc>
                <a:extLst>
                  <a:ext uri="{0D108BD9-81ED-4DB2-BD59-A6C34878D82A}">
                    <a16:rowId xmlns:a16="http://schemas.microsoft.com/office/drawing/2014/main" val="3649035074"/>
                  </a:ext>
                </a:extLst>
              </a:tr>
              <a:tr h="204460">
                <a:tc>
                  <a:txBody>
                    <a:bodyPr/>
                    <a:lstStyle/>
                    <a:p>
                      <a:r>
                        <a:rPr lang="ru-RU" sz="1000" dirty="0">
                          <a:effectLst/>
                          <a:latin typeface="Times New Roman" panose="02020603050405020304" pitchFamily="18" charset="0"/>
                          <a:ea typeface="Calibri" panose="020F0502020204030204" pitchFamily="34" charset="0"/>
                        </a:rPr>
                        <a:t>Развитие дополнительного образования детей в области культуры и искусства</a:t>
                      </a:r>
                      <a:endParaRPr lang="ru-RU" sz="1000" b="1"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FFCCCC"/>
                    </a:solidFill>
                  </a:tcPr>
                </a:tc>
                <a:tc>
                  <a:txBody>
                    <a:bodyPr/>
                    <a:lstStyle/>
                    <a:p>
                      <a:pPr algn="ctr" fontAlgn="t"/>
                      <a:r>
                        <a:rPr lang="ru-RU" sz="1000" b="0" i="0" u="none" strike="noStrike" dirty="0">
                          <a:solidFill>
                            <a:srgbClr val="000000"/>
                          </a:solidFill>
                          <a:latin typeface="Times New Roman"/>
                        </a:rPr>
                        <a:t>14117700,00</a:t>
                      </a:r>
                    </a:p>
                  </a:txBody>
                  <a:tcPr marL="7620" marR="7620" marT="7620" marB="0">
                    <a:solidFill>
                      <a:srgbClr val="FFCCCC"/>
                    </a:solidFill>
                  </a:tcPr>
                </a:tc>
                <a:tc>
                  <a:txBody>
                    <a:bodyPr/>
                    <a:lstStyle/>
                    <a:p>
                      <a:pPr algn="ctr" fontAlgn="t"/>
                      <a:r>
                        <a:rPr lang="ru-RU" sz="1000" b="0" i="0" u="none" strike="noStrike" dirty="0">
                          <a:solidFill>
                            <a:srgbClr val="000000"/>
                          </a:solidFill>
                          <a:latin typeface="Times New Roman"/>
                        </a:rPr>
                        <a:t>14551400,00</a:t>
                      </a:r>
                    </a:p>
                  </a:txBody>
                  <a:tcPr marL="7620" marR="7620" marT="7620" marB="0">
                    <a:solidFill>
                      <a:srgbClr val="FFCCCC"/>
                    </a:solidFill>
                  </a:tcPr>
                </a:tc>
                <a:tc>
                  <a:txBody>
                    <a:bodyPr/>
                    <a:lstStyle/>
                    <a:p>
                      <a:pPr algn="ctr" fontAlgn="t"/>
                      <a:r>
                        <a:rPr lang="ru-RU" sz="1000" b="0" i="0" u="none" strike="noStrike" dirty="0">
                          <a:solidFill>
                            <a:srgbClr val="000000"/>
                          </a:solidFill>
                          <a:latin typeface="Times New Roman"/>
                        </a:rPr>
                        <a:t>15451700,00</a:t>
                      </a:r>
                    </a:p>
                  </a:txBody>
                  <a:tcPr marL="7620" marR="7620" marT="7620" marB="0">
                    <a:solidFill>
                      <a:srgbClr val="FFCCCC"/>
                    </a:solidFill>
                  </a:tcPr>
                </a:tc>
                <a:extLst>
                  <a:ext uri="{0D108BD9-81ED-4DB2-BD59-A6C34878D82A}">
                    <a16:rowId xmlns:a16="http://schemas.microsoft.com/office/drawing/2014/main" val="2223811994"/>
                  </a:ext>
                </a:extLst>
              </a:tr>
              <a:tr h="204460">
                <a:tc>
                  <a:txBody>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ИТОГО</a:t>
                      </a:r>
                    </a:p>
                  </a:txBody>
                  <a:tcPr>
                    <a:solidFill>
                      <a:srgbClr val="FFCCCC"/>
                    </a:solidFill>
                  </a:tcPr>
                </a:tc>
                <a:tc>
                  <a:txBody>
                    <a:bodyPr/>
                    <a:lstStyle/>
                    <a:p>
                      <a:pPr algn="ctr" fontAlgn="t"/>
                      <a:r>
                        <a:rPr lang="ru-RU" sz="1000" b="1" i="0" u="none" strike="noStrike" dirty="0">
                          <a:solidFill>
                            <a:srgbClr val="000000"/>
                          </a:solidFill>
                          <a:latin typeface="Times New Roman"/>
                        </a:rPr>
                        <a:t>106619047,81</a:t>
                      </a:r>
                    </a:p>
                  </a:txBody>
                  <a:tcPr marL="7620" marR="7620" marT="7620" marB="0">
                    <a:solidFill>
                      <a:srgbClr val="FFCCCC"/>
                    </a:solidFill>
                  </a:tcPr>
                </a:tc>
                <a:tc>
                  <a:txBody>
                    <a:bodyPr/>
                    <a:lstStyle/>
                    <a:p>
                      <a:pPr algn="ctr" fontAlgn="t"/>
                      <a:r>
                        <a:rPr lang="ru-RU" sz="1000" b="1" i="0" u="none" strike="noStrike" dirty="0">
                          <a:solidFill>
                            <a:srgbClr val="000000"/>
                          </a:solidFill>
                          <a:latin typeface="Times New Roman"/>
                        </a:rPr>
                        <a:t>75727916,86</a:t>
                      </a:r>
                    </a:p>
                  </a:txBody>
                  <a:tcPr marL="7620" marR="7620" marT="7620" marB="0">
                    <a:solidFill>
                      <a:srgbClr val="FFCCCC"/>
                    </a:solidFill>
                  </a:tcPr>
                </a:tc>
                <a:tc>
                  <a:txBody>
                    <a:bodyPr/>
                    <a:lstStyle/>
                    <a:p>
                      <a:pPr algn="ctr" fontAlgn="t"/>
                      <a:r>
                        <a:rPr lang="ru-RU" sz="1000" b="1" i="0" u="none" strike="noStrike" dirty="0">
                          <a:solidFill>
                            <a:srgbClr val="000000"/>
                          </a:solidFill>
                          <a:latin typeface="Times New Roman"/>
                        </a:rPr>
                        <a:t>80039416,00</a:t>
                      </a:r>
                    </a:p>
                  </a:txBody>
                  <a:tcPr marL="7620" marR="7620" marT="7620" marB="0">
                    <a:solidFill>
                      <a:srgbClr val="FFCCCC"/>
                    </a:solidFill>
                  </a:tcPr>
                </a:tc>
                <a:extLst>
                  <a:ext uri="{0D108BD9-81ED-4DB2-BD59-A6C34878D82A}">
                    <a16:rowId xmlns:a16="http://schemas.microsoft.com/office/drawing/2014/main" val="3470131232"/>
                  </a:ext>
                </a:extLst>
              </a:tr>
            </a:tbl>
          </a:graphicData>
        </a:graphic>
      </p:graphicFrame>
      <p:sp>
        <p:nvSpPr>
          <p:cNvPr id="5" name="TextBox 4">
            <a:extLst>
              <a:ext uri="{FF2B5EF4-FFF2-40B4-BE49-F238E27FC236}">
                <a16:creationId xmlns:a16="http://schemas.microsoft.com/office/drawing/2014/main" id="{2A7FE0E4-BB0F-9FB6-A5DF-9C4212EBB307}"/>
              </a:ext>
            </a:extLst>
          </p:cNvPr>
          <p:cNvSpPr txBox="1"/>
          <p:nvPr/>
        </p:nvSpPr>
        <p:spPr>
          <a:xfrm>
            <a:off x="301328" y="1700189"/>
            <a:ext cx="6153324" cy="769441"/>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Times New Roman" panose="02020603050405020304" pitchFamily="18" charset="0"/>
                <a:cs typeface="Times New Roman" pitchFamily="18" charset="0"/>
              </a:rPr>
              <a:t>О</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сновными мероприятия программы</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solidFill>
                  <a:prstClr val="black"/>
                </a:solidFill>
                <a:latin typeface="Times New Roman" panose="02020603050405020304" pitchFamily="18" charset="0"/>
                <a:ea typeface="Times New Roman" panose="02020603050405020304" pitchFamily="18" charset="0"/>
              </a:rPr>
              <a:t>обеспечение деятельности </a:t>
            </a:r>
            <a:r>
              <a:rPr lang="ru-RU" sz="1100" dirty="0" err="1">
                <a:solidFill>
                  <a:prstClr val="black"/>
                </a:solidFill>
                <a:latin typeface="Times New Roman" panose="02020603050405020304" pitchFamily="18" charset="0"/>
                <a:ea typeface="Times New Roman" panose="02020603050405020304" pitchFamily="18" charset="0"/>
              </a:rPr>
              <a:t>историко</a:t>
            </a:r>
            <a:r>
              <a:rPr lang="ru-RU" sz="1100" dirty="0">
                <a:solidFill>
                  <a:prstClr val="black"/>
                </a:solidFill>
                <a:latin typeface="Times New Roman" panose="02020603050405020304" pitchFamily="18" charset="0"/>
                <a:ea typeface="Times New Roman" panose="02020603050405020304" pitchFamily="18" charset="0"/>
              </a:rPr>
              <a:t> - краеведческого музея округа;</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сохранение и развитие клубной и библиотечной системы в сфере культуры;</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Обеспечение деятельности "МБУ дополнительного образования "Детская школа </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исскуств</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a:t>
            </a:r>
          </a:p>
        </p:txBody>
      </p:sp>
      <p:graphicFrame>
        <p:nvGraphicFramePr>
          <p:cNvPr id="6" name="Таблица 14">
            <a:extLst>
              <a:ext uri="{FF2B5EF4-FFF2-40B4-BE49-F238E27FC236}">
                <a16:creationId xmlns:a16="http://schemas.microsoft.com/office/drawing/2014/main" id="{C1A2BFCD-0BA6-84D8-05CA-67F9222FD38E}"/>
              </a:ext>
            </a:extLst>
          </p:cNvPr>
          <p:cNvGraphicFramePr>
            <a:graphicFrameLocks noGrp="1"/>
          </p:cNvGraphicFramePr>
          <p:nvPr>
            <p:extLst>
              <p:ext uri="{D42A27DB-BD31-4B8C-83A1-F6EECF244321}">
                <p14:modId xmlns:p14="http://schemas.microsoft.com/office/powerpoint/2010/main" val="3293399870"/>
              </p:ext>
            </p:extLst>
          </p:nvPr>
        </p:nvGraphicFramePr>
        <p:xfrm>
          <a:off x="301328" y="2458899"/>
          <a:ext cx="11727190" cy="4284936"/>
        </p:xfrm>
        <a:graphic>
          <a:graphicData uri="http://schemas.openxmlformats.org/drawingml/2006/table">
            <a:tbl>
              <a:tblPr firstRow="1" bandRow="1">
                <a:tableStyleId>{0505E3EF-67EA-436B-97B2-0124C06EBD24}</a:tableStyleId>
              </a:tblPr>
              <a:tblGrid>
                <a:gridCol w="8803884">
                  <a:extLst>
                    <a:ext uri="{9D8B030D-6E8A-4147-A177-3AD203B41FA5}">
                      <a16:colId xmlns:a16="http://schemas.microsoft.com/office/drawing/2014/main" val="1338889454"/>
                    </a:ext>
                  </a:extLst>
                </a:gridCol>
                <a:gridCol w="713064">
                  <a:extLst>
                    <a:ext uri="{9D8B030D-6E8A-4147-A177-3AD203B41FA5}">
                      <a16:colId xmlns:a16="http://schemas.microsoft.com/office/drawing/2014/main" val="3417806291"/>
                    </a:ext>
                  </a:extLst>
                </a:gridCol>
                <a:gridCol w="662731">
                  <a:extLst>
                    <a:ext uri="{9D8B030D-6E8A-4147-A177-3AD203B41FA5}">
                      <a16:colId xmlns:a16="http://schemas.microsoft.com/office/drawing/2014/main" val="2398219215"/>
                    </a:ext>
                  </a:extLst>
                </a:gridCol>
                <a:gridCol w="729842">
                  <a:extLst>
                    <a:ext uri="{9D8B030D-6E8A-4147-A177-3AD203B41FA5}">
                      <a16:colId xmlns:a16="http://schemas.microsoft.com/office/drawing/2014/main" val="591954125"/>
                    </a:ext>
                  </a:extLst>
                </a:gridCol>
                <a:gridCol w="817669">
                  <a:extLst>
                    <a:ext uri="{9D8B030D-6E8A-4147-A177-3AD203B41FA5}">
                      <a16:colId xmlns:a16="http://schemas.microsoft.com/office/drawing/2014/main" val="3174052718"/>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rgbClr val="FFCCCC"/>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rgbClr val="FFCCCC"/>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txBody>
                  <a:tcPr>
                    <a:solidFill>
                      <a:srgbClr val="FFCCCC"/>
                    </a:solidFill>
                  </a:tcPr>
                </a:tc>
                <a:tc>
                  <a:txBody>
                    <a:bodyPr/>
                    <a:lstStyle/>
                    <a:p>
                      <a:pPr algn="ctr"/>
                      <a:r>
                        <a:rPr lang="ru-RU" sz="1000" dirty="0">
                          <a:latin typeface="Times New Roman" pitchFamily="18" charset="0"/>
                          <a:cs typeface="Times New Roman" pitchFamily="18" charset="0"/>
                        </a:rPr>
                        <a:t>2026г</a:t>
                      </a:r>
                    </a:p>
                  </a:txBody>
                  <a:tcPr>
                    <a:solidFill>
                      <a:srgbClr val="FFCCCC"/>
                    </a:solidFill>
                  </a:tcPr>
                </a:tc>
                <a:tc>
                  <a:txBody>
                    <a:bodyPr/>
                    <a:lstStyle/>
                    <a:p>
                      <a:pPr algn="ctr"/>
                      <a:r>
                        <a:rPr lang="ru-RU" sz="1000" dirty="0">
                          <a:latin typeface="Times New Roman" pitchFamily="18" charset="0"/>
                          <a:cs typeface="Times New Roman" pitchFamily="18" charset="0"/>
                        </a:rPr>
                        <a:t>2027г</a:t>
                      </a:r>
                    </a:p>
                  </a:txBody>
                  <a:tcPr>
                    <a:solidFill>
                      <a:srgbClr val="FFCCCC"/>
                    </a:solidFill>
                  </a:tcPr>
                </a:tc>
                <a:extLst>
                  <a:ext uri="{0D108BD9-81ED-4DB2-BD59-A6C34878D82A}">
                    <a16:rowId xmlns:a16="http://schemas.microsoft.com/office/drawing/2014/main" val="3655732101"/>
                  </a:ext>
                </a:extLst>
              </a:tr>
              <a:tr h="263424">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0" i="1" dirty="0">
                          <a:latin typeface="Times New Roman" panose="02020603050405020304" pitchFamily="18" charset="0"/>
                          <a:cs typeface="Times New Roman" panose="02020603050405020304" pitchFamily="18" charset="0"/>
                        </a:rPr>
                        <a:t>Подпрограмма «</a:t>
                      </a:r>
                      <a:r>
                        <a:rPr lang="ru-RU" sz="1000" b="0" i="1" dirty="0">
                          <a:effectLst/>
                          <a:latin typeface="Times New Roman" panose="02020603050405020304" pitchFamily="18" charset="0"/>
                          <a:ea typeface="Calibri" panose="020F0502020204030204" pitchFamily="34" charset="0"/>
                        </a:rPr>
                        <a:t> Обеспечение деятельности Анучинского историко-краеведческого музея.</a:t>
                      </a:r>
                      <a:r>
                        <a:rPr lang="ru-RU" sz="1000" b="0" i="1" dirty="0">
                          <a:latin typeface="Times New Roman" panose="02020603050405020304" pitchFamily="18" charset="0"/>
                          <a:cs typeface="Times New Roman" panose="02020603050405020304" pitchFamily="18" charset="0"/>
                        </a:rPr>
                        <a:t>»</a:t>
                      </a:r>
                    </a:p>
                  </a:txBody>
                  <a:tcPr>
                    <a:solidFill>
                      <a:srgbClr val="FFCCCC"/>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latin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a16="http://schemas.microsoft.com/office/drawing/2014/main" val="821956815"/>
                  </a:ext>
                </a:extLst>
              </a:tr>
              <a:tr h="216945">
                <a:tc>
                  <a:txBody>
                    <a:bodyPr/>
                    <a:lstStyle/>
                    <a:p>
                      <a:pPr algn="just">
                        <a:lnSpc>
                          <a:spcPct val="115000"/>
                        </a:lnSpc>
                        <a:spcAft>
                          <a:spcPts val="1000"/>
                        </a:spcAft>
                        <a:tabLst>
                          <a:tab pos="279400" algn="l"/>
                        </a:tabLst>
                      </a:pPr>
                      <a:r>
                        <a:rPr lang="ru-RU" sz="1000" b="0" dirty="0">
                          <a:effectLst/>
                          <a:latin typeface="Times New Roman" panose="02020603050405020304" pitchFamily="18" charset="0"/>
                          <a:ea typeface="Calibri" panose="020F0502020204030204" pitchFamily="34" charset="0"/>
                          <a:cs typeface="Times New Roman" panose="02020603050405020304" pitchFamily="18" charset="0"/>
                        </a:rPr>
                        <a:t>Приобретение</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необходимого специализированного оборудования для хранения и экспонирования музейных предметов.</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 </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 20</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 </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 </a:t>
                      </a:r>
                    </a:p>
                  </a:txBody>
                  <a:tcPr marL="68580" marR="68580" marT="0" marB="0">
                    <a:solidFill>
                      <a:srgbClr val="FFCCCC"/>
                    </a:solidFill>
                  </a:tcPr>
                </a:tc>
                <a:extLst>
                  <a:ext uri="{0D108BD9-81ED-4DB2-BD59-A6C34878D82A}">
                    <a16:rowId xmlns:a16="http://schemas.microsoft.com/office/drawing/2014/main" val="2102022200"/>
                  </a:ext>
                </a:extLst>
              </a:tr>
              <a:tr h="87492">
                <a:tc>
                  <a:txBody>
                    <a:bodyPr/>
                    <a:lstStyle/>
                    <a:p>
                      <a:pPr algn="just">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Посещаемость музейных мероприятий </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 чел.</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4000 </a:t>
                      </a: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4050 </a:t>
                      </a: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4080 </a:t>
                      </a:r>
                    </a:p>
                  </a:txBody>
                  <a:tcPr marL="68580" marR="68580" marT="0" marB="0">
                    <a:solidFill>
                      <a:srgbClr val="FFCCCC"/>
                    </a:solidFill>
                  </a:tcPr>
                </a:tc>
                <a:extLst>
                  <a:ext uri="{0D108BD9-81ED-4DB2-BD59-A6C34878D82A}">
                    <a16:rowId xmlns:a16="http://schemas.microsoft.com/office/drawing/2014/main" val="3489912661"/>
                  </a:ext>
                </a:extLst>
              </a:tr>
              <a:tr h="181837">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Количество наглядной агитации и иных материалов по вопросам музейного дела.</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rgbClr val="FFCCCC"/>
                    </a:solidFill>
                  </a:tcPr>
                </a:tc>
                <a:extLst>
                  <a:ext uri="{0D108BD9-81ED-4DB2-BD59-A6C34878D82A}">
                    <a16:rowId xmlns:a16="http://schemas.microsoft.com/office/drawing/2014/main" val="567141994"/>
                  </a:ext>
                </a:extLst>
              </a:tr>
              <a:tr h="19033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Количество</a:t>
                      </a:r>
                      <a:r>
                        <a:rPr lang="ru-RU"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000">
                          <a:effectLst/>
                          <a:latin typeface="Times New Roman" panose="02020603050405020304" pitchFamily="18" charset="0"/>
                          <a:ea typeface="Calibri" panose="020F0502020204030204" pitchFamily="34" charset="0"/>
                          <a:cs typeface="Times New Roman" panose="02020603050405020304" pitchFamily="18" charset="0"/>
                        </a:rPr>
                        <a:t>текущего и капитального ремонта музея.</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об..</a:t>
                      </a: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solidFill>
                      <a:srgbClr val="FFCCCC"/>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solidFill>
                      <a:srgbClr val="FFCCCC"/>
                    </a:solidFill>
                  </a:tcPr>
                </a:tc>
                <a:extLst>
                  <a:ext uri="{0D108BD9-81ED-4DB2-BD59-A6C34878D82A}">
                    <a16:rowId xmlns:a16="http://schemas.microsoft.com/office/drawing/2014/main" val="4051736288"/>
                  </a:ext>
                </a:extLst>
              </a:tr>
              <a:tr h="0">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i="1" dirty="0">
                          <a:latin typeface="Times New Roman" panose="02020603050405020304" pitchFamily="18" charset="0"/>
                          <a:cs typeface="Times New Roman" panose="02020603050405020304" pitchFamily="18" charset="0"/>
                        </a:rPr>
                        <a:t>Подпрограмма «</a:t>
                      </a:r>
                      <a:r>
                        <a:rPr lang="ru-RU" sz="1000" b="0" i="1" dirty="0">
                          <a:effectLst/>
                          <a:latin typeface="Times New Roman" panose="02020603050405020304" pitchFamily="18" charset="0"/>
                          <a:ea typeface="Calibri" panose="020F0502020204030204" pitchFamily="34" charset="0"/>
                        </a:rPr>
                        <a:t>Обеспечение деятельности учреждений культуры и библиотек</a:t>
                      </a:r>
                      <a:r>
                        <a:rPr lang="ru-RU" sz="1000" b="0" i="1" dirty="0">
                          <a:latin typeface="Times New Roman" panose="02020603050405020304" pitchFamily="18" charset="0"/>
                          <a:cs typeface="Times New Roman" panose="02020603050405020304" pitchFamily="18" charset="0"/>
                        </a:rPr>
                        <a:t>»</a:t>
                      </a:r>
                    </a:p>
                  </a:txBody>
                  <a:tcPr>
                    <a:solidFill>
                      <a:srgbClr val="FFCCCC"/>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latin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a16="http://schemas.microsoft.com/office/drawing/2014/main" val="3978247692"/>
                  </a:ext>
                </a:extLst>
              </a:tr>
              <a:tr h="151148">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a:t>
                      </a:r>
                      <a:r>
                        <a:rPr lang="ru-RU"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текущего и капитального ремонта учреждений культуры.</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Об..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12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12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12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775623061"/>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Количество проведенных культурно-массовых мероприятий.</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3014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3315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3647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1350610985"/>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Число посещений культурно массовых мероприятий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157204</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172925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190218</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4146383276"/>
                  </a:ext>
                </a:extLst>
              </a:tr>
              <a:tr h="0">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Количество участников в клубных формированиях, клубах по интересам, кружках.</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3014</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3315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3647</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131371231"/>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Количество участий в смотрах, фестивалях, конкурсах.</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8</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229772061"/>
                  </a:ext>
                </a:extLst>
              </a:tr>
              <a:tr h="0">
                <a:tc>
                  <a:txBody>
                    <a:bodyPr/>
                    <a:lstStyle/>
                    <a:p>
                      <a:pPr algn="just">
                        <a:lnSpc>
                          <a:spcPct val="115000"/>
                        </a:lnSpc>
                        <a:spcAft>
                          <a:spcPts val="1000"/>
                        </a:spcAft>
                        <a:tabLst>
                          <a:tab pos="279400" algn="l"/>
                          <a:tab pos="3322955" algn="r"/>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Обучение работников культуры.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035335022"/>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Участие в конкурсе на лучшего работника учреждения культуры.</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184202916"/>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Пополнения книжного фонда, оборудования.</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70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80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298129172"/>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Число пользователей библиотек.</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3520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3535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3560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2216441351"/>
                  </a:ext>
                </a:extLst>
              </a:tr>
              <a:tr h="0">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Число посещений.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62993</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63617</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64241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4162073278"/>
                  </a:ext>
                </a:extLst>
              </a:tr>
              <a:tr h="201336">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Приобретение информационно-технического оборудования, сценического оборудования, мебели, звуковой, музыкальной  аппаратуры, оргтехники.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503789638"/>
                  </a:ext>
                </a:extLst>
              </a:tr>
              <a:tr h="220425">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Содержание и благоустройство территорий, прилегающих к учреждениям культуры и искусства.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197293654"/>
                  </a:ext>
                </a:extLst>
              </a:tr>
              <a:tr h="247083">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Доля проведенных мероприятий к общему количеству мероприятий по противопожарной безопасности объектов культуры.</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70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75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4282172260"/>
                  </a:ext>
                </a:extLst>
              </a:tr>
            </a:tbl>
          </a:graphicData>
        </a:graphic>
      </p:graphicFrame>
      <p:sp>
        <p:nvSpPr>
          <p:cNvPr id="8" name="TextBox 7">
            <a:extLst>
              <a:ext uri="{FF2B5EF4-FFF2-40B4-BE49-F238E27FC236}">
                <a16:creationId xmlns:a16="http://schemas.microsoft.com/office/drawing/2014/main" id="{CA262F65-C5BF-3EC8-29CD-7B37CF85A3DD}"/>
              </a:ext>
            </a:extLst>
          </p:cNvPr>
          <p:cNvSpPr txBox="1"/>
          <p:nvPr/>
        </p:nvSpPr>
        <p:spPr>
          <a:xfrm>
            <a:off x="459297" y="39852"/>
            <a:ext cx="6153324" cy="261610"/>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ru-RU" sz="1100" dirty="0">
                <a:solidFill>
                  <a:prstClr val="black"/>
                </a:solidFill>
                <a:latin typeface="Times New Roman" pitchFamily="18" charset="0"/>
                <a:ea typeface="Times New Roman" panose="02020603050405020304" pitchFamily="18" charset="0"/>
                <a:cs typeface="Times New Roman" pitchFamily="18" charset="0"/>
              </a:rPr>
              <a:t>Начиная с 2025 года финансирование мероприятий предусматривается по подпрограммам.</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196957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B769A9E-846B-8137-B894-2BD99170C70E}"/>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14">
            <a:extLst>
              <a:ext uri="{FF2B5EF4-FFF2-40B4-BE49-F238E27FC236}">
                <a16:creationId xmlns:a16="http://schemas.microsoft.com/office/drawing/2014/main" id="{66A296B4-1F87-249F-FDE8-C6EE18BB633A}"/>
              </a:ext>
            </a:extLst>
          </p:cNvPr>
          <p:cNvGraphicFramePr>
            <a:graphicFrameLocks noGrp="1"/>
          </p:cNvGraphicFramePr>
          <p:nvPr>
            <p:extLst>
              <p:ext uri="{D42A27DB-BD31-4B8C-83A1-F6EECF244321}">
                <p14:modId xmlns:p14="http://schemas.microsoft.com/office/powerpoint/2010/main" val="2340976203"/>
              </p:ext>
            </p:extLst>
          </p:nvPr>
        </p:nvGraphicFramePr>
        <p:xfrm>
          <a:off x="113074" y="112903"/>
          <a:ext cx="11727190" cy="2733363"/>
        </p:xfrm>
        <a:graphic>
          <a:graphicData uri="http://schemas.openxmlformats.org/drawingml/2006/table">
            <a:tbl>
              <a:tblPr firstRow="1" bandRow="1">
                <a:tableStyleId>{0505E3EF-67EA-436B-97B2-0124C06EBD24}</a:tableStyleId>
              </a:tblPr>
              <a:tblGrid>
                <a:gridCol w="8803884">
                  <a:extLst>
                    <a:ext uri="{9D8B030D-6E8A-4147-A177-3AD203B41FA5}">
                      <a16:colId xmlns:a16="http://schemas.microsoft.com/office/drawing/2014/main" val="1338889454"/>
                    </a:ext>
                  </a:extLst>
                </a:gridCol>
                <a:gridCol w="713064">
                  <a:extLst>
                    <a:ext uri="{9D8B030D-6E8A-4147-A177-3AD203B41FA5}">
                      <a16:colId xmlns:a16="http://schemas.microsoft.com/office/drawing/2014/main" val="3417806291"/>
                    </a:ext>
                  </a:extLst>
                </a:gridCol>
                <a:gridCol w="662731">
                  <a:extLst>
                    <a:ext uri="{9D8B030D-6E8A-4147-A177-3AD203B41FA5}">
                      <a16:colId xmlns:a16="http://schemas.microsoft.com/office/drawing/2014/main" val="2398219215"/>
                    </a:ext>
                  </a:extLst>
                </a:gridCol>
                <a:gridCol w="729842">
                  <a:extLst>
                    <a:ext uri="{9D8B030D-6E8A-4147-A177-3AD203B41FA5}">
                      <a16:colId xmlns:a16="http://schemas.microsoft.com/office/drawing/2014/main" val="591954125"/>
                    </a:ext>
                  </a:extLst>
                </a:gridCol>
                <a:gridCol w="817669">
                  <a:extLst>
                    <a:ext uri="{9D8B030D-6E8A-4147-A177-3AD203B41FA5}">
                      <a16:colId xmlns:a16="http://schemas.microsoft.com/office/drawing/2014/main" val="3174052718"/>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rgbClr val="FFCCCC"/>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rgbClr val="FFCCCC"/>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txBody>
                  <a:tcPr>
                    <a:solidFill>
                      <a:srgbClr val="FFCCCC"/>
                    </a:solidFill>
                  </a:tcPr>
                </a:tc>
                <a:tc>
                  <a:txBody>
                    <a:bodyPr/>
                    <a:lstStyle/>
                    <a:p>
                      <a:pPr algn="ctr"/>
                      <a:r>
                        <a:rPr lang="ru-RU" sz="1000" dirty="0">
                          <a:latin typeface="Times New Roman" pitchFamily="18" charset="0"/>
                          <a:cs typeface="Times New Roman" pitchFamily="18" charset="0"/>
                        </a:rPr>
                        <a:t>2026г</a:t>
                      </a:r>
                    </a:p>
                  </a:txBody>
                  <a:tcPr>
                    <a:solidFill>
                      <a:srgbClr val="FFCCCC"/>
                    </a:solidFill>
                  </a:tcPr>
                </a:tc>
                <a:tc>
                  <a:txBody>
                    <a:bodyPr/>
                    <a:lstStyle/>
                    <a:p>
                      <a:pPr algn="ctr"/>
                      <a:r>
                        <a:rPr lang="ru-RU" sz="1000" dirty="0">
                          <a:latin typeface="Times New Roman" pitchFamily="18" charset="0"/>
                          <a:cs typeface="Times New Roman" pitchFamily="18" charset="0"/>
                        </a:rPr>
                        <a:t>2027г</a:t>
                      </a:r>
                    </a:p>
                  </a:txBody>
                  <a:tcPr>
                    <a:solidFill>
                      <a:srgbClr val="FFCCCC"/>
                    </a:solidFill>
                  </a:tcPr>
                </a:tc>
                <a:extLst>
                  <a:ext uri="{0D108BD9-81ED-4DB2-BD59-A6C34878D82A}">
                    <a16:rowId xmlns:a16="http://schemas.microsoft.com/office/drawing/2014/main" val="3655732101"/>
                  </a:ext>
                </a:extLst>
              </a:tr>
              <a:tr h="181837">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Доля проведенных мероприятий к общему количеству мероприятий по антитеррористической защищенности  объектов культуры.</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567141994"/>
                  </a:ext>
                </a:extLst>
              </a:tr>
              <a:tr h="190330">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Количество разработанных ПСД.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4051736288"/>
                  </a:ext>
                </a:extLst>
              </a:tr>
              <a:tr h="0">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i="1" dirty="0">
                          <a:latin typeface="Times New Roman" panose="02020603050405020304" pitchFamily="18" charset="0"/>
                          <a:cs typeface="Times New Roman" panose="02020603050405020304" pitchFamily="18" charset="0"/>
                        </a:rPr>
                        <a:t>Подпрограмма «</a:t>
                      </a:r>
                      <a:r>
                        <a:rPr lang="ru-RU" sz="1000" dirty="0">
                          <a:effectLst/>
                          <a:latin typeface="Times New Roman" panose="02020603050405020304" pitchFamily="18" charset="0"/>
                          <a:ea typeface="Calibri" panose="020F0502020204030204" pitchFamily="34" charset="0"/>
                        </a:rPr>
                        <a:t>Развитие дополнительного образования детей в области культуры и искусства</a:t>
                      </a:r>
                      <a:r>
                        <a:rPr lang="ru-RU" sz="1000" b="0" i="1" dirty="0">
                          <a:latin typeface="Times New Roman" panose="02020603050405020304" pitchFamily="18" charset="0"/>
                          <a:cs typeface="Times New Roman" panose="02020603050405020304" pitchFamily="18" charset="0"/>
                        </a:rPr>
                        <a:t>»</a:t>
                      </a:r>
                    </a:p>
                  </a:txBody>
                  <a:tcPr>
                    <a:solidFill>
                      <a:srgbClr val="FFCCCC"/>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latin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a16="http://schemas.microsoft.com/office/drawing/2014/main" val="3978247692"/>
                  </a:ext>
                </a:extLst>
              </a:tr>
              <a:tr h="151148">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Реализация дополнительных предпрофессиональных общеобразовательных программ в области искусства (человеко-час)</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чел.\час.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6822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8925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8925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775623061"/>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Количество обучающихся.</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чел.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68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90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90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1350610985"/>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Количество приобретенных музыкальных инструментов.</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4146383276"/>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Количество приобретенного художественного инвентаря.</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131371231"/>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Количество приобретенной мебели.</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229772061"/>
                  </a:ext>
                </a:extLst>
              </a:tr>
              <a:tr h="0">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Количество проведенного текущего и капитального ремонта ДШИ с. Анучино.</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об.</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035335022"/>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Количество проведенных мероприятий по противопожарной безопасности объектов ДШИ.</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184202916"/>
                  </a:ext>
                </a:extLst>
              </a:tr>
              <a:tr h="0">
                <a:tc>
                  <a:txBody>
                    <a:bodyPr/>
                    <a:lstStyle/>
                    <a:p>
                      <a:pPr algn="just">
                        <a:lnSpc>
                          <a:spcPct val="115000"/>
                        </a:lnSpc>
                        <a:spcAft>
                          <a:spcPts val="1000"/>
                        </a:spcAft>
                        <a:tabLst>
                          <a:tab pos="279400" algn="l"/>
                        </a:tabLst>
                      </a:pPr>
                      <a:r>
                        <a:rPr lang="ru-RU" sz="1000">
                          <a:effectLst/>
                          <a:latin typeface="Times New Roman" panose="02020603050405020304" pitchFamily="18" charset="0"/>
                          <a:ea typeface="Calibri" panose="020F0502020204030204" pitchFamily="34" charset="0"/>
                          <a:cs typeface="Times New Roman" panose="02020603050405020304" pitchFamily="18" charset="0"/>
                        </a:rPr>
                        <a:t>  Количество проведенных мероприятий по антитеррористической защищенности объектов ДШИ.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3298129172"/>
                  </a:ext>
                </a:extLst>
              </a:tr>
              <a:tr h="0">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Количество разработанных ПСД.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CCCC"/>
                    </a:solidFill>
                  </a:tcPr>
                </a:tc>
                <a:extLst>
                  <a:ext uri="{0D108BD9-81ED-4DB2-BD59-A6C34878D82A}">
                    <a16:rowId xmlns:a16="http://schemas.microsoft.com/office/drawing/2014/main" val="2216441351"/>
                  </a:ext>
                </a:extLst>
              </a:tr>
            </a:tbl>
          </a:graphicData>
        </a:graphic>
      </p:graphicFrame>
      <p:sp>
        <p:nvSpPr>
          <p:cNvPr id="7" name="TextBox 6">
            <a:extLst>
              <a:ext uri="{FF2B5EF4-FFF2-40B4-BE49-F238E27FC236}">
                <a16:creationId xmlns:a16="http://schemas.microsoft.com/office/drawing/2014/main" id="{F0182F0D-B10A-2777-7705-7CDCEB77240D}"/>
              </a:ext>
            </a:extLst>
          </p:cNvPr>
          <p:cNvSpPr txBox="1"/>
          <p:nvPr/>
        </p:nvSpPr>
        <p:spPr>
          <a:xfrm>
            <a:off x="113074" y="2959169"/>
            <a:ext cx="11790904" cy="1625638"/>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Times New Roman" panose="02020603050405020304" pitchFamily="18" charset="0"/>
                <a:cs typeface="Times New Roman" pitchFamily="18" charset="0"/>
              </a:rPr>
              <a:t>Ожидаемые результаты реализации</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программы:</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SimSun" panose="02010600030101010101" pitchFamily="2" charset="-122"/>
              </a:rPr>
              <a:t>повышение результативности деятельности музея;</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SimSun" panose="02010600030101010101" pitchFamily="2" charset="-122"/>
              </a:rPr>
              <a:t>обеспечение сохранности исторических ценностей и доступности экспонирования музейных предметов ;</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SimSun" panose="02010600030101010101" pitchFamily="2" charset="-122"/>
              </a:rPr>
              <a:t>создание благоприятных условий и доступности широких слоев населения к историческому наследия АМО;</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Calibri" panose="020F0502020204030204" pitchFamily="34" charset="0"/>
              </a:rPr>
              <a:t>повышение рентабельности и результативности учреждений культуры, расширение сферы услуг;</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Calibri" panose="020F0502020204030204" pitchFamily="34" charset="0"/>
              </a:rPr>
              <a:t>обеспечение сохранности объектов культуры и безопасность граждан</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Calibri" panose="020F0502020204030204" pitchFamily="34" charset="0"/>
              </a:rPr>
              <a:t> способствование повышению имиджа Анучинского муниципального округа посредством улучшения качества выступлений творческих коллективов и исполнителей, представляющих Анучинский муниципальный округ на конкурсах, фестивалях и других мероприятиях различного уровня;</a:t>
            </a:r>
          </a:p>
          <a:p>
            <a:pPr marL="171450" indent="-171450">
              <a:lnSpc>
                <a:spcPct val="115000"/>
              </a:lnSpc>
              <a:spcAft>
                <a:spcPts val="1000"/>
              </a:spcAft>
              <a:buFontTx/>
              <a:buChar char="-"/>
              <a:tabLst>
                <a:tab pos="419100" algn="l"/>
                <a:tab pos="558800" algn="l"/>
              </a:tabLs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улучшение культурно-досугового обслуживания населения;</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10" name="TextBox 9">
            <a:extLst>
              <a:ext uri="{FF2B5EF4-FFF2-40B4-BE49-F238E27FC236}">
                <a16:creationId xmlns:a16="http://schemas.microsoft.com/office/drawing/2014/main" id="{FE54C1B8-2049-785C-0BCF-C7258BC3B696}"/>
              </a:ext>
            </a:extLst>
          </p:cNvPr>
          <p:cNvSpPr txBox="1"/>
          <p:nvPr/>
        </p:nvSpPr>
        <p:spPr>
          <a:xfrm>
            <a:off x="113074" y="4477361"/>
            <a:ext cx="6153324" cy="440698"/>
          </a:xfrm>
          <a:prstGeom prst="rect">
            <a:avLst/>
          </a:prstGeom>
          <a:noFill/>
        </p:spPr>
        <p:txBody>
          <a:bodyPr wrap="square">
            <a:spAutoFit/>
          </a:bodyPr>
          <a:lstStyle/>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Calibri" panose="020F0502020204030204" pitchFamily="34" charset="0"/>
              </a:rPr>
              <a:t>развитие самодеятельного художественного творчества;</a:t>
            </a:r>
          </a:p>
          <a:p>
            <a:pPr marL="171450" indent="-171450">
              <a:lnSpc>
                <a:spcPct val="115000"/>
              </a:lnSpc>
              <a:spcAft>
                <a:spcPts val="1000"/>
              </a:spcAft>
              <a:buFontTx/>
              <a:buChar char="-"/>
              <a:tabLst>
                <a:tab pos="419100" algn="l"/>
                <a:tab pos="558800" algn="l"/>
              </a:tabLs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укрепление кадрового потенциала учреждений культуры;</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endParaRPr>
          </a:p>
        </p:txBody>
      </p:sp>
      <p:sp>
        <p:nvSpPr>
          <p:cNvPr id="4" name="TextBox 3">
            <a:extLst>
              <a:ext uri="{FF2B5EF4-FFF2-40B4-BE49-F238E27FC236}">
                <a16:creationId xmlns:a16="http://schemas.microsoft.com/office/drawing/2014/main" id="{B128E09F-114F-4A62-41F2-3A343456AA6C}"/>
              </a:ext>
            </a:extLst>
          </p:cNvPr>
          <p:cNvSpPr txBox="1"/>
          <p:nvPr/>
        </p:nvSpPr>
        <p:spPr>
          <a:xfrm>
            <a:off x="113074" y="4831502"/>
            <a:ext cx="11522456" cy="769441"/>
          </a:xfrm>
          <a:prstGeom prst="rect">
            <a:avLst/>
          </a:prstGeom>
          <a:noFill/>
        </p:spPr>
        <p:txBody>
          <a:bodyPr wrap="square">
            <a:spAutoFit/>
          </a:bodyPr>
          <a:lstStyle/>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Calibri" panose="020F0502020204030204" pitchFamily="34" charset="0"/>
              </a:rPr>
              <a:t>укрепление, обновление материально-технической базы учреждений культуры Анучинского муниципального округа;</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SimSun" panose="02010600030101010101" pitchFamily="2" charset="-122"/>
              </a:rPr>
              <a:t>повышение ответственности к требования пожарной безопасности работников культуры;</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увеличение   количества экземпляров новых поступлений в библиотечные фонды библиотек;</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effectLst/>
                <a:latin typeface="Times New Roman" panose="02020603050405020304" pitchFamily="18" charset="0"/>
                <a:ea typeface="SimSun" panose="02010600030101010101" pitchFamily="2" charset="-122"/>
              </a:rPr>
              <a:t>обеспечение жизнедеятельности учреждения ДШИ в современных условиях.</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3415091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E90C943-D608-B2C9-142D-3D918BDB147D}"/>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B9C19E02-4AFF-BC09-E055-1F5203868666}"/>
              </a:ext>
            </a:extLst>
          </p:cNvPr>
          <p:cNvPicPr>
            <a:picLocks noChangeAspect="1"/>
          </p:cNvPicPr>
          <p:nvPr/>
        </p:nvPicPr>
        <p:blipFill>
          <a:blip r:embed="rId3"/>
          <a:stretch>
            <a:fillRect/>
          </a:stretch>
        </p:blipFill>
        <p:spPr>
          <a:xfrm>
            <a:off x="161026" y="121592"/>
            <a:ext cx="1408298" cy="1203292"/>
          </a:xfrm>
          <a:prstGeom prst="rect">
            <a:avLst/>
          </a:prstGeom>
        </p:spPr>
      </p:pic>
      <p:sp>
        <p:nvSpPr>
          <p:cNvPr id="4" name="Rectangle 1">
            <a:extLst>
              <a:ext uri="{FF2B5EF4-FFF2-40B4-BE49-F238E27FC236}">
                <a16:creationId xmlns:a16="http://schemas.microsoft.com/office/drawing/2014/main" id="{AEE450F5-1E04-7D30-9E39-CF908E6C5C76}"/>
              </a:ext>
            </a:extLst>
          </p:cNvPr>
          <p:cNvSpPr>
            <a:spLocks noChangeArrowheads="1"/>
          </p:cNvSpPr>
          <p:nvPr/>
        </p:nvSpPr>
        <p:spPr bwMode="auto">
          <a:xfrm>
            <a:off x="1604668" y="113085"/>
            <a:ext cx="984274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Муниципальная программа «</a:t>
            </a:r>
            <a:r>
              <a:rPr lang="ru-RU" sz="1100" b="1" dirty="0">
                <a:solidFill>
                  <a:srgbClr val="6600FF"/>
                </a:solidFill>
                <a:effectLst/>
                <a:latin typeface="Times New Roman" panose="02020603050405020304" pitchFamily="18" charset="0"/>
                <a:ea typeface="Calibri" panose="020F0502020204030204" pitchFamily="34" charset="0"/>
              </a:rPr>
              <a:t>Укрепление общественного здоровья в Анучинском муниципальном округе  на 2025-2029 годы</a:t>
            </a: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a:t>
            </a:r>
            <a:r>
              <a:rPr kumimoji="0" lang="ru-RU" sz="1100" b="0" i="0" u="none" strike="noStrike" cap="none" normalizeH="0" baseline="0" dirty="0">
                <a:ln>
                  <a:noFill/>
                </a:ln>
                <a:solidFill>
                  <a:srgbClr val="6600FF"/>
                </a:solidFill>
                <a:effectLst/>
                <a:latin typeface="Arial" pitchFamily="34" charset="0"/>
                <a:cs typeface="Arial" pitchFamily="34" charset="0"/>
              </a:rPr>
              <a:t> </a:t>
            </a:r>
          </a:p>
        </p:txBody>
      </p:sp>
      <p:sp>
        <p:nvSpPr>
          <p:cNvPr id="5" name="TextBox 4">
            <a:extLst>
              <a:ext uri="{FF2B5EF4-FFF2-40B4-BE49-F238E27FC236}">
                <a16:creationId xmlns:a16="http://schemas.microsoft.com/office/drawing/2014/main" id="{02E28230-E433-3A90-1BC1-C435A5E119D4}"/>
              </a:ext>
            </a:extLst>
          </p:cNvPr>
          <p:cNvSpPr txBox="1"/>
          <p:nvPr/>
        </p:nvSpPr>
        <p:spPr>
          <a:xfrm>
            <a:off x="4017016" y="339423"/>
            <a:ext cx="4612160"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11.09.2024г № 867 </a:t>
            </a:r>
          </a:p>
        </p:txBody>
      </p:sp>
      <p:sp>
        <p:nvSpPr>
          <p:cNvPr id="6" name="TextBox 5">
            <a:extLst>
              <a:ext uri="{FF2B5EF4-FFF2-40B4-BE49-F238E27FC236}">
                <a16:creationId xmlns:a16="http://schemas.microsoft.com/office/drawing/2014/main" id="{42A8343D-DF82-531B-3D83-B6BF2394247F}"/>
              </a:ext>
            </a:extLst>
          </p:cNvPr>
          <p:cNvSpPr txBox="1"/>
          <p:nvPr/>
        </p:nvSpPr>
        <p:spPr>
          <a:xfrm>
            <a:off x="1569324" y="555443"/>
            <a:ext cx="10130815" cy="769441"/>
          </a:xfrm>
          <a:prstGeom prst="rect">
            <a:avLst/>
          </a:prstGeom>
          <a:noFill/>
        </p:spPr>
        <p:txBody>
          <a:bodyPr wrap="square">
            <a:spAutoFit/>
          </a:bodyPr>
          <a:lstStyle/>
          <a:p>
            <a:r>
              <a:rPr lang="ru-RU" sz="1100" dirty="0">
                <a:effectLst/>
                <a:latin typeface="Times New Roman" panose="02020603050405020304" pitchFamily="18" charset="0"/>
                <a:ea typeface="SimSun" panose="02010600030101010101" pitchFamily="2" charset="-122"/>
              </a:rPr>
              <a:t>    Муниципальная программа позволит сохранить население, здоровье и благополучие людей, обеспечить устойчивый рост численности населения округа, позволит снизить смертность и повысить продолжительность жизни. Бесплатное оказание гражданам медицинской помощи (включает в себя организационное сопровождение проведения профилактических медицинских осмотров и диспансеризации населения), мотивирование граждан к ведению здорового образа жизни посредством проведения информационно-коммуникационной кампании, а также вовлечения граждан, волонтеров, в мероприятия по укреплению общественного здоровья.</a:t>
            </a:r>
            <a:endParaRPr lang="ru-RU" sz="1100" dirty="0"/>
          </a:p>
        </p:txBody>
      </p:sp>
      <p:sp>
        <p:nvSpPr>
          <p:cNvPr id="7" name="TextBox 6">
            <a:extLst>
              <a:ext uri="{FF2B5EF4-FFF2-40B4-BE49-F238E27FC236}">
                <a16:creationId xmlns:a16="http://schemas.microsoft.com/office/drawing/2014/main" id="{8E2BA993-2775-E958-D6A3-1C3C39B6EC4A}"/>
              </a:ext>
            </a:extLst>
          </p:cNvPr>
          <p:cNvSpPr txBox="1"/>
          <p:nvPr/>
        </p:nvSpPr>
        <p:spPr>
          <a:xfrm>
            <a:off x="162316" y="1350684"/>
            <a:ext cx="11285092" cy="1312475"/>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   Целью программы -</a:t>
            </a:r>
            <a:r>
              <a:rPr lang="ru-RU" sz="1100" dirty="0">
                <a:effectLst/>
                <a:latin typeface="Times New Roman" panose="02020603050405020304" pitchFamily="18" charset="0"/>
                <a:ea typeface="Calibri" panose="020F0502020204030204" pitchFamily="34" charset="0"/>
              </a:rPr>
              <a:t>является снижение смертности трудоспособного населения Анучинского муниципального округа за счет обеспечения увеличения доли граждан, ведущих здоровый образ жизни.</a:t>
            </a:r>
          </a:p>
          <a:p>
            <a:r>
              <a:rPr lang="ru-RU" sz="1100" dirty="0">
                <a:latin typeface="Times New Roman" panose="02020603050405020304" pitchFamily="18" charset="0"/>
                <a:cs typeface="Times New Roman" panose="02020603050405020304" pitchFamily="18" charset="0"/>
              </a:rPr>
              <a:t>   Задачи Программы:</a:t>
            </a:r>
          </a:p>
          <a:p>
            <a:r>
              <a:rPr lang="ru-RU" sz="1100" dirty="0">
                <a:latin typeface="Times New Roman" panose="02020603050405020304" pitchFamily="18" charset="0"/>
                <a:cs typeface="Times New Roman" panose="02020603050405020304" pitchFamily="18" charset="0"/>
              </a:rPr>
              <a:t>- формирование среды, способствующей ведению гражданами здорового образа жизни за счет мотивирования граждан и некоммерческих организаций в мероприятия по укреплению общественного здоровья посредством информационно – коммуникационной кампании;</a:t>
            </a:r>
          </a:p>
          <a:p>
            <a:pPr algn="just">
              <a:lnSpc>
                <a:spcPct val="115000"/>
              </a:lnSpc>
              <a:spcAft>
                <a:spcPts val="1000"/>
              </a:spcAft>
            </a:pPr>
            <a:r>
              <a:rPr lang="ru-RU" sz="1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у</a:t>
            </a:r>
            <a:r>
              <a:rPr lang="ru-RU"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величение охвата населения профилактическими мероприятиями, направленными на снижение распространенности неинфекционных заболеваний, а также увеличение доли населения, ведущего здоровый образ жизни.</a:t>
            </a:r>
            <a:endParaRPr lang="ru-RU" sz="1100" dirty="0">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57CF5D73-0981-DAF5-3B40-B7D1BF5E8234}"/>
              </a:ext>
            </a:extLst>
          </p:cNvPr>
          <p:cNvSpPr/>
          <p:nvPr/>
        </p:nvSpPr>
        <p:spPr>
          <a:xfrm>
            <a:off x="161026" y="2663159"/>
            <a:ext cx="11706045" cy="600164"/>
          </a:xfrm>
          <a:prstGeom prst="rect">
            <a:avLst/>
          </a:prstGeom>
        </p:spPr>
        <p:txBody>
          <a:bodyPr wrap="square">
            <a:spAutoFit/>
          </a:bodyPr>
          <a:lstStyle/>
          <a:p>
            <a:pPr lvl="0" algn="just" fontAlgn="base">
              <a:spcBef>
                <a:spcPct val="0"/>
              </a:spcBef>
              <a:spcAft>
                <a:spcPct val="0"/>
              </a:spcAft>
            </a:pPr>
            <a:r>
              <a:rPr lang="ru-RU" sz="1100" dirty="0">
                <a:latin typeface="Times New Roman" pitchFamily="18" charset="0"/>
                <a:ea typeface="Calibri" pitchFamily="34" charset="0"/>
                <a:cs typeface="Times New Roman" pitchFamily="18" charset="0"/>
              </a:rPr>
              <a:t>Основные мероприятия программы:</a:t>
            </a:r>
          </a:p>
          <a:p>
            <a:pPr lvl="0" algn="just" fontAlgn="base">
              <a:spcBef>
                <a:spcPct val="0"/>
              </a:spcBef>
              <a:spcAft>
                <a:spcPct val="0"/>
              </a:spcAft>
              <a:buFontTx/>
              <a:buChar char="-"/>
            </a:pPr>
            <a:r>
              <a:rPr lang="ru-RU" sz="1100" dirty="0">
                <a:solidFill>
                  <a:srgbClr val="000000"/>
                </a:solidFill>
                <a:effectLst/>
                <a:latin typeface="Times New Roman" panose="02020603050405020304" pitchFamily="18" charset="0"/>
                <a:ea typeface="Calibri" panose="020F0502020204030204" pitchFamily="34" charset="0"/>
              </a:rPr>
              <a:t> проведение информационно - коммуникационной кампании</a:t>
            </a:r>
            <a:r>
              <a:rPr lang="ru-RU" sz="1100" dirty="0">
                <a:latin typeface="Times New Roman" pitchFamily="18" charset="0"/>
                <a:ea typeface="Calibri" pitchFamily="34" charset="0"/>
                <a:cs typeface="Times New Roman" pitchFamily="18" charset="0"/>
              </a:rPr>
              <a:t>;</a:t>
            </a:r>
          </a:p>
          <a:p>
            <a:pPr lvl="0" algn="just" fontAlgn="base">
              <a:spcBef>
                <a:spcPct val="0"/>
              </a:spcBef>
              <a:spcAft>
                <a:spcPct val="0"/>
              </a:spcAft>
              <a:buFontTx/>
              <a:buChar char="-"/>
            </a:pPr>
            <a:r>
              <a:rPr lang="ru-RU" sz="1100" dirty="0">
                <a:effectLst/>
                <a:latin typeface="Times New Roman" panose="02020603050405020304" pitchFamily="18" charset="0"/>
                <a:ea typeface="Calibri" panose="020F0502020204030204" pitchFamily="34" charset="0"/>
              </a:rPr>
              <a:t> мероприятия по выявлению и коррекции факторов риска основных хронических неинфекционных заболеваний у населения округа</a:t>
            </a:r>
            <a:r>
              <a:rPr lang="ru-RU" sz="1100" dirty="0">
                <a:latin typeface="Times New Roman" pitchFamily="18" charset="0"/>
                <a:ea typeface="Calibri" pitchFamily="34" charset="0"/>
                <a:cs typeface="Times New Roman" pitchFamily="18" charset="0"/>
              </a:rPr>
              <a:t>. </a:t>
            </a:r>
          </a:p>
        </p:txBody>
      </p:sp>
      <p:graphicFrame>
        <p:nvGraphicFramePr>
          <p:cNvPr id="9" name="Таблица 8">
            <a:extLst>
              <a:ext uri="{FF2B5EF4-FFF2-40B4-BE49-F238E27FC236}">
                <a16:creationId xmlns:a16="http://schemas.microsoft.com/office/drawing/2014/main" id="{47725DDF-FECD-14BB-5363-30A3E2B4B800}"/>
              </a:ext>
            </a:extLst>
          </p:cNvPr>
          <p:cNvGraphicFramePr>
            <a:graphicFrameLocks noGrp="1"/>
          </p:cNvGraphicFramePr>
          <p:nvPr>
            <p:extLst>
              <p:ext uri="{D42A27DB-BD31-4B8C-83A1-F6EECF244321}">
                <p14:modId xmlns:p14="http://schemas.microsoft.com/office/powerpoint/2010/main" val="1802610063"/>
              </p:ext>
            </p:extLst>
          </p:nvPr>
        </p:nvGraphicFramePr>
        <p:xfrm>
          <a:off x="173966" y="3382870"/>
          <a:ext cx="11844067" cy="974918"/>
        </p:xfrm>
        <a:graphic>
          <a:graphicData uri="http://schemas.openxmlformats.org/drawingml/2006/table">
            <a:tbl>
              <a:tblPr>
                <a:tableStyleId>{0505E3EF-67EA-436B-97B2-0124C06EBD24}</a:tableStyleId>
              </a:tblPr>
              <a:tblGrid>
                <a:gridCol w="8494962">
                  <a:extLst>
                    <a:ext uri="{9D8B030D-6E8A-4147-A177-3AD203B41FA5}">
                      <a16:colId xmlns:a16="http://schemas.microsoft.com/office/drawing/2014/main" val="20000"/>
                    </a:ext>
                  </a:extLst>
                </a:gridCol>
                <a:gridCol w="729842">
                  <a:extLst>
                    <a:ext uri="{9D8B030D-6E8A-4147-A177-3AD203B41FA5}">
                      <a16:colId xmlns:a16="http://schemas.microsoft.com/office/drawing/2014/main" val="20001"/>
                    </a:ext>
                  </a:extLst>
                </a:gridCol>
                <a:gridCol w="788565">
                  <a:extLst>
                    <a:ext uri="{9D8B030D-6E8A-4147-A177-3AD203B41FA5}">
                      <a16:colId xmlns:a16="http://schemas.microsoft.com/office/drawing/2014/main" val="20002"/>
                    </a:ext>
                  </a:extLst>
                </a:gridCol>
                <a:gridCol w="889233">
                  <a:extLst>
                    <a:ext uri="{9D8B030D-6E8A-4147-A177-3AD203B41FA5}">
                      <a16:colId xmlns:a16="http://schemas.microsoft.com/office/drawing/2014/main" val="20003"/>
                    </a:ext>
                  </a:extLst>
                </a:gridCol>
                <a:gridCol w="941465">
                  <a:extLst>
                    <a:ext uri="{9D8B030D-6E8A-4147-A177-3AD203B41FA5}">
                      <a16:colId xmlns:a16="http://schemas.microsoft.com/office/drawing/2014/main" val="20004"/>
                    </a:ext>
                  </a:extLst>
                </a:gridCol>
              </a:tblGrid>
              <a:tr h="0">
                <a:tc rowSpan="2">
                  <a:txBody>
                    <a:bodyPr/>
                    <a:lstStyle/>
                    <a:p>
                      <a:pPr algn="ctr">
                        <a:lnSpc>
                          <a:spcPct val="115000"/>
                        </a:lnSpc>
                        <a:spcAft>
                          <a:spcPts val="0"/>
                        </a:spcAft>
                      </a:pPr>
                      <a:r>
                        <a:rPr lang="ru-RU" sz="1000" dirty="0">
                          <a:latin typeface="Times New Roman" pitchFamily="18" charset="0"/>
                          <a:cs typeface="Times New Roman" pitchFamily="18" charset="0"/>
                        </a:rPr>
                        <a:t>Наименование индикатора</a:t>
                      </a:r>
                      <a:endParaRPr lang="ru-RU" sz="1000" dirty="0">
                        <a:latin typeface="Times New Roman" pitchFamily="18" charset="0"/>
                        <a:ea typeface="Calibri"/>
                        <a:cs typeface="Times New Roman" pitchFamily="18" charset="0"/>
                      </a:endParaRPr>
                    </a:p>
                  </a:txBody>
                  <a:tcPr marL="68580" marR="68580" marT="0" marB="0"/>
                </a:tc>
                <a:tc rowSpan="2">
                  <a:txBody>
                    <a:bodyPr/>
                    <a:lstStyle/>
                    <a:p>
                      <a:pPr algn="ctr">
                        <a:lnSpc>
                          <a:spcPct val="115000"/>
                        </a:lnSpc>
                        <a:spcAft>
                          <a:spcPts val="0"/>
                        </a:spcAft>
                      </a:pPr>
                      <a:r>
                        <a:rPr lang="ru-RU" sz="1000" dirty="0">
                          <a:latin typeface="Times New Roman" pitchFamily="18" charset="0"/>
                          <a:cs typeface="Times New Roman" pitchFamily="18" charset="0"/>
                        </a:rPr>
                        <a:t>Ед. </a:t>
                      </a:r>
                      <a:r>
                        <a:rPr lang="ru-RU" sz="1000" dirty="0" err="1">
                          <a:latin typeface="Times New Roman" pitchFamily="18" charset="0"/>
                          <a:cs typeface="Times New Roman" pitchFamily="18" charset="0"/>
                        </a:rPr>
                        <a:t>изм</a:t>
                      </a:r>
                      <a:r>
                        <a:rPr lang="ru-RU" sz="1000" dirty="0">
                          <a:latin typeface="Times New Roman" pitchFamily="18" charset="0"/>
                          <a:cs typeface="Times New Roman" pitchFamily="18" charset="0"/>
                        </a:rPr>
                        <a:t>.</a:t>
                      </a:r>
                      <a:endParaRPr lang="ru-RU" sz="1000" dirty="0">
                        <a:latin typeface="Times New Roman" pitchFamily="18" charset="0"/>
                        <a:ea typeface="Calibri"/>
                        <a:cs typeface="Times New Roman" pitchFamily="18" charset="0"/>
                      </a:endParaRPr>
                    </a:p>
                  </a:txBody>
                  <a:tcPr marL="68580" marR="68580" marT="0" marB="0"/>
                </a:tc>
                <a:tc gridSpan="3">
                  <a:txBody>
                    <a:bodyPr/>
                    <a:lstStyle/>
                    <a:p>
                      <a:pPr algn="ctr">
                        <a:lnSpc>
                          <a:spcPct val="115000"/>
                        </a:lnSpc>
                        <a:spcAft>
                          <a:spcPts val="0"/>
                        </a:spcAft>
                      </a:pPr>
                      <a:r>
                        <a:rPr lang="ru-RU" sz="1000" dirty="0">
                          <a:latin typeface="Times New Roman" pitchFamily="18" charset="0"/>
                          <a:cs typeface="Times New Roman" pitchFamily="18" charset="0"/>
                        </a:rPr>
                        <a:t>Значение показателей (индикаторов)</a:t>
                      </a:r>
                      <a:endParaRPr lang="ru-RU" sz="1000" dirty="0">
                        <a:latin typeface="Times New Roman" pitchFamily="18" charset="0"/>
                        <a:ea typeface="Calibri"/>
                        <a:cs typeface="Times New Roman" pitchFamily="18" charset="0"/>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endParaRPr lang="ru-RU"/>
                    </a:p>
                  </a:txBody>
                  <a:tcPr/>
                </a:tc>
                <a:tc vMerge="1">
                  <a:txBody>
                    <a:bodyPr/>
                    <a:lstStyle/>
                    <a:p>
                      <a:endParaRPr lang="ru-RU"/>
                    </a:p>
                  </a:txBody>
                  <a:tcPr/>
                </a:tc>
                <a:tc>
                  <a:txBody>
                    <a:bodyPr/>
                    <a:lstStyle/>
                    <a:p>
                      <a:pPr algn="ctr">
                        <a:lnSpc>
                          <a:spcPct val="150000"/>
                        </a:lnSpc>
                        <a:spcAft>
                          <a:spcPts val="0"/>
                        </a:spcAft>
                      </a:pPr>
                      <a:r>
                        <a:rPr lang="ru-RU" sz="1000" dirty="0">
                          <a:latin typeface="Times New Roman" pitchFamily="18" charset="0"/>
                          <a:cs typeface="Times New Roman" pitchFamily="18" charset="0"/>
                        </a:rPr>
                        <a:t>2025год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2026 год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2027 год</a:t>
                      </a:r>
                      <a:endParaRPr lang="ru-RU" sz="1000"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0">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rPr>
                        <a:t>Смертность мужчин трудоспособного возраста на 100 тыс. населения</a:t>
                      </a:r>
                      <a:r>
                        <a:rPr lang="ru-RU" sz="1000" dirty="0">
                          <a:solidFill>
                            <a:srgbClr val="000000"/>
                          </a:solidFill>
                          <a:effectLst/>
                          <a:latin typeface="Times New Roman" panose="02020603050405020304" pitchFamily="18" charset="0"/>
                          <a:ea typeface="Lucida Sans Unicode" panose="020B0602030504020204" pitchFamily="34" charset="0"/>
                        </a:rPr>
                        <a:t>, в возрасте 16-59 лет </a:t>
                      </a:r>
                      <a:r>
                        <a:rPr lang="ru-RU" sz="1000" dirty="0">
                          <a:effectLst/>
                          <a:latin typeface="Times New Roman" panose="02020603050405020304" pitchFamily="18" charset="0"/>
                          <a:ea typeface="Calibri" panose="020F0502020204030204" pitchFamily="34" charset="0"/>
                        </a:rPr>
                        <a:t>(случаев)</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err="1">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20/518,0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19/499,1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18/477,2</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0">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rPr>
                        <a:t>Смертность женщин трудоспособного возраста на 100 тыс. населения</a:t>
                      </a:r>
                      <a:r>
                        <a:rPr lang="ru-RU" sz="1000" dirty="0">
                          <a:solidFill>
                            <a:srgbClr val="000000"/>
                          </a:solidFill>
                          <a:effectLst/>
                          <a:latin typeface="Times New Roman" panose="02020603050405020304" pitchFamily="18" charset="0"/>
                          <a:ea typeface="Lucida Sans Unicode" panose="020B0602030504020204" pitchFamily="34" charset="0"/>
                        </a:rPr>
                        <a:t>, в возрасте 16-54 лет </a:t>
                      </a:r>
                      <a:r>
                        <a:rPr lang="ru-RU" sz="1000" dirty="0">
                          <a:effectLst/>
                          <a:latin typeface="Times New Roman" panose="02020603050405020304" pitchFamily="18" charset="0"/>
                          <a:ea typeface="Calibri" panose="020F0502020204030204" pitchFamily="34" charset="0"/>
                        </a:rPr>
                        <a:t>(случаев)</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err="1">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5/181,3</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5/183,7</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5/185,4</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0">
                <a:tc>
                  <a:txBody>
                    <a:bodyPr/>
                    <a:lstStyle/>
                    <a:p>
                      <a:pPr algn="just">
                        <a:lnSpc>
                          <a:spcPct val="115000"/>
                        </a:lnSpc>
                        <a:spcAft>
                          <a:spcPts val="1000"/>
                        </a:spcAft>
                      </a:pPr>
                      <a:r>
                        <a:rPr lang="ru-RU" sz="1000" dirty="0">
                          <a:solidFill>
                            <a:srgbClr val="000000"/>
                          </a:solidFill>
                          <a:effectLst/>
                          <a:latin typeface="Times New Roman" panose="02020603050405020304" pitchFamily="18" charset="0"/>
                          <a:ea typeface="Lucida Sans Unicode" panose="020B0602030504020204" pitchFamily="34" charset="0"/>
                        </a:rPr>
                        <a:t>Количество жителей, обратившихся в медицинские учреждения Анучинского муниципального округа по вопросам здорового образа жизни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чел</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230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235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240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8433043"/>
                  </a:ext>
                </a:extLst>
              </a:tr>
            </a:tbl>
          </a:graphicData>
        </a:graphic>
      </p:graphicFrame>
      <p:sp>
        <p:nvSpPr>
          <p:cNvPr id="10" name="TextBox 9">
            <a:extLst>
              <a:ext uri="{FF2B5EF4-FFF2-40B4-BE49-F238E27FC236}">
                <a16:creationId xmlns:a16="http://schemas.microsoft.com/office/drawing/2014/main" id="{6F70B498-A933-96F6-A4AF-920BF764AFA1}"/>
              </a:ext>
            </a:extLst>
          </p:cNvPr>
          <p:cNvSpPr txBox="1"/>
          <p:nvPr/>
        </p:nvSpPr>
        <p:spPr>
          <a:xfrm>
            <a:off x="173966" y="4477335"/>
            <a:ext cx="11844067" cy="769441"/>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Ожидаемые результаты реализации программы:</a:t>
            </a:r>
          </a:p>
          <a:p>
            <a:pPr marL="0" marR="0" lvl="0" indent="0" algn="just" defTabSz="914400" rtl="0" eaLnBrk="1" fontAlgn="base" latinLnBrk="0" hangingPunct="1">
              <a:lnSpc>
                <a:spcPct val="100000"/>
              </a:lnSpc>
              <a:spcBef>
                <a:spcPct val="0"/>
              </a:spcBef>
              <a:spcAft>
                <a:spcPct val="0"/>
              </a:spcAft>
              <a:buClrTx/>
              <a:buSzTx/>
              <a:buFontTx/>
              <a:buNone/>
              <a:tabLst/>
              <a:defRPr/>
            </a:pPr>
            <a:r>
              <a:rPr lang="ru-RU" sz="1100" dirty="0">
                <a:solidFill>
                  <a:prstClr val="black"/>
                </a:solidFill>
                <a:latin typeface="Times New Roman" pitchFamily="18" charset="0"/>
                <a:ea typeface="Calibri" pitchFamily="34" charset="0"/>
                <a:cs typeface="Times New Roman" pitchFamily="18" charset="0"/>
              </a:rPr>
              <a:t>-п</a:t>
            </a:r>
            <a:r>
              <a:rPr lang="ru-RU" sz="1100" dirty="0">
                <a:solidFill>
                  <a:srgbClr val="000000"/>
                </a:solidFill>
                <a:effectLst/>
                <a:latin typeface="Times New Roman" panose="02020603050405020304" pitchFamily="18" charset="0"/>
                <a:ea typeface="Calibri" panose="020F0502020204030204" pitchFamily="34" charset="0"/>
              </a:rPr>
              <a:t>овышение уровня вовлеченности населения в профилактические мероприятия с целью укрепления здоровья;</a:t>
            </a:r>
            <a:endParaRPr lang="ru-RU" sz="1100" dirty="0">
              <a:solidFill>
                <a:prstClr val="black"/>
              </a:solidFill>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-с</a:t>
            </a:r>
            <a:r>
              <a:rPr lang="ru-RU" sz="1100" dirty="0" err="1">
                <a:effectLst/>
                <a:latin typeface="Times New Roman" panose="02020603050405020304" pitchFamily="18" charset="0"/>
                <a:ea typeface="SimSun" panose="02010600030101010101" pitchFamily="2" charset="-122"/>
              </a:rPr>
              <a:t>нижение</a:t>
            </a:r>
            <a:r>
              <a:rPr lang="ru-RU" sz="1100" dirty="0">
                <a:effectLst/>
                <a:latin typeface="Times New Roman" panose="02020603050405020304" pitchFamily="18" charset="0"/>
                <a:ea typeface="SimSun" panose="02010600030101010101" pitchFamily="2" charset="-122"/>
              </a:rPr>
              <a:t> смертности и улучшение здоровья населения, в первую очередь трудоспособного, за счет снижения факторов риска, выявления заболеваний на ранней стадии путем проведения профилактических осмотров и диспансеризации.</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35142992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9268B31-37DA-144C-0EBD-5789B76D19F7}"/>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Блок-схема: альтернативный процесс 2">
            <a:extLst>
              <a:ext uri="{FF2B5EF4-FFF2-40B4-BE49-F238E27FC236}">
                <a16:creationId xmlns:a16="http://schemas.microsoft.com/office/drawing/2014/main" id="{FAF952D7-A96E-2233-7993-16310D7D33AC}"/>
              </a:ext>
            </a:extLst>
          </p:cNvPr>
          <p:cNvSpPr/>
          <p:nvPr/>
        </p:nvSpPr>
        <p:spPr>
          <a:xfrm>
            <a:off x="251669" y="148441"/>
            <a:ext cx="4630723" cy="343948"/>
          </a:xfrm>
          <a:prstGeom prst="flowChartAlternateProcess">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6600FF"/>
                </a:solidFill>
                <a:latin typeface="Times New Roman" panose="02020603050405020304" pitchFamily="18" charset="0"/>
                <a:cs typeface="Times New Roman" panose="02020603050405020304" pitchFamily="18" charset="0"/>
              </a:rPr>
              <a:t>Обеспечение безопасности жизнедеятельности – 3 программы</a:t>
            </a:r>
          </a:p>
        </p:txBody>
      </p:sp>
      <p:graphicFrame>
        <p:nvGraphicFramePr>
          <p:cNvPr id="4" name="Таблица 6">
            <a:extLst>
              <a:ext uri="{FF2B5EF4-FFF2-40B4-BE49-F238E27FC236}">
                <a16:creationId xmlns:a16="http://schemas.microsoft.com/office/drawing/2014/main" id="{5126D08A-3A27-BFC5-8E9E-28E52AC69DEB}"/>
              </a:ext>
            </a:extLst>
          </p:cNvPr>
          <p:cNvGraphicFramePr>
            <a:graphicFrameLocks noGrp="1"/>
          </p:cNvGraphicFramePr>
          <p:nvPr>
            <p:extLst>
              <p:ext uri="{D42A27DB-BD31-4B8C-83A1-F6EECF244321}">
                <p14:modId xmlns:p14="http://schemas.microsoft.com/office/powerpoint/2010/main" val="1605848681"/>
              </p:ext>
            </p:extLst>
          </p:nvPr>
        </p:nvGraphicFramePr>
        <p:xfrm>
          <a:off x="119345" y="640830"/>
          <a:ext cx="11810729" cy="1674115"/>
        </p:xfrm>
        <a:graphic>
          <a:graphicData uri="http://schemas.openxmlformats.org/drawingml/2006/table">
            <a:tbl>
              <a:tblPr firstRow="1" bandRow="1">
                <a:tableStyleId>{22838BEF-8BB2-4498-84A7-C5851F593DF1}</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solidFill>
                      <a:schemeClr val="accent4">
                        <a:lumMod val="40000"/>
                        <a:lumOff val="6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2023г (факт)</a:t>
                      </a:r>
                    </a:p>
                  </a:txBody>
                  <a:tcPr>
                    <a:solidFill>
                      <a:schemeClr val="accent4">
                        <a:lumMod val="40000"/>
                        <a:lumOff val="6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solidFill>
                      <a:schemeClr val="accent4">
                        <a:lumMod val="40000"/>
                        <a:lumOff val="6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2025г (проект)</a:t>
                      </a:r>
                    </a:p>
                  </a:txBody>
                  <a:tcPr>
                    <a:solidFill>
                      <a:schemeClr val="accent4">
                        <a:lumMod val="40000"/>
                        <a:lumOff val="6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 2025г к 2023г</a:t>
                      </a:r>
                    </a:p>
                  </a:txBody>
                  <a:tcPr>
                    <a:solidFill>
                      <a:schemeClr val="accent4">
                        <a:lumMod val="40000"/>
                        <a:lumOff val="6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 2025г к 2024г</a:t>
                      </a:r>
                    </a:p>
                  </a:txBody>
                  <a:tcPr>
                    <a:solidFill>
                      <a:schemeClr val="accent4">
                        <a:lumMod val="40000"/>
                        <a:lumOff val="6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solidFill>
                      <a:schemeClr val="accent4">
                        <a:lumMod val="40000"/>
                        <a:lumOff val="6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solidFill>
                      <a:schemeClr val="accent4">
                        <a:lumMod val="40000"/>
                        <a:lumOff val="60000"/>
                      </a:schemeClr>
                    </a:solidFill>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Комплексные меры по противодействию экстремизму, терроризму, правонарушениям и наркомании</a:t>
                      </a:r>
                    </a:p>
                  </a:txBody>
                  <a:tcPr>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77520,00</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106672,00</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100400,00</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129,51</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94,12</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80400,00</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80400,00</a:t>
                      </a:r>
                    </a:p>
                  </a:txBody>
                  <a:tcPr marL="7620" marR="7620" marT="7620" marB="0">
                    <a:solidFill>
                      <a:schemeClr val="accent4">
                        <a:lumMod val="40000"/>
                        <a:lumOff val="60000"/>
                      </a:schemeClr>
                    </a:solidFill>
                  </a:tcPr>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Совершенствование гражданской обороны, защита населения и территории от чрезвычайных ситуаций, обеспечение пожарной безопасности</a:t>
                      </a:r>
                    </a:p>
                  </a:txBody>
                  <a:tcPr>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1912677,80</a:t>
                      </a:r>
                    </a:p>
                  </a:txBody>
                  <a:tcPr marL="7620" marR="7620" marT="7620" marB="0">
                    <a:solidFill>
                      <a:schemeClr val="accent4">
                        <a:lumMod val="40000"/>
                        <a:lumOff val="60000"/>
                      </a:schemeClr>
                    </a:solidFill>
                  </a:tcPr>
                </a:tc>
                <a:tc>
                  <a:txBody>
                    <a:bodyPr/>
                    <a:lstStyle/>
                    <a:p>
                      <a:pPr algn="ctr" fontAlgn="t"/>
                      <a:r>
                        <a:rPr lang="ru-RU" sz="1000" b="0" i="0" u="none" strike="noStrike">
                          <a:solidFill>
                            <a:srgbClr val="000000"/>
                          </a:solidFill>
                          <a:latin typeface="Times New Roman"/>
                        </a:rPr>
                        <a:t>4300000,00</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1970000,00</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103,00</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45,81</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10644431,66</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770000,00</a:t>
                      </a:r>
                    </a:p>
                  </a:txBody>
                  <a:tcPr marL="7620" marR="7620" marT="7620" marB="0">
                    <a:solidFill>
                      <a:schemeClr val="accent4">
                        <a:lumMod val="40000"/>
                        <a:lumOff val="60000"/>
                      </a:schemeClr>
                    </a:solidFill>
                  </a:tcPr>
                </a:tc>
                <a:extLst>
                  <a:ext uri="{0D108BD9-81ED-4DB2-BD59-A6C34878D82A}">
                    <a16:rowId xmlns:a16="http://schemas.microsoft.com/office/drawing/2014/main" val="3251504740"/>
                  </a:ext>
                </a:extLst>
              </a:tr>
              <a:tr h="257419">
                <a:tc>
                  <a:txBody>
                    <a:bodyPr/>
                    <a:lstStyle/>
                    <a:p>
                      <a:pPr algn="just"/>
                      <a:r>
                        <a:rPr lang="ru-RU" sz="1000" b="0" dirty="0">
                          <a:solidFill>
                            <a:srgbClr val="0D0D0D"/>
                          </a:solidFill>
                          <a:effectLst/>
                          <a:latin typeface="Times New Roman" panose="02020603050405020304" pitchFamily="18" charset="0"/>
                          <a:ea typeface="Times New Roman" panose="02020603050405020304" pitchFamily="18" charset="0"/>
                        </a:rPr>
                        <a:t>Капитальный ремонт гидротехнических сооружений</a:t>
                      </a:r>
                      <a:endParaRPr lang="ru-RU" sz="1000" b="0" dirty="0">
                        <a:latin typeface="Times New Roman" panose="02020603050405020304" pitchFamily="18" charset="0"/>
                        <a:cs typeface="Times New Roman" panose="02020603050405020304" pitchFamily="18" charset="0"/>
                      </a:endParaRPr>
                    </a:p>
                  </a:txBody>
                  <a:tcPr>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488471,95</a:t>
                      </a:r>
                    </a:p>
                  </a:txBody>
                  <a:tcPr marL="7620" marR="7620" marT="7620" marB="0">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900000,00</a:t>
                      </a:r>
                    </a:p>
                  </a:txBody>
                  <a:tcPr marL="7620" marR="7620" marT="7620" marB="0" anchor="ctr">
                    <a:solidFill>
                      <a:schemeClr val="accent4">
                        <a:lumMod val="40000"/>
                        <a:lumOff val="60000"/>
                      </a:schemeClr>
                    </a:solidFill>
                  </a:tcPr>
                </a:tc>
                <a:tc>
                  <a:txBody>
                    <a:bodyPr/>
                    <a:lstStyle/>
                    <a:p>
                      <a:pPr algn="ctr" fontAlgn="t"/>
                      <a:r>
                        <a:rPr lang="ru-RU" sz="1000" b="0" i="0" u="none" strike="noStrike" dirty="0">
                          <a:solidFill>
                            <a:srgbClr val="000000"/>
                          </a:solidFill>
                          <a:latin typeface="Times New Roman"/>
                        </a:rPr>
                        <a:t>920200,00</a:t>
                      </a:r>
                    </a:p>
                  </a:txBody>
                  <a:tcPr marL="7620" marR="7620" marT="7620" marB="0" anchor="ctr">
                    <a:solidFill>
                      <a:schemeClr val="accent4">
                        <a:lumMod val="40000"/>
                        <a:lumOff val="60000"/>
                      </a:schemeClr>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chemeClr val="accent4">
                        <a:lumMod val="40000"/>
                        <a:lumOff val="60000"/>
                      </a:schemeClr>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chemeClr val="accent4">
                        <a:lumMod val="40000"/>
                        <a:lumOff val="60000"/>
                      </a:schemeClr>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chemeClr val="accent4">
                        <a:lumMod val="40000"/>
                        <a:lumOff val="60000"/>
                      </a:schemeClr>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chemeClr val="accent4">
                        <a:lumMod val="40000"/>
                        <a:lumOff val="60000"/>
                      </a:schemeClr>
                    </a:solidFill>
                  </a:tcPr>
                </a:tc>
                <a:extLst>
                  <a:ext uri="{0D108BD9-81ED-4DB2-BD59-A6C34878D82A}">
                    <a16:rowId xmlns:a16="http://schemas.microsoft.com/office/drawing/2014/main" val="2759218132"/>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chemeClr val="accent4">
                        <a:lumMod val="40000"/>
                        <a:lumOff val="60000"/>
                      </a:schemeClr>
                    </a:solidFill>
                  </a:tcPr>
                </a:tc>
                <a:tc>
                  <a:txBody>
                    <a:bodyPr/>
                    <a:lstStyle/>
                    <a:p>
                      <a:pPr algn="ctr" fontAlgn="t"/>
                      <a:r>
                        <a:rPr lang="ru-RU" sz="1000" b="1" i="0" u="none" strike="noStrike" dirty="0">
                          <a:solidFill>
                            <a:srgbClr val="000000"/>
                          </a:solidFill>
                          <a:latin typeface="Times New Roman"/>
                        </a:rPr>
                        <a:t>2478669,75</a:t>
                      </a:r>
                    </a:p>
                  </a:txBody>
                  <a:tcPr marL="7620" marR="7620" marT="7620" marB="0">
                    <a:solidFill>
                      <a:schemeClr val="accent4">
                        <a:lumMod val="40000"/>
                        <a:lumOff val="60000"/>
                      </a:schemeClr>
                    </a:solidFill>
                  </a:tcPr>
                </a:tc>
                <a:tc>
                  <a:txBody>
                    <a:bodyPr/>
                    <a:lstStyle/>
                    <a:p>
                      <a:pPr algn="ctr" fontAlgn="t"/>
                      <a:r>
                        <a:rPr lang="ru-RU" sz="1000" b="1" i="0" u="none" strike="noStrike" dirty="0">
                          <a:solidFill>
                            <a:srgbClr val="000000"/>
                          </a:solidFill>
                          <a:latin typeface="Times New Roman"/>
                        </a:rPr>
                        <a:t>5306672,00</a:t>
                      </a:r>
                    </a:p>
                  </a:txBody>
                  <a:tcPr marL="7620" marR="7620" marT="7620" marB="0">
                    <a:solidFill>
                      <a:schemeClr val="accent4">
                        <a:lumMod val="40000"/>
                        <a:lumOff val="60000"/>
                      </a:schemeClr>
                    </a:solidFill>
                  </a:tcPr>
                </a:tc>
                <a:tc>
                  <a:txBody>
                    <a:bodyPr/>
                    <a:lstStyle/>
                    <a:p>
                      <a:pPr algn="ctr" fontAlgn="t"/>
                      <a:r>
                        <a:rPr lang="ru-RU" sz="1000" b="1" i="0" u="none" strike="noStrike" dirty="0">
                          <a:solidFill>
                            <a:srgbClr val="000000"/>
                          </a:solidFill>
                          <a:latin typeface="Times New Roman"/>
                        </a:rPr>
                        <a:t>2990600,00</a:t>
                      </a:r>
                    </a:p>
                  </a:txBody>
                  <a:tcPr marL="7620" marR="7620" marT="7620" marB="0">
                    <a:solidFill>
                      <a:schemeClr val="accent4">
                        <a:lumMod val="40000"/>
                        <a:lumOff val="60000"/>
                      </a:schemeClr>
                    </a:solidFill>
                  </a:tcPr>
                </a:tc>
                <a:tc>
                  <a:txBody>
                    <a:bodyPr/>
                    <a:lstStyle/>
                    <a:p>
                      <a:pPr algn="ctr" fontAlgn="t"/>
                      <a:r>
                        <a:rPr lang="ru-RU" sz="1000" b="1" i="0" u="none" strike="noStrike" dirty="0">
                          <a:solidFill>
                            <a:srgbClr val="000000"/>
                          </a:solidFill>
                          <a:latin typeface="Times New Roman"/>
                        </a:rPr>
                        <a:t>120,65</a:t>
                      </a:r>
                    </a:p>
                  </a:txBody>
                  <a:tcPr marL="7620" marR="7620" marT="7620" marB="0">
                    <a:solidFill>
                      <a:schemeClr val="accent4">
                        <a:lumMod val="40000"/>
                        <a:lumOff val="60000"/>
                      </a:schemeClr>
                    </a:solidFill>
                  </a:tcPr>
                </a:tc>
                <a:tc>
                  <a:txBody>
                    <a:bodyPr/>
                    <a:lstStyle/>
                    <a:p>
                      <a:pPr algn="ctr" fontAlgn="t"/>
                      <a:r>
                        <a:rPr lang="ru-RU" sz="1000" b="1" i="0" u="none" strike="noStrike" dirty="0">
                          <a:solidFill>
                            <a:srgbClr val="000000"/>
                          </a:solidFill>
                          <a:latin typeface="Times New Roman"/>
                        </a:rPr>
                        <a:t>56,36</a:t>
                      </a:r>
                    </a:p>
                  </a:txBody>
                  <a:tcPr marL="7620" marR="7620" marT="7620" marB="0">
                    <a:solidFill>
                      <a:schemeClr val="accent4">
                        <a:lumMod val="40000"/>
                        <a:lumOff val="60000"/>
                      </a:schemeClr>
                    </a:solidFill>
                  </a:tcPr>
                </a:tc>
                <a:tc>
                  <a:txBody>
                    <a:bodyPr/>
                    <a:lstStyle/>
                    <a:p>
                      <a:pPr algn="ctr" fontAlgn="t"/>
                      <a:r>
                        <a:rPr lang="ru-RU" sz="1000" b="1" i="0" u="none" strike="noStrike" dirty="0">
                          <a:solidFill>
                            <a:srgbClr val="000000"/>
                          </a:solidFill>
                          <a:latin typeface="Times New Roman"/>
                        </a:rPr>
                        <a:t>10724831,66</a:t>
                      </a:r>
                    </a:p>
                  </a:txBody>
                  <a:tcPr marL="7620" marR="7620" marT="7620" marB="0">
                    <a:solidFill>
                      <a:schemeClr val="accent4">
                        <a:lumMod val="40000"/>
                        <a:lumOff val="60000"/>
                      </a:schemeClr>
                    </a:solidFill>
                  </a:tcPr>
                </a:tc>
                <a:tc>
                  <a:txBody>
                    <a:bodyPr/>
                    <a:lstStyle/>
                    <a:p>
                      <a:pPr algn="ctr" fontAlgn="t"/>
                      <a:r>
                        <a:rPr lang="ru-RU" sz="1000" b="1" i="0" u="none" strike="noStrike" dirty="0">
                          <a:solidFill>
                            <a:srgbClr val="000000"/>
                          </a:solidFill>
                          <a:latin typeface="Times New Roman"/>
                        </a:rPr>
                        <a:t>850400,00</a:t>
                      </a:r>
                    </a:p>
                  </a:txBody>
                  <a:tcPr marL="7620" marR="7620" marT="7620" marB="0">
                    <a:solidFill>
                      <a:schemeClr val="accent4">
                        <a:lumMod val="40000"/>
                        <a:lumOff val="60000"/>
                      </a:schemeClr>
                    </a:solidFill>
                  </a:tcPr>
                </a:tc>
                <a:extLst>
                  <a:ext uri="{0D108BD9-81ED-4DB2-BD59-A6C34878D82A}">
                    <a16:rowId xmlns:a16="http://schemas.microsoft.com/office/drawing/2014/main" val="1357753566"/>
                  </a:ext>
                </a:extLst>
              </a:tr>
            </a:tbl>
          </a:graphicData>
        </a:graphic>
      </p:graphicFrame>
      <p:graphicFrame>
        <p:nvGraphicFramePr>
          <p:cNvPr id="5" name="Диаграмма 4">
            <a:extLst>
              <a:ext uri="{FF2B5EF4-FFF2-40B4-BE49-F238E27FC236}">
                <a16:creationId xmlns:a16="http://schemas.microsoft.com/office/drawing/2014/main" id="{34A437E4-1192-FAB6-677A-FE0F1521282A}"/>
              </a:ext>
            </a:extLst>
          </p:cNvPr>
          <p:cNvGraphicFramePr/>
          <p:nvPr>
            <p:extLst>
              <p:ext uri="{D42A27DB-BD31-4B8C-83A1-F6EECF244321}">
                <p14:modId xmlns:p14="http://schemas.microsoft.com/office/powerpoint/2010/main" val="900121379"/>
              </p:ext>
            </p:extLst>
          </p:nvPr>
        </p:nvGraphicFramePr>
        <p:xfrm>
          <a:off x="1480887" y="3181324"/>
          <a:ext cx="8128000" cy="31481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900618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8871D86-EC35-4AAA-E12E-0611EF79653E}"/>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E6F53CC-C03F-7C40-A43A-DC7831E98559}"/>
              </a:ext>
            </a:extLst>
          </p:cNvPr>
          <p:cNvSpPr txBox="1"/>
          <p:nvPr/>
        </p:nvSpPr>
        <p:spPr>
          <a:xfrm>
            <a:off x="1896567" y="119143"/>
            <a:ext cx="8832952" cy="430887"/>
          </a:xfrm>
          <a:prstGeom prst="rect">
            <a:avLst/>
          </a:prstGeom>
          <a:noFill/>
        </p:spPr>
        <p:txBody>
          <a:bodyPr wrap="square">
            <a:spAutoFit/>
          </a:bodyPr>
          <a:lstStyle/>
          <a:p>
            <a:pPr algn="ctr"/>
            <a:r>
              <a:rPr lang="ru-RU" sz="11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chemeClr val="bg2">
                    <a:lumMod val="25000"/>
                  </a:schemeClr>
                </a:solidFill>
                <a:latin typeface="Times New Roman" panose="02020603050405020304" pitchFamily="18" charset="0"/>
                <a:cs typeface="Times New Roman" panose="02020603050405020304" pitchFamily="18" charset="0"/>
              </a:rPr>
              <a:t>Комплексные меры по противодействию экстремизму, терроризму, правонарушениям и наркомании </a:t>
            </a:r>
          </a:p>
          <a:p>
            <a:pPr algn="ctr"/>
            <a:r>
              <a:rPr lang="ru-RU" sz="1100" b="1" dirty="0">
                <a:solidFill>
                  <a:schemeClr val="bg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в Анучинском муниципальном округе на 2025-2029 гг.</a:t>
            </a:r>
            <a:r>
              <a:rPr lang="ru-RU" sz="1100" b="1" dirty="0">
                <a:solidFill>
                  <a:schemeClr val="bg2">
                    <a:lumMod val="25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b="1" dirty="0">
              <a:solidFill>
                <a:schemeClr val="bg2">
                  <a:lumMod val="25000"/>
                </a:schemeClr>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D0AA4D59-B39F-6693-9395-16CD498E8B0F}"/>
              </a:ext>
            </a:extLst>
          </p:cNvPr>
          <p:cNvPicPr>
            <a:picLocks noChangeAspect="1"/>
          </p:cNvPicPr>
          <p:nvPr/>
        </p:nvPicPr>
        <p:blipFill>
          <a:blip r:embed="rId3" cstate="print"/>
          <a:stretch>
            <a:fillRect/>
          </a:stretch>
        </p:blipFill>
        <p:spPr>
          <a:xfrm>
            <a:off x="120287" y="293585"/>
            <a:ext cx="1035679" cy="812405"/>
          </a:xfrm>
          <a:prstGeom prst="rect">
            <a:avLst/>
          </a:prstGeom>
        </p:spPr>
      </p:pic>
      <p:pic>
        <p:nvPicPr>
          <p:cNvPr id="5" name="Рисунок 4">
            <a:extLst>
              <a:ext uri="{FF2B5EF4-FFF2-40B4-BE49-F238E27FC236}">
                <a16:creationId xmlns:a16="http://schemas.microsoft.com/office/drawing/2014/main" id="{36311C22-BD7E-613F-1546-517DB2DB746D}"/>
              </a:ext>
            </a:extLst>
          </p:cNvPr>
          <p:cNvPicPr>
            <a:picLocks noChangeAspect="1"/>
          </p:cNvPicPr>
          <p:nvPr/>
        </p:nvPicPr>
        <p:blipFill>
          <a:blip r:embed="rId4" cstate="print"/>
          <a:stretch>
            <a:fillRect/>
          </a:stretch>
        </p:blipFill>
        <p:spPr>
          <a:xfrm>
            <a:off x="10549213" y="524203"/>
            <a:ext cx="1093290" cy="812405"/>
          </a:xfrm>
          <a:prstGeom prst="rect">
            <a:avLst/>
          </a:prstGeom>
        </p:spPr>
      </p:pic>
      <p:pic>
        <p:nvPicPr>
          <p:cNvPr id="6" name="Рисунок 5">
            <a:extLst>
              <a:ext uri="{FF2B5EF4-FFF2-40B4-BE49-F238E27FC236}">
                <a16:creationId xmlns:a16="http://schemas.microsoft.com/office/drawing/2014/main" id="{3CF95C86-8636-8E0C-65A2-D5A12FF37C43}"/>
              </a:ext>
            </a:extLst>
          </p:cNvPr>
          <p:cNvPicPr>
            <a:picLocks noChangeAspect="1"/>
          </p:cNvPicPr>
          <p:nvPr/>
        </p:nvPicPr>
        <p:blipFill>
          <a:blip r:embed="rId5" cstate="print"/>
          <a:stretch>
            <a:fillRect/>
          </a:stretch>
        </p:blipFill>
        <p:spPr>
          <a:xfrm>
            <a:off x="78209" y="1291940"/>
            <a:ext cx="1198043" cy="888969"/>
          </a:xfrm>
          <a:prstGeom prst="rect">
            <a:avLst/>
          </a:prstGeom>
        </p:spPr>
      </p:pic>
      <p:sp>
        <p:nvSpPr>
          <p:cNvPr id="7" name="TextBox 6">
            <a:extLst>
              <a:ext uri="{FF2B5EF4-FFF2-40B4-BE49-F238E27FC236}">
                <a16:creationId xmlns:a16="http://schemas.microsoft.com/office/drawing/2014/main" id="{23BEC7D7-D4D8-11C1-6AD5-5B2FF8BC51EB}"/>
              </a:ext>
            </a:extLst>
          </p:cNvPr>
          <p:cNvSpPr txBox="1"/>
          <p:nvPr/>
        </p:nvSpPr>
        <p:spPr>
          <a:xfrm>
            <a:off x="3934443" y="493128"/>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19.07.2024г № 672</a:t>
            </a:r>
          </a:p>
        </p:txBody>
      </p:sp>
      <p:sp>
        <p:nvSpPr>
          <p:cNvPr id="18" name="TextBox 17">
            <a:extLst>
              <a:ext uri="{FF2B5EF4-FFF2-40B4-BE49-F238E27FC236}">
                <a16:creationId xmlns:a16="http://schemas.microsoft.com/office/drawing/2014/main" id="{9D258FFC-9E80-9A16-910D-A27EAE283331}"/>
              </a:ext>
            </a:extLst>
          </p:cNvPr>
          <p:cNvSpPr txBox="1"/>
          <p:nvPr/>
        </p:nvSpPr>
        <p:spPr>
          <a:xfrm>
            <a:off x="1276252" y="735980"/>
            <a:ext cx="10606496" cy="1573508"/>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Целью муниципальной программы является повышение уровня обеспечения общественной безопасности населения на территории округа.</a:t>
            </a:r>
          </a:p>
          <a:p>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Задачи программы:</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1.Совершенствование системы профилактики правонарушений;</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2.Снижение незаконного потребления наркотических средств и психотропных веществ на территории </a:t>
            </a:r>
            <a:r>
              <a:rPr kumimoji="0" lang="ru-RU" sz="1100" b="0" i="0" u="none" strike="noStrike" kern="1200" cap="none" spc="10" normalizeH="0" baseline="0" noProof="0" dirty="0">
                <a:ln>
                  <a:noFill/>
                </a:ln>
                <a:solidFill>
                  <a:srgbClr val="000000"/>
                </a:solidFill>
                <a:effectLst/>
                <a:highlight>
                  <a:srgbClr val="FFFFFF"/>
                </a:highlight>
                <a:uLnTx/>
                <a:uFillTx/>
                <a:latin typeface="Times New Roman" panose="02020603050405020304" pitchFamily="18" charset="0"/>
                <a:ea typeface="Calibri" panose="020F0502020204030204" pitchFamily="34" charset="0"/>
                <a:cs typeface="Times New Roman" panose="02020603050405020304" pitchFamily="18" charset="0"/>
              </a:rPr>
              <a:t>Анучинского муниципального </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округа</a:t>
            </a: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3.Распространение норм и установок толерантного сознания и поведения, формирование уважительного отношения к этнокультурным и конфессиональным различиям;</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4.Создание безопасной информационно-образовательной среды для обеспечения, сохранения и укрепления нравственного, физического, психологического и социального здоровья населения;</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r>
              <a:rPr lang="ru-RU" sz="1100" dirty="0">
                <a:latin typeface="Times New Roman" panose="02020603050405020304" pitchFamily="18" charset="0"/>
                <a:cs typeface="Times New Roman" panose="02020603050405020304" pitchFamily="18" charset="0"/>
              </a:rPr>
              <a:t>5.Информационно-пропагандистское противодействие экстремистским и террористическим проявлениям, профилактика правонарушений.</a:t>
            </a:r>
          </a:p>
        </p:txBody>
      </p:sp>
      <p:graphicFrame>
        <p:nvGraphicFramePr>
          <p:cNvPr id="19" name="Таблица 14">
            <a:extLst>
              <a:ext uri="{FF2B5EF4-FFF2-40B4-BE49-F238E27FC236}">
                <a16:creationId xmlns:a16="http://schemas.microsoft.com/office/drawing/2014/main" id="{CB5AE2C3-1B49-1849-0A14-1E0D34B8EA2E}"/>
              </a:ext>
            </a:extLst>
          </p:cNvPr>
          <p:cNvGraphicFramePr>
            <a:graphicFrameLocks noGrp="1"/>
          </p:cNvGraphicFramePr>
          <p:nvPr>
            <p:extLst>
              <p:ext uri="{D42A27DB-BD31-4B8C-83A1-F6EECF244321}">
                <p14:modId xmlns:p14="http://schemas.microsoft.com/office/powerpoint/2010/main" val="3137437560"/>
              </p:ext>
            </p:extLst>
          </p:nvPr>
        </p:nvGraphicFramePr>
        <p:xfrm>
          <a:off x="78209" y="2288889"/>
          <a:ext cx="11727190" cy="3210992"/>
        </p:xfrm>
        <a:graphic>
          <a:graphicData uri="http://schemas.openxmlformats.org/drawingml/2006/table">
            <a:tbl>
              <a:tblPr firstRow="1" bandRow="1">
                <a:tableStyleId>{0505E3EF-67EA-436B-97B2-0124C06EBD24}</a:tableStyleId>
              </a:tblPr>
              <a:tblGrid>
                <a:gridCol w="8803884">
                  <a:extLst>
                    <a:ext uri="{9D8B030D-6E8A-4147-A177-3AD203B41FA5}">
                      <a16:colId xmlns:a16="http://schemas.microsoft.com/office/drawing/2014/main" val="1338889454"/>
                    </a:ext>
                  </a:extLst>
                </a:gridCol>
                <a:gridCol w="713064">
                  <a:extLst>
                    <a:ext uri="{9D8B030D-6E8A-4147-A177-3AD203B41FA5}">
                      <a16:colId xmlns:a16="http://schemas.microsoft.com/office/drawing/2014/main" val="3417806291"/>
                    </a:ext>
                  </a:extLst>
                </a:gridCol>
                <a:gridCol w="662731">
                  <a:extLst>
                    <a:ext uri="{9D8B030D-6E8A-4147-A177-3AD203B41FA5}">
                      <a16:colId xmlns:a16="http://schemas.microsoft.com/office/drawing/2014/main" val="2398219215"/>
                    </a:ext>
                  </a:extLst>
                </a:gridCol>
                <a:gridCol w="729842">
                  <a:extLst>
                    <a:ext uri="{9D8B030D-6E8A-4147-A177-3AD203B41FA5}">
                      <a16:colId xmlns:a16="http://schemas.microsoft.com/office/drawing/2014/main" val="591954125"/>
                    </a:ext>
                  </a:extLst>
                </a:gridCol>
                <a:gridCol w="817669">
                  <a:extLst>
                    <a:ext uri="{9D8B030D-6E8A-4147-A177-3AD203B41FA5}">
                      <a16:colId xmlns:a16="http://schemas.microsoft.com/office/drawing/2014/main" val="3174052718"/>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txBody>
                  <a:tcPr>
                    <a:solidFill>
                      <a:schemeClr val="bg2"/>
                    </a:solidFill>
                  </a:tcPr>
                </a:tc>
                <a:tc>
                  <a:txBody>
                    <a:bodyPr/>
                    <a:lstStyle/>
                    <a:p>
                      <a:pPr algn="ctr"/>
                      <a:r>
                        <a:rPr lang="ru-RU" sz="1000" dirty="0">
                          <a:latin typeface="Times New Roman" pitchFamily="18" charset="0"/>
                          <a:cs typeface="Times New Roman" pitchFamily="18" charset="0"/>
                        </a:rPr>
                        <a:t>2026г</a:t>
                      </a:r>
                    </a:p>
                  </a:txBody>
                  <a:tcPr>
                    <a:solidFill>
                      <a:schemeClr val="bg2"/>
                    </a:solidFill>
                  </a:tcPr>
                </a:tc>
                <a:tc>
                  <a:txBody>
                    <a:bodyPr/>
                    <a:lstStyle/>
                    <a:p>
                      <a:pPr algn="ctr"/>
                      <a:r>
                        <a:rPr lang="ru-RU" sz="1000" dirty="0">
                          <a:latin typeface="Times New Roman" pitchFamily="18" charset="0"/>
                          <a:cs typeface="Times New Roman" pitchFamily="18" charset="0"/>
                        </a:rPr>
                        <a:t>2027г</a:t>
                      </a:r>
                    </a:p>
                  </a:txBody>
                  <a:tcPr>
                    <a:solidFill>
                      <a:schemeClr val="bg2"/>
                    </a:solidFill>
                  </a:tcPr>
                </a:tc>
                <a:extLst>
                  <a:ext uri="{0D108BD9-81ED-4DB2-BD59-A6C34878D82A}">
                    <a16:rowId xmlns:a16="http://schemas.microsoft.com/office/drawing/2014/main" val="3655732101"/>
                  </a:ext>
                </a:extLst>
              </a:tr>
              <a:tr h="263424">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i="1" dirty="0">
                          <a:latin typeface="Times New Roman" panose="02020603050405020304" pitchFamily="18" charset="0"/>
                          <a:cs typeface="Times New Roman" panose="02020603050405020304" pitchFamily="18" charset="0"/>
                        </a:rPr>
                        <a:t>Подпрограмма « Профилактика экстремизма и терроризма»</a:t>
                      </a:r>
                    </a:p>
                  </a:txBody>
                  <a:tcPr>
                    <a:solidFill>
                      <a:schemeClr val="bg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latin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a16="http://schemas.microsoft.com/office/drawing/2014/main" val="821956815"/>
                  </a:ext>
                </a:extLst>
              </a:tr>
              <a:tr h="216945">
                <a:tc>
                  <a:txBody>
                    <a:bodyPr/>
                    <a:lstStyle/>
                    <a:p>
                      <a:pPr algn="just">
                        <a:lnSpc>
                          <a:spcPct val="115000"/>
                        </a:lnSpc>
                        <a:spcAft>
                          <a:spcPts val="1000"/>
                        </a:spcAft>
                      </a:pPr>
                      <a:r>
                        <a:rPr lang="ru-RU" sz="1000" dirty="0">
                          <a:solidFill>
                            <a:srgbClr val="000000"/>
                          </a:solidFill>
                          <a:effectLst/>
                          <a:latin typeface="Times New Roman" panose="02020603050405020304" pitchFamily="18" charset="0"/>
                          <a:cs typeface="Times New Roman" panose="02020603050405020304" pitchFamily="18" charset="0"/>
                        </a:rPr>
                        <a:t>Количество зарегистрированных проявлений терроризма и экстремизма на территории </a:t>
                      </a:r>
                      <a:r>
                        <a:rPr lang="ru-RU" sz="1000" dirty="0">
                          <a:effectLst/>
                          <a:latin typeface="Times New Roman" panose="02020603050405020304" pitchFamily="18" charset="0"/>
                          <a:cs typeface="Times New Roman" panose="02020603050405020304" pitchFamily="18" charset="0"/>
                        </a:rPr>
                        <a:t>округа</a:t>
                      </a:r>
                      <a:r>
                        <a:rPr lang="ru-RU" sz="1000" dirty="0">
                          <a:solidFill>
                            <a:srgbClr val="000000"/>
                          </a:solidFill>
                          <a:effectLst/>
                          <a:latin typeface="Times New Roman" panose="02020603050405020304" pitchFamily="18" charset="0"/>
                          <a:cs typeface="Times New Roman" panose="02020603050405020304" pitchFamily="18" charset="0"/>
                        </a:rPr>
                        <a:t> от общего количества правонарушений</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2102022200"/>
                  </a:ext>
                </a:extLst>
              </a:tr>
              <a:tr h="87492">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проведенных мероприятий по профилактике терроризма и экстремизма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11</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11</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11</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3489912661"/>
                  </a:ext>
                </a:extLst>
              </a:tr>
              <a:tr h="37084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изготовленных баннеров, наглядной агитации, публикаций и иных материалов по вопросам терроризма и экстремизма, межнациональных и межконфессиональных отношений, размещенных в средствах массовой информации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extLst>
                  <a:ext uri="{0D108BD9-81ED-4DB2-BD59-A6C34878D82A}">
                    <a16:rowId xmlns:a16="http://schemas.microsoft.com/office/drawing/2014/main" val="567141994"/>
                  </a:ext>
                </a:extLst>
              </a:tr>
              <a:tr h="0">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i="1" dirty="0">
                          <a:latin typeface="Times New Roman" panose="02020603050405020304" pitchFamily="18" charset="0"/>
                          <a:cs typeface="Times New Roman" panose="02020603050405020304" pitchFamily="18" charset="0"/>
                        </a:rPr>
                        <a:t>Подпрограмма «Профилактика правонарушений»</a:t>
                      </a:r>
                    </a:p>
                  </a:txBody>
                  <a:tcPr>
                    <a:solidFill>
                      <a:schemeClr val="bg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latin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a16="http://schemas.microsoft.com/office/drawing/2014/main" val="3978247692"/>
                  </a:ext>
                </a:extLst>
              </a:tr>
              <a:tr h="151148">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проведенных мероприятий по профилактике правонарушений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bg2"/>
                    </a:solidFill>
                  </a:tcPr>
                </a:tc>
                <a:extLst>
                  <a:ext uri="{0D108BD9-81ED-4DB2-BD59-A6C34878D82A}">
                    <a16:rowId xmlns:a16="http://schemas.microsoft.com/office/drawing/2014/main" val="3775623061"/>
                  </a:ext>
                </a:extLst>
              </a:tr>
              <a:tr h="0">
                <a:tc>
                  <a:txBody>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Количество изготовленных баннеров, наглядной агитации, публикаций и иных материалов по вопросам правонарушений, размещенных в средствах массовой информации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extLst>
                  <a:ext uri="{0D108BD9-81ED-4DB2-BD59-A6C34878D82A}">
                    <a16:rowId xmlns:a16="http://schemas.microsoft.com/office/drawing/2014/main" val="1350610985"/>
                  </a:ext>
                </a:extLst>
              </a:tr>
              <a:tr h="0">
                <a:tc>
                  <a:txBody>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профилактических бесед</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solidFill>
                      <a:schemeClr val="bg2"/>
                    </a:solidFill>
                  </a:tcPr>
                </a:tc>
                <a:extLst>
                  <a:ext uri="{0D108BD9-81ED-4DB2-BD59-A6C34878D82A}">
                    <a16:rowId xmlns:a16="http://schemas.microsoft.com/office/drawing/2014/main" val="4146383276"/>
                  </a:ext>
                </a:extLst>
              </a:tr>
              <a:tr h="232676">
                <a:tc gridSpan="5">
                  <a:txBody>
                    <a:bodyPr/>
                    <a:lstStyle/>
                    <a:p>
                      <a:pPr algn="just">
                        <a:lnSpc>
                          <a:spcPct val="115000"/>
                        </a:lnSpc>
                        <a:spcAft>
                          <a:spcPts val="1000"/>
                        </a:spcAft>
                      </a:pPr>
                      <a:r>
                        <a:rPr lang="ru-RU" sz="1000" i="1" dirty="0">
                          <a:solidFill>
                            <a:srgbClr val="000000"/>
                          </a:solidFill>
                          <a:effectLst/>
                          <a:latin typeface="Times New Roman" panose="02020603050405020304" pitchFamily="18" charset="0"/>
                          <a:cs typeface="Times New Roman" panose="02020603050405020304" pitchFamily="18" charset="0"/>
                        </a:rPr>
                        <a:t>Подпрограмма «Профилактика наркомании, незаконного потребления наркотических средств и психотропных веществ»</a:t>
                      </a:r>
                      <a:endParaRPr lang="ru-RU" sz="1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just">
                        <a:lnSpc>
                          <a:spcPct val="115000"/>
                        </a:lnSpc>
                        <a:spcAft>
                          <a:spcPts val="1000"/>
                        </a:spcAft>
                      </a:pPr>
                      <a:endParaRPr lang="ru-RU" sz="1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3557409922"/>
                  </a:ext>
                </a:extLst>
              </a:tr>
              <a:tr h="201336">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проведенных мероприятий по профилактике наркомании</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bg2"/>
                    </a:solidFill>
                  </a:tcPr>
                </a:tc>
                <a:extLst>
                  <a:ext uri="{0D108BD9-81ED-4DB2-BD59-A6C34878D82A}">
                    <a16:rowId xmlns:a16="http://schemas.microsoft.com/office/drawing/2014/main" val="3503789638"/>
                  </a:ext>
                </a:extLst>
              </a:tr>
              <a:tr h="370840">
                <a:tc>
                  <a:txBody>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Количество изготовленных баннеров, наглядной агитации, публикаций и иных материалов по вопросам наркомании, размещенных в средствах массовой информации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extLst>
                  <a:ext uri="{0D108BD9-81ED-4DB2-BD59-A6C34878D82A}">
                    <a16:rowId xmlns:a16="http://schemas.microsoft.com/office/drawing/2014/main" val="3197293654"/>
                  </a:ext>
                </a:extLst>
              </a:tr>
              <a:tr h="247083">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человек, поставленных на профилактический учет с первичной заболеваемостью наркоманией</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bg2"/>
                    </a:solidFill>
                  </a:tcPr>
                </a:tc>
                <a:extLst>
                  <a:ext uri="{0D108BD9-81ED-4DB2-BD59-A6C34878D82A}">
                    <a16:rowId xmlns:a16="http://schemas.microsoft.com/office/drawing/2014/main" val="4282172260"/>
                  </a:ext>
                </a:extLst>
              </a:tr>
            </a:tbl>
          </a:graphicData>
        </a:graphic>
      </p:graphicFrame>
      <p:sp>
        <p:nvSpPr>
          <p:cNvPr id="22" name="TextBox 21">
            <a:extLst>
              <a:ext uri="{FF2B5EF4-FFF2-40B4-BE49-F238E27FC236}">
                <a16:creationId xmlns:a16="http://schemas.microsoft.com/office/drawing/2014/main" id="{D95E148F-BD4A-090E-8DE0-EDD6D04540BD}"/>
              </a:ext>
            </a:extLst>
          </p:cNvPr>
          <p:cNvSpPr txBox="1"/>
          <p:nvPr/>
        </p:nvSpPr>
        <p:spPr>
          <a:xfrm>
            <a:off x="78209" y="5515583"/>
            <a:ext cx="11884492" cy="1107996"/>
          </a:xfrm>
          <a:prstGeom prst="rect">
            <a:avLst/>
          </a:prstGeom>
          <a:noFill/>
        </p:spPr>
        <p:txBody>
          <a:bodyPr wrap="square" rtlCol="0">
            <a:spAutoFit/>
          </a:bodyPr>
          <a:lstStyle/>
          <a:p>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Ожидаемые результаты реализации</a:t>
            </a:r>
            <a:r>
              <a:rPr kumimoji="0" lang="ru-RU" sz="1100" b="0" i="0" u="none" strike="noStrike" kern="1200" cap="none" spc="10" normalizeH="0" baseline="0" noProof="0" dirty="0">
                <a:ln>
                  <a:noFill/>
                </a:ln>
                <a:solidFill>
                  <a:srgbClr val="000000"/>
                </a:solidFill>
                <a:effectLst/>
                <a:highlight>
                  <a:srgbClr val="FFFFFF"/>
                </a:highlight>
                <a:uLnTx/>
                <a:uFillTx/>
                <a:latin typeface="Times New Roman" panose="02020603050405020304" pitchFamily="18" charset="0"/>
                <a:ea typeface="Calibri" panose="020F0502020204030204" pitchFamily="34" charset="0"/>
                <a:cs typeface="Times New Roman" panose="02020603050405020304" pitchFamily="18" charset="0"/>
              </a:rPr>
              <a:t> муниципальной программы:</a:t>
            </a:r>
          </a:p>
          <a:p>
            <a:r>
              <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с</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оздание действенного механизма предупреждения терроризма и проявлений экстремизма путем привлечения всех слоев населения к обеспечению комплекса мероприятий по противодействию этим явлениям;</a:t>
            </a:r>
          </a:p>
          <a:p>
            <a:r>
              <a:rPr kumimoji="0" lang="ru-RU" sz="1100" b="0" i="0" u="none" strike="noStrike" kern="1200" cap="none" spc="-15"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обеспечение </a:t>
            </a:r>
            <a:r>
              <a:rPr kumimoji="0" lang="ru-RU" sz="1100" b="0" i="0" u="none" strike="noStrike" kern="1200" cap="none" spc="-1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антитеррористической</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ru-RU" sz="1100" b="0" i="0" u="none" strike="noStrike" kern="1200" cap="none" spc="-1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защищенности и усиление надежности охраны критически </a:t>
            </a:r>
            <a:r>
              <a:rPr kumimoji="0" lang="ru-RU" sz="1100" b="0" i="0" u="none" strike="noStrike" kern="1200" cap="none" spc="-5"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важных и потенциально опасных объектов, </a:t>
            </a:r>
            <a:r>
              <a:rPr kumimoji="0" lang="ru-RU" sz="1100" b="0" i="0" u="none" strike="noStrike" kern="1200" cap="none" spc="25"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объектов жизнеобеспечения населения, объектов </a:t>
            </a: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образования;</a:t>
            </a:r>
          </a:p>
          <a:p>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препятствование созданию и деятельности националистических экстремистских молодежных группировок;</a:t>
            </a:r>
          </a:p>
        </p:txBody>
      </p:sp>
    </p:spTree>
    <p:extLst>
      <p:ext uri="{BB962C8B-B14F-4D97-AF65-F5344CB8AC3E}">
        <p14:creationId xmlns:p14="http://schemas.microsoft.com/office/powerpoint/2010/main" val="29588108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E2FC2E9-A6DA-18E5-79E8-BF2AD31ABE39}"/>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5" name="TextBox 4">
            <a:extLst>
              <a:ext uri="{FF2B5EF4-FFF2-40B4-BE49-F238E27FC236}">
                <a16:creationId xmlns:a16="http://schemas.microsoft.com/office/drawing/2014/main" id="{182EC4DF-10F9-D66A-7F17-374EF368B761}"/>
              </a:ext>
            </a:extLst>
          </p:cNvPr>
          <p:cNvSpPr txBox="1"/>
          <p:nvPr/>
        </p:nvSpPr>
        <p:spPr>
          <a:xfrm>
            <a:off x="159391" y="0"/>
            <a:ext cx="11476139" cy="1277273"/>
          </a:xfrm>
          <a:prstGeom prst="rect">
            <a:avLst/>
          </a:prstGeom>
          <a:noFill/>
        </p:spPr>
        <p:txBody>
          <a:bodyPr wrap="square" rtlCol="0">
            <a:spAutoFit/>
          </a:bodyPr>
          <a:lstStyle/>
          <a:p>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создание условий, способствующих формированию активной жизненной позиции, культурно-досуговой и спортивно-массовой работы с населением, прежде всего с несовершеннолетними и молодежью;</a:t>
            </a:r>
          </a:p>
          <a:p>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снижение количества совершаемых правонарушений на территории округа;</a:t>
            </a:r>
          </a:p>
          <a:p>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с</a:t>
            </a: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нижение количества лиц употребляющих алкогольные и наркотические вещества;</a:t>
            </a:r>
          </a:p>
          <a:p>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снижение уровня преступности на территории округа;</a:t>
            </a:r>
          </a:p>
          <a:p>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формирование у детей, подростков и молодежи негативного отношения к употреблению и незаконному обороту наркотических и психотропных веществ;</a:t>
            </a:r>
          </a:p>
          <a:p>
            <a:r>
              <a:rPr lang="ru-RU" sz="1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с</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нижению</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роста рецидивной преступности.</a:t>
            </a:r>
            <a:endParaRPr lang="ru-RU" dirty="0"/>
          </a:p>
        </p:txBody>
      </p:sp>
      <p:graphicFrame>
        <p:nvGraphicFramePr>
          <p:cNvPr id="6" name="Таблица 18">
            <a:extLst>
              <a:ext uri="{FF2B5EF4-FFF2-40B4-BE49-F238E27FC236}">
                <a16:creationId xmlns:a16="http://schemas.microsoft.com/office/drawing/2014/main" id="{F842BED9-67D3-06A6-5227-BA6E49CA63F8}"/>
              </a:ext>
            </a:extLst>
          </p:cNvPr>
          <p:cNvGraphicFramePr>
            <a:graphicFrameLocks noGrp="1"/>
          </p:cNvGraphicFramePr>
          <p:nvPr>
            <p:extLst>
              <p:ext uri="{D42A27DB-BD31-4B8C-83A1-F6EECF244321}">
                <p14:modId xmlns:p14="http://schemas.microsoft.com/office/powerpoint/2010/main" val="1540907550"/>
              </p:ext>
            </p:extLst>
          </p:nvPr>
        </p:nvGraphicFramePr>
        <p:xfrm>
          <a:off x="159390" y="1277273"/>
          <a:ext cx="11476139" cy="1684311"/>
        </p:xfrm>
        <a:graphic>
          <a:graphicData uri="http://schemas.openxmlformats.org/drawingml/2006/table">
            <a:tbl>
              <a:tblPr firstRow="1" bandRow="1">
                <a:tableStyleId>{8A107856-5554-42FB-B03E-39F5DBC370BA}</a:tableStyleId>
              </a:tblPr>
              <a:tblGrid>
                <a:gridCol w="3082361">
                  <a:extLst>
                    <a:ext uri="{9D8B030D-6E8A-4147-A177-3AD203B41FA5}">
                      <a16:colId xmlns:a16="http://schemas.microsoft.com/office/drawing/2014/main" val="1756908769"/>
                    </a:ext>
                  </a:extLst>
                </a:gridCol>
                <a:gridCol w="1584373">
                  <a:extLst>
                    <a:ext uri="{9D8B030D-6E8A-4147-A177-3AD203B41FA5}">
                      <a16:colId xmlns:a16="http://schemas.microsoft.com/office/drawing/2014/main" val="2972828671"/>
                    </a:ext>
                  </a:extLst>
                </a:gridCol>
                <a:gridCol w="1697542">
                  <a:extLst>
                    <a:ext uri="{9D8B030D-6E8A-4147-A177-3AD203B41FA5}">
                      <a16:colId xmlns:a16="http://schemas.microsoft.com/office/drawing/2014/main" val="1140601564"/>
                    </a:ext>
                  </a:extLst>
                </a:gridCol>
                <a:gridCol w="1652273">
                  <a:extLst>
                    <a:ext uri="{9D8B030D-6E8A-4147-A177-3AD203B41FA5}">
                      <a16:colId xmlns:a16="http://schemas.microsoft.com/office/drawing/2014/main" val="3858202059"/>
                    </a:ext>
                  </a:extLst>
                </a:gridCol>
                <a:gridCol w="1607004">
                  <a:extLst>
                    <a:ext uri="{9D8B030D-6E8A-4147-A177-3AD203B41FA5}">
                      <a16:colId xmlns:a16="http://schemas.microsoft.com/office/drawing/2014/main" val="3329245531"/>
                    </a:ext>
                  </a:extLst>
                </a:gridCol>
                <a:gridCol w="1852586">
                  <a:extLst>
                    <a:ext uri="{9D8B030D-6E8A-4147-A177-3AD203B41FA5}">
                      <a16:colId xmlns:a16="http://schemas.microsoft.com/office/drawing/2014/main" val="1340474206"/>
                    </a:ext>
                  </a:extLst>
                </a:gridCol>
              </a:tblGrid>
              <a:tr h="256478">
                <a:tc>
                  <a:txBody>
                    <a:bodyPr/>
                    <a:lstStyle/>
                    <a:p>
                      <a:r>
                        <a:rPr lang="ru-RU" sz="1000" dirty="0">
                          <a:latin typeface="Times New Roman" panose="02020603050405020304" pitchFamily="18" charset="0"/>
                          <a:cs typeface="Times New Roman" panose="02020603050405020304" pitchFamily="18" charset="0"/>
                        </a:rPr>
                        <a:t>Подпрограммы</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2023г</a:t>
                      </a:r>
                    </a:p>
                    <a:p>
                      <a:pPr algn="ctr"/>
                      <a:r>
                        <a:rPr lang="ru-RU" sz="1000" dirty="0">
                          <a:latin typeface="Times New Roman" panose="02020603050405020304" pitchFamily="18" charset="0"/>
                          <a:cs typeface="Times New Roman" panose="02020603050405020304" pitchFamily="18" charset="0"/>
                        </a:rPr>
                        <a:t>факт</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оценка</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проект</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solidFill>
                      <a:schemeClr val="bg2"/>
                    </a:solidFill>
                  </a:tcPr>
                </a:tc>
                <a:extLst>
                  <a:ext uri="{0D108BD9-81ED-4DB2-BD59-A6C34878D82A}">
                    <a16:rowId xmlns:a16="http://schemas.microsoft.com/office/drawing/2014/main" val="335547516"/>
                  </a:ext>
                </a:extLst>
              </a:tr>
              <a:tr h="243921">
                <a:tc>
                  <a:txBody>
                    <a:bodyPr/>
                    <a:lstStyle/>
                    <a:p>
                      <a:r>
                        <a:rPr lang="ru-RU" sz="1000" dirty="0">
                          <a:latin typeface="Times New Roman" panose="02020603050405020304" pitchFamily="18" charset="0"/>
                          <a:cs typeface="Times New Roman" panose="02020603050405020304" pitchFamily="18" charset="0"/>
                        </a:rPr>
                        <a:t>Профилактика экстремизма и терроризма</a:t>
                      </a:r>
                    </a:p>
                  </a:txBody>
                  <a:tcPr>
                    <a:solidFill>
                      <a:schemeClr val="bg2"/>
                    </a:solidFill>
                  </a:tcPr>
                </a:tc>
                <a:tc>
                  <a:txBody>
                    <a:bodyPr/>
                    <a:lstStyle/>
                    <a:p>
                      <a:pPr algn="ctr" fontAlgn="t"/>
                      <a:r>
                        <a:rPr lang="ru-RU" sz="1000" b="0" i="0" u="none" strike="noStrike" dirty="0">
                          <a:solidFill>
                            <a:srgbClr val="000000"/>
                          </a:solidFill>
                          <a:latin typeface="Times New Roman"/>
                        </a:rPr>
                        <a:t>27520,00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41672,00</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30400,00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30400,00</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30400,00</a:t>
                      </a:r>
                    </a:p>
                  </a:txBody>
                  <a:tcPr marL="7620" marR="7620" marT="7620" marB="0">
                    <a:solidFill>
                      <a:schemeClr val="bg2"/>
                    </a:solidFill>
                  </a:tcPr>
                </a:tc>
                <a:extLst>
                  <a:ext uri="{0D108BD9-81ED-4DB2-BD59-A6C34878D82A}">
                    <a16:rowId xmlns:a16="http://schemas.microsoft.com/office/drawing/2014/main" val="3313264423"/>
                  </a:ext>
                </a:extLst>
              </a:tr>
              <a:tr h="251670">
                <a:tc>
                  <a:txBody>
                    <a:bodyPr/>
                    <a:lstStyle/>
                    <a:p>
                      <a:r>
                        <a:rPr lang="ru-RU" sz="1000" dirty="0">
                          <a:latin typeface="Times New Roman" panose="02020603050405020304" pitchFamily="18" charset="0"/>
                          <a:cs typeface="Times New Roman" panose="02020603050405020304" pitchFamily="18" charset="0"/>
                        </a:rPr>
                        <a:t>Профилактика правонарушений</a:t>
                      </a:r>
                    </a:p>
                  </a:txBody>
                  <a:tcPr>
                    <a:solidFill>
                      <a:schemeClr val="bg2"/>
                    </a:solidFill>
                  </a:tcPr>
                </a:tc>
                <a:tc>
                  <a:txBody>
                    <a:bodyPr/>
                    <a:lstStyle/>
                    <a:p>
                      <a:pPr algn="ctr" fontAlgn="t"/>
                      <a:r>
                        <a:rPr lang="ru-RU" sz="1000" b="0" i="0" u="none" strike="noStrike">
                          <a:solidFill>
                            <a:srgbClr val="000000"/>
                          </a:solidFill>
                          <a:latin typeface="Times New Roman"/>
                        </a:rPr>
                        <a:t>15000,00</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15000,00</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15000,00</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15000,00</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15000,00</a:t>
                      </a:r>
                    </a:p>
                  </a:txBody>
                  <a:tcPr marL="7620" marR="7620" marT="7620" marB="0">
                    <a:solidFill>
                      <a:schemeClr val="bg2"/>
                    </a:solidFill>
                  </a:tcPr>
                </a:tc>
                <a:extLst>
                  <a:ext uri="{0D108BD9-81ED-4DB2-BD59-A6C34878D82A}">
                    <a16:rowId xmlns:a16="http://schemas.microsoft.com/office/drawing/2014/main" val="3649035074"/>
                  </a:ext>
                </a:extLst>
              </a:tr>
              <a:tr h="251670">
                <a:tc>
                  <a:txBody>
                    <a:bodyPr/>
                    <a:lstStyle/>
                    <a:p>
                      <a:r>
                        <a:rPr lang="ru-RU" sz="1000" dirty="0">
                          <a:latin typeface="Times New Roman" panose="02020603050405020304" pitchFamily="18" charset="0"/>
                          <a:cs typeface="Times New Roman" panose="02020603050405020304" pitchFamily="18" charset="0"/>
                        </a:rPr>
                        <a:t>Профилактика наркомании, незаконного потребления наркотических и психотропных веществ</a:t>
                      </a:r>
                    </a:p>
                  </a:txBody>
                  <a:tcPr>
                    <a:solidFill>
                      <a:schemeClr val="bg2"/>
                    </a:solidFill>
                  </a:tcPr>
                </a:tc>
                <a:tc>
                  <a:txBody>
                    <a:bodyPr/>
                    <a:lstStyle/>
                    <a:p>
                      <a:pPr algn="ctr" fontAlgn="t"/>
                      <a:r>
                        <a:rPr lang="ru-RU" sz="1000" b="0" i="0" u="none" strike="noStrike">
                          <a:solidFill>
                            <a:srgbClr val="000000"/>
                          </a:solidFill>
                          <a:latin typeface="Times New Roman"/>
                        </a:rPr>
                        <a:t>35000,00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50000,00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35000,00</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35000,00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35000,00</a:t>
                      </a:r>
                    </a:p>
                  </a:txBody>
                  <a:tcPr marL="7620" marR="7620" marT="7620" marB="0">
                    <a:solidFill>
                      <a:schemeClr val="bg2"/>
                    </a:solidFill>
                  </a:tcPr>
                </a:tc>
                <a:extLst>
                  <a:ext uri="{0D108BD9-81ED-4DB2-BD59-A6C34878D82A}">
                    <a16:rowId xmlns:a16="http://schemas.microsoft.com/office/drawing/2014/main" val="1370019041"/>
                  </a:ext>
                </a:extLst>
              </a:tr>
              <a:tr h="204460">
                <a:tc>
                  <a:txBody>
                    <a:bodyPr/>
                    <a:lstStyle/>
                    <a:p>
                      <a:r>
                        <a:rPr lang="ru-RU" sz="1000" b="1" dirty="0">
                          <a:latin typeface="Times New Roman" panose="02020603050405020304" pitchFamily="18" charset="0"/>
                          <a:cs typeface="Times New Roman" panose="02020603050405020304" pitchFamily="18" charset="0"/>
                        </a:rPr>
                        <a:t>ИТОГО</a:t>
                      </a:r>
                    </a:p>
                  </a:txBody>
                  <a:tcPr>
                    <a:solidFill>
                      <a:schemeClr val="bg2"/>
                    </a:solidFill>
                  </a:tcPr>
                </a:tc>
                <a:tc>
                  <a:txBody>
                    <a:bodyPr/>
                    <a:lstStyle/>
                    <a:p>
                      <a:pPr algn="ctr" fontAlgn="t"/>
                      <a:r>
                        <a:rPr lang="ru-RU" sz="1000" b="1" i="0" u="none" strike="noStrike" dirty="0">
                          <a:solidFill>
                            <a:srgbClr val="000000"/>
                          </a:solidFill>
                          <a:latin typeface="Times New Roman"/>
                        </a:rPr>
                        <a:t>77520,00</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106672,00</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100400,00</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80400,00</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80400,00</a:t>
                      </a:r>
                    </a:p>
                  </a:txBody>
                  <a:tcPr marL="7620" marR="7620" marT="7620" marB="0">
                    <a:solidFill>
                      <a:schemeClr val="bg2"/>
                    </a:solidFill>
                  </a:tcPr>
                </a:tc>
                <a:extLst>
                  <a:ext uri="{0D108BD9-81ED-4DB2-BD59-A6C34878D82A}">
                    <a16:rowId xmlns:a16="http://schemas.microsoft.com/office/drawing/2014/main" val="2223811994"/>
                  </a:ext>
                </a:extLst>
              </a:tr>
            </a:tbl>
          </a:graphicData>
        </a:graphic>
      </p:graphicFrame>
      <p:sp>
        <p:nvSpPr>
          <p:cNvPr id="7" name="TextBox 6"/>
          <p:cNvSpPr txBox="1"/>
          <p:nvPr/>
        </p:nvSpPr>
        <p:spPr>
          <a:xfrm>
            <a:off x="448573" y="3096882"/>
            <a:ext cx="6859570" cy="769441"/>
          </a:xfrm>
          <a:prstGeom prst="rect">
            <a:avLst/>
          </a:prstGeom>
          <a:noFill/>
        </p:spPr>
        <p:txBody>
          <a:bodyPr wrap="none" rtlCol="0">
            <a:spAutoFit/>
          </a:bodyPr>
          <a:lstStyle/>
          <a:p>
            <a:r>
              <a:rPr lang="ru-RU" sz="1100" dirty="0">
                <a:latin typeface="Times New Roman" pitchFamily="18" charset="0"/>
                <a:cs typeface="Times New Roman" pitchFamily="18" charset="0"/>
              </a:rPr>
              <a:t>Основные мероприятия программы:</a:t>
            </a:r>
          </a:p>
          <a:p>
            <a:pPr>
              <a:buFontTx/>
              <a:buChar char="-"/>
            </a:pPr>
            <a:r>
              <a:rPr lang="ru-RU" sz="1100" dirty="0">
                <a:latin typeface="Times New Roman" pitchFamily="18" charset="0"/>
                <a:cs typeface="Times New Roman" pitchFamily="18" charset="0"/>
              </a:rPr>
              <a:t> формирование нетерпимого отношения к проявлениям терроризма и экстремизма;</a:t>
            </a:r>
          </a:p>
          <a:p>
            <a:pPr>
              <a:buFontTx/>
              <a:buChar char="-"/>
            </a:pPr>
            <a:r>
              <a:rPr lang="ru-RU" sz="1100" dirty="0">
                <a:latin typeface="Times New Roman" pitchFamily="18" charset="0"/>
                <a:cs typeface="Times New Roman" pitchFamily="18" charset="0"/>
              </a:rPr>
              <a:t> мероприятия по профилактике правонарушений;</a:t>
            </a:r>
          </a:p>
          <a:p>
            <a:pPr>
              <a:buFontTx/>
              <a:buChar char="-"/>
            </a:pPr>
            <a:r>
              <a:rPr lang="ru-RU" sz="1100" dirty="0">
                <a:latin typeface="Times New Roman" pitchFamily="18" charset="0"/>
                <a:cs typeface="Times New Roman" pitchFamily="18" charset="0"/>
              </a:rPr>
              <a:t> профилактика правонарушений и незаконного потребления наркотических средств и психотропных веществ.</a:t>
            </a:r>
          </a:p>
        </p:txBody>
      </p:sp>
    </p:spTree>
    <p:extLst>
      <p:ext uri="{BB962C8B-B14F-4D97-AF65-F5344CB8AC3E}">
        <p14:creationId xmlns:p14="http://schemas.microsoft.com/office/powerpoint/2010/main" val="2233329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E2FC2E9-A6DA-18E5-79E8-BF2AD31ABE39}"/>
              </a:ext>
            </a:extLst>
          </p:cNvPr>
          <p:cNvPicPr>
            <a:picLocks noChangeAspect="1"/>
          </p:cNvPicPr>
          <p:nvPr/>
        </p:nvPicPr>
        <p:blipFill>
          <a:blip r:embed="rId2" cstate="print"/>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409FE9BC-6729-0A34-ADA3-0453D900479D}"/>
              </a:ext>
            </a:extLst>
          </p:cNvPr>
          <p:cNvSpPr txBox="1"/>
          <p:nvPr/>
        </p:nvSpPr>
        <p:spPr>
          <a:xfrm>
            <a:off x="2526533" y="150260"/>
            <a:ext cx="8655546" cy="430887"/>
          </a:xfrm>
          <a:prstGeom prst="rect">
            <a:avLst/>
          </a:prstGeom>
          <a:noFill/>
        </p:spPr>
        <p:txBody>
          <a:bodyPr wrap="square">
            <a:spAutoFit/>
          </a:bodyPr>
          <a:lstStyle/>
          <a:p>
            <a:pPr algn="ctr"/>
            <a:r>
              <a:rPr lang="ru-RU" sz="1100" b="1"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chemeClr val="accent2">
                    <a:lumMod val="50000"/>
                  </a:schemeClr>
                </a:solidFill>
                <a:latin typeface="Times New Roman" pitchFamily="18" charset="0"/>
                <a:cs typeface="Times New Roman" pitchFamily="18" charset="0"/>
              </a:rPr>
              <a:t>Совершенствование гражданской обороны, защита населения и территории от чрезвычайных ситуаций, обеспечение пожарной безопасности </a:t>
            </a:r>
            <a:r>
              <a:rPr lang="ru-RU" sz="1100" b="1" dirty="0" err="1">
                <a:solidFill>
                  <a:schemeClr val="accent2">
                    <a:lumMod val="50000"/>
                  </a:schemeClr>
                </a:solidFill>
                <a:latin typeface="Times New Roman" pitchFamily="18" charset="0"/>
                <a:cs typeface="Times New Roman" pitchFamily="18" charset="0"/>
              </a:rPr>
              <a:t>Анучинского</a:t>
            </a:r>
            <a:r>
              <a:rPr lang="ru-RU" sz="1100" b="1" dirty="0">
                <a:solidFill>
                  <a:schemeClr val="accent2">
                    <a:lumMod val="50000"/>
                  </a:schemeClr>
                </a:solidFill>
                <a:latin typeface="Times New Roman" pitchFamily="18" charset="0"/>
                <a:cs typeface="Times New Roman" pitchFamily="18" charset="0"/>
              </a:rPr>
              <a:t> муниципального округа на 2025-2029 годы</a:t>
            </a:r>
            <a:r>
              <a:rPr lang="ru-RU" sz="1100" b="1" dirty="0">
                <a:solidFill>
                  <a:schemeClr val="accent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4B2918AF-2525-2458-1466-FA7D0CA8D907}"/>
              </a:ext>
            </a:extLst>
          </p:cNvPr>
          <p:cNvSpPr txBox="1"/>
          <p:nvPr/>
        </p:nvSpPr>
        <p:spPr>
          <a:xfrm>
            <a:off x="3655909" y="555268"/>
            <a:ext cx="4552849"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12.08.2024г № 756</a:t>
            </a:r>
          </a:p>
        </p:txBody>
      </p:sp>
      <p:pic>
        <p:nvPicPr>
          <p:cNvPr id="5" name="Рисунок 4">
            <a:extLst>
              <a:ext uri="{FF2B5EF4-FFF2-40B4-BE49-F238E27FC236}">
                <a16:creationId xmlns:a16="http://schemas.microsoft.com/office/drawing/2014/main" id="{B02AE68F-1BE5-7F7F-61BB-3323977E4D01}"/>
              </a:ext>
            </a:extLst>
          </p:cNvPr>
          <p:cNvPicPr>
            <a:picLocks noChangeAspect="1"/>
          </p:cNvPicPr>
          <p:nvPr/>
        </p:nvPicPr>
        <p:blipFill>
          <a:blip r:embed="rId3" cstate="print"/>
          <a:stretch>
            <a:fillRect/>
          </a:stretch>
        </p:blipFill>
        <p:spPr>
          <a:xfrm>
            <a:off x="172298" y="120156"/>
            <a:ext cx="2036240" cy="1156553"/>
          </a:xfrm>
          <a:prstGeom prst="rect">
            <a:avLst/>
          </a:prstGeom>
        </p:spPr>
      </p:pic>
      <p:sp>
        <p:nvSpPr>
          <p:cNvPr id="6" name="Прямоугольник 5"/>
          <p:cNvSpPr/>
          <p:nvPr/>
        </p:nvSpPr>
        <p:spPr>
          <a:xfrm>
            <a:off x="2288875" y="809777"/>
            <a:ext cx="9658710" cy="430887"/>
          </a:xfrm>
          <a:prstGeom prst="rect">
            <a:avLst/>
          </a:prstGeom>
        </p:spPr>
        <p:txBody>
          <a:bodyPr wrap="square">
            <a:spAutoFit/>
          </a:bodyPr>
          <a:lstStyle/>
          <a:p>
            <a:r>
              <a:rPr lang="ru-RU" sz="1100" dirty="0">
                <a:latin typeface="Times New Roman" pitchFamily="18" charset="0"/>
                <a:cs typeface="Times New Roman" pitchFamily="18" charset="0"/>
              </a:rPr>
              <a:t>Основной целью Программы является минимизация социального и экономического ущерба, наносимого населению и экономике </a:t>
            </a:r>
            <a:r>
              <a:rPr lang="ru-RU" sz="1100" dirty="0" err="1">
                <a:latin typeface="Times New Roman" pitchFamily="18" charset="0"/>
                <a:cs typeface="Times New Roman" pitchFamily="18" charset="0"/>
              </a:rPr>
              <a:t>Анучинского</a:t>
            </a:r>
            <a:r>
              <a:rPr lang="ru-RU" sz="1100" dirty="0">
                <a:latin typeface="Times New Roman" pitchFamily="18" charset="0"/>
                <a:cs typeface="Times New Roman" pitchFamily="18" charset="0"/>
              </a:rPr>
              <a:t> муниципального округа при возникновении чрезвычайных ситуаций природного и техногенного характера, пожаров</a:t>
            </a:r>
          </a:p>
        </p:txBody>
      </p:sp>
      <p:sp>
        <p:nvSpPr>
          <p:cNvPr id="8" name="Прямоугольник 7"/>
          <p:cNvSpPr/>
          <p:nvPr/>
        </p:nvSpPr>
        <p:spPr>
          <a:xfrm>
            <a:off x="163902" y="1307234"/>
            <a:ext cx="11680166" cy="1785104"/>
          </a:xfrm>
          <a:prstGeom prst="rect">
            <a:avLst/>
          </a:prstGeom>
        </p:spPr>
        <p:txBody>
          <a:bodyPr wrap="square">
            <a:spAutoFit/>
          </a:bodyPr>
          <a:lstStyle/>
          <a:p>
            <a:pPr lvl="0"/>
            <a:r>
              <a:rPr lang="ru-RU" sz="1100" dirty="0">
                <a:latin typeface="Times New Roman" pitchFamily="18" charset="0"/>
                <a:ea typeface="Times New Roman" pitchFamily="18" charset="0"/>
                <a:cs typeface="Times New Roman" pitchFamily="18" charset="0"/>
              </a:rPr>
              <a:t>Задачами Программы являются:</a:t>
            </a:r>
          </a:p>
          <a:p>
            <a:pPr lvl="0">
              <a:buFontTx/>
              <a:buChar char="-"/>
            </a:pPr>
            <a:r>
              <a:rPr lang="ru-RU" sz="1100" dirty="0">
                <a:latin typeface="Times New Roman" pitchFamily="18" charset="0"/>
                <a:ea typeface="Times New Roman" pitchFamily="18" charset="0"/>
                <a:cs typeface="Times New Roman" pitchFamily="18" charset="0"/>
              </a:rPr>
              <a:t>обеспечение эффективного предупреждения и ликвидации чрезвычайных ситуаций природного и техногенного характера, пожаров;</a:t>
            </a:r>
          </a:p>
          <a:p>
            <a:pPr lvl="0">
              <a:buFontTx/>
              <a:buChar char="-"/>
            </a:pPr>
            <a:r>
              <a:rPr lang="ru-RU" sz="1100" dirty="0">
                <a:latin typeface="Times New Roman" pitchFamily="18" charset="0"/>
                <a:ea typeface="Times New Roman" pitchFamily="18" charset="0"/>
                <a:cs typeface="Times New Roman" pitchFamily="18" charset="0"/>
              </a:rPr>
              <a:t>обеспечение и поддержание в готовности сил и средств гражданской обороны, защита населения и территорий округа от чрезвычайных ситуаций природного и техногенного характера, обеспечения пожарной безопасности;</a:t>
            </a:r>
          </a:p>
          <a:p>
            <a:pPr lvl="0">
              <a:buFontTx/>
              <a:buChar char="-"/>
            </a:pPr>
            <a:r>
              <a:rPr lang="ru-RU" sz="1100" dirty="0">
                <a:latin typeface="Times New Roman" pitchFamily="18" charset="0"/>
                <a:ea typeface="Times New Roman" pitchFamily="18" charset="0"/>
                <a:cs typeface="Times New Roman" pitchFamily="18" charset="0"/>
              </a:rPr>
              <a:t>обеспечение эффективной деятельности и управления в системе мобилизационной подготовки, гражданской обороны, защита населения и территорий округа от чрезвычайных ситуаций, обеспечения пожарной безопасности;</a:t>
            </a:r>
          </a:p>
          <a:p>
            <a:pPr lvl="0">
              <a:buFontTx/>
              <a:buChar char="-"/>
            </a:pPr>
            <a:r>
              <a:rPr lang="ru-RU" sz="1100" dirty="0">
                <a:latin typeface="Times New Roman" pitchFamily="18" charset="0"/>
                <a:ea typeface="Times New Roman" pitchFamily="18" charset="0"/>
                <a:cs typeface="Times New Roman" pitchFamily="18" charset="0"/>
              </a:rPr>
              <a:t> совершенствование системы предупреждения и оповещения населения об опасностях на территории округа;</a:t>
            </a:r>
          </a:p>
          <a:p>
            <a:pPr lvl="0">
              <a:buFontTx/>
              <a:buChar char="-"/>
            </a:pPr>
            <a:r>
              <a:rPr lang="ru-RU" sz="1100" dirty="0">
                <a:latin typeface="Times New Roman" pitchFamily="18" charset="0"/>
                <a:ea typeface="Times New Roman" pitchFamily="18" charset="0"/>
                <a:cs typeface="Times New Roman" pitchFamily="18" charset="0"/>
              </a:rPr>
              <a:t>. обеспечение своевременного оповещения населения </a:t>
            </a:r>
            <a:r>
              <a:rPr lang="ru-RU" sz="1100" dirty="0" err="1">
                <a:latin typeface="Times New Roman" pitchFamily="18" charset="0"/>
                <a:ea typeface="Times New Roman" pitchFamily="18" charset="0"/>
                <a:cs typeface="Times New Roman" pitchFamily="18" charset="0"/>
              </a:rPr>
              <a:t>Анучинского</a:t>
            </a:r>
            <a:r>
              <a:rPr lang="ru-RU" sz="1100" dirty="0">
                <a:latin typeface="Times New Roman" pitchFamily="18" charset="0"/>
                <a:ea typeface="Times New Roman" pitchFamily="18" charset="0"/>
                <a:cs typeface="Times New Roman" pitchFamily="18" charset="0"/>
              </a:rPr>
              <a:t> муниципального округа об угрозе возникновения пожаров или чрезвычайных ситуаций;</a:t>
            </a:r>
          </a:p>
          <a:p>
            <a:pPr lvl="0">
              <a:buFontTx/>
              <a:buChar char="-"/>
            </a:pPr>
            <a:r>
              <a:rPr lang="ru-RU" sz="1100" dirty="0">
                <a:latin typeface="Times New Roman" pitchFamily="18" charset="0"/>
                <a:ea typeface="Times New Roman" pitchFamily="18" charset="0"/>
                <a:cs typeface="Times New Roman" pitchFamily="18" charset="0"/>
              </a:rPr>
              <a:t>информирование населения округа по вопросам обеспечения безопасности людей на водных объектах;</a:t>
            </a:r>
          </a:p>
          <a:p>
            <a:pPr>
              <a:buFontTx/>
              <a:buChar char="-"/>
            </a:pPr>
            <a:r>
              <a:rPr lang="ru-RU" sz="1100" dirty="0">
                <a:latin typeface="Times New Roman" pitchFamily="18" charset="0"/>
                <a:ea typeface="Times New Roman" pitchFamily="18" charset="0"/>
                <a:cs typeface="Times New Roman" pitchFamily="18" charset="0"/>
              </a:rPr>
              <a:t>повышение пожарной безопасности.</a:t>
            </a:r>
            <a:endParaRPr lang="ru-RU" sz="1100" dirty="0">
              <a:latin typeface="Times New Roman" pitchFamily="18" charset="0"/>
              <a:cs typeface="Times New Roman" pitchFamily="18" charset="0"/>
            </a:endParaRPr>
          </a:p>
        </p:txBody>
      </p:sp>
      <p:graphicFrame>
        <p:nvGraphicFramePr>
          <p:cNvPr id="9" name="Таблица 8"/>
          <p:cNvGraphicFramePr>
            <a:graphicFrameLocks noGrp="1"/>
          </p:cNvGraphicFramePr>
          <p:nvPr/>
        </p:nvGraphicFramePr>
        <p:xfrm>
          <a:off x="220453" y="3080901"/>
          <a:ext cx="11554604" cy="2871325"/>
        </p:xfrm>
        <a:graphic>
          <a:graphicData uri="http://schemas.openxmlformats.org/drawingml/2006/table">
            <a:tbl>
              <a:tblPr/>
              <a:tblGrid>
                <a:gridCol w="1343867">
                  <a:extLst>
                    <a:ext uri="{9D8B030D-6E8A-4147-A177-3AD203B41FA5}">
                      <a16:colId xmlns:a16="http://schemas.microsoft.com/office/drawing/2014/main" val="20000"/>
                    </a:ext>
                  </a:extLst>
                </a:gridCol>
                <a:gridCol w="5105368">
                  <a:extLst>
                    <a:ext uri="{9D8B030D-6E8A-4147-A177-3AD203B41FA5}">
                      <a16:colId xmlns:a16="http://schemas.microsoft.com/office/drawing/2014/main" val="20001"/>
                    </a:ext>
                  </a:extLst>
                </a:gridCol>
                <a:gridCol w="1342922">
                  <a:extLst>
                    <a:ext uri="{9D8B030D-6E8A-4147-A177-3AD203B41FA5}">
                      <a16:colId xmlns:a16="http://schemas.microsoft.com/office/drawing/2014/main" val="20002"/>
                    </a:ext>
                  </a:extLst>
                </a:gridCol>
                <a:gridCol w="1343867">
                  <a:extLst>
                    <a:ext uri="{9D8B030D-6E8A-4147-A177-3AD203B41FA5}">
                      <a16:colId xmlns:a16="http://schemas.microsoft.com/office/drawing/2014/main" val="20003"/>
                    </a:ext>
                  </a:extLst>
                </a:gridCol>
                <a:gridCol w="1209290">
                  <a:extLst>
                    <a:ext uri="{9D8B030D-6E8A-4147-A177-3AD203B41FA5}">
                      <a16:colId xmlns:a16="http://schemas.microsoft.com/office/drawing/2014/main" val="20004"/>
                    </a:ext>
                  </a:extLst>
                </a:gridCol>
                <a:gridCol w="1209290">
                  <a:extLst>
                    <a:ext uri="{9D8B030D-6E8A-4147-A177-3AD203B41FA5}">
                      <a16:colId xmlns:a16="http://schemas.microsoft.com/office/drawing/2014/main" val="20005"/>
                    </a:ext>
                  </a:extLst>
                </a:gridCol>
              </a:tblGrid>
              <a:tr h="0">
                <a:tc rowSpan="2">
                  <a:txBody>
                    <a:bodyPr/>
                    <a:lstStyle/>
                    <a:p>
                      <a:pPr algn="just">
                        <a:spcAft>
                          <a:spcPts val="0"/>
                        </a:spcAft>
                      </a:pPr>
                      <a:r>
                        <a:rPr lang="ru-RU" sz="1000" dirty="0">
                          <a:latin typeface="Times New Roman"/>
                          <a:ea typeface="Times New Roman"/>
                          <a:cs typeface="Times New Roman"/>
                        </a:rPr>
                        <a:t>№ </a:t>
                      </a:r>
                      <a:r>
                        <a:rPr lang="ru-RU" sz="1000" dirty="0" err="1">
                          <a:latin typeface="Times New Roman"/>
                          <a:ea typeface="Times New Roman"/>
                          <a:cs typeface="Times New Roman"/>
                        </a:rPr>
                        <a:t>п</a:t>
                      </a:r>
                      <a:r>
                        <a:rPr lang="ru-RU" sz="1000" dirty="0">
                          <a:latin typeface="Times New Roman"/>
                          <a:ea typeface="Times New Roman"/>
                          <a:cs typeface="Times New Roman"/>
                        </a:rPr>
                        <a:t>/</a:t>
                      </a:r>
                      <a:r>
                        <a:rPr lang="ru-RU" sz="1000" dirty="0" err="1">
                          <a:latin typeface="Times New Roman"/>
                          <a:ea typeface="Times New Roman"/>
                          <a:cs typeface="Times New Roman"/>
                        </a:rPr>
                        <a:t>п</a:t>
                      </a:r>
                      <a:endParaRPr lang="ru-RU" sz="1000" dirty="0">
                        <a:latin typeface="Times New Roman"/>
                        <a:ea typeface="Times New Roman"/>
                        <a:cs typeface="Times New Roman"/>
                      </a:endParaRP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spcAft>
                          <a:spcPts val="0"/>
                        </a:spcAft>
                      </a:pPr>
                      <a:r>
                        <a:rPr lang="ru-RU" sz="1000">
                          <a:latin typeface="Times New Roman"/>
                          <a:ea typeface="Times New Roman"/>
                          <a:cs typeface="Times New Roman"/>
                        </a:rPr>
                        <a:t>Наименование индикатора</a:t>
                      </a:r>
                      <a:br>
                        <a:rPr lang="ru-RU" sz="1000">
                          <a:latin typeface="Times New Roman"/>
                          <a:ea typeface="Times New Roman"/>
                          <a:cs typeface="Times New Roman"/>
                        </a:rPr>
                      </a:br>
                      <a:endParaRPr lang="ru-RU" sz="1000">
                        <a:latin typeface="Times New Roman"/>
                        <a:ea typeface="Times New Roman"/>
                        <a:cs typeface="Times New Roman"/>
                      </a:endParaRP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just">
                        <a:spcAft>
                          <a:spcPts val="0"/>
                        </a:spcAft>
                      </a:pPr>
                      <a:r>
                        <a:rPr lang="ru-RU" sz="1000">
                          <a:latin typeface="Times New Roman"/>
                          <a:ea typeface="Times New Roman"/>
                          <a:cs typeface="Times New Roman"/>
                        </a:rPr>
                        <a:t>Ед. измерения</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algn="ctr">
                        <a:spcAft>
                          <a:spcPts val="0"/>
                        </a:spcAft>
                      </a:pPr>
                      <a:r>
                        <a:rPr lang="ru-RU" sz="1100">
                          <a:latin typeface="Times New Roman"/>
                          <a:ea typeface="Times New Roman"/>
                          <a:cs typeface="Times New Roman"/>
                        </a:rPr>
                        <a:t>Базовый период (год)</a:t>
                      </a:r>
                      <a:endParaRPr lang="ru-RU" sz="1000">
                        <a:latin typeface="Times New Roman"/>
                        <a:ea typeface="Times New Roman"/>
                        <a:cs typeface="Times New Roman"/>
                      </a:endParaRP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32814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1000">
                          <a:latin typeface="Times New Roman"/>
                          <a:ea typeface="Times New Roman"/>
                          <a:cs typeface="Times New Roman"/>
                        </a:rPr>
                        <a:t>2025 год</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2026 год</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2027 год</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164075">
                <a:tc>
                  <a:txBody>
                    <a:bodyPr/>
                    <a:lstStyle/>
                    <a:p>
                      <a:pPr algn="ctr">
                        <a:spcAft>
                          <a:spcPts val="0"/>
                        </a:spcAft>
                      </a:pPr>
                      <a:r>
                        <a:rPr lang="ru-RU" sz="1000" dirty="0">
                          <a:latin typeface="Times New Roman"/>
                          <a:ea typeface="Times New Roman"/>
                          <a:cs typeface="Times New Roman"/>
                        </a:rPr>
                        <a:t>1</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3</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4</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5</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6</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279144">
                <a:tc>
                  <a:txBody>
                    <a:bodyPr/>
                    <a:lstStyle/>
                    <a:p>
                      <a:pPr algn="ctr">
                        <a:spcAft>
                          <a:spcPts val="0"/>
                        </a:spcAft>
                      </a:pPr>
                      <a:r>
                        <a:rPr lang="en-US" sz="1000">
                          <a:latin typeface="Times New Roman"/>
                          <a:ea typeface="Times New Roman"/>
                          <a:cs typeface="Times New Roman"/>
                        </a:rPr>
                        <a:t>1</a:t>
                      </a:r>
                      <a:endParaRPr lang="ru-RU" sz="1000">
                        <a:latin typeface="Times New Roman"/>
                        <a:ea typeface="Times New Roman"/>
                        <a:cs typeface="Times New Roman"/>
                      </a:endParaRP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50800" marR="85090">
                        <a:spcAft>
                          <a:spcPts val="0"/>
                        </a:spcAft>
                      </a:pPr>
                      <a:r>
                        <a:rPr lang="ru-RU" sz="1000" dirty="0">
                          <a:latin typeface="Times New Roman"/>
                          <a:ea typeface="Times New Roman"/>
                          <a:cs typeface="Times New Roman"/>
                        </a:rPr>
                        <a:t>Количество деструктивных событий (чрезвычайных ситуаций, пожаров, происшествий на водных объектах)</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ед.</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335445">
                <a:tc>
                  <a:txBody>
                    <a:bodyPr/>
                    <a:lstStyle/>
                    <a:p>
                      <a:pPr algn="ctr">
                        <a:spcAft>
                          <a:spcPts val="0"/>
                        </a:spcAft>
                      </a:pPr>
                      <a:r>
                        <a:rPr lang="ru-RU" sz="100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spcAft>
                          <a:spcPts val="0"/>
                        </a:spcAft>
                      </a:pPr>
                      <a:r>
                        <a:rPr lang="ru-RU" sz="1000" dirty="0">
                          <a:latin typeface="Times New Roman"/>
                          <a:ea typeface="Times New Roman"/>
                          <a:cs typeface="Times New Roman"/>
                        </a:rPr>
                        <a:t>Численность населения погибшего, травмированного и пострадавшего, вследствие  деструктивных событий</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чел.</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215661">
                <a:tc>
                  <a:txBody>
                    <a:bodyPr/>
                    <a:lstStyle/>
                    <a:p>
                      <a:pPr algn="ctr">
                        <a:spcAft>
                          <a:spcPts val="0"/>
                        </a:spcAft>
                      </a:pPr>
                      <a:r>
                        <a:rPr lang="ru-RU" sz="1000">
                          <a:latin typeface="Times New Roman"/>
                          <a:ea typeface="Times New Roman"/>
                          <a:cs typeface="Times New Roman"/>
                        </a:rPr>
                        <a:t>3</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50800" marR="85090">
                        <a:spcAft>
                          <a:spcPts val="0"/>
                        </a:spcAft>
                      </a:pPr>
                      <a:r>
                        <a:rPr lang="ru-RU" sz="1000" dirty="0">
                          <a:latin typeface="Times New Roman"/>
                          <a:ea typeface="Times New Roman"/>
                          <a:cs typeface="Times New Roman"/>
                        </a:rPr>
                        <a:t>Численность населения спасенного, вследствие  деструктивных событий</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чел.</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1</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5"/>
                  </a:ext>
                </a:extLst>
              </a:tr>
              <a:tr h="336430">
                <a:tc>
                  <a:txBody>
                    <a:bodyPr/>
                    <a:lstStyle/>
                    <a:p>
                      <a:pPr algn="ctr">
                        <a:spcAft>
                          <a:spcPts val="0"/>
                        </a:spcAft>
                      </a:pPr>
                      <a:r>
                        <a:rPr lang="ru-RU" sz="1000">
                          <a:latin typeface="Times New Roman"/>
                          <a:ea typeface="Times New Roman"/>
                          <a:cs typeface="Times New Roman"/>
                        </a:rPr>
                        <a:t>4</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50800" marR="85090">
                        <a:spcAft>
                          <a:spcPts val="0"/>
                        </a:spcAft>
                      </a:pPr>
                      <a:r>
                        <a:rPr lang="ru-RU" sz="1000" dirty="0">
                          <a:latin typeface="Times New Roman"/>
                          <a:ea typeface="Times New Roman"/>
                          <a:cs typeface="Times New Roman"/>
                        </a:rPr>
                        <a:t>Количество созданных подразделений добровольной пожарной охраны (команды).</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ед.</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6"/>
                  </a:ext>
                </a:extLst>
              </a:tr>
              <a:tr h="543464">
                <a:tc>
                  <a:txBody>
                    <a:bodyPr/>
                    <a:lstStyle/>
                    <a:p>
                      <a:pPr algn="ctr">
                        <a:spcAft>
                          <a:spcPts val="0"/>
                        </a:spcAft>
                      </a:pPr>
                      <a:r>
                        <a:rPr lang="ru-RU" sz="1000">
                          <a:latin typeface="Times New Roman"/>
                          <a:ea typeface="Times New Roman"/>
                          <a:cs typeface="Times New Roman"/>
                        </a:rPr>
                        <a:t>5</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50800" marR="85090">
                        <a:spcAft>
                          <a:spcPts val="0"/>
                        </a:spcAft>
                      </a:pPr>
                      <a:r>
                        <a:rPr lang="ru-RU" sz="1000" dirty="0">
                          <a:latin typeface="Times New Roman"/>
                          <a:ea typeface="Times New Roman"/>
                          <a:cs typeface="Times New Roman"/>
                        </a:rPr>
                        <a:t>Количество руководителей, должностных лиц и специалистов прошедших обучение по повышению объёма знаний и навыков в области пожарной безопасности защиты от чрезвычайных ситуаций населения и территорий</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dirty="0">
                          <a:latin typeface="Times New Roman"/>
                          <a:ea typeface="Times New Roman"/>
                          <a:cs typeface="Times New Roman"/>
                        </a:rPr>
                        <a:t>чел.</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7"/>
                  </a:ext>
                </a:extLst>
              </a:tr>
              <a:tr h="475661">
                <a:tc>
                  <a:txBody>
                    <a:bodyPr/>
                    <a:lstStyle/>
                    <a:p>
                      <a:pPr algn="ctr">
                        <a:spcAft>
                          <a:spcPts val="0"/>
                        </a:spcAft>
                      </a:pPr>
                      <a:r>
                        <a:rPr lang="ru-RU" sz="1000" dirty="0">
                          <a:latin typeface="Times New Roman"/>
                          <a:ea typeface="Times New Roman"/>
                          <a:cs typeface="Times New Roman"/>
                        </a:rPr>
                        <a:t>6</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50800" marR="85090">
                        <a:spcAft>
                          <a:spcPts val="0"/>
                        </a:spcAft>
                      </a:pPr>
                      <a:r>
                        <a:rPr lang="ru-RU" sz="1000" dirty="0">
                          <a:latin typeface="Times New Roman"/>
                          <a:ea typeface="Times New Roman"/>
                          <a:cs typeface="Times New Roman"/>
                        </a:rPr>
                        <a:t>Количество изготовленных баннеров, плакатов, листовок,  публикаций и иных материалов по вопросам чрезвычайных ситуаций пожарной безопасности, происшествий на водных объектах, размещённых в средствах массовой информации.</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dirty="0">
                          <a:latin typeface="Times New Roman"/>
                          <a:ea typeface="Times New Roman"/>
                          <a:cs typeface="Times New Roman"/>
                        </a:rPr>
                        <a:t>шт.</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dirty="0">
                          <a:latin typeface="Times New Roman"/>
                          <a:ea typeface="Times New Roman"/>
                          <a:cs typeface="Times New Roman"/>
                        </a:rPr>
                        <a:t>1000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dirty="0">
                          <a:latin typeface="Times New Roman"/>
                          <a:ea typeface="Times New Roman"/>
                          <a:cs typeface="Times New Roman"/>
                        </a:rPr>
                        <a:t>1000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000" dirty="0">
                          <a:latin typeface="Times New Roman"/>
                          <a:ea typeface="Times New Roman"/>
                          <a:cs typeface="Times New Roman"/>
                        </a:rPr>
                        <a:t>1000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8"/>
                  </a:ext>
                </a:extLst>
              </a:tr>
            </a:tbl>
          </a:graphicData>
        </a:graphic>
      </p:graphicFrame>
      <p:sp>
        <p:nvSpPr>
          <p:cNvPr id="10" name="Прямоугольник 9"/>
          <p:cNvSpPr/>
          <p:nvPr/>
        </p:nvSpPr>
        <p:spPr>
          <a:xfrm>
            <a:off x="253042" y="6107827"/>
            <a:ext cx="8856452" cy="430887"/>
          </a:xfrm>
          <a:prstGeom prst="rect">
            <a:avLst/>
          </a:prstGeom>
        </p:spPr>
        <p:txBody>
          <a:bodyPr wrap="square">
            <a:spAutoFit/>
          </a:bodyPr>
          <a:lstStyle/>
          <a:p>
            <a:pPr marL="50800" marR="85090"/>
            <a:r>
              <a:rPr lang="ru-RU" sz="1100" dirty="0">
                <a:latin typeface="Times New Roman"/>
                <a:ea typeface="Times New Roman"/>
                <a:cs typeface="Times New Roman"/>
              </a:rPr>
              <a:t>Основное мероприятие программы - з</a:t>
            </a:r>
            <a:r>
              <a:rPr lang="ru-RU" sz="1100" dirty="0">
                <a:latin typeface="Times New Roman" pitchFamily="18" charset="0"/>
                <a:cs typeface="Times New Roman" pitchFamily="18" charset="0"/>
              </a:rPr>
              <a:t>ащита населения и территории от чрезвычайных ситуаций.</a:t>
            </a:r>
          </a:p>
          <a:p>
            <a:pPr marL="50800" marR="85090">
              <a:spcAft>
                <a:spcPts val="0"/>
              </a:spcAft>
            </a:pPr>
            <a:endParaRPr lang="ru-RU" sz="1100" dirty="0">
              <a:latin typeface="Times New Roman"/>
              <a:ea typeface="Times New Roman"/>
              <a:cs typeface="Times New Roman"/>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E2FC2E9-A6DA-18E5-79E8-BF2AD31ABE39}"/>
              </a:ext>
            </a:extLst>
          </p:cNvPr>
          <p:cNvPicPr>
            <a:picLocks noChangeAspect="1"/>
          </p:cNvPicPr>
          <p:nvPr/>
        </p:nvPicPr>
        <p:blipFill>
          <a:blip r:embed="rId2" cstate="print"/>
          <a:stretch>
            <a:fillRect/>
          </a:stretch>
        </p:blipFill>
        <p:spPr>
          <a:xfrm>
            <a:off x="0" y="1"/>
            <a:ext cx="12192000" cy="6857999"/>
          </a:xfrm>
          <a:prstGeom prst="rect">
            <a:avLst/>
          </a:prstGeom>
        </p:spPr>
      </p:pic>
      <p:sp>
        <p:nvSpPr>
          <p:cNvPr id="3" name="Прямоугольник 2"/>
          <p:cNvSpPr/>
          <p:nvPr/>
        </p:nvSpPr>
        <p:spPr>
          <a:xfrm>
            <a:off x="123645" y="241865"/>
            <a:ext cx="6096000" cy="600164"/>
          </a:xfrm>
          <a:prstGeom prst="rect">
            <a:avLst/>
          </a:prstGeom>
        </p:spPr>
        <p:txBody>
          <a:bodyPr>
            <a:spAutoFit/>
          </a:bodyPr>
          <a:lstStyle/>
          <a:p>
            <a:r>
              <a:rPr lang="ru-RU" sz="1100" dirty="0">
                <a:latin typeface="Times New Roman" pitchFamily="18" charset="0"/>
                <a:cs typeface="Times New Roman" pitchFamily="18" charset="0"/>
              </a:rPr>
              <a:t>Ожидаемые результаты реализации муниципальной программы:</a:t>
            </a:r>
          </a:p>
          <a:p>
            <a:endParaRPr lang="ru-RU" sz="1100" dirty="0">
              <a:latin typeface="Times New Roman" pitchFamily="18" charset="0"/>
              <a:cs typeface="Times New Roman" pitchFamily="18" charset="0"/>
            </a:endParaRPr>
          </a:p>
          <a:p>
            <a:endParaRPr lang="ru-RU" sz="1100" dirty="0">
              <a:latin typeface="Times New Roman" pitchFamily="18" charset="0"/>
              <a:cs typeface="Times New Roman" pitchFamily="18" charset="0"/>
            </a:endParaRPr>
          </a:p>
        </p:txBody>
      </p:sp>
      <p:sp>
        <p:nvSpPr>
          <p:cNvPr id="5" name="Прямоугольник 4"/>
          <p:cNvSpPr/>
          <p:nvPr/>
        </p:nvSpPr>
        <p:spPr>
          <a:xfrm>
            <a:off x="166777" y="430692"/>
            <a:ext cx="11358113" cy="1277273"/>
          </a:xfrm>
          <a:prstGeom prst="rect">
            <a:avLst/>
          </a:prstGeom>
        </p:spPr>
        <p:txBody>
          <a:bodyPr wrap="square">
            <a:spAutoFit/>
          </a:bodyPr>
          <a:lstStyle/>
          <a:p>
            <a:pPr marL="342900" lvl="0" indent="-342900" algn="just">
              <a:spcAft>
                <a:spcPts val="0"/>
              </a:spcAft>
              <a:buSzPts val="1300"/>
            </a:pPr>
            <a:r>
              <a:rPr lang="ru-RU" sz="1100" dirty="0">
                <a:latin typeface="Times New Roman" pitchFamily="18" charset="0"/>
                <a:ea typeface="Times New Roman"/>
                <a:cs typeface="Times New Roman" pitchFamily="18" charset="0"/>
              </a:rPr>
              <a:t>- п</a:t>
            </a:r>
            <a:r>
              <a:rPr lang="ru-RU" sz="1100" dirty="0">
                <a:solidFill>
                  <a:srgbClr val="000000"/>
                </a:solidFill>
                <a:latin typeface="Times New Roman" pitchFamily="18" charset="0"/>
                <a:ea typeface="SimSun"/>
                <a:cs typeface="Times New Roman" pitchFamily="18" charset="0"/>
              </a:rPr>
              <a:t>овышение уровня защищенности населения и территории округа от </a:t>
            </a:r>
            <a:r>
              <a:rPr lang="ru-RU" sz="1100" dirty="0">
                <a:latin typeface="Times New Roman" pitchFamily="18" charset="0"/>
                <a:ea typeface="Times New Roman"/>
                <a:cs typeface="Times New Roman" pitchFamily="18" charset="0"/>
              </a:rPr>
              <a:t>чрезвычайных ситуаций пожарной безопасности, происшествий на водных объектах</a:t>
            </a:r>
            <a:r>
              <a:rPr lang="ru-RU" sz="1100" dirty="0">
                <a:solidFill>
                  <a:srgbClr val="000000"/>
                </a:solidFill>
                <a:latin typeface="Times New Roman" pitchFamily="18" charset="0"/>
                <a:ea typeface="SimSun"/>
                <a:cs typeface="Times New Roman" pitchFamily="18" charset="0"/>
              </a:rPr>
              <a:t>;</a:t>
            </a:r>
          </a:p>
          <a:p>
            <a:pPr marL="342900" indent="-342900" algn="just">
              <a:buSzPts val="1300"/>
            </a:pPr>
            <a:r>
              <a:rPr lang="ru-RU" sz="1100" dirty="0">
                <a:latin typeface="Times New Roman" pitchFamily="18" charset="0"/>
                <a:cs typeface="Times New Roman" pitchFamily="18" charset="0"/>
              </a:rPr>
              <a:t>- повышение эффективного использования средств местного бюджета для решения приоритетных задач по обеспечению защиты населения и территории округа;</a:t>
            </a:r>
          </a:p>
          <a:p>
            <a:pPr marL="342900" indent="-342900" algn="just">
              <a:buSzPts val="1300"/>
            </a:pPr>
            <a:r>
              <a:rPr lang="ru-RU" sz="1100" dirty="0">
                <a:latin typeface="Times New Roman" pitchFamily="18" charset="0"/>
                <a:cs typeface="Times New Roman" pitchFamily="18" charset="0"/>
              </a:rPr>
              <a:t>- снижение рисков возникновения пожаров и смягчение их возможных последствий; </a:t>
            </a:r>
          </a:p>
          <a:p>
            <a:pPr marL="342900" indent="-342900" algn="just">
              <a:buSzPts val="1300"/>
            </a:pPr>
            <a:r>
              <a:rPr lang="ru-RU" sz="1100" dirty="0">
                <a:latin typeface="Times New Roman" pitchFamily="18" charset="0"/>
                <a:cs typeface="Times New Roman" pitchFamily="18" charset="0"/>
              </a:rPr>
              <a:t>- снижение рисков происшествий на водных объектах и смягчение их возможных последствий;</a:t>
            </a:r>
          </a:p>
          <a:p>
            <a:pPr>
              <a:buFontTx/>
              <a:buChar char="-"/>
            </a:pPr>
            <a:r>
              <a:rPr lang="ru-RU" sz="1100" dirty="0">
                <a:latin typeface="Times New Roman" pitchFamily="18" charset="0"/>
                <a:cs typeface="Times New Roman" pitchFamily="18" charset="0"/>
              </a:rPr>
              <a:t>снижение рисков и смягчение последствий чрезвычайных ситуаций природного и техногенного характера на территории </a:t>
            </a:r>
            <a:r>
              <a:rPr lang="ru-RU" sz="1100" dirty="0" err="1">
                <a:latin typeface="Times New Roman" pitchFamily="18" charset="0"/>
                <a:cs typeface="Times New Roman" pitchFamily="18" charset="0"/>
              </a:rPr>
              <a:t>Анучинского</a:t>
            </a:r>
            <a:r>
              <a:rPr lang="ru-RU" sz="1100" dirty="0">
                <a:latin typeface="Times New Roman" pitchFamily="18" charset="0"/>
                <a:cs typeface="Times New Roman" pitchFamily="18" charset="0"/>
              </a:rPr>
              <a:t> муниципального округа;</a:t>
            </a:r>
          </a:p>
          <a:p>
            <a:pPr>
              <a:buFontTx/>
              <a:buChar char="-"/>
            </a:pPr>
            <a:r>
              <a:rPr lang="ru-RU" sz="1100" dirty="0">
                <a:latin typeface="Times New Roman" pitchFamily="18" charset="0"/>
                <a:cs typeface="Times New Roman" pitchFamily="18" charset="0"/>
              </a:rPr>
              <a:t> обеспечение развития комплексной системы информирования и оповещения населения в местах массового пребывания людей;</a:t>
            </a:r>
          </a:p>
          <a:p>
            <a:r>
              <a:rPr lang="ru-RU" sz="1100" dirty="0">
                <a:latin typeface="Times New Roman" pitchFamily="18" charset="0"/>
                <a:cs typeface="Times New Roman" pitchFamily="18" charset="0"/>
              </a:rPr>
              <a:t>- создание условий для оказания поддержки (стимулирования) добровольных пожарных.</a:t>
            </a:r>
            <a:r>
              <a:rPr lang="ru-RU" sz="1100" dirty="0">
                <a:solidFill>
                  <a:srgbClr val="000000"/>
                </a:solidFill>
                <a:latin typeface="Times New Roman"/>
                <a:ea typeface="SimSun"/>
              </a:rPr>
              <a:t> </a:t>
            </a:r>
            <a:endParaRPr lang="ru-RU" sz="1100" dirty="0">
              <a:latin typeface="Times New Roman"/>
              <a:ea typeface="Times New Roman"/>
            </a:endParaRPr>
          </a:p>
        </p:txBody>
      </p:sp>
      <p:pic>
        <p:nvPicPr>
          <p:cNvPr id="4" name="Рисунок 3">
            <a:extLst>
              <a:ext uri="{FF2B5EF4-FFF2-40B4-BE49-F238E27FC236}">
                <a16:creationId xmlns:a16="http://schemas.microsoft.com/office/drawing/2014/main" id="{0771CDA4-C18E-D371-1CF0-76CB84564E22}"/>
              </a:ext>
            </a:extLst>
          </p:cNvPr>
          <p:cNvPicPr>
            <a:picLocks noChangeAspect="1"/>
          </p:cNvPicPr>
          <p:nvPr/>
        </p:nvPicPr>
        <p:blipFill>
          <a:blip r:embed="rId3"/>
          <a:stretch>
            <a:fillRect/>
          </a:stretch>
        </p:blipFill>
        <p:spPr>
          <a:xfrm>
            <a:off x="166777" y="1821888"/>
            <a:ext cx="1552966" cy="955856"/>
          </a:xfrm>
          <a:prstGeom prst="rect">
            <a:avLst/>
          </a:prstGeom>
        </p:spPr>
      </p:pic>
      <p:sp>
        <p:nvSpPr>
          <p:cNvPr id="6" name="TextBox 5">
            <a:extLst>
              <a:ext uri="{FF2B5EF4-FFF2-40B4-BE49-F238E27FC236}">
                <a16:creationId xmlns:a16="http://schemas.microsoft.com/office/drawing/2014/main" id="{1DBE53A3-0ABB-BB94-737C-1C9FA96CBEB2}"/>
              </a:ext>
            </a:extLst>
          </p:cNvPr>
          <p:cNvSpPr txBox="1"/>
          <p:nvPr/>
        </p:nvSpPr>
        <p:spPr>
          <a:xfrm>
            <a:off x="2205910" y="1734413"/>
            <a:ext cx="8146106" cy="430887"/>
          </a:xfrm>
          <a:prstGeom prst="rect">
            <a:avLst/>
          </a:prstGeom>
          <a:noFill/>
        </p:spPr>
        <p:txBody>
          <a:bodyPr wrap="square">
            <a:spAutoFit/>
          </a:bodyPr>
          <a:lstStyle/>
          <a:p>
            <a:pPr algn="ctr"/>
            <a:r>
              <a:rPr lang="ru-RU" sz="1100" b="1" dirty="0">
                <a:solidFill>
                  <a:srgbClr val="6600FF"/>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rgbClr val="6600FF"/>
                </a:solidFill>
                <a:effectLst/>
                <a:latin typeface="Times New Roman" panose="02020603050405020304" pitchFamily="18" charset="0"/>
                <a:ea typeface="Times New Roman" panose="02020603050405020304" pitchFamily="18" charset="0"/>
              </a:rPr>
              <a:t>Капитальный ремонт гидротехнических сооружений - на территории Анучинского муниципального округа на 2025 – 2029 годы»</a:t>
            </a:r>
            <a:r>
              <a:rPr lang="ru-RU" sz="1100" b="1" dirty="0">
                <a:solidFill>
                  <a:srgbClr val="6600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b="1" dirty="0">
              <a:solidFill>
                <a:srgbClr val="6600FF"/>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100C5D3F-CCDC-D955-8B80-FBD259F7C432}"/>
              </a:ext>
            </a:extLst>
          </p:cNvPr>
          <p:cNvSpPr txBox="1"/>
          <p:nvPr/>
        </p:nvSpPr>
        <p:spPr>
          <a:xfrm>
            <a:off x="1812022" y="2346856"/>
            <a:ext cx="10213200" cy="430887"/>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Основными целями программы являются </a:t>
            </a:r>
            <a:r>
              <a:rPr lang="ru-RU" sz="1100" dirty="0">
                <a:effectLst/>
                <a:latin typeface="Times New Roman" panose="02020603050405020304" pitchFamily="18" charset="0"/>
                <a:ea typeface="Calibri" panose="020F0502020204030204" pitchFamily="34" charset="0"/>
              </a:rPr>
              <a:t>обеспечение защищенности населения и объектов экономики </a:t>
            </a:r>
            <a:r>
              <a:rPr lang="ru-RU" sz="1100" dirty="0">
                <a:effectLst/>
                <a:latin typeface="Times New Roman" panose="02020603050405020304" pitchFamily="18" charset="0"/>
                <a:ea typeface="Times New Roman" panose="02020603050405020304" pitchFamily="18" charset="0"/>
              </a:rPr>
              <a:t>Анучинского</a:t>
            </a:r>
            <a:r>
              <a:rPr lang="ru-RU" sz="1100" dirty="0">
                <a:effectLst/>
                <a:latin typeface="Times New Roman" panose="02020603050405020304" pitchFamily="18" charset="0"/>
                <a:ea typeface="Calibri" panose="020F0502020204030204" pitchFamily="34" charset="0"/>
              </a:rPr>
              <a:t> муниципального округа от наводнений и иного негативного воздействия вод.</a:t>
            </a:r>
            <a:endParaRPr lang="ru-RU" sz="1100" dirty="0">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15703DF3-CD70-26C8-F272-B2BC33F1FECB}"/>
              </a:ext>
            </a:extLst>
          </p:cNvPr>
          <p:cNvSpPr txBox="1"/>
          <p:nvPr/>
        </p:nvSpPr>
        <p:spPr>
          <a:xfrm>
            <a:off x="3943220" y="2117407"/>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10.09.2024г № 864</a:t>
            </a:r>
          </a:p>
        </p:txBody>
      </p:sp>
      <p:sp>
        <p:nvSpPr>
          <p:cNvPr id="13" name="TextBox 12">
            <a:extLst>
              <a:ext uri="{FF2B5EF4-FFF2-40B4-BE49-F238E27FC236}">
                <a16:creationId xmlns:a16="http://schemas.microsoft.com/office/drawing/2014/main" id="{1B05AD74-6BF4-BB78-8A78-503EDAE6D962}"/>
              </a:ext>
            </a:extLst>
          </p:cNvPr>
          <p:cNvSpPr txBox="1"/>
          <p:nvPr/>
        </p:nvSpPr>
        <p:spPr>
          <a:xfrm>
            <a:off x="166776" y="2754609"/>
            <a:ext cx="11858445" cy="1277273"/>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Задачи программы:</a:t>
            </a:r>
          </a:p>
          <a:p>
            <a:pPr algn="just"/>
            <a:r>
              <a:rPr lang="ru-RU" sz="1100" dirty="0">
                <a:effectLst/>
                <a:latin typeface="Times New Roman" panose="02020603050405020304" pitchFamily="18" charset="0"/>
                <a:ea typeface="Times New Roman" panose="02020603050405020304" pitchFamily="18" charset="0"/>
              </a:rPr>
              <a:t> –</a:t>
            </a:r>
            <a:r>
              <a:rPr lang="ru-RU" sz="1100" dirty="0">
                <a:effectLst/>
                <a:latin typeface="Times New Roman" panose="02020603050405020304" pitchFamily="18" charset="0"/>
                <a:ea typeface="Calibri" panose="020F0502020204030204" pitchFamily="34" charset="0"/>
              </a:rPr>
              <a:t>повышение эксплуатационной надежности гидротехнических сооружений путем их приведения к безопасному техническому состоянию;</a:t>
            </a:r>
            <a:endParaRPr lang="ru-RU" sz="1100" dirty="0">
              <a:effectLst/>
              <a:latin typeface="Times New Roman" panose="02020603050405020304" pitchFamily="18" charset="0"/>
              <a:ea typeface="Times New Roman" panose="02020603050405020304" pitchFamily="18" charset="0"/>
            </a:endParaRPr>
          </a:p>
          <a:p>
            <a:pPr marL="171450" indent="-171450" algn="just">
              <a:buFontTx/>
              <a:buChar char="-"/>
            </a:pPr>
            <a:r>
              <a:rPr lang="ru-RU" sz="1100" dirty="0">
                <a:effectLst/>
                <a:latin typeface="Times New Roman" panose="02020603050405020304" pitchFamily="18" charset="0"/>
                <a:ea typeface="Calibri" panose="020F0502020204030204" pitchFamily="34" charset="0"/>
              </a:rPr>
              <a:t>обеспечение защищенности населения и объектов экономики от негативного воздействия вод сооружениями инженерной защиты.</a:t>
            </a:r>
          </a:p>
          <a:p>
            <a:pPr algn="just"/>
            <a:r>
              <a:rPr lang="ru-RU" sz="1100" dirty="0">
                <a:latin typeface="Times New Roman" panose="02020603050405020304" pitchFamily="18" charset="0"/>
                <a:ea typeface="Times New Roman" panose="02020603050405020304" pitchFamily="18" charset="0"/>
              </a:rPr>
              <a:t>Основные мероприятия:</a:t>
            </a:r>
          </a:p>
          <a:p>
            <a:pPr algn="just"/>
            <a:r>
              <a:rPr lang="ru-RU" sz="1100" dirty="0">
                <a:effectLst/>
                <a:latin typeface="Times New Roman" panose="02020603050405020304" pitchFamily="18" charset="0"/>
                <a:ea typeface="Times New Roman" panose="02020603050405020304" pitchFamily="18" charset="0"/>
              </a:rPr>
              <a:t>- </a:t>
            </a:r>
            <a:r>
              <a:rPr lang="ru-RU" sz="1100" dirty="0">
                <a:effectLst/>
                <a:latin typeface="Times New Roman" panose="02020603050405020304" pitchFamily="18" charset="0"/>
                <a:ea typeface="Calibri" panose="020F0502020204030204" pitchFamily="34" charset="0"/>
              </a:rPr>
              <a:t>разработка проектно-сметной документации ГТС;</a:t>
            </a:r>
            <a:endParaRPr lang="ru-RU" sz="1100" dirty="0">
              <a:effectLst/>
              <a:latin typeface="Times New Roman" panose="02020603050405020304" pitchFamily="18" charset="0"/>
              <a:ea typeface="Times New Roman" panose="02020603050405020304" pitchFamily="18" charset="0"/>
            </a:endParaRPr>
          </a:p>
          <a:p>
            <a:pPr algn="just"/>
            <a:r>
              <a:rPr lang="ru-RU" sz="1100" dirty="0">
                <a:latin typeface="Times New Roman" panose="02020603050405020304" pitchFamily="18" charset="0"/>
                <a:ea typeface="Times New Roman" panose="02020603050405020304" pitchFamily="18" charset="0"/>
              </a:rPr>
              <a:t>- </a:t>
            </a:r>
            <a:r>
              <a:rPr lang="ru-RU" sz="1100" dirty="0">
                <a:effectLst/>
                <a:latin typeface="Times New Roman" panose="02020603050405020304" pitchFamily="18" charset="0"/>
                <a:ea typeface="Calibri" panose="020F0502020204030204" pitchFamily="34" charset="0"/>
              </a:rPr>
              <a:t>капитальный ремонт ГТС;</a:t>
            </a:r>
            <a:endParaRPr lang="ru-RU" sz="1100" dirty="0">
              <a:latin typeface="Times New Roman" panose="02020603050405020304" pitchFamily="18" charset="0"/>
              <a:ea typeface="Times New Roman" panose="02020603050405020304" pitchFamily="18" charset="0"/>
            </a:endParaRPr>
          </a:p>
          <a:p>
            <a:pPr algn="just"/>
            <a:r>
              <a:rPr lang="ru-RU" sz="1100" dirty="0">
                <a:effectLst/>
                <a:latin typeface="Times New Roman" panose="02020603050405020304" pitchFamily="18" charset="0"/>
                <a:ea typeface="Times New Roman" panose="02020603050405020304" pitchFamily="18" charset="0"/>
              </a:rPr>
              <a:t>-</a:t>
            </a:r>
            <a:r>
              <a:rPr lang="ru-RU" sz="1100" dirty="0">
                <a:effectLst/>
                <a:latin typeface="Times New Roman" panose="02020603050405020304" pitchFamily="18" charset="0"/>
                <a:ea typeface="Calibri" panose="020F0502020204030204" pitchFamily="34" charset="0"/>
              </a:rPr>
              <a:t>декларирование и страхование ГТС.</a:t>
            </a:r>
            <a:endParaRPr lang="ru-RU" sz="1100" dirty="0">
              <a:effectLst/>
              <a:latin typeface="Times New Roman" panose="02020603050405020304" pitchFamily="18" charset="0"/>
              <a:ea typeface="Times New Roman" panose="02020603050405020304" pitchFamily="18" charset="0"/>
            </a:endParaRPr>
          </a:p>
        </p:txBody>
      </p:sp>
      <p:graphicFrame>
        <p:nvGraphicFramePr>
          <p:cNvPr id="14" name="Таблица 13">
            <a:extLst>
              <a:ext uri="{FF2B5EF4-FFF2-40B4-BE49-F238E27FC236}">
                <a16:creationId xmlns:a16="http://schemas.microsoft.com/office/drawing/2014/main" id="{066792A9-636F-0867-33A5-4F503E8D6E92}"/>
              </a:ext>
            </a:extLst>
          </p:cNvPr>
          <p:cNvGraphicFramePr>
            <a:graphicFrameLocks noGrp="1"/>
          </p:cNvGraphicFramePr>
          <p:nvPr>
            <p:extLst>
              <p:ext uri="{D42A27DB-BD31-4B8C-83A1-F6EECF244321}">
                <p14:modId xmlns:p14="http://schemas.microsoft.com/office/powerpoint/2010/main" val="2721339533"/>
              </p:ext>
            </p:extLst>
          </p:nvPr>
        </p:nvGraphicFramePr>
        <p:xfrm>
          <a:off x="166775" y="4054820"/>
          <a:ext cx="11675005" cy="1437448"/>
        </p:xfrm>
        <a:graphic>
          <a:graphicData uri="http://schemas.openxmlformats.org/drawingml/2006/table">
            <a:tbl>
              <a:tblPr>
                <a:tableStyleId>{69CF1AB2-1976-4502-BF36-3FF5EA218861}</a:tableStyleId>
              </a:tblPr>
              <a:tblGrid>
                <a:gridCol w="8231723">
                  <a:extLst>
                    <a:ext uri="{9D8B030D-6E8A-4147-A177-3AD203B41FA5}">
                      <a16:colId xmlns:a16="http://schemas.microsoft.com/office/drawing/2014/main" val="2286274677"/>
                    </a:ext>
                  </a:extLst>
                </a:gridCol>
                <a:gridCol w="595618">
                  <a:extLst>
                    <a:ext uri="{9D8B030D-6E8A-4147-A177-3AD203B41FA5}">
                      <a16:colId xmlns:a16="http://schemas.microsoft.com/office/drawing/2014/main" val="1151076475"/>
                    </a:ext>
                  </a:extLst>
                </a:gridCol>
                <a:gridCol w="872455">
                  <a:extLst>
                    <a:ext uri="{9D8B030D-6E8A-4147-A177-3AD203B41FA5}">
                      <a16:colId xmlns:a16="http://schemas.microsoft.com/office/drawing/2014/main" val="3569273127"/>
                    </a:ext>
                  </a:extLst>
                </a:gridCol>
                <a:gridCol w="931178">
                  <a:extLst>
                    <a:ext uri="{9D8B030D-6E8A-4147-A177-3AD203B41FA5}">
                      <a16:colId xmlns:a16="http://schemas.microsoft.com/office/drawing/2014/main" val="594428283"/>
                    </a:ext>
                  </a:extLst>
                </a:gridCol>
                <a:gridCol w="1044031">
                  <a:extLst>
                    <a:ext uri="{9D8B030D-6E8A-4147-A177-3AD203B41FA5}">
                      <a16:colId xmlns:a16="http://schemas.microsoft.com/office/drawing/2014/main" val="384420515"/>
                    </a:ext>
                  </a:extLst>
                </a:gridCol>
              </a:tblGrid>
              <a:tr h="215632">
                <a:tc rowSpan="2">
                  <a:txBody>
                    <a:bodyPr/>
                    <a:lstStyle/>
                    <a:p>
                      <a:pPr algn="ctr">
                        <a:spcAft>
                          <a:spcPts val="0"/>
                        </a:spcAft>
                      </a:pPr>
                      <a:r>
                        <a:rPr lang="ru-RU" sz="1000" dirty="0">
                          <a:effectLst/>
                          <a:latin typeface="Times New Roman" panose="02020603050405020304" pitchFamily="18" charset="0"/>
                          <a:cs typeface="Times New Roman" panose="02020603050405020304" pitchFamily="18" charset="0"/>
                        </a:rPr>
                        <a:t>Наименование показателя эффективности</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tc rowSpan="2">
                  <a:txBody>
                    <a:bodyPr/>
                    <a:lstStyle/>
                    <a:p>
                      <a:pPr algn="ctr">
                        <a:spcAft>
                          <a:spcPts val="0"/>
                        </a:spcAft>
                      </a:pPr>
                      <a:r>
                        <a:rPr lang="ru-RU" sz="1000" dirty="0">
                          <a:effectLst/>
                          <a:latin typeface="Times New Roman" panose="02020603050405020304" pitchFamily="18" charset="0"/>
                          <a:cs typeface="Times New Roman" panose="02020603050405020304" pitchFamily="18" charset="0"/>
                        </a:rPr>
                        <a:t>Ед. изм.</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tc gridSpan="3">
                  <a:txBody>
                    <a:bodyPr/>
                    <a:lstStyle/>
                    <a:p>
                      <a:pPr algn="ctr">
                        <a:spcAft>
                          <a:spcPts val="0"/>
                        </a:spcAft>
                      </a:pPr>
                      <a:r>
                        <a:rPr lang="ru-RU" sz="1000">
                          <a:effectLst/>
                          <a:latin typeface="Times New Roman" panose="02020603050405020304" pitchFamily="18" charset="0"/>
                          <a:cs typeface="Times New Roman" panose="02020603050405020304" pitchFamily="18" charset="0"/>
                        </a:rPr>
                        <a:t>Значение целевого индикатора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011905360"/>
                  </a:ext>
                </a:extLst>
              </a:tr>
              <a:tr h="188601">
                <a:tc vMerge="1">
                  <a:txBody>
                    <a:bodyPr/>
                    <a:lstStyle/>
                    <a:p>
                      <a:endParaRPr lang="ru-RU"/>
                    </a:p>
                  </a:txBody>
                  <a:tcPr/>
                </a:tc>
                <a:tc vMerge="1">
                  <a:txBody>
                    <a:bodyPr/>
                    <a:lstStyle/>
                    <a:p>
                      <a:endParaRPr lang="ru-RU"/>
                    </a:p>
                  </a:txBody>
                  <a:tcPr/>
                </a:tc>
                <a:tc>
                  <a:txBody>
                    <a:bodyPr/>
                    <a:lstStyle/>
                    <a:p>
                      <a:pPr algn="ctr"/>
                      <a:r>
                        <a:rPr lang="ru-RU" sz="1000">
                          <a:effectLst/>
                          <a:latin typeface="Times New Roman" panose="02020603050405020304" pitchFamily="18" charset="0"/>
                          <a:cs typeface="Times New Roman" panose="02020603050405020304" pitchFamily="18" charset="0"/>
                        </a:rPr>
                        <a:t>202</a:t>
                      </a:r>
                      <a:r>
                        <a:rPr lang="en-US" sz="1000">
                          <a:effectLst/>
                          <a:latin typeface="Times New Roman" panose="02020603050405020304" pitchFamily="18" charset="0"/>
                          <a:cs typeface="Times New Roman" panose="02020603050405020304" pitchFamily="18" charset="0"/>
                        </a:rPr>
                        <a:t>5</a:t>
                      </a:r>
                      <a:r>
                        <a:rPr lang="ru-RU" sz="1000">
                          <a:effectLst/>
                          <a:latin typeface="Times New Roman" panose="02020603050405020304" pitchFamily="18" charset="0"/>
                          <a:cs typeface="Times New Roman" panose="02020603050405020304" pitchFamily="18" charset="0"/>
                        </a:rPr>
                        <a:t> год</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tc>
                  <a:txBody>
                    <a:bodyPr/>
                    <a:lstStyle/>
                    <a:p>
                      <a:pPr algn="ctr"/>
                      <a:r>
                        <a:rPr lang="ru-RU" sz="1000" dirty="0">
                          <a:effectLst/>
                          <a:latin typeface="Times New Roman" panose="02020603050405020304" pitchFamily="18" charset="0"/>
                          <a:cs typeface="Times New Roman" panose="02020603050405020304" pitchFamily="18" charset="0"/>
                        </a:rPr>
                        <a:t>202</a:t>
                      </a:r>
                      <a:r>
                        <a:rPr lang="en-US" sz="1000" dirty="0">
                          <a:effectLst/>
                          <a:latin typeface="Times New Roman" panose="02020603050405020304" pitchFamily="18" charset="0"/>
                          <a:cs typeface="Times New Roman" panose="02020603050405020304" pitchFamily="18" charset="0"/>
                        </a:rPr>
                        <a:t>6</a:t>
                      </a:r>
                      <a:r>
                        <a:rPr lang="ru-RU" sz="1000" dirty="0">
                          <a:effectLst/>
                          <a:latin typeface="Times New Roman" panose="02020603050405020304" pitchFamily="18" charset="0"/>
                          <a:cs typeface="Times New Roman" panose="02020603050405020304" pitchFamily="18" charset="0"/>
                        </a:rPr>
                        <a:t> год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tc>
                  <a:txBody>
                    <a:bodyPr/>
                    <a:lstStyle/>
                    <a:p>
                      <a:pPr algn="ctr"/>
                      <a:r>
                        <a:rPr lang="ru-RU" sz="1000">
                          <a:effectLst/>
                          <a:latin typeface="Times New Roman" panose="02020603050405020304" pitchFamily="18" charset="0"/>
                          <a:cs typeface="Times New Roman" panose="02020603050405020304" pitchFamily="18" charset="0"/>
                        </a:rPr>
                        <a:t>202</a:t>
                      </a:r>
                      <a:r>
                        <a:rPr lang="en-US" sz="1000">
                          <a:effectLst/>
                          <a:latin typeface="Times New Roman" panose="02020603050405020304" pitchFamily="18" charset="0"/>
                          <a:cs typeface="Times New Roman" panose="02020603050405020304" pitchFamily="18" charset="0"/>
                        </a:rPr>
                        <a:t>7</a:t>
                      </a:r>
                      <a:r>
                        <a:rPr lang="ru-RU" sz="1000">
                          <a:effectLst/>
                          <a:latin typeface="Times New Roman" panose="02020603050405020304" pitchFamily="18" charset="0"/>
                          <a:cs typeface="Times New Roman" panose="02020603050405020304" pitchFamily="18" charset="0"/>
                        </a:rPr>
                        <a:t> год</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extLst>
                  <a:ext uri="{0D108BD9-81ED-4DB2-BD59-A6C34878D82A}">
                    <a16:rowId xmlns:a16="http://schemas.microsoft.com/office/drawing/2014/main" val="3847278679"/>
                  </a:ext>
                </a:extLst>
              </a:tr>
              <a:tr h="192947">
                <a:tc>
                  <a:txBody>
                    <a:bodyPr/>
                    <a:lstStyle/>
                    <a:p>
                      <a:pPr algn="l">
                        <a:spcAft>
                          <a:spcPts val="0"/>
                        </a:spcAft>
                      </a:pPr>
                      <a:r>
                        <a:rPr lang="ru-RU" sz="1000">
                          <a:effectLst/>
                          <a:latin typeface="Times New Roman" panose="02020603050405020304" pitchFamily="18" charset="0"/>
                          <a:cs typeface="Times New Roman" panose="02020603050405020304" pitchFamily="18" charset="0"/>
                        </a:rPr>
                        <a:t>Количество разработанной проектно-сметной документации для осуществления капитального ремонта гидротехнических сооружений,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tc>
                  <a:txBody>
                    <a:bodyPr/>
                    <a:lstStyle/>
                    <a:p>
                      <a:pPr algn="ctr"/>
                      <a:r>
                        <a:rPr lang="ru-RU" sz="1000">
                          <a:effectLst/>
                          <a:latin typeface="Times New Roman" panose="02020603050405020304" pitchFamily="18" charset="0"/>
                          <a:cs typeface="Times New Roman" panose="02020603050405020304" pitchFamily="18" charset="0"/>
                        </a:rPr>
                        <a:t>ед.</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0</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extLst>
                  <a:ext uri="{0D108BD9-81ED-4DB2-BD59-A6C34878D82A}">
                    <a16:rowId xmlns:a16="http://schemas.microsoft.com/office/drawing/2014/main" val="960690130"/>
                  </a:ext>
                </a:extLst>
              </a:tr>
              <a:tr h="339450">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Протяжённость гидротехнического сооружения приведённых к уровню безопасной эксплуатации – Земляная дамба с. Анучино кадастровый номер 25:01:000000:682</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tc>
                  <a:txBody>
                    <a:bodyPr/>
                    <a:lstStyle/>
                    <a:p>
                      <a:pPr algn="ctr"/>
                      <a:r>
                        <a:rPr lang="ru-RU" sz="1000" dirty="0">
                          <a:effectLst/>
                          <a:latin typeface="Times New Roman" panose="02020603050405020304" pitchFamily="18" charset="0"/>
                          <a:cs typeface="Times New Roman" panose="02020603050405020304" pitchFamily="18" charset="0"/>
                        </a:rPr>
                        <a:t>км.</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1,743</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extLst>
                  <a:ext uri="{0D108BD9-81ED-4DB2-BD59-A6C34878D82A}">
                    <a16:rowId xmlns:a16="http://schemas.microsoft.com/office/drawing/2014/main" val="285047376"/>
                  </a:ext>
                </a:extLst>
              </a:tr>
              <a:tr h="184558">
                <a:tc>
                  <a:txBody>
                    <a:bodyPr/>
                    <a:lstStyle/>
                    <a:p>
                      <a:pPr algn="l">
                        <a:spcAft>
                          <a:spcPts val="0"/>
                        </a:spcAft>
                      </a:pPr>
                      <a:r>
                        <a:rPr lang="ru-RU" sz="1000" dirty="0">
                          <a:effectLst/>
                          <a:latin typeface="Times New Roman" panose="02020603050405020304" pitchFamily="18" charset="0"/>
                          <a:cs typeface="Times New Roman" panose="02020603050405020304" pitchFamily="18" charset="0"/>
                        </a:rPr>
                        <a:t>Декларация ГТС</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шт.</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extLst>
                  <a:ext uri="{0D108BD9-81ED-4DB2-BD59-A6C34878D82A}">
                    <a16:rowId xmlns:a16="http://schemas.microsoft.com/office/drawing/2014/main" val="2871706091"/>
                  </a:ext>
                </a:extLst>
              </a:tr>
              <a:tr h="316260">
                <a:tc>
                  <a:txBody>
                    <a:bodyPr/>
                    <a:lstStyle/>
                    <a:p>
                      <a:pPr algn="l">
                        <a:spcAft>
                          <a:spcPts val="0"/>
                        </a:spcAft>
                      </a:pPr>
                      <a:r>
                        <a:rPr lang="ru-RU" sz="1000" dirty="0">
                          <a:effectLst/>
                          <a:latin typeface="Times New Roman" panose="02020603050405020304" pitchFamily="18" charset="0"/>
                          <a:cs typeface="Times New Roman" panose="02020603050405020304" pitchFamily="18" charset="0"/>
                        </a:rPr>
                        <a:t>Страхование ГТС</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шт.</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extLst>
                  <a:ext uri="{0D108BD9-81ED-4DB2-BD59-A6C34878D82A}">
                    <a16:rowId xmlns:a16="http://schemas.microsoft.com/office/drawing/2014/main" val="1192140096"/>
                  </a:ext>
                </a:extLst>
              </a:tr>
            </a:tbl>
          </a:graphicData>
        </a:graphic>
      </p:graphicFrame>
      <p:sp>
        <p:nvSpPr>
          <p:cNvPr id="15" name="TextBox 14">
            <a:extLst>
              <a:ext uri="{FF2B5EF4-FFF2-40B4-BE49-F238E27FC236}">
                <a16:creationId xmlns:a16="http://schemas.microsoft.com/office/drawing/2014/main" id="{A63F8ABB-558A-9367-A948-EA527D0C15C9}"/>
              </a:ext>
            </a:extLst>
          </p:cNvPr>
          <p:cNvSpPr txBox="1"/>
          <p:nvPr/>
        </p:nvSpPr>
        <p:spPr>
          <a:xfrm>
            <a:off x="108659" y="5465413"/>
            <a:ext cx="11858445" cy="1369606"/>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Ожидаемые результаты реализации программы:</a:t>
            </a:r>
          </a:p>
          <a:p>
            <a:pPr algn="just"/>
            <a:r>
              <a:rPr lang="ru-RU" sz="1100" dirty="0">
                <a:effectLst/>
                <a:latin typeface="Times New Roman" panose="02020603050405020304" pitchFamily="18" charset="0"/>
                <a:ea typeface="Times New Roman" panose="02020603050405020304" pitchFamily="18" charset="0"/>
              </a:rPr>
              <a:t> – р</a:t>
            </a:r>
            <a:r>
              <a:rPr lang="ru-RU" sz="1000" dirty="0">
                <a:solidFill>
                  <a:srgbClr val="0D0D0D"/>
                </a:solidFill>
                <a:effectLst/>
                <a:latin typeface="Times New Roman" panose="02020603050405020304" pitchFamily="18" charset="0"/>
                <a:ea typeface="Times New Roman" panose="02020603050405020304" pitchFamily="18" charset="0"/>
              </a:rPr>
              <a:t>емонт гидротехнического сооружения – Земляная дамба, местоположение Приморский край, Анучинский район, с. Анучино, на реке Арсеньевка, кадастровый номер земельного участка 25:01:000000:682, о</a:t>
            </a:r>
            <a:r>
              <a:rPr lang="ru-RU" sz="1000" dirty="0">
                <a:effectLst/>
                <a:latin typeface="Times New Roman" panose="02020603050405020304" pitchFamily="18" charset="0"/>
                <a:ea typeface="Calibri" panose="020F0502020204030204" pitchFamily="34" charset="0"/>
              </a:rPr>
              <a:t>беспечит  защиту населения и объектов экономики Анучинского муниципального округа от наводнения и иного негативного воздействия вод р. Арсеньевка, а так же эксплуатацию надежности гидротехнических сооружений путём их приведения к безопасному техническому состоянию;</a:t>
            </a:r>
            <a:endParaRPr lang="ru-RU" sz="1000" dirty="0">
              <a:effectLst/>
              <a:latin typeface="Times New Roman" panose="02020603050405020304" pitchFamily="18" charset="0"/>
              <a:ea typeface="Times New Roman" panose="02020603050405020304" pitchFamily="18" charset="0"/>
            </a:endParaRPr>
          </a:p>
          <a:p>
            <a:pPr algn="just"/>
            <a:r>
              <a:rPr lang="ru-RU" sz="1100" dirty="0">
                <a:latin typeface="Times New Roman" panose="02020603050405020304" pitchFamily="18" charset="0"/>
                <a:ea typeface="Times New Roman" panose="02020603050405020304" pitchFamily="18" charset="0"/>
              </a:rPr>
              <a:t>-с</a:t>
            </a:r>
            <a:r>
              <a:rPr lang="ru-RU" sz="1000" dirty="0">
                <a:effectLst/>
                <a:latin typeface="Times New Roman" panose="02020603050405020304" pitchFamily="18" charset="0"/>
                <a:ea typeface="Times New Roman" panose="02020603050405020304" pitchFamily="18" charset="0"/>
              </a:rPr>
              <a:t>трахования поможет собственникам ГТС компенсировать ущерб, нанесенный в результате аварии </a:t>
            </a:r>
            <a:br>
              <a:rPr lang="ru-RU" sz="1000" dirty="0">
                <a:effectLst/>
                <a:latin typeface="Times New Roman" panose="02020603050405020304" pitchFamily="18" charset="0"/>
                <a:ea typeface="Times New Roman" panose="02020603050405020304" pitchFamily="18" charset="0"/>
              </a:rPr>
            </a:br>
            <a:r>
              <a:rPr lang="ru-RU" sz="1000" dirty="0">
                <a:effectLst/>
                <a:latin typeface="Times New Roman" panose="02020603050405020304" pitchFamily="18" charset="0"/>
                <a:ea typeface="Times New Roman" panose="02020603050405020304" pitchFamily="18" charset="0"/>
              </a:rPr>
              <a:t>на их опасном объекте;</a:t>
            </a:r>
          </a:p>
          <a:p>
            <a:pPr algn="just"/>
            <a:r>
              <a:rPr lang="ru-RU" sz="1000" dirty="0">
                <a:latin typeface="Times New Roman" panose="02020603050405020304" pitchFamily="18" charset="0"/>
                <a:ea typeface="Times New Roman" panose="02020603050405020304" pitchFamily="18" charset="0"/>
              </a:rPr>
              <a:t>- д</a:t>
            </a:r>
            <a:r>
              <a:rPr lang="ru-RU" sz="1000" dirty="0">
                <a:effectLst/>
                <a:latin typeface="Times New Roman" panose="02020603050405020304" pitchFamily="18" charset="0"/>
                <a:ea typeface="Calibri" panose="020F0502020204030204" pitchFamily="34" charset="0"/>
              </a:rPr>
              <a:t>окумент, в котором обозначаются меры по обеспечению безопасности данного сооружения. Он включает в себя анализ возможных рисков, связанных с эксплуатацией ГТС, а также планы по их предотвращению и минимизации.</a:t>
            </a:r>
            <a:endParaRPr lang="ru-RU" sz="1000" dirty="0">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8F01FB9-2992-DC2B-4BAB-25B82170169B}"/>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Блок-схема: альтернативный процесс 2">
            <a:extLst>
              <a:ext uri="{FF2B5EF4-FFF2-40B4-BE49-F238E27FC236}">
                <a16:creationId xmlns:a16="http://schemas.microsoft.com/office/drawing/2014/main" id="{13F5CFA6-AB2D-C72B-F386-A93BD0692A2F}"/>
              </a:ext>
            </a:extLst>
          </p:cNvPr>
          <p:cNvSpPr/>
          <p:nvPr/>
        </p:nvSpPr>
        <p:spPr>
          <a:xfrm>
            <a:off x="251669" y="148441"/>
            <a:ext cx="4630723" cy="343948"/>
          </a:xfrm>
          <a:prstGeom prst="flowChartAlternateProcess">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Общего характера– 4 программы</a:t>
            </a:r>
          </a:p>
        </p:txBody>
      </p:sp>
      <p:graphicFrame>
        <p:nvGraphicFramePr>
          <p:cNvPr id="4" name="Таблица 6">
            <a:extLst>
              <a:ext uri="{FF2B5EF4-FFF2-40B4-BE49-F238E27FC236}">
                <a16:creationId xmlns:a16="http://schemas.microsoft.com/office/drawing/2014/main" id="{5DBE41FD-6F73-6B14-D317-1F809D05D59A}"/>
              </a:ext>
            </a:extLst>
          </p:cNvPr>
          <p:cNvGraphicFramePr>
            <a:graphicFrameLocks noGrp="1"/>
          </p:cNvGraphicFramePr>
          <p:nvPr>
            <p:extLst>
              <p:ext uri="{D42A27DB-BD31-4B8C-83A1-F6EECF244321}">
                <p14:modId xmlns:p14="http://schemas.microsoft.com/office/powerpoint/2010/main" val="955394404"/>
              </p:ext>
            </p:extLst>
          </p:nvPr>
        </p:nvGraphicFramePr>
        <p:xfrm>
          <a:off x="85126" y="640830"/>
          <a:ext cx="11810729" cy="1569869"/>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2023г (факт)</a:t>
                      </a:r>
                    </a:p>
                  </a:txBody>
                  <a:tcPr>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2025г (проект)</a:t>
                      </a:r>
                    </a:p>
                  </a:txBody>
                  <a:tcPr>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 2025г к 2023г</a:t>
                      </a:r>
                    </a:p>
                  </a:txBody>
                  <a:tcPr>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 2025г к 2024г</a:t>
                      </a:r>
                    </a:p>
                  </a:txBody>
                  <a:tcPr>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solidFill>
                      <a:srgbClr val="FFFF00"/>
                    </a:solidFill>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Муниципальное управление</a:t>
                      </a:r>
                    </a:p>
                  </a:txBody>
                  <a:tcPr>
                    <a:solidFill>
                      <a:srgbClr val="FFFF00"/>
                    </a:solidFill>
                  </a:tcPr>
                </a:tc>
                <a:tc>
                  <a:txBody>
                    <a:bodyPr/>
                    <a:lstStyle/>
                    <a:p>
                      <a:pPr algn="ctr" fontAlgn="t"/>
                      <a:r>
                        <a:rPr lang="ru-RU" sz="1000" b="0" i="0" u="none" strike="noStrike" dirty="0">
                          <a:solidFill>
                            <a:srgbClr val="000000"/>
                          </a:solidFill>
                          <a:latin typeface="Times New Roman"/>
                        </a:rPr>
                        <a:t>77186739,01</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99575424,00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95191189,00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123,33</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95,60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95133507,00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97795392,00</a:t>
                      </a:r>
                    </a:p>
                  </a:txBody>
                  <a:tcPr marL="7620" marR="7620" marT="7620" marB="0">
                    <a:solidFill>
                      <a:srgbClr val="FFFF00"/>
                    </a:solidFill>
                  </a:tcPr>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Противодействие коррупции</a:t>
                      </a:r>
                    </a:p>
                  </a:txBody>
                  <a:tcPr>
                    <a:solidFill>
                      <a:srgbClr val="FFFF00"/>
                    </a:solidFill>
                  </a:tcPr>
                </a:tc>
                <a:tc>
                  <a:txBody>
                    <a:bodyPr/>
                    <a:lstStyle/>
                    <a:p>
                      <a:pPr algn="ctr" fontAlgn="t"/>
                      <a:r>
                        <a:rPr lang="ru-RU" sz="1000" b="0" i="0" u="none" strike="noStrike">
                          <a:solidFill>
                            <a:srgbClr val="000000"/>
                          </a:solidFill>
                          <a:latin typeface="Times New Roman"/>
                        </a:rPr>
                        <a:t>46000,00</a:t>
                      </a:r>
                    </a:p>
                  </a:txBody>
                  <a:tcPr marL="7620" marR="7620" marT="7620" marB="0">
                    <a:solidFill>
                      <a:srgbClr val="FFFF00"/>
                    </a:solidFill>
                  </a:tcPr>
                </a:tc>
                <a:tc>
                  <a:txBody>
                    <a:bodyPr/>
                    <a:lstStyle/>
                    <a:p>
                      <a:pPr algn="ctr" fontAlgn="t"/>
                      <a:r>
                        <a:rPr lang="ru-RU" sz="1000" b="0" i="0" u="none" strike="noStrike">
                          <a:solidFill>
                            <a:srgbClr val="000000"/>
                          </a:solidFill>
                          <a:latin typeface="Times New Roman"/>
                        </a:rPr>
                        <a:t>53000,00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60000,00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130,43</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113,21</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60000,00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60000,00</a:t>
                      </a:r>
                    </a:p>
                  </a:txBody>
                  <a:tcPr marL="7620" marR="7620" marT="7620" marB="0">
                    <a:solidFill>
                      <a:srgbClr val="FFFF00"/>
                    </a:solidFill>
                  </a:tcPr>
                </a:tc>
                <a:extLst>
                  <a:ext uri="{0D108BD9-81ED-4DB2-BD59-A6C34878D82A}">
                    <a16:rowId xmlns:a16="http://schemas.microsoft.com/office/drawing/2014/main" val="3251504740"/>
                  </a:ext>
                </a:extLst>
              </a:tr>
              <a:tr h="180774">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Повышение эффективности управления муниципальными финансами</a:t>
                      </a:r>
                    </a:p>
                  </a:txBody>
                  <a:tcPr marL="9525" marR="9525" marT="9525" marB="0">
                    <a:solidFill>
                      <a:srgbClr val="FFFF00"/>
                    </a:solidFill>
                  </a:tcPr>
                </a:tc>
                <a:tc>
                  <a:txBody>
                    <a:bodyPr/>
                    <a:lstStyle/>
                    <a:p>
                      <a:pPr algn="ctr" fontAlgn="t"/>
                      <a:r>
                        <a:rPr lang="ru-RU" sz="1000" b="0" i="0" u="none" strike="noStrike">
                          <a:solidFill>
                            <a:srgbClr val="000000"/>
                          </a:solidFill>
                          <a:latin typeface="Times New Roman"/>
                        </a:rPr>
                        <a:t>18512206,68</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25744900,00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27393500,00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147,98</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106,40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28493500,00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29745800,00</a:t>
                      </a:r>
                    </a:p>
                  </a:txBody>
                  <a:tcPr marL="7620" marR="7620" marT="7620" marB="0">
                    <a:solidFill>
                      <a:srgbClr val="FFFF00"/>
                    </a:solidFill>
                  </a:tcPr>
                </a:tc>
                <a:extLst>
                  <a:ext uri="{0D108BD9-81ED-4DB2-BD59-A6C34878D82A}">
                    <a16:rowId xmlns:a16="http://schemas.microsoft.com/office/drawing/2014/main" val="408203128"/>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Управление и распоряжение муниципальным имуществом</a:t>
                      </a:r>
                    </a:p>
                  </a:txBody>
                  <a:tcPr marL="9525" marR="9525" marT="9525" marB="0">
                    <a:solidFill>
                      <a:srgbClr val="FFFF00"/>
                    </a:solidFill>
                  </a:tcPr>
                </a:tc>
                <a:tc>
                  <a:txBody>
                    <a:bodyPr/>
                    <a:lstStyle/>
                    <a:p>
                      <a:pPr algn="ctr" fontAlgn="t"/>
                      <a:r>
                        <a:rPr lang="ru-RU" sz="1000" b="0" i="0" u="none" strike="noStrike">
                          <a:solidFill>
                            <a:srgbClr val="000000"/>
                          </a:solidFill>
                          <a:latin typeface="Times New Roman"/>
                        </a:rPr>
                        <a:t>24683029,91</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32027694,22</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46731150,80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189,33</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145,91</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19486660,80</a:t>
                      </a:r>
                    </a:p>
                  </a:txBody>
                  <a:tcPr marL="7620" marR="7620" marT="7620" marB="0">
                    <a:solidFill>
                      <a:srgbClr val="FFFF00"/>
                    </a:solidFill>
                  </a:tcPr>
                </a:tc>
                <a:tc>
                  <a:txBody>
                    <a:bodyPr/>
                    <a:lstStyle/>
                    <a:p>
                      <a:pPr algn="ctr" fontAlgn="t"/>
                      <a:r>
                        <a:rPr lang="ru-RU" sz="1000" b="0" i="0" u="none" strike="noStrike" dirty="0">
                          <a:solidFill>
                            <a:srgbClr val="000000"/>
                          </a:solidFill>
                          <a:latin typeface="Times New Roman"/>
                        </a:rPr>
                        <a:t>18886660,80</a:t>
                      </a:r>
                    </a:p>
                  </a:txBody>
                  <a:tcPr marL="7620" marR="7620" marT="7620" marB="0">
                    <a:solidFill>
                      <a:srgbClr val="FFFF00"/>
                    </a:solidFill>
                  </a:tcPr>
                </a:tc>
                <a:extLst>
                  <a:ext uri="{0D108BD9-81ED-4DB2-BD59-A6C34878D82A}">
                    <a16:rowId xmlns:a16="http://schemas.microsoft.com/office/drawing/2014/main" val="618865041"/>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FFFF00"/>
                    </a:solidFill>
                  </a:tcPr>
                </a:tc>
                <a:tc>
                  <a:txBody>
                    <a:bodyPr/>
                    <a:lstStyle/>
                    <a:p>
                      <a:pPr algn="ctr" fontAlgn="t"/>
                      <a:r>
                        <a:rPr lang="ru-RU" sz="1000" b="1" i="0" u="none" strike="noStrike" dirty="0">
                          <a:solidFill>
                            <a:srgbClr val="000000"/>
                          </a:solidFill>
                          <a:latin typeface="Times New Roman"/>
                        </a:rPr>
                        <a:t>120427975,60</a:t>
                      </a:r>
                    </a:p>
                  </a:txBody>
                  <a:tcPr marL="7620" marR="7620" marT="7620" marB="0">
                    <a:solidFill>
                      <a:srgbClr val="FFFF00"/>
                    </a:solidFill>
                  </a:tcPr>
                </a:tc>
                <a:tc>
                  <a:txBody>
                    <a:bodyPr/>
                    <a:lstStyle/>
                    <a:p>
                      <a:pPr algn="ctr" fontAlgn="t"/>
                      <a:r>
                        <a:rPr lang="ru-RU" sz="1000" b="1" i="0" u="none" strike="noStrike" dirty="0">
                          <a:solidFill>
                            <a:srgbClr val="000000"/>
                          </a:solidFill>
                          <a:latin typeface="Times New Roman"/>
                        </a:rPr>
                        <a:t>157401018,22</a:t>
                      </a:r>
                    </a:p>
                  </a:txBody>
                  <a:tcPr marL="7620" marR="7620" marT="7620" marB="0">
                    <a:solidFill>
                      <a:srgbClr val="FFFF00"/>
                    </a:solidFill>
                  </a:tcPr>
                </a:tc>
                <a:tc>
                  <a:txBody>
                    <a:bodyPr/>
                    <a:lstStyle/>
                    <a:p>
                      <a:pPr algn="ctr" fontAlgn="t"/>
                      <a:r>
                        <a:rPr lang="ru-RU" sz="1000" b="1" i="0" u="none" strike="noStrike" dirty="0">
                          <a:solidFill>
                            <a:srgbClr val="000000"/>
                          </a:solidFill>
                          <a:latin typeface="Times New Roman"/>
                        </a:rPr>
                        <a:t>169375839,80</a:t>
                      </a:r>
                    </a:p>
                  </a:txBody>
                  <a:tcPr marL="7620" marR="7620" marT="7620" marB="0">
                    <a:solidFill>
                      <a:srgbClr val="FFFF00"/>
                    </a:solidFill>
                  </a:tcPr>
                </a:tc>
                <a:tc>
                  <a:txBody>
                    <a:bodyPr/>
                    <a:lstStyle/>
                    <a:p>
                      <a:pPr algn="ctr" fontAlgn="t"/>
                      <a:r>
                        <a:rPr lang="ru-RU" sz="1000" b="1" i="0" u="none" strike="noStrike" dirty="0">
                          <a:solidFill>
                            <a:srgbClr val="000000"/>
                          </a:solidFill>
                          <a:latin typeface="Times New Roman"/>
                        </a:rPr>
                        <a:t>140,64</a:t>
                      </a:r>
                    </a:p>
                  </a:txBody>
                  <a:tcPr marL="7620" marR="7620" marT="7620" marB="0">
                    <a:solidFill>
                      <a:srgbClr val="FFFF00"/>
                    </a:solidFill>
                  </a:tcPr>
                </a:tc>
                <a:tc>
                  <a:txBody>
                    <a:bodyPr/>
                    <a:lstStyle/>
                    <a:p>
                      <a:pPr algn="ctr" fontAlgn="t"/>
                      <a:r>
                        <a:rPr lang="ru-RU" sz="1000" b="1" i="0" u="none" strike="noStrike" dirty="0">
                          <a:solidFill>
                            <a:srgbClr val="000000"/>
                          </a:solidFill>
                          <a:latin typeface="Times New Roman"/>
                        </a:rPr>
                        <a:t>107,61</a:t>
                      </a:r>
                    </a:p>
                  </a:txBody>
                  <a:tcPr marL="7620" marR="7620" marT="7620" marB="0">
                    <a:solidFill>
                      <a:srgbClr val="FFFF00"/>
                    </a:solidFill>
                  </a:tcPr>
                </a:tc>
                <a:tc>
                  <a:txBody>
                    <a:bodyPr/>
                    <a:lstStyle/>
                    <a:p>
                      <a:pPr algn="ctr" fontAlgn="t"/>
                      <a:r>
                        <a:rPr lang="ru-RU" sz="1000" b="1" i="0" u="none" strike="noStrike" dirty="0">
                          <a:solidFill>
                            <a:srgbClr val="000000"/>
                          </a:solidFill>
                          <a:latin typeface="Times New Roman"/>
                        </a:rPr>
                        <a:t>143173667,80</a:t>
                      </a:r>
                    </a:p>
                  </a:txBody>
                  <a:tcPr marL="7620" marR="7620" marT="7620" marB="0">
                    <a:solidFill>
                      <a:srgbClr val="FFFF00"/>
                    </a:solidFill>
                  </a:tcPr>
                </a:tc>
                <a:tc>
                  <a:txBody>
                    <a:bodyPr/>
                    <a:lstStyle/>
                    <a:p>
                      <a:pPr algn="ctr" fontAlgn="t"/>
                      <a:r>
                        <a:rPr lang="ru-RU" sz="1000" b="1" i="0" u="none" strike="noStrike" dirty="0">
                          <a:solidFill>
                            <a:srgbClr val="000000"/>
                          </a:solidFill>
                          <a:latin typeface="Times New Roman"/>
                        </a:rPr>
                        <a:t>146487852,80</a:t>
                      </a:r>
                    </a:p>
                  </a:txBody>
                  <a:tcPr marL="7620" marR="7620" marT="7620" marB="0">
                    <a:solidFill>
                      <a:srgbClr val="FFFF00"/>
                    </a:solidFill>
                  </a:tcPr>
                </a:tc>
                <a:extLst>
                  <a:ext uri="{0D108BD9-81ED-4DB2-BD59-A6C34878D82A}">
                    <a16:rowId xmlns:a16="http://schemas.microsoft.com/office/drawing/2014/main" val="1357753566"/>
                  </a:ext>
                </a:extLst>
              </a:tr>
            </a:tbl>
          </a:graphicData>
        </a:graphic>
      </p:graphicFrame>
      <p:graphicFrame>
        <p:nvGraphicFramePr>
          <p:cNvPr id="5" name="Диаграмма 4">
            <a:extLst>
              <a:ext uri="{FF2B5EF4-FFF2-40B4-BE49-F238E27FC236}">
                <a16:creationId xmlns:a16="http://schemas.microsoft.com/office/drawing/2014/main" id="{F98D9832-3770-1C8B-A531-CC7E98261BF9}"/>
              </a:ext>
            </a:extLst>
          </p:cNvPr>
          <p:cNvGraphicFramePr/>
          <p:nvPr>
            <p:extLst>
              <p:ext uri="{D42A27DB-BD31-4B8C-83A1-F6EECF244321}">
                <p14:modId xmlns:p14="http://schemas.microsoft.com/office/powerpoint/2010/main" val="1202963466"/>
              </p:ext>
            </p:extLst>
          </p:nvPr>
        </p:nvGraphicFramePr>
        <p:xfrm>
          <a:off x="1772118" y="3070458"/>
          <a:ext cx="8128000" cy="32026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16919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DDFCCE7-0E6E-06B8-B715-E66AB77985CC}"/>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CCC13D39-468B-DDCF-1C5B-FB55DB5764EC}"/>
              </a:ext>
            </a:extLst>
          </p:cNvPr>
          <p:cNvPicPr>
            <a:picLocks noChangeAspect="1"/>
          </p:cNvPicPr>
          <p:nvPr/>
        </p:nvPicPr>
        <p:blipFill>
          <a:blip r:embed="rId3" cstate="print"/>
          <a:stretch>
            <a:fillRect/>
          </a:stretch>
        </p:blipFill>
        <p:spPr>
          <a:xfrm>
            <a:off x="9694528" y="426876"/>
            <a:ext cx="2085013" cy="1054699"/>
          </a:xfrm>
          <a:prstGeom prst="rect">
            <a:avLst/>
          </a:prstGeom>
        </p:spPr>
      </p:pic>
      <p:sp>
        <p:nvSpPr>
          <p:cNvPr id="5" name="TextBox 4">
            <a:extLst>
              <a:ext uri="{FF2B5EF4-FFF2-40B4-BE49-F238E27FC236}">
                <a16:creationId xmlns:a16="http://schemas.microsoft.com/office/drawing/2014/main" id="{22114310-059D-0B67-0CAE-37D09D089AB6}"/>
              </a:ext>
            </a:extLst>
          </p:cNvPr>
          <p:cNvSpPr txBox="1"/>
          <p:nvPr/>
        </p:nvSpPr>
        <p:spPr>
          <a:xfrm>
            <a:off x="2573323" y="129894"/>
            <a:ext cx="9120930" cy="261610"/>
          </a:xfrm>
          <a:prstGeom prst="rect">
            <a:avLst/>
          </a:prstGeom>
          <a:noFill/>
        </p:spPr>
        <p:txBody>
          <a:bodyPr wrap="square">
            <a:spAutoFit/>
          </a:bodyPr>
          <a:lstStyle/>
          <a:p>
            <a:r>
              <a:rPr kumimoji="0" lang="ru-RU" sz="11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Муниципальная программа «</a:t>
            </a:r>
            <a:r>
              <a:rPr kumimoji="0" lang="ru-RU" sz="1100" b="1" i="0" u="none" strike="noStrike" kern="0" cap="none" spc="0" normalizeH="0" baseline="0" noProof="0" dirty="0">
                <a:ln>
                  <a:noFill/>
                </a:ln>
                <a:solidFill>
                  <a:prstClr val="black"/>
                </a:solidFill>
                <a:effectLst/>
                <a:uLnTx/>
                <a:uFillTx/>
                <a:latin typeface="Times New Roman" panose="02020603050405020304" pitchFamily="18" charset="0"/>
                <a:ea typeface="+mn-ea"/>
                <a:cs typeface="+mn-cs"/>
              </a:rPr>
              <a:t>Муниципальное управление Анучинского муниципального округа </a:t>
            </a:r>
            <a:r>
              <a:rPr kumimoji="0" lang="ru-RU" sz="1100" b="1"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на 2025-2029годы»</a:t>
            </a:r>
            <a:endParaRPr lang="ru-RU" sz="1100" dirty="0"/>
          </a:p>
        </p:txBody>
      </p:sp>
      <p:sp>
        <p:nvSpPr>
          <p:cNvPr id="6" name="TextBox 5">
            <a:extLst>
              <a:ext uri="{FF2B5EF4-FFF2-40B4-BE49-F238E27FC236}">
                <a16:creationId xmlns:a16="http://schemas.microsoft.com/office/drawing/2014/main" id="{8C6F8667-04E7-C2DB-B7F6-EC295819178F}"/>
              </a:ext>
            </a:extLst>
          </p:cNvPr>
          <p:cNvSpPr txBox="1"/>
          <p:nvPr/>
        </p:nvSpPr>
        <p:spPr>
          <a:xfrm>
            <a:off x="4003816" y="391504"/>
            <a:ext cx="4552849"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10.07.2024г № 643</a:t>
            </a:r>
          </a:p>
        </p:txBody>
      </p:sp>
      <p:sp>
        <p:nvSpPr>
          <p:cNvPr id="8" name="TextBox 7">
            <a:extLst>
              <a:ext uri="{FF2B5EF4-FFF2-40B4-BE49-F238E27FC236}">
                <a16:creationId xmlns:a16="http://schemas.microsoft.com/office/drawing/2014/main" id="{FD88F291-DFD4-3B5C-A222-E2AEB19EB4D4}"/>
              </a:ext>
            </a:extLst>
          </p:cNvPr>
          <p:cNvSpPr txBox="1"/>
          <p:nvPr/>
        </p:nvSpPr>
        <p:spPr>
          <a:xfrm>
            <a:off x="116921" y="653114"/>
            <a:ext cx="11904503" cy="2800767"/>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Pts val="1300"/>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Основной  целью  Программы является -</a:t>
            </a:r>
            <a:r>
              <a:rPr lang="ru-RU" sz="1100" dirty="0">
                <a:solidFill>
                  <a:prstClr val="black"/>
                </a:solidFill>
                <a:latin typeface="Times New Roman" panose="02020603050405020304" pitchFamily="18" charset="0"/>
                <a:ea typeface="SimSun" panose="02010600030101010101" pitchFamily="2" charset="-122"/>
              </a:rPr>
              <a:t>- п</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овышение</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эффективности деятельности органов местного самоуправления в </a:t>
            </a:r>
            <a:r>
              <a:rPr lang="ru-RU" sz="1100" dirty="0">
                <a:solidFill>
                  <a:prstClr val="black"/>
                </a:solidFill>
                <a:latin typeface="Times New Roman" panose="02020603050405020304" pitchFamily="18" charset="0"/>
                <a:ea typeface="SimSun" panose="02010600030101010101" pitchFamily="2" charset="-122"/>
              </a:rPr>
              <a:t>Анучинском МО</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Достижение основной цели Программы обеспечивается за счет решения следующих основных задач:</a:t>
            </a:r>
          </a:p>
          <a:p>
            <a:pPr marL="21590" marR="0" lvl="0" indent="0" algn="just" defTabSz="914400" rtl="0" eaLnBrk="1" fontAlgn="auto" latinLnBrk="0" hangingPunct="0">
              <a:lnSpc>
                <a:spcPct val="100000"/>
              </a:lnSpc>
              <a:spcBef>
                <a:spcPts val="0"/>
              </a:spcBef>
              <a:spcAft>
                <a:spcPts val="0"/>
              </a:spcAft>
              <a:buClrTx/>
              <a:buSzTx/>
              <a:buFontTx/>
              <a:buNone/>
              <a:tabLst>
                <a:tab pos="201930" algn="l"/>
                <a:tab pos="291465" algn="l"/>
              </a:tabLst>
              <a:defRPr/>
            </a:pPr>
            <a:r>
              <a:rPr lang="ru-RU" sz="1100" dirty="0">
                <a:solidFill>
                  <a:prstClr val="black"/>
                </a:solidFill>
                <a:latin typeface="Times New Roman" panose="02020603050405020304" pitchFamily="18" charset="0"/>
                <a:ea typeface="SimSun" panose="02010600030101010101" pitchFamily="2" charset="-122"/>
              </a:rPr>
              <a:t>- с</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нижение</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показателя  текучести   кадров   в   администрации Анучинского МО, обеспечение достойного уровня заработной платы;</a:t>
            </a:r>
          </a:p>
          <a:p>
            <a:pPr marL="21590" marR="0" lvl="0" indent="0" algn="just" defTabSz="914400" rtl="0" eaLnBrk="1" fontAlgn="auto" latinLnBrk="0" hangingPunct="0">
              <a:lnSpc>
                <a:spcPct val="100000"/>
              </a:lnSpc>
              <a:spcBef>
                <a:spcPts val="0"/>
              </a:spcBef>
              <a:spcAft>
                <a:spcPts val="0"/>
              </a:spcAft>
              <a:buClrTx/>
              <a:buSzTx/>
              <a:buFontTx/>
              <a:buNone/>
              <a:tabLst>
                <a:tab pos="21590" algn="l"/>
                <a:tab pos="201930" algn="l"/>
                <a:tab pos="291465" algn="l"/>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-оптимизация функций администрации Анучинского МО и ее структурных подразделений;</a:t>
            </a:r>
          </a:p>
          <a:p>
            <a:pPr marL="21590" marR="0" lvl="0" indent="0" algn="just" defTabSz="914400" rtl="0" eaLnBrk="1" fontAlgn="auto" latinLnBrk="0" hangingPunct="0">
              <a:lnSpc>
                <a:spcPct val="100000"/>
              </a:lnSpc>
              <a:spcBef>
                <a:spcPts val="0"/>
              </a:spcBef>
              <a:spcAft>
                <a:spcPts val="0"/>
              </a:spcAft>
              <a:buClrTx/>
              <a:buSzTx/>
              <a:buFontTx/>
              <a:buNone/>
              <a:tabLst>
                <a:tab pos="21590" algn="l"/>
                <a:tab pos="201930" algn="l"/>
                <a:tab pos="291465" algn="l"/>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предоставление ежемесячной денежной выплаты, осуществляемая в связи с прекращением замещения муниципальной должности на постоянной основе</a:t>
            </a:r>
          </a:p>
          <a:p>
            <a:pPr marL="21590" marR="0" lvl="0" indent="0" algn="just" defTabSz="914400" rtl="0" eaLnBrk="1" fontAlgn="auto" latinLnBrk="0" hangingPunct="0">
              <a:lnSpc>
                <a:spcPct val="100000"/>
              </a:lnSpc>
              <a:spcBef>
                <a:spcPts val="0"/>
              </a:spcBef>
              <a:spcAft>
                <a:spcPts val="0"/>
              </a:spcAft>
              <a:buClrTx/>
              <a:buSzTx/>
              <a:buFontTx/>
              <a:buNone/>
              <a:tabLst>
                <a:tab pos="21590" algn="l"/>
                <a:tab pos="201930" algn="l"/>
                <a:tab pos="291465" algn="l"/>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или должности муниципальной службы при выходе на пенсию;</a:t>
            </a:r>
          </a:p>
          <a:p>
            <a:pPr marL="0" marR="0" lvl="0" indent="0" algn="just" defTabSz="914400" rtl="0" eaLnBrk="1" fontAlgn="base"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обеспечение открытости и прозрачности  в деятельности органов местного самоуправления;</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21590" marR="0" lvl="0" indent="0" algn="just" defTabSz="914400" rtl="0" eaLnBrk="1" fontAlgn="auto" latinLnBrk="0" hangingPunct="0">
              <a:lnSpc>
                <a:spcPct val="100000"/>
              </a:lnSpc>
              <a:spcBef>
                <a:spcPts val="0"/>
              </a:spcBef>
              <a:spcAft>
                <a:spcPts val="0"/>
              </a:spcAft>
              <a:buClrTx/>
              <a:buSzTx/>
              <a:buFontTx/>
              <a:buNone/>
              <a:tabLst>
                <a:tab pos="201930" algn="l"/>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организация государственных услуг по государственной регистрации актов гражданского состояния.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снижение числа преступлений и общественно опасных деяний, совершенных несовершеннолетними;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сокращение числа семей, находящихся в социально опасном положении;</a:t>
            </a: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повышение качества рабочих мест и условий труда; </a:t>
            </a: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развитие системы обучения требованиям охраны труда;</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снижение числа нарушений в области благоустройства и санитарного содержания территории Анучинского МО среди населения;</a:t>
            </a:r>
          </a:p>
          <a:p>
            <a:pPr marR="0" lvl="0" algn="l" defTabSz="914400" rtl="0" eaLnBrk="1" fontAlgn="auto" latinLnBrk="0" hangingPunct="0">
              <a:lnSpc>
                <a:spcPct val="100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реализация единой государственной политики в сфере защиты прав и законных интересов несовершеннолетних, в том числе детей-сирот и детей, оставшихся без попечения родителей, детей, нуждающихся в помощи государства, а также лиц из числа детей-сирот и детей, оставшихся без попечения родителей, на территории Анучинского МО;</a:t>
            </a:r>
            <a:endParaRPr lang="ru-RU" sz="1100" dirty="0">
              <a:solidFill>
                <a:prstClr val="black"/>
              </a:solidFill>
              <a:latin typeface="Times New Roman" panose="02020603050405020304" pitchFamily="18" charset="0"/>
              <a:ea typeface="SimSun" panose="02010600030101010101" pitchFamily="2" charset="-122"/>
            </a:endParaRPr>
          </a:p>
          <a:p>
            <a:pPr marR="0" lvl="0" algn="l" defTabSz="914400" rtl="0" eaLnBrk="1" fontAlgn="auto" latinLnBrk="0" hangingPunct="0">
              <a:lnSpc>
                <a:spcPct val="100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оптимизация финансовых расходов на материально-техническое и организационное обеспечение деятельности администрации Анучинского МО.     </a:t>
            </a:r>
            <a:endParaRPr kumimoji="0" lang="ru-RU"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9" name="Таблица 8">
            <a:extLst>
              <a:ext uri="{FF2B5EF4-FFF2-40B4-BE49-F238E27FC236}">
                <a16:creationId xmlns:a16="http://schemas.microsoft.com/office/drawing/2014/main" id="{7DC9F91B-9155-6B05-5191-228785A38A6C}"/>
              </a:ext>
            </a:extLst>
          </p:cNvPr>
          <p:cNvGraphicFramePr>
            <a:graphicFrameLocks noGrp="1"/>
          </p:cNvGraphicFramePr>
          <p:nvPr>
            <p:extLst>
              <p:ext uri="{D42A27DB-BD31-4B8C-83A1-F6EECF244321}">
                <p14:modId xmlns:p14="http://schemas.microsoft.com/office/powerpoint/2010/main" val="38619748"/>
              </p:ext>
            </p:extLst>
          </p:nvPr>
        </p:nvGraphicFramePr>
        <p:xfrm>
          <a:off x="116921" y="3453881"/>
          <a:ext cx="11842811" cy="3077233"/>
        </p:xfrm>
        <a:graphic>
          <a:graphicData uri="http://schemas.openxmlformats.org/drawingml/2006/table">
            <a:tbl>
              <a:tblPr firstRow="1" bandRow="1">
                <a:tableStyleId>{BDBED569-4797-4DF1-A0F4-6AAB3CD982D8}</a:tableStyleId>
              </a:tblPr>
              <a:tblGrid>
                <a:gridCol w="418686">
                  <a:extLst>
                    <a:ext uri="{9D8B030D-6E8A-4147-A177-3AD203B41FA5}">
                      <a16:colId xmlns:a16="http://schemas.microsoft.com/office/drawing/2014/main" val="3552395152"/>
                    </a:ext>
                  </a:extLst>
                </a:gridCol>
                <a:gridCol w="7722137">
                  <a:extLst>
                    <a:ext uri="{9D8B030D-6E8A-4147-A177-3AD203B41FA5}">
                      <a16:colId xmlns:a16="http://schemas.microsoft.com/office/drawing/2014/main" val="3059868666"/>
                    </a:ext>
                  </a:extLst>
                </a:gridCol>
                <a:gridCol w="701336">
                  <a:extLst>
                    <a:ext uri="{9D8B030D-6E8A-4147-A177-3AD203B41FA5}">
                      <a16:colId xmlns:a16="http://schemas.microsoft.com/office/drawing/2014/main" val="3116357261"/>
                    </a:ext>
                  </a:extLst>
                </a:gridCol>
                <a:gridCol w="1020932">
                  <a:extLst>
                    <a:ext uri="{9D8B030D-6E8A-4147-A177-3AD203B41FA5}">
                      <a16:colId xmlns:a16="http://schemas.microsoft.com/office/drawing/2014/main" val="566982424"/>
                    </a:ext>
                  </a:extLst>
                </a:gridCol>
                <a:gridCol w="994299">
                  <a:extLst>
                    <a:ext uri="{9D8B030D-6E8A-4147-A177-3AD203B41FA5}">
                      <a16:colId xmlns:a16="http://schemas.microsoft.com/office/drawing/2014/main" val="4084061568"/>
                    </a:ext>
                  </a:extLst>
                </a:gridCol>
                <a:gridCol w="985421">
                  <a:extLst>
                    <a:ext uri="{9D8B030D-6E8A-4147-A177-3AD203B41FA5}">
                      <a16:colId xmlns:a16="http://schemas.microsoft.com/office/drawing/2014/main" val="1253693386"/>
                    </a:ext>
                  </a:extLst>
                </a:gridCol>
              </a:tblGrid>
              <a:tr h="297180">
                <a:tc rowSpan="2">
                  <a:txBody>
                    <a:bodyPr/>
                    <a:lstStyle/>
                    <a:p>
                      <a:r>
                        <a:rPr lang="ru-RU" sz="1100" dirty="0">
                          <a:latin typeface="Times New Roman" panose="02020603050405020304" pitchFamily="18" charset="0"/>
                          <a:cs typeface="Times New Roman" panose="02020603050405020304" pitchFamily="18" charset="0"/>
                        </a:rPr>
                        <a:t>№ п/п</a:t>
                      </a:r>
                    </a:p>
                  </a:txBody>
                  <a:tcPr/>
                </a:tc>
                <a:tc rowSpan="2">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100" dirty="0">
                          <a:latin typeface="Times New Roman" panose="02020603050405020304" pitchFamily="18" charset="0"/>
                          <a:cs typeface="Times New Roman" panose="02020603050405020304" pitchFamily="18" charset="0"/>
                        </a:rPr>
                        <a:t>Ед. изм.</a:t>
                      </a:r>
                    </a:p>
                  </a:txBody>
                  <a:tcPr/>
                </a:tc>
                <a:tc gridSpan="3">
                  <a:txBody>
                    <a:bodyPr/>
                    <a:lstStyle/>
                    <a:p>
                      <a:r>
                        <a:rPr lang="ru-RU" sz="11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23177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latin typeface="Times New Roman" panose="02020603050405020304" pitchFamily="18" charset="0"/>
                          <a:cs typeface="Times New Roman" panose="02020603050405020304" pitchFamily="18" charset="0"/>
                        </a:rPr>
                        <a:t>2025</a:t>
                      </a:r>
                    </a:p>
                  </a:txBody>
                  <a:tcPr/>
                </a:tc>
                <a:tc>
                  <a:txBody>
                    <a:bodyPr/>
                    <a:lstStyle/>
                    <a:p>
                      <a:pPr algn="ctr"/>
                      <a:r>
                        <a:rPr lang="ru-RU" sz="1100" b="1" dirty="0">
                          <a:latin typeface="Times New Roman" panose="02020603050405020304" pitchFamily="18" charset="0"/>
                          <a:cs typeface="Times New Roman" panose="02020603050405020304" pitchFamily="18" charset="0"/>
                        </a:rPr>
                        <a:t>2026</a:t>
                      </a:r>
                    </a:p>
                  </a:txBody>
                  <a:tcPr/>
                </a:tc>
                <a:tc>
                  <a:txBody>
                    <a:bodyPr/>
                    <a:lstStyle/>
                    <a:p>
                      <a:pPr algn="ctr"/>
                      <a:r>
                        <a:rPr lang="ru-RU" sz="1100" b="1" dirty="0">
                          <a:latin typeface="Times New Roman" panose="02020603050405020304" pitchFamily="18" charset="0"/>
                          <a:cs typeface="Times New Roman" panose="02020603050405020304" pitchFamily="18" charset="0"/>
                        </a:rPr>
                        <a:t>2027</a:t>
                      </a:r>
                    </a:p>
                  </a:txBody>
                  <a:tcPr/>
                </a:tc>
                <a:extLst>
                  <a:ext uri="{0D108BD9-81ED-4DB2-BD59-A6C34878D82A}">
                    <a16:rowId xmlns:a16="http://schemas.microsoft.com/office/drawing/2014/main" val="238859180"/>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3098000721"/>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r>
                        <a:rPr lang="ru-RU" sz="1100" dirty="0">
                          <a:latin typeface="Times New Roman" panose="02020603050405020304" pitchFamily="18" charset="0"/>
                          <a:cs typeface="Times New Roman" panose="02020603050405020304" pitchFamily="18" charset="0"/>
                        </a:rPr>
                        <a:t>Количество муниципальных служащих, прошедших обучение</a:t>
                      </a:r>
                    </a:p>
                  </a:txBody>
                  <a:tcPr/>
                </a:tc>
                <a:tc>
                  <a:txBody>
                    <a:bodyPr/>
                    <a:lstStyle/>
                    <a:p>
                      <a:pPr algn="ctr"/>
                      <a:r>
                        <a:rPr lang="ru-RU" sz="1100" dirty="0">
                          <a:latin typeface="Times New Roman" panose="02020603050405020304" pitchFamily="18" charset="0"/>
                          <a:cs typeface="Times New Roman" panose="02020603050405020304" pitchFamily="18" charset="0"/>
                        </a:rPr>
                        <a:t>ед.</a:t>
                      </a:r>
                    </a:p>
                  </a:txBody>
                  <a:tcPr/>
                </a:tc>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2008240502"/>
                  </a:ext>
                </a:extLst>
              </a:tr>
              <a:tr h="202888">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r>
                        <a:rPr lang="ru-RU" sz="1100" dirty="0">
                          <a:latin typeface="Times New Roman" panose="02020603050405020304" pitchFamily="18" charset="0"/>
                          <a:cs typeface="Times New Roman" panose="02020603050405020304" pitchFamily="18" charset="0"/>
                        </a:rPr>
                        <a:t>Обеспечение исполнения расходной части бюджета Анучинского МО</a:t>
                      </a:r>
                    </a:p>
                  </a:txBody>
                  <a:tcPr/>
                </a:tc>
                <a:tc>
                  <a:txBody>
                    <a:bodyPr/>
                    <a:lstStyle/>
                    <a:p>
                      <a:pPr algn="ctr"/>
                      <a:r>
                        <a:rPr lang="ru-RU" sz="1100" dirty="0">
                          <a:latin typeface="Times New Roman" panose="02020603050405020304" pitchFamily="18" charset="0"/>
                          <a:cs typeface="Times New Roman" panose="02020603050405020304" pitchFamily="18" charset="0"/>
                        </a:rPr>
                        <a:t>%</a:t>
                      </a:r>
                    </a:p>
                  </a:txBody>
                  <a:tcPr/>
                </a:tc>
                <a:tc>
                  <a:txBody>
                    <a:bodyPr/>
                    <a:lstStyle/>
                    <a:p>
                      <a:pPr algn="ctr"/>
                      <a:r>
                        <a:rPr lang="ru-RU" sz="1100" dirty="0">
                          <a:latin typeface="Times New Roman" panose="02020603050405020304" pitchFamily="18" charset="0"/>
                          <a:cs typeface="Times New Roman" panose="02020603050405020304" pitchFamily="18" charset="0"/>
                        </a:rPr>
                        <a:t>95</a:t>
                      </a:r>
                    </a:p>
                  </a:txBody>
                  <a:tcPr/>
                </a:tc>
                <a:tc>
                  <a:txBody>
                    <a:bodyPr/>
                    <a:lstStyle/>
                    <a:p>
                      <a:pPr algn="ctr"/>
                      <a:r>
                        <a:rPr lang="ru-RU" sz="1100" dirty="0">
                          <a:latin typeface="Times New Roman" panose="02020603050405020304" pitchFamily="18" charset="0"/>
                          <a:cs typeface="Times New Roman" panose="02020603050405020304" pitchFamily="18" charset="0"/>
                        </a:rPr>
                        <a:t>95</a:t>
                      </a:r>
                    </a:p>
                  </a:txBody>
                  <a:tcPr/>
                </a:tc>
                <a:tc>
                  <a:txBody>
                    <a:bodyPr/>
                    <a:lstStyle/>
                    <a:p>
                      <a:pPr algn="ctr"/>
                      <a:r>
                        <a:rPr lang="ru-RU" sz="1100" dirty="0">
                          <a:latin typeface="Times New Roman" panose="02020603050405020304" pitchFamily="18" charset="0"/>
                          <a:cs typeface="Times New Roman" panose="02020603050405020304" pitchFamily="18" charset="0"/>
                        </a:rPr>
                        <a:t>95</a:t>
                      </a:r>
                    </a:p>
                  </a:txBody>
                  <a:tcPr/>
                </a:tc>
                <a:extLst>
                  <a:ext uri="{0D108BD9-81ED-4DB2-BD59-A6C34878D82A}">
                    <a16:rowId xmlns:a16="http://schemas.microsoft.com/office/drawing/2014/main" val="153727281"/>
                  </a:ext>
                </a:extLst>
              </a:tr>
              <a:tr h="0">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r>
                        <a:rPr lang="ru-RU" sz="1100" dirty="0">
                          <a:effectLst/>
                          <a:latin typeface="Times New Roman" panose="02020603050405020304" pitchFamily="18" charset="0"/>
                          <a:ea typeface="SimSun" panose="02010600030101010101" pitchFamily="2" charset="-122"/>
                        </a:rPr>
                        <a:t>Пенсионное обеспечение </a:t>
                      </a:r>
                      <a:r>
                        <a:rPr lang="ru-RU" sz="1100" dirty="0">
                          <a:effectLst/>
                          <a:latin typeface="SimSun" panose="02010600030101010101" pitchFamily="2" charset="-122"/>
                          <a:cs typeface="SimSun" panose="02010600030101010101" pitchFamily="2" charset="-122"/>
                        </a:rPr>
                        <a:t>  </a:t>
                      </a:r>
                      <a:r>
                        <a:rPr lang="ru-RU" sz="1100" dirty="0">
                          <a:effectLst/>
                          <a:latin typeface="Times New Roman" panose="02020603050405020304" pitchFamily="18" charset="0"/>
                          <a:ea typeface="SimSun" panose="02010600030101010101" pitchFamily="2" charset="-122"/>
                        </a:rPr>
                        <a:t>за выслугу лет лицам, замещавших муниципальные должности и должности муниципальных служащих в органах местного самоуправления Анучинского муниципального округ</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a:t>
                      </a:r>
                    </a:p>
                  </a:txBody>
                  <a:tcPr/>
                </a:tc>
                <a:tc>
                  <a:txBody>
                    <a:bodyPr/>
                    <a:lstStyle/>
                    <a:p>
                      <a:pPr algn="ctr"/>
                      <a:r>
                        <a:rPr lang="ru-RU" sz="1100" dirty="0">
                          <a:latin typeface="Times New Roman" panose="02020603050405020304" pitchFamily="18" charset="0"/>
                          <a:cs typeface="Times New Roman" panose="02020603050405020304" pitchFamily="18" charset="0"/>
                        </a:rPr>
                        <a:t>95</a:t>
                      </a:r>
                    </a:p>
                  </a:txBody>
                  <a:tcPr/>
                </a:tc>
                <a:tc>
                  <a:txBody>
                    <a:bodyPr/>
                    <a:lstStyle/>
                    <a:p>
                      <a:pPr algn="ctr"/>
                      <a:r>
                        <a:rPr lang="ru-RU" sz="1100" dirty="0">
                          <a:latin typeface="Times New Roman" panose="02020603050405020304" pitchFamily="18" charset="0"/>
                          <a:cs typeface="Times New Roman" panose="02020603050405020304" pitchFamily="18" charset="0"/>
                        </a:rPr>
                        <a:t>95</a:t>
                      </a:r>
                    </a:p>
                  </a:txBody>
                  <a:tcPr/>
                </a:tc>
                <a:tc>
                  <a:txBody>
                    <a:bodyPr/>
                    <a:lstStyle/>
                    <a:p>
                      <a:pPr algn="ctr"/>
                      <a:r>
                        <a:rPr lang="ru-RU" sz="1100" dirty="0">
                          <a:latin typeface="Times New Roman" panose="02020603050405020304" pitchFamily="18" charset="0"/>
                          <a:cs typeface="Times New Roman" panose="02020603050405020304" pitchFamily="18" charset="0"/>
                        </a:rPr>
                        <a:t>95</a:t>
                      </a:r>
                    </a:p>
                  </a:txBody>
                  <a:tcPr/>
                </a:tc>
                <a:extLst>
                  <a:ext uri="{0D108BD9-81ED-4DB2-BD59-A6C34878D82A}">
                    <a16:rowId xmlns:a16="http://schemas.microsoft.com/office/drawing/2014/main" val="708735103"/>
                  </a:ext>
                </a:extLst>
              </a:tr>
              <a:tr h="370840">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hangingPunct="0"/>
                      <a:r>
                        <a:rPr lang="ru-RU" sz="1100" dirty="0">
                          <a:effectLst/>
                          <a:latin typeface="Times New Roman" panose="02020603050405020304" pitchFamily="18" charset="0"/>
                          <a:ea typeface="SimSun" panose="02010600030101010101" pitchFamily="2" charset="-122"/>
                        </a:rPr>
                        <a:t>Реализация основных мероприятий администрации Анучинского муниципального округа и ее структурных подразделений в рамках программных и непрограммных мероприятий</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95</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95</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95</a:t>
                      </a:r>
                    </a:p>
                  </a:txBody>
                  <a:tcPr marL="0" marR="0" marT="0" marB="0"/>
                </a:tc>
                <a:extLst>
                  <a:ext uri="{0D108BD9-81ED-4DB2-BD59-A6C34878D82A}">
                    <a16:rowId xmlns:a16="http://schemas.microsoft.com/office/drawing/2014/main" val="2965617575"/>
                  </a:ext>
                </a:extLst>
              </a:tr>
              <a:tr h="275613">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hangingPunct="0"/>
                      <a:r>
                        <a:rPr lang="ru-RU" sz="1100" dirty="0">
                          <a:solidFill>
                            <a:srgbClr val="000000"/>
                          </a:solidFill>
                          <a:effectLst/>
                          <a:latin typeface="Times New Roman" panose="02020603050405020304" pitchFamily="18" charset="0"/>
                          <a:ea typeface="SimSun" panose="02010600030101010101" pitchFamily="2" charset="-122"/>
                        </a:rPr>
                        <a:t>Информационное обеспечение органов местного самоуправления Анучинского муниципального округа</a:t>
                      </a:r>
                      <a:endParaRPr lang="ru-RU" sz="1100" dirty="0">
                        <a:effectLst/>
                        <a:latin typeface="Times New Roman" panose="02020603050405020304" pitchFamily="18" charset="0"/>
                        <a:ea typeface="SimSun" panose="02010600030101010101" pitchFamily="2" charset="-122"/>
                      </a:endParaRP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100</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100</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100</a:t>
                      </a:r>
                    </a:p>
                  </a:txBody>
                  <a:tcPr marL="0" marR="0" marT="0" marB="0"/>
                </a:tc>
                <a:extLst>
                  <a:ext uri="{0D108BD9-81ED-4DB2-BD59-A6C34878D82A}">
                    <a16:rowId xmlns:a16="http://schemas.microsoft.com/office/drawing/2014/main" val="412699305"/>
                  </a:ext>
                </a:extLst>
              </a:tr>
              <a:tr h="275613">
                <a:tc>
                  <a:txBody>
                    <a:bodyPr/>
                    <a:lstStyle/>
                    <a:p>
                      <a:pPr algn="ctr"/>
                      <a:r>
                        <a:rPr lang="ru-RU" sz="1100" dirty="0">
                          <a:latin typeface="Times New Roman" panose="02020603050405020304" pitchFamily="18" charset="0"/>
                          <a:cs typeface="Times New Roman" panose="02020603050405020304" pitchFamily="18" charset="0"/>
                        </a:rPr>
                        <a:t>6</a:t>
                      </a:r>
                    </a:p>
                  </a:txBody>
                  <a:tcPr/>
                </a:tc>
                <a:tc>
                  <a:txBody>
                    <a:bodyPr/>
                    <a:lstStyle/>
                    <a:p>
                      <a:pPr hangingPunct="0"/>
                      <a:r>
                        <a:rPr lang="ru-RU" sz="1100" dirty="0">
                          <a:effectLst/>
                          <a:latin typeface="Times New Roman" panose="02020603050405020304" pitchFamily="18" charset="0"/>
                          <a:ea typeface="SimSun" panose="02010600030101010101" pitchFamily="2" charset="-122"/>
                        </a:rPr>
                        <a:t>Проведение и участие в мероприятиях, направленных на пропаганду семейных ценностей, повышение роли, значения и влияния института семьи в обществе</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ед.</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2</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2</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2</a:t>
                      </a:r>
                    </a:p>
                  </a:txBody>
                  <a:tcPr marL="0" marR="0" marT="0" marB="0"/>
                </a:tc>
                <a:extLst>
                  <a:ext uri="{0D108BD9-81ED-4DB2-BD59-A6C34878D82A}">
                    <a16:rowId xmlns:a16="http://schemas.microsoft.com/office/drawing/2014/main" val="3605489754"/>
                  </a:ext>
                </a:extLst>
              </a:tr>
              <a:tr h="275613">
                <a:tc>
                  <a:txBody>
                    <a:bodyPr/>
                    <a:lstStyle/>
                    <a:p>
                      <a:pPr algn="ctr"/>
                      <a:r>
                        <a:rPr lang="ru-RU" sz="1100" dirty="0">
                          <a:latin typeface="Times New Roman" panose="02020603050405020304" pitchFamily="18" charset="0"/>
                          <a:cs typeface="Times New Roman" panose="02020603050405020304" pitchFamily="18" charset="0"/>
                        </a:rPr>
                        <a:t>7</a:t>
                      </a:r>
                    </a:p>
                  </a:txBody>
                  <a:tcPr/>
                </a:tc>
                <a:tc>
                  <a:txBody>
                    <a:bodyPr/>
                    <a:lstStyle/>
                    <a:p>
                      <a:pPr hangingPunct="0"/>
                      <a:r>
                        <a:rPr lang="ru-RU" sz="1100" dirty="0">
                          <a:effectLst/>
                          <a:latin typeface="Times New Roman" panose="02020603050405020304" pitchFamily="18" charset="0"/>
                          <a:ea typeface="SimSun" panose="02010600030101010101" pitchFamily="2" charset="-122"/>
                        </a:rPr>
                        <a:t>Увеличение количества проведенных мероприятий с целью повышения культуры охраны труда граждан (конкурсы по охране  труда)</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ед.</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2</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2</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2</a:t>
                      </a:r>
                    </a:p>
                  </a:txBody>
                  <a:tcPr marL="0" marR="0" marT="0" marB="0"/>
                </a:tc>
                <a:extLst>
                  <a:ext uri="{0D108BD9-81ED-4DB2-BD59-A6C34878D82A}">
                    <a16:rowId xmlns:a16="http://schemas.microsoft.com/office/drawing/2014/main" val="2179426631"/>
                  </a:ext>
                </a:extLst>
              </a:tr>
            </a:tbl>
          </a:graphicData>
        </a:graphic>
      </p:graphicFrame>
    </p:spTree>
    <p:extLst>
      <p:ext uri="{BB962C8B-B14F-4D97-AF65-F5344CB8AC3E}">
        <p14:creationId xmlns:p14="http://schemas.microsoft.com/office/powerpoint/2010/main" val="42197815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AAFF93-47B9-7E1D-0FE6-0C998023F993}"/>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4DEAA248-1C55-4805-995B-C3DFDF0FACAF}"/>
              </a:ext>
            </a:extLst>
          </p:cNvPr>
          <p:cNvGraphicFramePr>
            <a:graphicFrameLocks noGrp="1"/>
          </p:cNvGraphicFramePr>
          <p:nvPr>
            <p:extLst>
              <p:ext uri="{D42A27DB-BD31-4B8C-83A1-F6EECF244321}">
                <p14:modId xmlns:p14="http://schemas.microsoft.com/office/powerpoint/2010/main" val="1272191395"/>
              </p:ext>
            </p:extLst>
          </p:nvPr>
        </p:nvGraphicFramePr>
        <p:xfrm>
          <a:off x="284086" y="102223"/>
          <a:ext cx="11842811" cy="3411273"/>
        </p:xfrm>
        <a:graphic>
          <a:graphicData uri="http://schemas.openxmlformats.org/drawingml/2006/table">
            <a:tbl>
              <a:tblPr firstRow="1" bandRow="1">
                <a:tableStyleId>{BDBED569-4797-4DF1-A0F4-6AAB3CD982D8}</a:tableStyleId>
              </a:tblPr>
              <a:tblGrid>
                <a:gridCol w="418686">
                  <a:extLst>
                    <a:ext uri="{9D8B030D-6E8A-4147-A177-3AD203B41FA5}">
                      <a16:colId xmlns:a16="http://schemas.microsoft.com/office/drawing/2014/main" val="3552395152"/>
                    </a:ext>
                  </a:extLst>
                </a:gridCol>
                <a:gridCol w="7722137">
                  <a:extLst>
                    <a:ext uri="{9D8B030D-6E8A-4147-A177-3AD203B41FA5}">
                      <a16:colId xmlns:a16="http://schemas.microsoft.com/office/drawing/2014/main" val="3059868666"/>
                    </a:ext>
                  </a:extLst>
                </a:gridCol>
                <a:gridCol w="701336">
                  <a:extLst>
                    <a:ext uri="{9D8B030D-6E8A-4147-A177-3AD203B41FA5}">
                      <a16:colId xmlns:a16="http://schemas.microsoft.com/office/drawing/2014/main" val="3116357261"/>
                    </a:ext>
                  </a:extLst>
                </a:gridCol>
                <a:gridCol w="1020932">
                  <a:extLst>
                    <a:ext uri="{9D8B030D-6E8A-4147-A177-3AD203B41FA5}">
                      <a16:colId xmlns:a16="http://schemas.microsoft.com/office/drawing/2014/main" val="566982424"/>
                    </a:ext>
                  </a:extLst>
                </a:gridCol>
                <a:gridCol w="994299">
                  <a:extLst>
                    <a:ext uri="{9D8B030D-6E8A-4147-A177-3AD203B41FA5}">
                      <a16:colId xmlns:a16="http://schemas.microsoft.com/office/drawing/2014/main" val="4084061568"/>
                    </a:ext>
                  </a:extLst>
                </a:gridCol>
                <a:gridCol w="985421">
                  <a:extLst>
                    <a:ext uri="{9D8B030D-6E8A-4147-A177-3AD203B41FA5}">
                      <a16:colId xmlns:a16="http://schemas.microsoft.com/office/drawing/2014/main" val="1253693386"/>
                    </a:ext>
                  </a:extLst>
                </a:gridCol>
              </a:tblGrid>
              <a:tr h="297180">
                <a:tc rowSpan="2">
                  <a:txBody>
                    <a:bodyPr/>
                    <a:lstStyle/>
                    <a:p>
                      <a:r>
                        <a:rPr lang="ru-RU" sz="1100" dirty="0">
                          <a:latin typeface="Times New Roman" panose="02020603050405020304" pitchFamily="18" charset="0"/>
                          <a:cs typeface="Times New Roman" panose="02020603050405020304" pitchFamily="18" charset="0"/>
                        </a:rPr>
                        <a:t>№ п/п</a:t>
                      </a:r>
                    </a:p>
                  </a:txBody>
                  <a:tcPr/>
                </a:tc>
                <a:tc rowSpan="2">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100" dirty="0">
                          <a:latin typeface="Times New Roman" panose="02020603050405020304" pitchFamily="18" charset="0"/>
                          <a:cs typeface="Times New Roman" panose="02020603050405020304" pitchFamily="18" charset="0"/>
                        </a:rPr>
                        <a:t>Ед. изм.</a:t>
                      </a:r>
                    </a:p>
                  </a:txBody>
                  <a:tcPr/>
                </a:tc>
                <a:tc gridSpan="3">
                  <a:txBody>
                    <a:bodyPr/>
                    <a:lstStyle/>
                    <a:p>
                      <a:r>
                        <a:rPr lang="ru-RU" sz="11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23177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latin typeface="Times New Roman" panose="02020603050405020304" pitchFamily="18" charset="0"/>
                          <a:cs typeface="Times New Roman" panose="02020603050405020304" pitchFamily="18" charset="0"/>
                        </a:rPr>
                        <a:t>2025</a:t>
                      </a:r>
                    </a:p>
                  </a:txBody>
                  <a:tcPr/>
                </a:tc>
                <a:tc>
                  <a:txBody>
                    <a:bodyPr/>
                    <a:lstStyle/>
                    <a:p>
                      <a:pPr algn="ctr"/>
                      <a:r>
                        <a:rPr lang="ru-RU" sz="1100" b="1" dirty="0">
                          <a:latin typeface="Times New Roman" panose="02020603050405020304" pitchFamily="18" charset="0"/>
                          <a:cs typeface="Times New Roman" panose="02020603050405020304" pitchFamily="18" charset="0"/>
                        </a:rPr>
                        <a:t>2026</a:t>
                      </a:r>
                    </a:p>
                  </a:txBody>
                  <a:tcPr/>
                </a:tc>
                <a:tc>
                  <a:txBody>
                    <a:bodyPr/>
                    <a:lstStyle/>
                    <a:p>
                      <a:pPr algn="ctr"/>
                      <a:r>
                        <a:rPr lang="ru-RU" sz="1100" b="1" dirty="0">
                          <a:latin typeface="Times New Roman" panose="02020603050405020304" pitchFamily="18" charset="0"/>
                          <a:cs typeface="Times New Roman" panose="02020603050405020304" pitchFamily="18" charset="0"/>
                        </a:rPr>
                        <a:t>2027</a:t>
                      </a:r>
                    </a:p>
                  </a:txBody>
                  <a:tcPr/>
                </a:tc>
                <a:extLst>
                  <a:ext uri="{0D108BD9-81ED-4DB2-BD59-A6C34878D82A}">
                    <a16:rowId xmlns:a16="http://schemas.microsoft.com/office/drawing/2014/main" val="238859180"/>
                  </a:ext>
                </a:extLst>
              </a:tr>
              <a:tr h="180416">
                <a:tc>
                  <a:txBody>
                    <a:bodyPr/>
                    <a:lstStyle/>
                    <a:p>
                      <a:pPr algn="ctr" hangingPunct="0"/>
                      <a:r>
                        <a:rPr lang="ru-RU" sz="1100" dirty="0">
                          <a:effectLst/>
                          <a:latin typeface="Times New Roman" panose="02020603050405020304" pitchFamily="18" charset="0"/>
                          <a:ea typeface="SimSun" panose="02010600030101010101" pitchFamily="2" charset="-122"/>
                        </a:rPr>
                        <a:t>8</a:t>
                      </a:r>
                    </a:p>
                  </a:txBody>
                  <a:tcPr marL="44450" marR="44450" marT="0" marB="0"/>
                </a:tc>
                <a:tc>
                  <a:txBody>
                    <a:bodyPr/>
                    <a:lstStyle/>
                    <a:p>
                      <a:pPr hangingPunct="0"/>
                      <a:r>
                        <a:rPr lang="ru-RU" sz="1100" dirty="0">
                          <a:effectLst/>
                          <a:latin typeface="Times New Roman" panose="02020603050405020304" pitchFamily="18" charset="0"/>
                          <a:ea typeface="SimSun" panose="02010600030101010101" pitchFamily="2" charset="-122"/>
                        </a:rPr>
                        <a:t>Снижение количества несовершеннолетних, состоящих на учете в КДН и ЗП </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ед.</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20</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19</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19</a:t>
                      </a:r>
                    </a:p>
                  </a:txBody>
                  <a:tcPr marL="0" marR="0" marT="0" marB="0"/>
                </a:tc>
                <a:extLst>
                  <a:ext uri="{0D108BD9-81ED-4DB2-BD59-A6C34878D82A}">
                    <a16:rowId xmlns:a16="http://schemas.microsoft.com/office/drawing/2014/main" val="1593636674"/>
                  </a:ext>
                </a:extLst>
              </a:tr>
              <a:tr h="234892">
                <a:tc>
                  <a:txBody>
                    <a:bodyPr/>
                    <a:lstStyle/>
                    <a:p>
                      <a:pPr algn="ctr" hangingPunct="0"/>
                      <a:r>
                        <a:rPr lang="ru-RU" sz="1100" dirty="0">
                          <a:effectLst/>
                          <a:latin typeface="Times New Roman" panose="02020603050405020304" pitchFamily="18" charset="0"/>
                          <a:ea typeface="SimSun" panose="02010600030101010101" pitchFamily="2" charset="-122"/>
                        </a:rPr>
                        <a:t>9</a:t>
                      </a:r>
                    </a:p>
                  </a:txBody>
                  <a:tcPr marL="44450" marR="44450" marT="0" marB="0"/>
                </a:tc>
                <a:tc>
                  <a:txBody>
                    <a:bodyPr/>
                    <a:lstStyle/>
                    <a:p>
                      <a:pPr hangingPunct="0"/>
                      <a:r>
                        <a:rPr lang="ru-RU" sz="1100" dirty="0">
                          <a:solidFill>
                            <a:srgbClr val="000000"/>
                          </a:solidFill>
                          <a:effectLst/>
                          <a:latin typeface="Times New Roman" panose="02020603050405020304" pitchFamily="18" charset="0"/>
                          <a:ea typeface="SimSun" panose="02010600030101010101" pitchFamily="2" charset="-122"/>
                        </a:rPr>
                        <a:t>Снижение количества преступлений, совершенных несовершеннолетними</a:t>
                      </a:r>
                      <a:endParaRPr lang="ru-RU" sz="1100" dirty="0">
                        <a:effectLst/>
                        <a:latin typeface="Times New Roman" panose="02020603050405020304" pitchFamily="18" charset="0"/>
                        <a:ea typeface="SimSun" panose="02010600030101010101" pitchFamily="2" charset="-122"/>
                      </a:endParaRP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ед.</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4</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3</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2</a:t>
                      </a:r>
                    </a:p>
                  </a:txBody>
                  <a:tcPr marL="0" marR="0" marT="0" marB="0"/>
                </a:tc>
                <a:extLst>
                  <a:ext uri="{0D108BD9-81ED-4DB2-BD59-A6C34878D82A}">
                    <a16:rowId xmlns:a16="http://schemas.microsoft.com/office/drawing/2014/main" val="1288733127"/>
                  </a:ext>
                </a:extLst>
              </a:tr>
              <a:tr h="370840">
                <a:tc>
                  <a:txBody>
                    <a:bodyPr/>
                    <a:lstStyle/>
                    <a:p>
                      <a:pPr algn="ctr" hangingPunct="0"/>
                      <a:r>
                        <a:rPr lang="ru-RU" sz="1100" dirty="0">
                          <a:effectLst/>
                          <a:latin typeface="Times New Roman" panose="02020603050405020304" pitchFamily="18" charset="0"/>
                          <a:ea typeface="SimSun" panose="02010600030101010101" pitchFamily="2" charset="-122"/>
                        </a:rPr>
                        <a:t>10</a:t>
                      </a:r>
                    </a:p>
                  </a:txBody>
                  <a:tcPr marL="44450" marR="44450" marT="0" marB="0"/>
                </a:tc>
                <a:tc>
                  <a:txBody>
                    <a:bodyPr/>
                    <a:lstStyle/>
                    <a:p>
                      <a:pPr hangingPunct="0"/>
                      <a:r>
                        <a:rPr lang="ru-RU" sz="1100" dirty="0">
                          <a:effectLst/>
                          <a:latin typeface="Times New Roman" panose="02020603050405020304" pitchFamily="18" charset="0"/>
                          <a:ea typeface="SimSun" panose="02010600030101010101" pitchFamily="2" charset="-122"/>
                        </a:rPr>
                        <a:t>Обеспечение</a:t>
                      </a:r>
                      <a:r>
                        <a:rPr lang="en-US" sz="1100" dirty="0">
                          <a:effectLst/>
                          <a:latin typeface="Times New Roman" panose="02020603050405020304" pitchFamily="18" charset="0"/>
                          <a:ea typeface="SimSun" panose="02010600030101010101" pitchFamily="2" charset="-122"/>
                        </a:rPr>
                        <a:t> деятельности избирательных  </a:t>
                      </a:r>
                      <a:r>
                        <a:rPr lang="en-US" sz="1100" dirty="0" err="1">
                          <a:effectLst/>
                          <a:latin typeface="Times New Roman" panose="02020603050405020304" pitchFamily="18" charset="0"/>
                          <a:ea typeface="SimSun" panose="02010600030101010101" pitchFamily="2" charset="-122"/>
                        </a:rPr>
                        <a:t>комиссий</a:t>
                      </a:r>
                      <a:r>
                        <a:rPr lang="en-US" sz="1100" dirty="0">
                          <a:effectLst/>
                          <a:latin typeface="Times New Roman" panose="02020603050405020304" pitchFamily="18" charset="0"/>
                          <a:ea typeface="SimSun" panose="02010600030101010101" pitchFamily="2" charset="-122"/>
                        </a:rPr>
                        <a:t> и </a:t>
                      </a:r>
                      <a:r>
                        <a:rPr lang="en-US" sz="1100" dirty="0" err="1">
                          <a:effectLst/>
                          <a:latin typeface="Times New Roman" panose="02020603050405020304" pitchFamily="18" charset="0"/>
                          <a:ea typeface="SimSun" panose="02010600030101010101" pitchFamily="2" charset="-122"/>
                        </a:rPr>
                        <a:t>оказание</a:t>
                      </a:r>
                      <a:r>
                        <a:rPr lang="en-US" sz="1100" dirty="0">
                          <a:effectLst/>
                          <a:latin typeface="Times New Roman" panose="02020603050405020304" pitchFamily="18" charset="0"/>
                          <a:ea typeface="SimSun" panose="02010600030101010101" pitchFamily="2" charset="-122"/>
                        </a:rPr>
                        <a:t>  </a:t>
                      </a:r>
                      <a:r>
                        <a:rPr lang="en-US" sz="1100" dirty="0" err="1">
                          <a:effectLst/>
                          <a:latin typeface="Times New Roman" panose="02020603050405020304" pitchFamily="18" charset="0"/>
                          <a:ea typeface="SimSun" panose="02010600030101010101" pitchFamily="2" charset="-122"/>
                        </a:rPr>
                        <a:t>им</a:t>
                      </a:r>
                      <a:r>
                        <a:rPr lang="en-US" sz="1100" dirty="0">
                          <a:effectLst/>
                          <a:latin typeface="Times New Roman" panose="02020603050405020304" pitchFamily="18" charset="0"/>
                          <a:ea typeface="SimSun" panose="02010600030101010101" pitchFamily="2" charset="-122"/>
                        </a:rPr>
                        <a:t> </a:t>
                      </a:r>
                      <a:r>
                        <a:rPr lang="en-US" sz="1100" dirty="0" err="1">
                          <a:effectLst/>
                          <a:latin typeface="Times New Roman" panose="02020603050405020304" pitchFamily="18" charset="0"/>
                          <a:ea typeface="SimSun" panose="02010600030101010101" pitchFamily="2" charset="-122"/>
                        </a:rPr>
                        <a:t>содействия</a:t>
                      </a:r>
                      <a:r>
                        <a:rPr lang="en-US" sz="1100" dirty="0">
                          <a:effectLst/>
                          <a:latin typeface="Times New Roman" panose="02020603050405020304" pitchFamily="18" charset="0"/>
                          <a:ea typeface="SimSun" panose="02010600030101010101" pitchFamily="2" charset="-122"/>
                        </a:rPr>
                        <a:t> в </a:t>
                      </a:r>
                      <a:r>
                        <a:rPr lang="en-US" sz="1100" dirty="0" err="1">
                          <a:effectLst/>
                          <a:latin typeface="Times New Roman" panose="02020603050405020304" pitchFamily="18" charset="0"/>
                          <a:ea typeface="SimSun" panose="02010600030101010101" pitchFamily="2" charset="-122"/>
                        </a:rPr>
                        <a:t>организации</a:t>
                      </a:r>
                      <a:r>
                        <a:rPr lang="en-US" sz="1100" dirty="0">
                          <a:effectLst/>
                          <a:latin typeface="Times New Roman" panose="02020603050405020304" pitchFamily="18" charset="0"/>
                          <a:ea typeface="SimSun" panose="02010600030101010101" pitchFamily="2" charset="-122"/>
                        </a:rPr>
                        <a:t> и</a:t>
                      </a:r>
                      <a:r>
                        <a:rPr lang="ru-RU" sz="1100" dirty="0">
                          <a:effectLst/>
                          <a:latin typeface="Times New Roman" panose="02020603050405020304" pitchFamily="18" charset="0"/>
                          <a:ea typeface="SimSun" panose="02010600030101010101" pitchFamily="2" charset="-122"/>
                        </a:rPr>
                        <a:t> подготовке в проведение выборов и референдумов</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100</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100</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100</a:t>
                      </a:r>
                    </a:p>
                  </a:txBody>
                  <a:tcPr marL="0" marR="0" marT="0" marB="0"/>
                </a:tc>
                <a:extLst>
                  <a:ext uri="{0D108BD9-81ED-4DB2-BD59-A6C34878D82A}">
                    <a16:rowId xmlns:a16="http://schemas.microsoft.com/office/drawing/2014/main" val="179941389"/>
                  </a:ext>
                </a:extLst>
              </a:tr>
              <a:tr h="370840">
                <a:tc>
                  <a:txBody>
                    <a:bodyPr/>
                    <a:lstStyle/>
                    <a:p>
                      <a:pPr algn="ctr" hangingPunct="0"/>
                      <a:r>
                        <a:rPr lang="ru-RU" sz="1100" dirty="0">
                          <a:effectLst/>
                          <a:latin typeface="Times New Roman" panose="02020603050405020304" pitchFamily="18" charset="0"/>
                          <a:ea typeface="SimSun" panose="02010600030101010101" pitchFamily="2" charset="-122"/>
                        </a:rPr>
                        <a:t>11</a:t>
                      </a:r>
                    </a:p>
                  </a:txBody>
                  <a:tcPr marL="44450" marR="44450" marT="0" marB="0"/>
                </a:tc>
                <a:tc>
                  <a:txBody>
                    <a:bodyPr/>
                    <a:lstStyle/>
                    <a:p>
                      <a:pPr hangingPunct="0"/>
                      <a:r>
                        <a:rPr lang="ru-RU" sz="1100" spc="-5" dirty="0">
                          <a:effectLst/>
                          <a:latin typeface="Times New Roman" panose="02020603050405020304" pitchFamily="18" charset="0"/>
                          <a:ea typeface="SimSun" panose="02010600030101010101" pitchFamily="2" charset="-122"/>
                        </a:rPr>
                        <a:t>Доля экономии бюджетных средств в результате проведения процедур размещения заказов на поставку товаров, выполнение работ, оказание услуг для нужд администрации</a:t>
                      </a:r>
                      <a:endParaRPr lang="ru-RU" sz="1100" dirty="0">
                        <a:effectLst/>
                        <a:latin typeface="Times New Roman" panose="02020603050405020304" pitchFamily="18" charset="0"/>
                        <a:ea typeface="SimSun" panose="02010600030101010101" pitchFamily="2" charset="-122"/>
                      </a:endParaRP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6</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6</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6</a:t>
                      </a:r>
                    </a:p>
                  </a:txBody>
                  <a:tcPr marL="0" marR="0" marT="0" marB="0"/>
                </a:tc>
                <a:extLst>
                  <a:ext uri="{0D108BD9-81ED-4DB2-BD59-A6C34878D82A}">
                    <a16:rowId xmlns:a16="http://schemas.microsoft.com/office/drawing/2014/main" val="3307539671"/>
                  </a:ext>
                </a:extLst>
              </a:tr>
              <a:tr h="214665">
                <a:tc>
                  <a:txBody>
                    <a:bodyPr/>
                    <a:lstStyle/>
                    <a:p>
                      <a:pPr algn="ctr" hangingPunct="0"/>
                      <a:r>
                        <a:rPr lang="ru-RU" sz="1100" dirty="0">
                          <a:effectLst/>
                          <a:latin typeface="Times New Roman" panose="02020603050405020304" pitchFamily="18" charset="0"/>
                          <a:ea typeface="SimSun" panose="02010600030101010101" pitchFamily="2" charset="-122"/>
                        </a:rPr>
                        <a:t>12</a:t>
                      </a:r>
                    </a:p>
                  </a:txBody>
                  <a:tcPr marL="44450" marR="44450" marT="0" marB="0"/>
                </a:tc>
                <a:tc>
                  <a:txBody>
                    <a:bodyPr/>
                    <a:lstStyle/>
                    <a:p>
                      <a:pPr hangingPunct="0"/>
                      <a:r>
                        <a:rPr lang="ru-RU" sz="1100" dirty="0">
                          <a:effectLst/>
                          <a:latin typeface="Times New Roman" panose="02020603050405020304" pitchFamily="18" charset="0"/>
                          <a:ea typeface="SimSun" panose="02010600030101010101" pitchFamily="2" charset="-122"/>
                        </a:rPr>
                        <a:t>Защита информации при проведении мероприятий мобилизационной подготовки</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100</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100</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100</a:t>
                      </a:r>
                    </a:p>
                  </a:txBody>
                  <a:tcPr marL="0" marR="0" marT="0" marB="0"/>
                </a:tc>
                <a:extLst>
                  <a:ext uri="{0D108BD9-81ED-4DB2-BD59-A6C34878D82A}">
                    <a16:rowId xmlns:a16="http://schemas.microsoft.com/office/drawing/2014/main" val="2120243857"/>
                  </a:ext>
                </a:extLst>
              </a:tr>
              <a:tr h="370840">
                <a:tc>
                  <a:txBody>
                    <a:bodyPr/>
                    <a:lstStyle/>
                    <a:p>
                      <a:pPr algn="ctr" hangingPunct="0"/>
                      <a:r>
                        <a:rPr lang="ru-RU" sz="1100" dirty="0">
                          <a:effectLst/>
                          <a:latin typeface="Times New Roman" panose="02020603050405020304" pitchFamily="18" charset="0"/>
                          <a:ea typeface="SimSun" panose="02010600030101010101" pitchFamily="2" charset="-122"/>
                        </a:rPr>
                        <a:t>13</a:t>
                      </a:r>
                    </a:p>
                  </a:txBody>
                  <a:tcPr marL="44450" marR="44450" marT="0" marB="0"/>
                </a:tc>
                <a:tc>
                  <a:txBody>
                    <a:bodyPr/>
                    <a:lstStyle/>
                    <a:p>
                      <a:pPr hangingPunct="0"/>
                      <a:r>
                        <a:rPr lang="ru-RU" sz="1100" dirty="0">
                          <a:effectLst/>
                          <a:latin typeface="Times New Roman" panose="02020603050405020304" pitchFamily="18" charset="0"/>
                          <a:ea typeface="SimSun" panose="02010600030101010101" pitchFamily="2" charset="-122"/>
                        </a:rPr>
                        <a:t>Обеспечение безопасности работников (специалистов) в процессе их трудовой деятельности и их прав  на рабочие места, соответствующие государственным нормативным требованиям охраны труда</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100</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100</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100</a:t>
                      </a:r>
                    </a:p>
                  </a:txBody>
                  <a:tcPr marL="0" marR="0" marT="0" marB="0"/>
                </a:tc>
                <a:extLst>
                  <a:ext uri="{0D108BD9-81ED-4DB2-BD59-A6C34878D82A}">
                    <a16:rowId xmlns:a16="http://schemas.microsoft.com/office/drawing/2014/main" val="3255847330"/>
                  </a:ext>
                </a:extLst>
              </a:tr>
              <a:tr h="370840">
                <a:tc>
                  <a:txBody>
                    <a:bodyPr/>
                    <a:lstStyle/>
                    <a:p>
                      <a:pPr algn="ctr" hangingPunct="0"/>
                      <a:r>
                        <a:rPr lang="ru-RU" sz="1100" dirty="0">
                          <a:effectLst/>
                          <a:latin typeface="Times New Roman" panose="02020603050405020304" pitchFamily="18" charset="0"/>
                          <a:ea typeface="SimSun" panose="02010600030101010101" pitchFamily="2" charset="-122"/>
                        </a:rPr>
                        <a:t>14</a:t>
                      </a:r>
                    </a:p>
                  </a:txBody>
                  <a:tcPr marL="44450" marR="44450" marT="0" marB="0"/>
                </a:tc>
                <a:tc>
                  <a:txBody>
                    <a:bodyPr/>
                    <a:lstStyle/>
                    <a:p>
                      <a:pPr hangingPunct="0"/>
                      <a:r>
                        <a:rPr lang="ru-RU" sz="1100" dirty="0">
                          <a:solidFill>
                            <a:srgbClr val="000000"/>
                          </a:solidFill>
                          <a:effectLst/>
                          <a:latin typeface="Times New Roman" panose="02020603050405020304" pitchFamily="18" charset="0"/>
                          <a:ea typeface="SimSun" panose="02010600030101010101" pitchFamily="2" charset="-122"/>
                        </a:rPr>
                        <a:t>Увеличение количества протоколов в области благоустройства и санитарного содержания  территории Анучинского муниципального округа</a:t>
                      </a:r>
                      <a:endParaRPr lang="ru-RU" sz="1100" dirty="0">
                        <a:effectLst/>
                        <a:latin typeface="Times New Roman" panose="02020603050405020304" pitchFamily="18" charset="0"/>
                        <a:ea typeface="SimSun" panose="02010600030101010101" pitchFamily="2" charset="-122"/>
                      </a:endParaRP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ед.</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6</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7</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7</a:t>
                      </a:r>
                    </a:p>
                  </a:txBody>
                  <a:tcPr marL="0" marR="0" marT="0" marB="0"/>
                </a:tc>
                <a:extLst>
                  <a:ext uri="{0D108BD9-81ED-4DB2-BD59-A6C34878D82A}">
                    <a16:rowId xmlns:a16="http://schemas.microsoft.com/office/drawing/2014/main" val="1631704320"/>
                  </a:ext>
                </a:extLst>
              </a:tr>
              <a:tr h="370840">
                <a:tc>
                  <a:txBody>
                    <a:bodyPr/>
                    <a:lstStyle/>
                    <a:p>
                      <a:pPr algn="ctr" hangingPunct="0"/>
                      <a:r>
                        <a:rPr lang="ru-RU" sz="1100" dirty="0">
                          <a:effectLst/>
                          <a:latin typeface="Times New Roman" panose="02020603050405020304" pitchFamily="18" charset="0"/>
                          <a:ea typeface="SimSun" panose="02010600030101010101" pitchFamily="2" charset="-122"/>
                        </a:rPr>
                        <a:t>15</a:t>
                      </a:r>
                    </a:p>
                  </a:txBody>
                  <a:tcPr marL="44450" marR="44450" marT="0" marB="0"/>
                </a:tc>
                <a:tc>
                  <a:txBody>
                    <a:bodyPr/>
                    <a:lstStyle/>
                    <a:p>
                      <a:pPr hangingPunct="0"/>
                      <a:r>
                        <a:rPr lang="ru-RU" sz="1100" dirty="0">
                          <a:effectLst/>
                          <a:latin typeface="Times New Roman" panose="02020603050405020304" pitchFamily="18" charset="0"/>
                          <a:ea typeface="SimSun" panose="02010600030101010101" pitchFamily="2" charset="-122"/>
                        </a:rPr>
                        <a:t>Увеличение  количества  детей-сирот и детей, оставшихся без попечения родителей в замещающие семьи граждан на территории Анучинского муниципального округа</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ед.</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10</a:t>
                      </a:r>
                    </a:p>
                  </a:txBody>
                  <a:tcPr marL="44450" marR="44450" marT="0" marB="0"/>
                </a:tc>
                <a:tc>
                  <a:txBody>
                    <a:bodyPr/>
                    <a:lstStyle/>
                    <a:p>
                      <a:pPr algn="ctr" hangingPunct="0"/>
                      <a:r>
                        <a:rPr lang="ru-RU" sz="1100">
                          <a:effectLst/>
                          <a:latin typeface="Times New Roman" panose="02020603050405020304" pitchFamily="18" charset="0"/>
                          <a:ea typeface="SimSun" panose="02010600030101010101" pitchFamily="2" charset="-122"/>
                        </a:rPr>
                        <a:t>10</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a:t>
                      </a:r>
                    </a:p>
                  </a:txBody>
                  <a:tcPr marL="0" marR="0" marT="0" marB="0"/>
                </a:tc>
                <a:extLst>
                  <a:ext uri="{0D108BD9-81ED-4DB2-BD59-A6C34878D82A}">
                    <a16:rowId xmlns:a16="http://schemas.microsoft.com/office/drawing/2014/main" val="3506077481"/>
                  </a:ext>
                </a:extLst>
              </a:tr>
              <a:tr h="370840">
                <a:tc>
                  <a:txBody>
                    <a:bodyPr/>
                    <a:lstStyle/>
                    <a:p>
                      <a:pPr algn="ctr" hangingPunct="0"/>
                      <a:r>
                        <a:rPr lang="ru-RU" sz="1100" dirty="0">
                          <a:effectLst/>
                          <a:latin typeface="Times New Roman" panose="02020603050405020304" pitchFamily="18" charset="0"/>
                          <a:ea typeface="SimSun" panose="02010600030101010101" pitchFamily="2" charset="-122"/>
                        </a:rPr>
                        <a:t>16</a:t>
                      </a:r>
                    </a:p>
                  </a:txBody>
                  <a:tcPr marL="44450" marR="44450" marT="0" marB="0"/>
                </a:tc>
                <a:tc>
                  <a:txBody>
                    <a:bodyPr/>
                    <a:lstStyle/>
                    <a:p>
                      <a:pPr hangingPunct="0"/>
                      <a:r>
                        <a:rPr lang="ru-RU" sz="1100">
                          <a:effectLst/>
                          <a:latin typeface="Times New Roman" panose="02020603050405020304" pitchFamily="18" charset="0"/>
                          <a:ea typeface="SimSun" panose="02010600030101010101" pitchFamily="2" charset="-122"/>
                        </a:rPr>
                        <a:t>Создание необходимых условий для эффективного осуществления переданных полномочий</a:t>
                      </a:r>
                    </a:p>
                    <a:p>
                      <a:pPr hangingPunct="0"/>
                      <a:r>
                        <a:rPr lang="ru-RU" sz="1100">
                          <a:effectLst/>
                          <a:latin typeface="Times New Roman" panose="02020603050405020304" pitchFamily="18" charset="0"/>
                          <a:ea typeface="SimSun" panose="02010600030101010101" pitchFamily="2" charset="-122"/>
                        </a:rPr>
                        <a:t> (</a:t>
                      </a:r>
                      <a:r>
                        <a:rPr lang="ru-RU" sz="1100" i="1">
                          <a:effectLst/>
                          <a:latin typeface="Times New Roman" panose="02020603050405020304" pitchFamily="18" charset="0"/>
                          <a:ea typeface="SimSun" panose="02010600030101010101" pitchFamily="2" charset="-122"/>
                        </a:rPr>
                        <a:t>по сферам деятельности</a:t>
                      </a:r>
                      <a:r>
                        <a:rPr lang="ru-RU" sz="110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100</a:t>
                      </a:r>
                    </a:p>
                  </a:txBody>
                  <a:tcPr marL="44450" marR="4445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100</a:t>
                      </a:r>
                    </a:p>
                  </a:txBody>
                  <a:tcPr marL="0" marR="0" marT="0" marB="0"/>
                </a:tc>
                <a:tc>
                  <a:txBody>
                    <a:bodyPr/>
                    <a:lstStyle/>
                    <a:p>
                      <a:pPr algn="ctr" hangingPunct="0"/>
                      <a:r>
                        <a:rPr lang="ru-RU" sz="1100" dirty="0">
                          <a:effectLst/>
                          <a:latin typeface="Times New Roman" panose="02020603050405020304" pitchFamily="18" charset="0"/>
                          <a:ea typeface="SimSun" panose="02010600030101010101" pitchFamily="2" charset="-122"/>
                        </a:rPr>
                        <a:t>100</a:t>
                      </a:r>
                    </a:p>
                  </a:txBody>
                  <a:tcPr marL="0" marR="0" marT="0" marB="0"/>
                </a:tc>
                <a:extLst>
                  <a:ext uri="{0D108BD9-81ED-4DB2-BD59-A6C34878D82A}">
                    <a16:rowId xmlns:a16="http://schemas.microsoft.com/office/drawing/2014/main" val="238564005"/>
                  </a:ext>
                </a:extLst>
              </a:tr>
            </a:tbl>
          </a:graphicData>
        </a:graphic>
      </p:graphicFrame>
      <p:sp>
        <p:nvSpPr>
          <p:cNvPr id="4" name="Прямоугольник 3"/>
          <p:cNvSpPr/>
          <p:nvPr/>
        </p:nvSpPr>
        <p:spPr>
          <a:xfrm>
            <a:off x="278920" y="3674701"/>
            <a:ext cx="11608279" cy="1785104"/>
          </a:xfrm>
          <a:prstGeom prst="rect">
            <a:avLst/>
          </a:prstGeom>
        </p:spPr>
        <p:txBody>
          <a:bodyPr wrap="square">
            <a:spAutoFit/>
          </a:bodyPr>
          <a:lstStyle/>
          <a:p>
            <a:pPr lvl="0" algn="just">
              <a:buSzPts val="1300"/>
              <a:defRPr/>
            </a:pPr>
            <a:r>
              <a:rPr lang="ru-RU" sz="1100" dirty="0">
                <a:solidFill>
                  <a:prstClr val="black"/>
                </a:solidFill>
                <a:latin typeface="Times New Roman" panose="02020603050405020304" pitchFamily="18" charset="0"/>
                <a:ea typeface="SimSun" panose="02010600030101010101" pitchFamily="2" charset="-122"/>
              </a:rPr>
              <a:t>Основные мероприятия программы:</a:t>
            </a:r>
          </a:p>
          <a:p>
            <a:pPr lvl="0" algn="just">
              <a:buSzPts val="1300"/>
              <a:buFontTx/>
              <a:buChar char="-"/>
              <a:defRPr/>
            </a:pPr>
            <a:r>
              <a:rPr lang="ru-RU" sz="1100" dirty="0">
                <a:solidFill>
                  <a:prstClr val="black"/>
                </a:solidFill>
                <a:latin typeface="Times New Roman" panose="02020603050405020304" pitchFamily="18" charset="0"/>
                <a:ea typeface="SimSun" panose="02010600030101010101" pitchFamily="2" charset="-122"/>
              </a:rPr>
              <a:t> обеспечение деятельности муниципальной службы;</a:t>
            </a:r>
          </a:p>
          <a:p>
            <a:pPr lvl="0" algn="just">
              <a:buSzPts val="1300"/>
              <a:buFontTx/>
              <a:buChar char="-"/>
              <a:defRPr/>
            </a:pPr>
            <a:r>
              <a:rPr lang="ru-RU" sz="1100" dirty="0">
                <a:solidFill>
                  <a:prstClr val="black"/>
                </a:solidFill>
                <a:latin typeface="Times New Roman" panose="02020603050405020304" pitchFamily="18" charset="0"/>
                <a:ea typeface="SimSun" panose="02010600030101010101" pitchFamily="2" charset="-122"/>
              </a:rPr>
              <a:t> пенсионное обеспечение муниципальных служащих;</a:t>
            </a:r>
          </a:p>
          <a:p>
            <a:pPr lvl="0" algn="just">
              <a:buSzPts val="1300"/>
              <a:buFontTx/>
              <a:buChar char="-"/>
              <a:defRPr/>
            </a:pPr>
            <a:r>
              <a:rPr lang="ru-RU" sz="1100" dirty="0">
                <a:solidFill>
                  <a:prstClr val="black"/>
                </a:solidFill>
                <a:latin typeface="Times New Roman" panose="02020603050405020304" pitchFamily="18" charset="0"/>
                <a:ea typeface="SimSun" panose="02010600030101010101" pitchFamily="2" charset="-122"/>
              </a:rPr>
              <a:t> обеспечение деятельности КДН и административной комиссии;</a:t>
            </a:r>
          </a:p>
          <a:p>
            <a:pPr lvl="0" algn="just">
              <a:buSzPts val="1300"/>
              <a:buFontTx/>
              <a:buChar char="-"/>
              <a:defRPr/>
            </a:pPr>
            <a:r>
              <a:rPr lang="ru-RU" sz="1100" dirty="0">
                <a:solidFill>
                  <a:prstClr val="black"/>
                </a:solidFill>
                <a:latin typeface="Times New Roman" panose="02020603050405020304" pitchFamily="18" charset="0"/>
                <a:ea typeface="SimSun" panose="02010600030101010101" pitchFamily="2" charset="-122"/>
              </a:rPr>
              <a:t> обеспечение деятельности по государственному управлению охраной труда;</a:t>
            </a:r>
          </a:p>
          <a:p>
            <a:pPr lvl="0" algn="just">
              <a:buSzPts val="1300"/>
              <a:buFontTx/>
              <a:buChar char="-"/>
              <a:defRPr/>
            </a:pPr>
            <a:r>
              <a:rPr lang="ru-RU" sz="1100" dirty="0">
                <a:solidFill>
                  <a:prstClr val="black"/>
                </a:solidFill>
                <a:latin typeface="Times New Roman" panose="02020603050405020304" pitchFamily="18" charset="0"/>
                <a:ea typeface="SimSun" panose="02010600030101010101" pitchFamily="2" charset="-122"/>
              </a:rPr>
              <a:t> обеспечение реализации государственных полномочий органов опеки и попечительства в отношении несовершеннолетних;</a:t>
            </a:r>
          </a:p>
          <a:p>
            <a:pPr lvl="0" algn="just">
              <a:buSzPts val="1300"/>
              <a:buFontTx/>
              <a:buChar char="-"/>
              <a:defRPr/>
            </a:pPr>
            <a:r>
              <a:rPr lang="ru-RU" sz="1100" dirty="0">
                <a:solidFill>
                  <a:prstClr val="black"/>
                </a:solidFill>
                <a:latin typeface="Times New Roman" panose="02020603050405020304" pitchFamily="18" charset="0"/>
                <a:ea typeface="SimSun" panose="02010600030101010101" pitchFamily="2" charset="-122"/>
              </a:rPr>
              <a:t> обеспечение деятельности по государственной регистрации актов гражданского состояния;</a:t>
            </a:r>
          </a:p>
          <a:p>
            <a:pPr lvl="0" algn="just">
              <a:buSzPts val="1300"/>
              <a:buFontTx/>
              <a:buChar char="-"/>
              <a:defRPr/>
            </a:pPr>
            <a:r>
              <a:rPr lang="ru-RU" sz="1100" dirty="0">
                <a:solidFill>
                  <a:prstClr val="black"/>
                </a:solidFill>
                <a:latin typeface="Times New Roman" panose="02020603050405020304" pitchFamily="18" charset="0"/>
                <a:ea typeface="SimSun" panose="02010600030101010101" pitchFamily="2" charset="-122"/>
              </a:rPr>
              <a:t> обеспечение эффективного осуществления своих полномочий муниципальным казенным учреждением "Хозяйственное управление администрации </a:t>
            </a:r>
            <a:r>
              <a:rPr lang="ru-RU" sz="1100" dirty="0" err="1">
                <a:solidFill>
                  <a:prstClr val="black"/>
                </a:solidFill>
                <a:latin typeface="Times New Roman" panose="02020603050405020304" pitchFamily="18" charset="0"/>
                <a:ea typeface="SimSun" panose="02010600030101010101" pitchFamily="2" charset="-122"/>
              </a:rPr>
              <a:t>Анучинского</a:t>
            </a:r>
            <a:r>
              <a:rPr lang="ru-RU" sz="1100" dirty="0">
                <a:solidFill>
                  <a:prstClr val="black"/>
                </a:solidFill>
                <a:latin typeface="Times New Roman" panose="02020603050405020304" pitchFamily="18" charset="0"/>
                <a:ea typeface="SimSun" panose="02010600030101010101" pitchFamily="2" charset="-122"/>
              </a:rPr>
              <a:t> МО».</a:t>
            </a:r>
          </a:p>
          <a:p>
            <a:pPr lvl="0" algn="just">
              <a:buSzPts val="1300"/>
              <a:buFontTx/>
              <a:buChar char="-"/>
              <a:defRPr/>
            </a:pPr>
            <a:endParaRPr lang="ru-RU" sz="1100" dirty="0">
              <a:solidFill>
                <a:prstClr val="black"/>
              </a:solidFill>
              <a:latin typeface="Times New Roman" panose="02020603050405020304" pitchFamily="18" charset="0"/>
              <a:ea typeface="SimSun" panose="02010600030101010101" pitchFamily="2" charset="-122"/>
            </a:endParaRPr>
          </a:p>
          <a:p>
            <a:pPr lvl="0" algn="just">
              <a:buSzPts val="1300"/>
              <a:buFontTx/>
              <a:buChar char="-"/>
              <a:defRPr/>
            </a:pPr>
            <a:endParaRPr lang="ru-RU" sz="1100" dirty="0">
              <a:solidFill>
                <a:prstClr val="black"/>
              </a:solidFill>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10235733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0"/>
            <a:ext cx="12192000" cy="6857999"/>
          </a:xfrm>
          <a:prstGeom prst="rect">
            <a:avLst/>
          </a:prstGeom>
        </p:spPr>
      </p:pic>
      <p:pic>
        <p:nvPicPr>
          <p:cNvPr id="4" name="Рисунок 3">
            <a:extLst>
              <a:ext uri="{FF2B5EF4-FFF2-40B4-BE49-F238E27FC236}">
                <a16:creationId xmlns:a16="http://schemas.microsoft.com/office/drawing/2014/main" id="{C750ACD7-B84D-259A-E599-35A0E5F5DD62}"/>
              </a:ext>
            </a:extLst>
          </p:cNvPr>
          <p:cNvPicPr>
            <a:picLocks noChangeAspect="1"/>
          </p:cNvPicPr>
          <p:nvPr/>
        </p:nvPicPr>
        <p:blipFill>
          <a:blip r:embed="rId3" cstate="print"/>
          <a:stretch>
            <a:fillRect/>
          </a:stretch>
        </p:blipFill>
        <p:spPr>
          <a:xfrm>
            <a:off x="195556" y="163499"/>
            <a:ext cx="1487553" cy="1115665"/>
          </a:xfrm>
          <a:prstGeom prst="rect">
            <a:avLst/>
          </a:prstGeom>
        </p:spPr>
      </p:pic>
      <p:sp>
        <p:nvSpPr>
          <p:cNvPr id="5" name="TextBox 4">
            <a:extLst>
              <a:ext uri="{FF2B5EF4-FFF2-40B4-BE49-F238E27FC236}">
                <a16:creationId xmlns:a16="http://schemas.microsoft.com/office/drawing/2014/main" id="{765B6B9A-B5F6-1B75-A3B7-AE4F1256E432}"/>
              </a:ext>
            </a:extLst>
          </p:cNvPr>
          <p:cNvSpPr txBox="1"/>
          <p:nvPr/>
        </p:nvSpPr>
        <p:spPr>
          <a:xfrm>
            <a:off x="1761220" y="163499"/>
            <a:ext cx="9772095" cy="461665"/>
          </a:xfrm>
          <a:prstGeom prst="rect">
            <a:avLst/>
          </a:prstGeom>
          <a:noFill/>
        </p:spPr>
        <p:txBody>
          <a:bodyPr wrap="square">
            <a:spAutoFit/>
          </a:bodyPr>
          <a:lstStyle/>
          <a:p>
            <a:pPr lvl="0" algn="ctr" hangingPunct="0">
              <a:buSzPts val="1300"/>
            </a:pPr>
            <a:r>
              <a:rPr lang="ru-RU" sz="1200" b="1" kern="0" dirty="0">
                <a:effectLst/>
                <a:latin typeface="Times New Roman" panose="02020603050405020304" pitchFamily="18" charset="0"/>
              </a:rPr>
              <a:t>Муниципальная программа «Противодействие коррупции в органах местного самоуправления Анучинского муниципального округа на 2025-2029годы»</a:t>
            </a:r>
          </a:p>
        </p:txBody>
      </p:sp>
      <p:sp>
        <p:nvSpPr>
          <p:cNvPr id="6" name="TextBox 5">
            <a:extLst>
              <a:ext uri="{FF2B5EF4-FFF2-40B4-BE49-F238E27FC236}">
                <a16:creationId xmlns:a16="http://schemas.microsoft.com/office/drawing/2014/main" id="{DDD22110-6E12-1379-B6F2-C01B89263038}"/>
              </a:ext>
            </a:extLst>
          </p:cNvPr>
          <p:cNvSpPr txBox="1"/>
          <p:nvPr/>
        </p:nvSpPr>
        <p:spPr>
          <a:xfrm>
            <a:off x="4033008" y="527053"/>
            <a:ext cx="6153324"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Утверждена постановлением администрации АМО от 23.07.2024г № 677</a:t>
            </a:r>
          </a:p>
        </p:txBody>
      </p:sp>
      <p:sp>
        <p:nvSpPr>
          <p:cNvPr id="8" name="TextBox 7">
            <a:extLst>
              <a:ext uri="{FF2B5EF4-FFF2-40B4-BE49-F238E27FC236}">
                <a16:creationId xmlns:a16="http://schemas.microsoft.com/office/drawing/2014/main" id="{84782DED-2B02-F815-2ADB-2351B82973BC}"/>
              </a:ext>
            </a:extLst>
          </p:cNvPr>
          <p:cNvSpPr txBox="1"/>
          <p:nvPr/>
        </p:nvSpPr>
        <p:spPr>
          <a:xfrm>
            <a:off x="1683109" y="797509"/>
            <a:ext cx="10235224" cy="430887"/>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Целью Программы  является</a:t>
            </a:r>
            <a:r>
              <a:rPr lang="ru-RU" sz="1100" dirty="0">
                <a:solidFill>
                  <a:prstClr val="black"/>
                </a:solidFill>
                <a:latin typeface="Times New Roman" panose="02020603050405020304" pitchFamily="18" charset="0"/>
                <a:ea typeface="SimSun" panose="02010600030101010101" pitchFamily="2" charset="-122"/>
              </a:rPr>
              <a:t> - с</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овершенствование</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системы  мер , направленных на профилактику и противодействие коррупции в органах местного самоуправления и в муниципальных учреждениях Анучинского муниципального округа. </a:t>
            </a:r>
          </a:p>
        </p:txBody>
      </p:sp>
      <p:sp>
        <p:nvSpPr>
          <p:cNvPr id="10" name="TextBox 9">
            <a:extLst>
              <a:ext uri="{FF2B5EF4-FFF2-40B4-BE49-F238E27FC236}">
                <a16:creationId xmlns:a16="http://schemas.microsoft.com/office/drawing/2014/main" id="{4F9737FC-2F2C-ED65-7CD8-BA0B26292EC8}"/>
              </a:ext>
            </a:extLst>
          </p:cNvPr>
          <p:cNvSpPr txBox="1"/>
          <p:nvPr/>
        </p:nvSpPr>
        <p:spPr>
          <a:xfrm>
            <a:off x="81793" y="1300557"/>
            <a:ext cx="11836540" cy="1785104"/>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Для достижения поставленной цели необходимо решение следующих задач: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исключение причин и условий, способствующих возникновению коррупционных проявлений в Анучинском муниципальном округе;</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усиление влияния этических и нравственных норм на соблюдение лицами, замещающими должности муниципальной службы, запретов, ограничений и требований, установленных в целях противодействия коррупции;</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повышение эффективности информационных и просветительских мер, направленных на создание в Анучинском муниципальном округе атмосферы нетерпимости к коррупционным проявлениям;</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предупреждение коррупционных проявлений;</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просвещение в сфере противодействия коррупции;</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сотрудничество и межведомственное взаимодействие в сфере предупреждения коррупционных проявлений;</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принятие информационно-пропагандистских и просветительских мер, направленных на создание в обществе атмосферы нетерпимости к коррупционным проявлениям.</a:t>
            </a:r>
          </a:p>
        </p:txBody>
      </p:sp>
      <p:graphicFrame>
        <p:nvGraphicFramePr>
          <p:cNvPr id="11" name="Таблица 10">
            <a:extLst>
              <a:ext uri="{FF2B5EF4-FFF2-40B4-BE49-F238E27FC236}">
                <a16:creationId xmlns:a16="http://schemas.microsoft.com/office/drawing/2014/main" id="{86D32909-2219-BE28-0986-2BF3F301A65C}"/>
              </a:ext>
            </a:extLst>
          </p:cNvPr>
          <p:cNvGraphicFramePr>
            <a:graphicFrameLocks noGrp="1"/>
          </p:cNvGraphicFramePr>
          <p:nvPr>
            <p:extLst>
              <p:ext uri="{D42A27DB-BD31-4B8C-83A1-F6EECF244321}">
                <p14:modId xmlns:p14="http://schemas.microsoft.com/office/powerpoint/2010/main" val="153430694"/>
              </p:ext>
            </p:extLst>
          </p:nvPr>
        </p:nvGraphicFramePr>
        <p:xfrm>
          <a:off x="195556" y="3107054"/>
          <a:ext cx="11842811" cy="3086100"/>
        </p:xfrm>
        <a:graphic>
          <a:graphicData uri="http://schemas.openxmlformats.org/drawingml/2006/table">
            <a:tbl>
              <a:tblPr firstRow="1" bandRow="1">
                <a:tableStyleId>{BDBED569-4797-4DF1-A0F4-6AAB3CD982D8}</a:tableStyleId>
              </a:tblPr>
              <a:tblGrid>
                <a:gridCol w="418686">
                  <a:extLst>
                    <a:ext uri="{9D8B030D-6E8A-4147-A177-3AD203B41FA5}">
                      <a16:colId xmlns:a16="http://schemas.microsoft.com/office/drawing/2014/main" val="3552395152"/>
                    </a:ext>
                  </a:extLst>
                </a:gridCol>
                <a:gridCol w="7722137">
                  <a:extLst>
                    <a:ext uri="{9D8B030D-6E8A-4147-A177-3AD203B41FA5}">
                      <a16:colId xmlns:a16="http://schemas.microsoft.com/office/drawing/2014/main" val="3059868666"/>
                    </a:ext>
                  </a:extLst>
                </a:gridCol>
                <a:gridCol w="701336">
                  <a:extLst>
                    <a:ext uri="{9D8B030D-6E8A-4147-A177-3AD203B41FA5}">
                      <a16:colId xmlns:a16="http://schemas.microsoft.com/office/drawing/2014/main" val="3116357261"/>
                    </a:ext>
                  </a:extLst>
                </a:gridCol>
                <a:gridCol w="1020932">
                  <a:extLst>
                    <a:ext uri="{9D8B030D-6E8A-4147-A177-3AD203B41FA5}">
                      <a16:colId xmlns:a16="http://schemas.microsoft.com/office/drawing/2014/main" val="566982424"/>
                    </a:ext>
                  </a:extLst>
                </a:gridCol>
                <a:gridCol w="994299">
                  <a:extLst>
                    <a:ext uri="{9D8B030D-6E8A-4147-A177-3AD203B41FA5}">
                      <a16:colId xmlns:a16="http://schemas.microsoft.com/office/drawing/2014/main" val="4084061568"/>
                    </a:ext>
                  </a:extLst>
                </a:gridCol>
                <a:gridCol w="985421">
                  <a:extLst>
                    <a:ext uri="{9D8B030D-6E8A-4147-A177-3AD203B41FA5}">
                      <a16:colId xmlns:a16="http://schemas.microsoft.com/office/drawing/2014/main" val="1253693386"/>
                    </a:ext>
                  </a:extLst>
                </a:gridCol>
              </a:tblGrid>
              <a:tr h="297180">
                <a:tc rowSpan="2">
                  <a:txBody>
                    <a:bodyPr/>
                    <a:lstStyle/>
                    <a:p>
                      <a:r>
                        <a:rPr lang="ru-RU" sz="1100" dirty="0">
                          <a:latin typeface="Times New Roman" panose="02020603050405020304" pitchFamily="18" charset="0"/>
                          <a:cs typeface="Times New Roman" panose="02020603050405020304" pitchFamily="18" charset="0"/>
                        </a:rPr>
                        <a:t>№ п/п</a:t>
                      </a:r>
                    </a:p>
                  </a:txBody>
                  <a:tcPr/>
                </a:tc>
                <a:tc rowSpan="2">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100" dirty="0">
                          <a:latin typeface="Times New Roman" panose="02020603050405020304" pitchFamily="18" charset="0"/>
                          <a:cs typeface="Times New Roman" panose="02020603050405020304" pitchFamily="18" charset="0"/>
                        </a:rPr>
                        <a:t>Ед. изм.</a:t>
                      </a:r>
                    </a:p>
                  </a:txBody>
                  <a:tcPr/>
                </a:tc>
                <a:tc gridSpan="3">
                  <a:txBody>
                    <a:bodyPr/>
                    <a:lstStyle/>
                    <a:p>
                      <a:r>
                        <a:rPr lang="ru-RU" sz="11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23177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latin typeface="Times New Roman" panose="02020603050405020304" pitchFamily="18" charset="0"/>
                          <a:cs typeface="Times New Roman" panose="02020603050405020304" pitchFamily="18" charset="0"/>
                        </a:rPr>
                        <a:t>2025</a:t>
                      </a:r>
                    </a:p>
                  </a:txBody>
                  <a:tcPr/>
                </a:tc>
                <a:tc>
                  <a:txBody>
                    <a:bodyPr/>
                    <a:lstStyle/>
                    <a:p>
                      <a:pPr algn="ctr"/>
                      <a:r>
                        <a:rPr lang="ru-RU" sz="1100" b="1" dirty="0">
                          <a:latin typeface="Times New Roman" panose="02020603050405020304" pitchFamily="18" charset="0"/>
                          <a:cs typeface="Times New Roman" panose="02020603050405020304" pitchFamily="18" charset="0"/>
                        </a:rPr>
                        <a:t>2026</a:t>
                      </a:r>
                    </a:p>
                  </a:txBody>
                  <a:tcPr/>
                </a:tc>
                <a:tc>
                  <a:txBody>
                    <a:bodyPr/>
                    <a:lstStyle/>
                    <a:p>
                      <a:pPr algn="ctr"/>
                      <a:r>
                        <a:rPr lang="ru-RU" sz="1100" b="1" dirty="0">
                          <a:latin typeface="Times New Roman" panose="02020603050405020304" pitchFamily="18" charset="0"/>
                          <a:cs typeface="Times New Roman" panose="02020603050405020304" pitchFamily="18" charset="0"/>
                        </a:rPr>
                        <a:t>2027</a:t>
                      </a:r>
                    </a:p>
                  </a:txBody>
                  <a:tcPr/>
                </a:tc>
                <a:extLst>
                  <a:ext uri="{0D108BD9-81ED-4DB2-BD59-A6C34878D82A}">
                    <a16:rowId xmlns:a16="http://schemas.microsoft.com/office/drawing/2014/main" val="238859180"/>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3098000721"/>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algn="just"/>
                      <a:r>
                        <a:rPr lang="ru-RU" sz="1100" dirty="0">
                          <a:latin typeface="Times New Roman" panose="02020603050405020304" pitchFamily="18" charset="0"/>
                          <a:cs typeface="Times New Roman" panose="02020603050405020304" pitchFamily="18" charset="0"/>
                        </a:rPr>
                        <a:t>Доля выполнения мероприятий, предусмотренных Программой к реализации в соответствующем году, от общего количества мероприятий</a:t>
                      </a:r>
                    </a:p>
                  </a:txBody>
                  <a:tcPr/>
                </a:tc>
                <a:tc>
                  <a:txBody>
                    <a:bodyPr/>
                    <a:lstStyle/>
                    <a:p>
                      <a:pPr algn="ctr" hangingPunct="0"/>
                      <a:r>
                        <a:rPr lang="ru-RU" sz="1100" dirty="0">
                          <a:effectLst/>
                          <a:latin typeface="Times New Roman" panose="02020603050405020304" pitchFamily="18" charset="0"/>
                          <a:ea typeface="SimSun" panose="02010600030101010101" pitchFamily="2" charset="-122"/>
                        </a:rPr>
                        <a:t>%</a:t>
                      </a:r>
                    </a:p>
                  </a:txBody>
                  <a:tcPr marL="44450" marR="4445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extLst>
                  <a:ext uri="{0D108BD9-81ED-4DB2-BD59-A6C34878D82A}">
                    <a16:rowId xmlns:a16="http://schemas.microsoft.com/office/drawing/2014/main" val="106195517"/>
                  </a:ext>
                </a:extLst>
              </a:tr>
              <a:tr h="0">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just" hangingPunct="0"/>
                      <a:r>
                        <a:rPr lang="ru-RU" sz="1100" dirty="0">
                          <a:effectLst/>
                          <a:latin typeface="Times New Roman" panose="02020603050405020304" pitchFamily="18" charset="0"/>
                          <a:ea typeface="SimSun" panose="02010600030101010101" pitchFamily="2" charset="-122"/>
                        </a:rPr>
                        <a:t>Доля нарушений по вопросам противодействия коррупции, допущенных муниципальными служащими органов местного самоуправления и  работниками муниципальных учреждений Анучинского муниципального округа</a:t>
                      </a:r>
                    </a:p>
                  </a:txBody>
                  <a:tcPr marL="44450" marR="44450" marT="0" marB="0" anchor="ctr"/>
                </a:tc>
                <a:tc>
                  <a:txBody>
                    <a:bodyPr/>
                    <a:lstStyle/>
                    <a:p>
                      <a:pPr algn="ctr" hangingPunct="0"/>
                      <a:r>
                        <a:rPr lang="ru-RU" sz="1100" dirty="0">
                          <a:effectLst/>
                          <a:latin typeface="Times New Roman" panose="02020603050405020304" pitchFamily="18" charset="0"/>
                          <a:ea typeface="SimSun" panose="02010600030101010101" pitchFamily="2" charset="-122"/>
                        </a:rPr>
                        <a:t>%</a:t>
                      </a:r>
                    </a:p>
                  </a:txBody>
                  <a:tcPr marL="44450" marR="4445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nchor="ctr"/>
                </a:tc>
                <a:extLst>
                  <a:ext uri="{0D108BD9-81ED-4DB2-BD59-A6C34878D82A}">
                    <a16:rowId xmlns:a16="http://schemas.microsoft.com/office/drawing/2014/main" val="4244547781"/>
                  </a:ext>
                </a:extLst>
              </a:tr>
              <a:tr h="0">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just" hangingPunct="0"/>
                      <a:r>
                        <a:rPr lang="ru-RU" sz="1100" dirty="0">
                          <a:effectLst/>
                          <a:latin typeface="Times New Roman" panose="02020603050405020304" pitchFamily="18" charset="0"/>
                          <a:ea typeface="SimSun" panose="02010600030101010101" pitchFamily="2" charset="-122"/>
                        </a:rPr>
                        <a:t>Количество направленных должностными лицами  органов администрации  и муниципальных учреждений Анучинского МО в установленном порядке уведомлений о личной заинтересованности при исполнении должностных обязанностей, которая приводит или может привести к конфликту интересов</a:t>
                      </a:r>
                    </a:p>
                  </a:txBody>
                  <a:tcPr marL="44450" marR="44450" marT="0" marB="0" anchor="ctr"/>
                </a:tc>
                <a:tc>
                  <a:txBody>
                    <a:bodyPr/>
                    <a:lstStyle/>
                    <a:p>
                      <a:pPr algn="ctr" hangingPunct="0"/>
                      <a:r>
                        <a:rPr lang="ru-RU" sz="1100" dirty="0">
                          <a:effectLst/>
                          <a:latin typeface="Times New Roman" panose="02020603050405020304" pitchFamily="18" charset="0"/>
                          <a:ea typeface="SimSun" panose="02010600030101010101" pitchFamily="2" charset="-122"/>
                        </a:rPr>
                        <a:t>ед.</a:t>
                      </a:r>
                    </a:p>
                  </a:txBody>
                  <a:tcPr marL="44450" marR="4445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tc>
                <a:extLst>
                  <a:ext uri="{0D108BD9-81ED-4DB2-BD59-A6C34878D82A}">
                    <a16:rowId xmlns:a16="http://schemas.microsoft.com/office/drawing/2014/main" val="4060613095"/>
                  </a:ext>
                </a:extLst>
              </a:tr>
              <a:tr h="0">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just" hangingPunct="0"/>
                      <a:r>
                        <a:rPr lang="ru-RU" sz="1100" dirty="0">
                          <a:effectLst/>
                          <a:latin typeface="Times New Roman" panose="02020603050405020304" pitchFamily="18" charset="0"/>
                          <a:ea typeface="SimSun" panose="02010600030101010101" pitchFamily="2" charset="-122"/>
                        </a:rPr>
                        <a:t>Количество сообщений, поступивших в адрес органов местного самоуправления и муниципальных учреждений Анучинского МО, содержащих подтвержденные сведения коррупционных проявлений в системе муниципального управления</a:t>
                      </a:r>
                    </a:p>
                  </a:txBody>
                  <a:tcPr marL="44450" marR="44450" marT="0" marB="0" anchor="ctr"/>
                </a:tc>
                <a:tc>
                  <a:txBody>
                    <a:bodyPr/>
                    <a:lstStyle/>
                    <a:p>
                      <a:pPr algn="ctr" hangingPunct="0"/>
                      <a:r>
                        <a:rPr lang="ru-RU" sz="1100" dirty="0">
                          <a:effectLst/>
                          <a:latin typeface="Times New Roman" panose="02020603050405020304" pitchFamily="18" charset="0"/>
                          <a:ea typeface="SimSun" panose="02010600030101010101" pitchFamily="2" charset="-122"/>
                        </a:rPr>
                        <a:t>ед.</a:t>
                      </a:r>
                    </a:p>
                  </a:txBody>
                  <a:tcPr marL="44450" marR="4445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extLst>
                  <a:ext uri="{0D108BD9-81ED-4DB2-BD59-A6C34878D82A}">
                    <a16:rowId xmlns:a16="http://schemas.microsoft.com/office/drawing/2014/main" val="1922747487"/>
                  </a:ext>
                </a:extLst>
              </a:tr>
              <a:tr h="0">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just" hangingPunct="0"/>
                      <a:r>
                        <a:rPr lang="ru-RU" sz="1100" dirty="0">
                          <a:effectLst/>
                          <a:latin typeface="Times New Roman" panose="02020603050405020304" pitchFamily="18" charset="0"/>
                          <a:ea typeface="SimSun" panose="02010600030101010101" pitchFamily="2" charset="-122"/>
                        </a:rPr>
                        <a:t>Количество муниципальных служащих, прошедших обучение   по образовательным программам в области противодействия коррупции</a:t>
                      </a:r>
                    </a:p>
                  </a:txBody>
                  <a:tcPr marL="44450" marR="44450" marT="0" marB="0" anchor="ctr"/>
                </a:tc>
                <a:tc>
                  <a:txBody>
                    <a:bodyPr/>
                    <a:lstStyle/>
                    <a:p>
                      <a:pPr algn="ctr" hangingPunct="0"/>
                      <a:r>
                        <a:rPr lang="ru-RU" sz="1100" dirty="0">
                          <a:effectLst/>
                          <a:latin typeface="Times New Roman" panose="02020603050405020304" pitchFamily="18" charset="0"/>
                          <a:ea typeface="SimSun" panose="02010600030101010101" pitchFamily="2" charset="-122"/>
                        </a:rPr>
                        <a:t>ед.</a:t>
                      </a:r>
                    </a:p>
                  </a:txBody>
                  <a:tcPr marL="44450" marR="4445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tc>
                <a:extLst>
                  <a:ext uri="{0D108BD9-81ED-4DB2-BD59-A6C34878D82A}">
                    <a16:rowId xmlns:a16="http://schemas.microsoft.com/office/drawing/2014/main" val="2802685914"/>
                  </a:ext>
                </a:extLst>
              </a:tr>
              <a:tr h="0">
                <a:tc>
                  <a:txBody>
                    <a:bodyPr/>
                    <a:lstStyle/>
                    <a:p>
                      <a:pPr algn="ctr"/>
                      <a:r>
                        <a:rPr lang="ru-RU" sz="1100" dirty="0">
                          <a:latin typeface="Times New Roman" panose="02020603050405020304" pitchFamily="18" charset="0"/>
                          <a:cs typeface="Times New Roman" panose="02020603050405020304" pitchFamily="18" charset="0"/>
                        </a:rPr>
                        <a:t>6</a:t>
                      </a:r>
                    </a:p>
                  </a:txBody>
                  <a:tcPr/>
                </a:tc>
                <a:tc>
                  <a:txBody>
                    <a:bodyPr/>
                    <a:lstStyle/>
                    <a:p>
                      <a:pPr algn="just" hangingPunct="0"/>
                      <a:r>
                        <a:rPr lang="ru-RU" sz="1100" dirty="0">
                          <a:effectLst/>
                          <a:latin typeface="Times New Roman" panose="02020603050405020304" pitchFamily="18" charset="0"/>
                          <a:ea typeface="SimSun" panose="02010600030101010101" pitchFamily="2" charset="-122"/>
                        </a:rPr>
                        <a:t>Количество публикаций в СМИ, на  официальном сайте   администрации Анучинского МО  по вопросам противодействия коррупции</a:t>
                      </a:r>
                    </a:p>
                  </a:txBody>
                  <a:tcPr marL="44450" marR="44450" marT="0" marB="0" anchor="ctr"/>
                </a:tc>
                <a:tc>
                  <a:txBody>
                    <a:bodyPr/>
                    <a:lstStyle/>
                    <a:p>
                      <a:pPr algn="ctr" hangingPunct="0"/>
                      <a:r>
                        <a:rPr lang="ru-RU" sz="1100" dirty="0">
                          <a:effectLst/>
                          <a:latin typeface="Times New Roman" panose="02020603050405020304" pitchFamily="18" charset="0"/>
                          <a:ea typeface="SimSun" panose="02010600030101010101" pitchFamily="2" charset="-122"/>
                        </a:rPr>
                        <a:t>ед.</a:t>
                      </a:r>
                    </a:p>
                  </a:txBody>
                  <a:tcPr marL="44450" marR="4445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6</a:t>
                      </a:r>
                    </a:p>
                  </a:txBody>
                  <a:tcPr marL="68580" marR="68580" marT="0" marB="0" anchor="ctr"/>
                </a:tc>
                <a:tc>
                  <a:txBody>
                    <a:bodyPr/>
                    <a:lstStyle/>
                    <a:p>
                      <a:pPr marL="179705" algn="ctr">
                        <a:spcAft>
                          <a:spcPts val="6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6</a:t>
                      </a:r>
                    </a:p>
                  </a:txBody>
                  <a:tcPr marL="68580" marR="68580" marT="0" marB="0" anchor="ctr"/>
                </a:tc>
                <a:extLst>
                  <a:ext uri="{0D108BD9-81ED-4DB2-BD59-A6C34878D82A}">
                    <a16:rowId xmlns:a16="http://schemas.microsoft.com/office/drawing/2014/main" val="547574875"/>
                  </a:ext>
                </a:extLst>
              </a:tr>
            </a:tbl>
          </a:graphicData>
        </a:graphic>
      </p:graphicFrame>
      <p:sp>
        <p:nvSpPr>
          <p:cNvPr id="9" name="Прямоугольник 8"/>
          <p:cNvSpPr/>
          <p:nvPr/>
        </p:nvSpPr>
        <p:spPr>
          <a:xfrm>
            <a:off x="244415" y="6313907"/>
            <a:ext cx="6096000" cy="261610"/>
          </a:xfrm>
          <a:prstGeom prst="rect">
            <a:avLst/>
          </a:prstGeom>
        </p:spPr>
        <p:txBody>
          <a:bodyPr>
            <a:spAutoFit/>
          </a:bodyPr>
          <a:lstStyle/>
          <a:p>
            <a:pPr lvl="0" hangingPunct="0">
              <a:defRPr/>
            </a:pPr>
            <a:r>
              <a:rPr lang="ru-RU" sz="1100" dirty="0">
                <a:solidFill>
                  <a:prstClr val="black"/>
                </a:solidFill>
                <a:latin typeface="Times New Roman" panose="02020603050405020304" pitchFamily="18" charset="0"/>
                <a:ea typeface="SimSun" panose="02010600030101010101" pitchFamily="2" charset="-122"/>
              </a:rPr>
              <a:t>Основное мероприятия – </a:t>
            </a:r>
            <a:r>
              <a:rPr lang="ru-RU" sz="1100" dirty="0" err="1">
                <a:solidFill>
                  <a:prstClr val="black"/>
                </a:solidFill>
                <a:latin typeface="Times New Roman" panose="02020603050405020304" pitchFamily="18" charset="0"/>
                <a:ea typeface="SimSun" panose="02010600030101010101" pitchFamily="2" charset="-122"/>
              </a:rPr>
              <a:t>мероприятия</a:t>
            </a:r>
            <a:r>
              <a:rPr lang="ru-RU" sz="1100" dirty="0">
                <a:solidFill>
                  <a:prstClr val="black"/>
                </a:solidFill>
                <a:latin typeface="Times New Roman" panose="02020603050405020304" pitchFamily="18" charset="0"/>
                <a:ea typeface="SimSun" panose="02010600030101010101" pitchFamily="2" charset="-122"/>
              </a:rPr>
              <a:t> </a:t>
            </a:r>
            <a:r>
              <a:rPr lang="ru-RU" sz="1100" dirty="0" err="1">
                <a:solidFill>
                  <a:prstClr val="black"/>
                </a:solidFill>
                <a:latin typeface="Times New Roman" panose="02020603050405020304" pitchFamily="18" charset="0"/>
                <a:ea typeface="SimSun" panose="02010600030101010101" pitchFamily="2" charset="-122"/>
              </a:rPr>
              <a:t>антикоррупционных</a:t>
            </a:r>
            <a:r>
              <a:rPr lang="ru-RU" sz="1100" dirty="0">
                <a:solidFill>
                  <a:prstClr val="black"/>
                </a:solidFill>
                <a:latin typeface="Times New Roman" panose="02020603050405020304" pitchFamily="18" charset="0"/>
                <a:ea typeface="SimSun" panose="02010600030101010101" pitchFamily="2" charset="-122"/>
              </a:rPr>
              <a:t> программ.</a:t>
            </a:r>
          </a:p>
        </p:txBody>
      </p:sp>
    </p:spTree>
    <p:extLst>
      <p:ext uri="{BB962C8B-B14F-4D97-AF65-F5344CB8AC3E}">
        <p14:creationId xmlns:p14="http://schemas.microsoft.com/office/powerpoint/2010/main" val="9295944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4" name="Прямоугольник 3"/>
          <p:cNvSpPr/>
          <p:nvPr/>
        </p:nvSpPr>
        <p:spPr>
          <a:xfrm>
            <a:off x="184031" y="195483"/>
            <a:ext cx="11806686" cy="3139321"/>
          </a:xfrm>
          <a:prstGeom prst="rect">
            <a:avLst/>
          </a:prstGeom>
        </p:spPr>
        <p:txBody>
          <a:bodyPr wrap="square">
            <a:spAutoFit/>
          </a:bodyPr>
          <a:lstStyle/>
          <a:p>
            <a:pPr hangingPunct="0"/>
            <a:r>
              <a:rPr lang="ru-RU" sz="1100" b="1" dirty="0">
                <a:latin typeface="Times New Roman" pitchFamily="18" charset="0"/>
                <a:ea typeface="SimSun" panose="02010600030101010101" pitchFamily="2" charset="-122"/>
                <a:cs typeface="Times New Roman" pitchFamily="18" charset="0"/>
              </a:rPr>
              <a:t>Ожидаемые  результаты реализации муниципальной программы</a:t>
            </a:r>
          </a:p>
          <a:p>
            <a:pPr algn="just" fontAlgn="base" hangingPunct="0"/>
            <a:r>
              <a:rPr lang="ru-RU" sz="1100" dirty="0">
                <a:latin typeface="Times New Roman" pitchFamily="18" charset="0"/>
                <a:ea typeface="SimSun" panose="02010600030101010101" pitchFamily="2" charset="-122"/>
                <a:cs typeface="Times New Roman" pitchFamily="18" charset="0"/>
              </a:rPr>
              <a:t>- обеспечение открытости и прозрачности для населения  информации о деятельности органов местного самоуправления;</a:t>
            </a:r>
          </a:p>
          <a:p>
            <a:pPr algn="just" fontAlgn="base" hangingPunct="0"/>
            <a:r>
              <a:rPr lang="ru-RU" sz="1100" dirty="0">
                <a:latin typeface="Times New Roman" pitchFamily="18" charset="0"/>
                <a:ea typeface="SimSun" panose="02010600030101010101" pitchFamily="2" charset="-122"/>
                <a:cs typeface="Times New Roman" pitchFamily="18" charset="0"/>
              </a:rPr>
              <a:t>- укрепление доверия граждан к деятельности органов местного самоуправления </a:t>
            </a:r>
            <a:r>
              <a:rPr lang="ru-RU" sz="1100" dirty="0" err="1">
                <a:latin typeface="Times New Roman" pitchFamily="18" charset="0"/>
                <a:ea typeface="SimSun" panose="02010600030101010101" pitchFamily="2" charset="-122"/>
                <a:cs typeface="Times New Roman" pitchFamily="18" charset="0"/>
              </a:rPr>
              <a:t>Анучинского</a:t>
            </a:r>
            <a:r>
              <a:rPr lang="ru-RU" sz="1100" dirty="0">
                <a:latin typeface="Times New Roman" pitchFamily="18" charset="0"/>
                <a:ea typeface="SimSun" panose="02010600030101010101" pitchFamily="2" charset="-122"/>
                <a:cs typeface="Times New Roman" pitchFamily="18" charset="0"/>
              </a:rPr>
              <a:t> муниципального округа;</a:t>
            </a:r>
          </a:p>
          <a:p>
            <a:pPr algn="just"/>
            <a:r>
              <a:rPr lang="ru-RU" sz="1100" dirty="0">
                <a:latin typeface="Times New Roman" pitchFamily="18" charset="0"/>
                <a:ea typeface="SimSun" panose="02010600030101010101" pitchFamily="2" charset="-122"/>
                <a:cs typeface="Times New Roman" pitchFamily="18" charset="0"/>
              </a:rPr>
              <a:t>- отсутствие причин и условий, способствующих совершению коррупционных правонарушений;</a:t>
            </a:r>
          </a:p>
          <a:p>
            <a:pPr algn="just"/>
            <a:r>
              <a:rPr lang="ru-RU" sz="1100" dirty="0">
                <a:latin typeface="Times New Roman" pitchFamily="18" charset="0"/>
                <a:ea typeface="SimSun" panose="02010600030101010101" pitchFamily="2" charset="-122"/>
                <a:cs typeface="Times New Roman" pitchFamily="18" charset="0"/>
              </a:rPr>
              <a:t>- выработка и принятие мер по предупреждению и выявлению коррупционных нарушений, устранению причин выявленных   нарушений;</a:t>
            </a:r>
          </a:p>
          <a:p>
            <a:pPr algn="just"/>
            <a:r>
              <a:rPr lang="ru-RU" sz="1100" dirty="0">
                <a:latin typeface="Times New Roman" pitchFamily="18" charset="0"/>
                <a:ea typeface="SimSun" panose="02010600030101010101" pitchFamily="2" charset="-122"/>
                <a:cs typeface="Times New Roman" pitchFamily="18" charset="0"/>
              </a:rPr>
              <a:t>-создание положительного имиджа муниципального служащего органов местного самоуправления </a:t>
            </a:r>
            <a:r>
              <a:rPr lang="ru-RU" sz="1100" dirty="0" err="1">
                <a:latin typeface="Times New Roman" pitchFamily="18" charset="0"/>
                <a:ea typeface="SimSun" panose="02010600030101010101" pitchFamily="2" charset="-122"/>
                <a:cs typeface="Times New Roman" pitchFamily="18" charset="0"/>
              </a:rPr>
              <a:t>Анучинского</a:t>
            </a:r>
            <a:r>
              <a:rPr lang="ru-RU" sz="1100" dirty="0">
                <a:latin typeface="Times New Roman" pitchFamily="18" charset="0"/>
                <a:ea typeface="SimSun" panose="02010600030101010101" pitchFamily="2" charset="-122"/>
                <a:cs typeface="Times New Roman" pitchFamily="18" charset="0"/>
              </a:rPr>
              <a:t> муниципального округа;</a:t>
            </a:r>
          </a:p>
          <a:p>
            <a:pPr algn="just"/>
            <a:r>
              <a:rPr lang="ru-RU" sz="1100" dirty="0">
                <a:latin typeface="Times New Roman" pitchFamily="18" charset="0"/>
                <a:ea typeface="SimSun" panose="02010600030101010101" pitchFamily="2" charset="-122"/>
                <a:cs typeface="Times New Roman" pitchFamily="18" charset="0"/>
              </a:rPr>
              <a:t>- снижение количества допущенных должностными лицами органов местного самоуправления </a:t>
            </a:r>
            <a:r>
              <a:rPr lang="ru-RU" sz="1100" dirty="0" err="1">
                <a:latin typeface="Times New Roman" pitchFamily="18" charset="0"/>
                <a:ea typeface="SimSun" panose="02010600030101010101" pitchFamily="2" charset="-122"/>
                <a:cs typeface="Times New Roman" pitchFamily="18" charset="0"/>
              </a:rPr>
              <a:t>Анучинского</a:t>
            </a:r>
            <a:r>
              <a:rPr lang="ru-RU" sz="1100" dirty="0">
                <a:latin typeface="Times New Roman" pitchFamily="18" charset="0"/>
                <a:ea typeface="SimSun" panose="02010600030101010101" pitchFamily="2" charset="-122"/>
                <a:cs typeface="Times New Roman" pitchFamily="18" charset="0"/>
              </a:rPr>
              <a:t> муниципального округ  и работников муниципальных учреждений коррупционных проступков, влекущих применение мер юридической ответственности;</a:t>
            </a:r>
          </a:p>
          <a:p>
            <a:pPr algn="just"/>
            <a:r>
              <a:rPr lang="ru-RU" sz="1100" dirty="0">
                <a:latin typeface="Times New Roman" pitchFamily="18" charset="0"/>
                <a:ea typeface="SimSun" panose="02010600030101010101" pitchFamily="2" charset="-122"/>
                <a:cs typeface="Times New Roman" pitchFamily="18" charset="0"/>
              </a:rPr>
              <a:t>- наличие у муниципальных служащих органов местного самоуправления   и работников муниципальных учреждений </a:t>
            </a:r>
            <a:r>
              <a:rPr lang="ru-RU" sz="1100" dirty="0" err="1">
                <a:latin typeface="Times New Roman" pitchFamily="18" charset="0"/>
                <a:ea typeface="SimSun" panose="02010600030101010101" pitchFamily="2" charset="-122"/>
                <a:cs typeface="Times New Roman" pitchFamily="18" charset="0"/>
              </a:rPr>
              <a:t>Анучинского</a:t>
            </a:r>
            <a:r>
              <a:rPr lang="ru-RU" sz="1100" dirty="0">
                <a:latin typeface="Times New Roman" pitchFamily="18" charset="0"/>
                <a:ea typeface="SimSun" panose="02010600030101010101" pitchFamily="2" charset="-122"/>
                <a:cs typeface="Times New Roman" pitchFamily="18" charset="0"/>
              </a:rPr>
              <a:t> муниципального округа актуальных знаний нормативных правовых актов Российской Федерации в сфере противодействия коррупции;</a:t>
            </a:r>
          </a:p>
          <a:p>
            <a:pPr algn="just"/>
            <a:r>
              <a:rPr lang="ru-RU" sz="1100" dirty="0">
                <a:latin typeface="Times New Roman" pitchFamily="18" charset="0"/>
                <a:ea typeface="SimSun" panose="02010600030101010101" pitchFamily="2" charset="-122"/>
                <a:cs typeface="Times New Roman" pitchFamily="18" charset="0"/>
              </a:rPr>
              <a:t> - разработка мер по противодействию коррупции с учетом общественного мнения;</a:t>
            </a:r>
          </a:p>
          <a:p>
            <a:pPr algn="just"/>
            <a:r>
              <a:rPr lang="ru-RU" sz="1100" dirty="0">
                <a:latin typeface="Times New Roman" pitchFamily="18" charset="0"/>
                <a:ea typeface="SimSun" panose="02010600030101010101" pitchFamily="2" charset="-122"/>
                <a:cs typeface="Times New Roman" pitchFamily="18" charset="0"/>
              </a:rPr>
              <a:t>- отсутствие случаев </a:t>
            </a:r>
            <a:r>
              <a:rPr lang="ru-RU" sz="1100" dirty="0" err="1">
                <a:latin typeface="Times New Roman" pitchFamily="18" charset="0"/>
                <a:ea typeface="SimSun" panose="02010600030101010101" pitchFamily="2" charset="-122"/>
                <a:cs typeface="Times New Roman" pitchFamily="18" charset="0"/>
              </a:rPr>
              <a:t>неуведомления</a:t>
            </a:r>
            <a:r>
              <a:rPr lang="ru-RU" sz="1100" dirty="0">
                <a:latin typeface="Times New Roman" pitchFamily="18" charset="0"/>
                <a:ea typeface="SimSun" panose="02010600030101010101" pitchFamily="2" charset="-122"/>
                <a:cs typeface="Times New Roman" pitchFamily="18" charset="0"/>
              </a:rPr>
              <a:t> или несвоевременного уведомления о личной заинтересованности при исполнении должностных обязанностей, которая может привести к конфликту интересов, и случаев непринятия мер по предотвращению подобного конфликта;</a:t>
            </a:r>
          </a:p>
          <a:p>
            <a:pPr algn="just">
              <a:buFontTx/>
              <a:buChar char="-"/>
            </a:pPr>
            <a:r>
              <a:rPr lang="ru-RU" sz="1100" dirty="0">
                <a:latin typeface="Times New Roman" pitchFamily="18" charset="0"/>
                <a:ea typeface="SimSun" panose="02010600030101010101" pitchFamily="2" charset="-122"/>
                <a:cs typeface="Times New Roman" pitchFamily="18" charset="0"/>
              </a:rPr>
              <a:t>принятие должностными лицами органов  местного самоуправления и муниципальных учреждений своевременных и достаточных мер по предотвращению и урегулированию конфликта интересов;</a:t>
            </a:r>
          </a:p>
          <a:p>
            <a:pPr algn="just">
              <a:buFontTx/>
              <a:buChar char="-"/>
            </a:pPr>
            <a:r>
              <a:rPr lang="ru-RU" sz="1100" dirty="0">
                <a:latin typeface="Times New Roman" pitchFamily="18" charset="0"/>
                <a:ea typeface="SimSun" panose="02010600030101010101" pitchFamily="2" charset="-122"/>
                <a:cs typeface="Times New Roman" pitchFamily="18" charset="0"/>
              </a:rPr>
              <a:t> выявление и исключение фактов неэффективного или нецелевого использования бюджетных средств;</a:t>
            </a:r>
          </a:p>
          <a:p>
            <a:pPr algn="just"/>
            <a:r>
              <a:rPr lang="ru-RU" sz="1100" dirty="0">
                <a:latin typeface="Times New Roman" pitchFamily="18" charset="0"/>
                <a:ea typeface="SimSun" panose="02010600030101010101" pitchFamily="2" charset="-122"/>
                <a:cs typeface="Times New Roman" pitchFamily="18" charset="0"/>
              </a:rPr>
              <a:t>- вовлечение граждан в деятельность по противодействию коррупции;</a:t>
            </a:r>
          </a:p>
          <a:p>
            <a:r>
              <a:rPr lang="ru-RU" sz="1100" dirty="0">
                <a:latin typeface="Times New Roman" pitchFamily="18" charset="0"/>
                <a:ea typeface="SimSun" panose="02010600030101010101" pitchFamily="2" charset="-122"/>
                <a:cs typeface="Times New Roman" pitchFamily="18" charset="0"/>
              </a:rPr>
              <a:t>- ознакомление руководителей </a:t>
            </a:r>
            <a:r>
              <a:rPr lang="ru-RU" sz="1100" spc="10" dirty="0">
                <a:latin typeface="Times New Roman" pitchFamily="18" charset="0"/>
                <a:ea typeface="SimSun" panose="02010600030101010101" pitchFamily="2" charset="-122"/>
                <a:cs typeface="Times New Roman" pitchFamily="18" charset="0"/>
              </a:rPr>
              <a:t>муниципальных организаций(учреждений, предприятий)</a:t>
            </a:r>
            <a:r>
              <a:rPr lang="en-US" sz="1100" spc="10" dirty="0">
                <a:latin typeface="Times New Roman" pitchFamily="18" charset="0"/>
                <a:ea typeface="SimSun" panose="02010600030101010101" pitchFamily="2" charset="-122"/>
                <a:cs typeface="Times New Roman" pitchFamily="18" charset="0"/>
              </a:rPr>
              <a:t>c </a:t>
            </a:r>
            <a:r>
              <a:rPr lang="ru-RU" sz="1100" dirty="0" err="1">
                <a:latin typeface="Times New Roman" pitchFamily="18" charset="0"/>
                <a:ea typeface="SimSun" panose="02010600030101010101" pitchFamily="2" charset="-122"/>
                <a:cs typeface="Times New Roman" pitchFamily="18" charset="0"/>
              </a:rPr>
              <a:t>антикоррупционным</a:t>
            </a:r>
            <a:r>
              <a:rPr lang="ru-RU" sz="1100" dirty="0">
                <a:latin typeface="Times New Roman" pitchFamily="18" charset="0"/>
                <a:ea typeface="SimSun" panose="02010600030101010101" pitchFamily="2" charset="-122"/>
                <a:cs typeface="Times New Roman" pitchFamily="18" charset="0"/>
              </a:rPr>
              <a:t> законодательством.</a:t>
            </a:r>
            <a:endParaRPr lang="ru-RU" sz="1100" dirty="0">
              <a:latin typeface="Times New Roman" pitchFamily="18" charset="0"/>
              <a:cs typeface="Times New Roman"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Прямоугольник 2"/>
          <p:cNvSpPr/>
          <p:nvPr/>
        </p:nvSpPr>
        <p:spPr>
          <a:xfrm>
            <a:off x="1932317" y="181003"/>
            <a:ext cx="8669547" cy="261610"/>
          </a:xfrm>
          <a:prstGeom prst="rect">
            <a:avLst/>
          </a:prstGeom>
        </p:spPr>
        <p:txBody>
          <a:bodyPr wrap="square">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Муниципальная программа «Повышение эффективности управления муниципальными финансами» на 2025 – 2029годы</a:t>
            </a:r>
            <a:endParaRPr lang="ru-RU" sz="1100" dirty="0">
              <a:solidFill>
                <a:schemeClr val="tx1">
                  <a:lumMod val="95000"/>
                  <a:lumOff val="5000"/>
                </a:schemeClr>
              </a:solidFill>
            </a:endParaRPr>
          </a:p>
        </p:txBody>
      </p:sp>
      <p:sp>
        <p:nvSpPr>
          <p:cNvPr id="4" name="TextBox 3">
            <a:extLst>
              <a:ext uri="{FF2B5EF4-FFF2-40B4-BE49-F238E27FC236}">
                <a16:creationId xmlns:a16="http://schemas.microsoft.com/office/drawing/2014/main" id="{40E434D3-7A2D-22FE-9DCE-7D23F3DC4376}"/>
              </a:ext>
            </a:extLst>
          </p:cNvPr>
          <p:cNvSpPr txBox="1"/>
          <p:nvPr/>
        </p:nvSpPr>
        <p:spPr>
          <a:xfrm>
            <a:off x="3224654" y="447651"/>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23.05.2024г № 460</a:t>
            </a:r>
          </a:p>
        </p:txBody>
      </p:sp>
      <p:pic>
        <p:nvPicPr>
          <p:cNvPr id="5" name="Рисунок 4">
            <a:extLst>
              <a:ext uri="{FF2B5EF4-FFF2-40B4-BE49-F238E27FC236}">
                <a16:creationId xmlns:a16="http://schemas.microsoft.com/office/drawing/2014/main" id="{C577EFC7-2340-E03A-EDE1-9CBA60231717}"/>
              </a:ext>
            </a:extLst>
          </p:cNvPr>
          <p:cNvPicPr>
            <a:picLocks noChangeAspect="1"/>
          </p:cNvPicPr>
          <p:nvPr/>
        </p:nvPicPr>
        <p:blipFill>
          <a:blip r:embed="rId3" cstate="print"/>
          <a:stretch>
            <a:fillRect/>
          </a:stretch>
        </p:blipFill>
        <p:spPr>
          <a:xfrm>
            <a:off x="10387422" y="114829"/>
            <a:ext cx="1524132" cy="896190"/>
          </a:xfrm>
          <a:prstGeom prst="rect">
            <a:avLst/>
          </a:prstGeom>
        </p:spPr>
      </p:pic>
      <p:sp>
        <p:nvSpPr>
          <p:cNvPr id="6" name="Прямоугольник 5"/>
          <p:cNvSpPr/>
          <p:nvPr/>
        </p:nvSpPr>
        <p:spPr>
          <a:xfrm>
            <a:off x="140897" y="742849"/>
            <a:ext cx="11780809" cy="4662815"/>
          </a:xfrm>
          <a:prstGeom prst="rect">
            <a:avLst/>
          </a:prstGeom>
        </p:spPr>
        <p:txBody>
          <a:bodyPr wrap="square">
            <a:spAutoFit/>
          </a:bodyPr>
          <a:lstStyle/>
          <a:p>
            <a:pPr indent="180340" algn="just"/>
            <a:endParaRPr lang="ru-RU" sz="1100" dirty="0">
              <a:latin typeface="Times New Roman" panose="02020603050405020304" pitchFamily="18" charset="0"/>
              <a:ea typeface="Calibri" panose="020F0502020204030204" pitchFamily="34" charset="0"/>
            </a:endParaRPr>
          </a:p>
          <a:p>
            <a:pPr indent="180340" algn="just"/>
            <a:r>
              <a:rPr lang="ru-RU" sz="1100" dirty="0">
                <a:latin typeface="Times New Roman" panose="02020603050405020304" pitchFamily="18" charset="0"/>
                <a:ea typeface="Calibri" panose="020F0502020204030204" pitchFamily="34" charset="0"/>
              </a:rPr>
              <a:t>Целью программы является повышение эффективности и качества управления муниципальными финансами. Достижение указанной цели – это эффективное использование бюджетных ресурсов для обеспечения динамичного развития экономики, повышения уровня жизни населения и формирования благоприятных условий жизнедеятельности.</a:t>
            </a:r>
          </a:p>
          <a:p>
            <a:pPr indent="180340" algn="just"/>
            <a:r>
              <a:rPr lang="ru-RU" sz="1100" dirty="0">
                <a:latin typeface="Times New Roman" panose="02020603050405020304" pitchFamily="18" charset="0"/>
                <a:ea typeface="Times New Roman" panose="02020603050405020304" pitchFamily="18" charset="0"/>
              </a:rPr>
              <a:t>Для достижения данной цели Программа предусматривает решение следующих задач:</a:t>
            </a:r>
          </a:p>
          <a:p>
            <a:pPr marL="171450" indent="-171450" algn="just">
              <a:buFontTx/>
              <a:buChar char="-"/>
            </a:pPr>
            <a:r>
              <a:rPr lang="ru-RU" sz="1100" dirty="0">
                <a:latin typeface="Times New Roman" panose="02020603050405020304" pitchFamily="18" charset="0"/>
                <a:ea typeface="Times New Roman" panose="02020603050405020304" pitchFamily="18" charset="0"/>
              </a:rPr>
              <a:t>реалистичность и надежность экономических прогнозов и предпосылок, положенных в основу бюджетного планирования;</a:t>
            </a:r>
          </a:p>
          <a:p>
            <a:pPr marL="171450" indent="-171450" algn="just">
              <a:buFontTx/>
              <a:buChar char="-"/>
            </a:pPr>
            <a:r>
              <a:rPr lang="ru-RU" sz="1100" dirty="0">
                <a:latin typeface="Times New Roman" panose="02020603050405020304" pitchFamily="18" charset="0"/>
                <a:ea typeface="Times New Roman" panose="02020603050405020304" pitchFamily="18" charset="0"/>
              </a:rPr>
              <a:t>формирование бюджета с учетом долгосрочного прогноза основных параметров бюджетной системы;</a:t>
            </a:r>
          </a:p>
          <a:p>
            <a:pPr marL="171450" indent="-171450" algn="just">
              <a:buFontTx/>
              <a:buChar char="-"/>
            </a:pPr>
            <a:r>
              <a:rPr lang="ru-RU" sz="1100" dirty="0">
                <a:latin typeface="Times New Roman" panose="02020603050405020304" pitchFamily="18" charset="0"/>
                <a:ea typeface="Times New Roman" panose="02020603050405020304" pitchFamily="18" charset="0"/>
              </a:rPr>
              <a:t>ограничение дефицита бюджета округа и муниципального долга;</a:t>
            </a:r>
          </a:p>
          <a:p>
            <a:pPr marL="171450" indent="-171450" algn="just">
              <a:buFontTx/>
              <a:buChar char="-"/>
            </a:pPr>
            <a:r>
              <a:rPr lang="ru-RU" sz="1100" dirty="0">
                <a:latin typeface="Times New Roman" panose="02020603050405020304" pitchFamily="18" charset="0"/>
                <a:ea typeface="Times New Roman" panose="02020603050405020304" pitchFamily="18" charset="0"/>
              </a:rPr>
              <a:t>полнота учета и прогнозирование объема финансовых и других ресурсов, которые могут быть направлены на достижение конкретных целей, проведение оптимизационных мероприятий;</a:t>
            </a:r>
          </a:p>
          <a:p>
            <a:pPr marL="171450" indent="-171450" algn="just">
              <a:buFontTx/>
              <a:buChar char="-"/>
            </a:pPr>
            <a:r>
              <a:rPr lang="ru-RU" sz="1100" dirty="0">
                <a:latin typeface="Times New Roman" panose="02020603050405020304" pitchFamily="18" charset="0"/>
                <a:ea typeface="Times New Roman" panose="02020603050405020304" pitchFamily="18" charset="0"/>
              </a:rPr>
              <a:t>планирование бюджетных ассигнований исходя из необходимости безусловного исполнения действующих расходных обязательств;</a:t>
            </a:r>
          </a:p>
          <a:p>
            <a:pPr marL="171450" indent="-171450" algn="just">
              <a:buFontTx/>
              <a:buChar char="-"/>
            </a:pPr>
            <a:r>
              <a:rPr lang="ru-RU" sz="1100" dirty="0">
                <a:latin typeface="Times New Roman" panose="02020603050405020304" pitchFamily="18" charset="0"/>
                <a:ea typeface="Times New Roman" panose="02020603050405020304" pitchFamily="18" charset="0"/>
              </a:rPr>
              <a:t>принятие новых расходных обязательств при наличии взвешенного, экономически обоснованного подхода и четкой оценки, необходимых для их исполнения, бюджетных ассигнований;</a:t>
            </a:r>
          </a:p>
          <a:p>
            <a:pPr marL="171450" indent="-171450" algn="just">
              <a:buFontTx/>
              <a:buChar char="-"/>
            </a:pPr>
            <a:r>
              <a:rPr lang="ru-RU" sz="1100" dirty="0">
                <a:latin typeface="Times New Roman" panose="02020603050405020304" pitchFamily="18" charset="0"/>
                <a:ea typeface="Times New Roman" panose="02020603050405020304" pitchFamily="18" charset="0"/>
              </a:rPr>
              <a:t>соблюдение установленных бюджетных ограничений и обеспечение финансовой устойчивости и платежеспособности бюджета округа при принятии новых расходных обязательств, в том числе при условии и в пределах реструктуризации (сокращении) ранее принятых обязательств (в случае необходимости);</a:t>
            </a:r>
          </a:p>
          <a:p>
            <a:pPr marL="171450" indent="-171450" algn="just">
              <a:buFontTx/>
              <a:buChar char="-"/>
            </a:pPr>
            <a:r>
              <a:rPr lang="ru-RU" sz="1100" dirty="0">
                <a:latin typeface="Times New Roman" panose="02020603050405020304" pitchFamily="18" charset="0"/>
                <a:ea typeface="Times New Roman" panose="02020603050405020304" pitchFamily="18" charset="0"/>
              </a:rPr>
              <a:t>осуществление мероприятий по контролю за правильностью, эффективностью и целевым использованием бюджетных средств главными распорядителями, распорядителями и получателями бюджетных средств, другими участниками бюджетного процесса. </a:t>
            </a:r>
          </a:p>
          <a:p>
            <a:pPr algn="just"/>
            <a:r>
              <a:rPr lang="ru-RU" sz="1100" dirty="0">
                <a:latin typeface="Times New Roman" panose="02020603050405020304" pitchFamily="18" charset="0"/>
                <a:ea typeface="Times New Roman" panose="02020603050405020304" pitchFamily="18" charset="0"/>
              </a:rPr>
              <a:t>     Основные мероприятия программы: обеспечение деятельности органов местного самоуправления (финансово-экономического управления, контрольно-счетной палаты, отдела внутреннего финансового контроля).</a:t>
            </a:r>
          </a:p>
          <a:p>
            <a:pPr algn="just"/>
            <a:r>
              <a:rPr lang="ru-RU" sz="1100" dirty="0">
                <a:latin typeface="Times New Roman" panose="02020603050405020304" pitchFamily="18" charset="0"/>
                <a:ea typeface="Times New Roman" panose="02020603050405020304" pitchFamily="18" charset="0"/>
              </a:rPr>
              <a:t>      Реализация программных мероприятий позволит достичь следующих показателей:</a:t>
            </a:r>
          </a:p>
          <a:p>
            <a:pPr marL="171450" indent="-171450" algn="just">
              <a:buFontTx/>
              <a:buChar char="-"/>
            </a:pPr>
            <a:r>
              <a:rPr lang="ru-RU" sz="1100" dirty="0">
                <a:latin typeface="Times New Roman" panose="02020603050405020304" pitchFamily="18" charset="0"/>
                <a:ea typeface="Times New Roman" panose="02020603050405020304" pitchFamily="18" charset="0"/>
              </a:rPr>
              <a:t>сохранение темпов роста объема налоговых доходов бюджета округа к уровню отчетного финансового года – 3%;</a:t>
            </a:r>
          </a:p>
          <a:p>
            <a:pPr marL="171450" indent="-171450" algn="just">
              <a:buFontTx/>
              <a:buChar char="-"/>
            </a:pPr>
            <a:r>
              <a:rPr lang="ru-RU" sz="1100" dirty="0">
                <a:latin typeface="Times New Roman" panose="02020603050405020304" pitchFamily="18" charset="0"/>
                <a:ea typeface="Times New Roman" panose="02020603050405020304" pitchFamily="18" charset="0"/>
              </a:rPr>
              <a:t>сохранение доли программных расходов бюджета округа, в общем объеме расходов бюджета – 90%;</a:t>
            </a:r>
          </a:p>
          <a:p>
            <a:pPr marL="171450" indent="-171450" algn="just">
              <a:buFontTx/>
              <a:buChar char="-"/>
            </a:pPr>
            <a:r>
              <a:rPr lang="ru-RU" sz="1100" dirty="0">
                <a:latin typeface="Times New Roman" panose="02020603050405020304" pitchFamily="18" charset="0"/>
                <a:ea typeface="Times New Roman" panose="02020603050405020304" pitchFamily="18" charset="0"/>
              </a:rPr>
              <a:t>обеспечение исполнения расходных обязательств округа от утвержденных параметров бюджета – 95%</a:t>
            </a:r>
          </a:p>
          <a:p>
            <a:pPr marL="171450" indent="-171450" algn="just">
              <a:buFontTx/>
              <a:buChar char="-"/>
            </a:pPr>
            <a:r>
              <a:rPr lang="ru-RU" sz="1100" dirty="0">
                <a:latin typeface="Times New Roman" panose="02020603050405020304" pitchFamily="18" charset="0"/>
                <a:ea typeface="Times New Roman" panose="02020603050405020304" pitchFamily="18" charset="0"/>
              </a:rPr>
              <a:t>отсутствие просроченной кредиторской задолженности к общему объему расходов бюджета округа;</a:t>
            </a:r>
          </a:p>
          <a:p>
            <a:pPr marL="171450" indent="-171450" algn="just">
              <a:buFontTx/>
              <a:buChar char="-"/>
            </a:pPr>
            <a:r>
              <a:rPr lang="ru-RU" sz="1100" dirty="0">
                <a:latin typeface="Times New Roman" panose="02020603050405020304" pitchFamily="18" charset="0"/>
                <a:ea typeface="Times New Roman" panose="02020603050405020304" pitchFamily="18" charset="0"/>
              </a:rPr>
              <a:t>соблюдение отношения объема расходов на обслуживание муниципального долга к общему объему расходов за исключением объема расходов, которые осуществляются за счет субвенций, предоставляемых из бюджетов бюджетной системы Российской Федерации – не более 10%;</a:t>
            </a:r>
          </a:p>
          <a:p>
            <a:pPr marL="171450" indent="-171450" algn="just">
              <a:buFontTx/>
              <a:buChar char="-"/>
            </a:pPr>
            <a:r>
              <a:rPr lang="ru-RU" sz="1100" dirty="0">
                <a:latin typeface="Times New Roman" panose="02020603050405020304" pitchFamily="18" charset="0"/>
                <a:ea typeface="Times New Roman" panose="02020603050405020304" pitchFamily="18" charset="0"/>
              </a:rPr>
              <a:t>предоставление отчетности об исполнении консолидированного бюджета – 12шт;</a:t>
            </a:r>
          </a:p>
          <a:p>
            <a:pPr marL="171450" indent="-171450" algn="just">
              <a:buFontTx/>
              <a:buChar char="-"/>
            </a:pPr>
            <a:r>
              <a:rPr lang="ru-RU" sz="1100" dirty="0">
                <a:latin typeface="Times New Roman" panose="02020603050405020304" pitchFamily="18" charset="0"/>
                <a:ea typeface="Times New Roman" panose="02020603050405020304" pitchFamily="18" charset="0"/>
              </a:rPr>
              <a:t>размещение на официальном сайте администрации публикаций «Бюджет для граждан», характеризующий уровень открытости бюджетных данных – 3 шт.;</a:t>
            </a:r>
          </a:p>
          <a:p>
            <a:pPr marL="171450" lvl="0" indent="-171450">
              <a:buFontTx/>
              <a:buChar char="-"/>
              <a:defRPr/>
            </a:pPr>
            <a:r>
              <a:rPr lang="ru-RU" sz="1100" dirty="0">
                <a:solidFill>
                  <a:prstClr val="black"/>
                </a:solidFill>
                <a:latin typeface="Times New Roman" panose="02020603050405020304" pitchFamily="18" charset="0"/>
                <a:cs typeface="Times New Roman" panose="02020603050405020304" pitchFamily="18" charset="0"/>
              </a:rPr>
              <a:t>доля контрольных мероприятий, по результатам которых приняты меры, направленные на устранение выявленных нарушений (направлены представления, предписания, предложения; информационные письма, возбуждено административное производство, прочее) в общем объеме контрольных мероприятий, требующих принятия таких мер – 100%.</a:t>
            </a:r>
          </a:p>
        </p:txBody>
      </p:sp>
      <p:sp>
        <p:nvSpPr>
          <p:cNvPr id="7" name="Прямоугольник 6"/>
          <p:cNvSpPr/>
          <p:nvPr/>
        </p:nvSpPr>
        <p:spPr>
          <a:xfrm>
            <a:off x="184030" y="5494875"/>
            <a:ext cx="6096000" cy="261610"/>
          </a:xfrm>
          <a:prstGeom prst="rect">
            <a:avLst/>
          </a:prstGeom>
        </p:spPr>
        <p:txBody>
          <a:bodyPr>
            <a:spAutoFit/>
          </a:bodyPr>
          <a:lstStyle/>
          <a:p>
            <a:pPr marL="171450" lvl="0" indent="-171450">
              <a:defRPr/>
            </a:pPr>
            <a:r>
              <a:rPr lang="ru-RU" sz="1100" dirty="0">
                <a:solidFill>
                  <a:prstClr val="black"/>
                </a:solidFill>
                <a:latin typeface="Times New Roman" panose="02020603050405020304" pitchFamily="18" charset="0"/>
                <a:cs typeface="Times New Roman" panose="02020603050405020304" pitchFamily="18" charset="0"/>
              </a:rPr>
              <a:t>Основное мероприятия – обеспечение деятельности органов местного самоуправления.</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238554CD-BDB0-BE0E-49CE-6722F3B9F5BC}"/>
              </a:ext>
            </a:extLst>
          </p:cNvPr>
          <p:cNvGraphicFramePr>
            <a:graphicFrameLocks noGrp="1"/>
          </p:cNvGraphicFramePr>
          <p:nvPr>
            <p:extLst>
              <p:ext uri="{D42A27DB-BD31-4B8C-83A1-F6EECF244321}">
                <p14:modId xmlns:p14="http://schemas.microsoft.com/office/powerpoint/2010/main" val="1296873904"/>
              </p:ext>
            </p:extLst>
          </p:nvPr>
        </p:nvGraphicFramePr>
        <p:xfrm>
          <a:off x="284086" y="297403"/>
          <a:ext cx="11842811" cy="2889273"/>
        </p:xfrm>
        <a:graphic>
          <a:graphicData uri="http://schemas.openxmlformats.org/drawingml/2006/table">
            <a:tbl>
              <a:tblPr firstRow="1" bandRow="1">
                <a:tableStyleId>{BDBED569-4797-4DF1-A0F4-6AAB3CD982D8}</a:tableStyleId>
              </a:tblPr>
              <a:tblGrid>
                <a:gridCol w="418686">
                  <a:extLst>
                    <a:ext uri="{9D8B030D-6E8A-4147-A177-3AD203B41FA5}">
                      <a16:colId xmlns:a16="http://schemas.microsoft.com/office/drawing/2014/main" val="3552395152"/>
                    </a:ext>
                  </a:extLst>
                </a:gridCol>
                <a:gridCol w="7722137">
                  <a:extLst>
                    <a:ext uri="{9D8B030D-6E8A-4147-A177-3AD203B41FA5}">
                      <a16:colId xmlns:a16="http://schemas.microsoft.com/office/drawing/2014/main" val="3059868666"/>
                    </a:ext>
                  </a:extLst>
                </a:gridCol>
                <a:gridCol w="701336">
                  <a:extLst>
                    <a:ext uri="{9D8B030D-6E8A-4147-A177-3AD203B41FA5}">
                      <a16:colId xmlns:a16="http://schemas.microsoft.com/office/drawing/2014/main" val="3116357261"/>
                    </a:ext>
                  </a:extLst>
                </a:gridCol>
                <a:gridCol w="1020932">
                  <a:extLst>
                    <a:ext uri="{9D8B030D-6E8A-4147-A177-3AD203B41FA5}">
                      <a16:colId xmlns:a16="http://schemas.microsoft.com/office/drawing/2014/main" val="566982424"/>
                    </a:ext>
                  </a:extLst>
                </a:gridCol>
                <a:gridCol w="994299">
                  <a:extLst>
                    <a:ext uri="{9D8B030D-6E8A-4147-A177-3AD203B41FA5}">
                      <a16:colId xmlns:a16="http://schemas.microsoft.com/office/drawing/2014/main" val="4084061568"/>
                    </a:ext>
                  </a:extLst>
                </a:gridCol>
                <a:gridCol w="985421">
                  <a:extLst>
                    <a:ext uri="{9D8B030D-6E8A-4147-A177-3AD203B41FA5}">
                      <a16:colId xmlns:a16="http://schemas.microsoft.com/office/drawing/2014/main" val="1253693386"/>
                    </a:ext>
                  </a:extLst>
                </a:gridCol>
              </a:tblGrid>
              <a:tr h="297180">
                <a:tc rowSpan="2">
                  <a:txBody>
                    <a:bodyPr/>
                    <a:lstStyle/>
                    <a:p>
                      <a:r>
                        <a:rPr lang="ru-RU" sz="1100" dirty="0">
                          <a:latin typeface="Times New Roman" panose="02020603050405020304" pitchFamily="18" charset="0"/>
                          <a:cs typeface="Times New Roman" panose="02020603050405020304" pitchFamily="18" charset="0"/>
                        </a:rPr>
                        <a:t>№ п/п</a:t>
                      </a:r>
                    </a:p>
                  </a:txBody>
                  <a:tcPr/>
                </a:tc>
                <a:tc rowSpan="2">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100" dirty="0">
                          <a:latin typeface="Times New Roman" panose="02020603050405020304" pitchFamily="18" charset="0"/>
                          <a:cs typeface="Times New Roman" panose="02020603050405020304" pitchFamily="18" charset="0"/>
                        </a:rPr>
                        <a:t>Ед. изм.</a:t>
                      </a:r>
                    </a:p>
                  </a:txBody>
                  <a:tcPr/>
                </a:tc>
                <a:tc gridSpan="3">
                  <a:txBody>
                    <a:bodyPr/>
                    <a:lstStyle/>
                    <a:p>
                      <a:r>
                        <a:rPr lang="ru-RU" sz="11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23177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latin typeface="Times New Roman" panose="02020603050405020304" pitchFamily="18" charset="0"/>
                          <a:cs typeface="Times New Roman" panose="02020603050405020304" pitchFamily="18" charset="0"/>
                        </a:rPr>
                        <a:t>2025</a:t>
                      </a:r>
                    </a:p>
                  </a:txBody>
                  <a:tcPr/>
                </a:tc>
                <a:tc>
                  <a:txBody>
                    <a:bodyPr/>
                    <a:lstStyle/>
                    <a:p>
                      <a:pPr algn="ctr"/>
                      <a:r>
                        <a:rPr lang="ru-RU" sz="1100" b="1" dirty="0">
                          <a:latin typeface="Times New Roman" panose="02020603050405020304" pitchFamily="18" charset="0"/>
                          <a:cs typeface="Times New Roman" panose="02020603050405020304" pitchFamily="18" charset="0"/>
                        </a:rPr>
                        <a:t>2026</a:t>
                      </a:r>
                    </a:p>
                  </a:txBody>
                  <a:tcPr/>
                </a:tc>
                <a:tc>
                  <a:txBody>
                    <a:bodyPr/>
                    <a:lstStyle/>
                    <a:p>
                      <a:pPr algn="ctr"/>
                      <a:r>
                        <a:rPr lang="ru-RU" sz="1100" b="1" dirty="0">
                          <a:latin typeface="Times New Roman" panose="02020603050405020304" pitchFamily="18" charset="0"/>
                          <a:cs typeface="Times New Roman" panose="02020603050405020304" pitchFamily="18" charset="0"/>
                        </a:rPr>
                        <a:t>2027</a:t>
                      </a:r>
                    </a:p>
                  </a:txBody>
                  <a:tcPr/>
                </a:tc>
                <a:extLst>
                  <a:ext uri="{0D108BD9-81ED-4DB2-BD59-A6C34878D82A}">
                    <a16:rowId xmlns:a16="http://schemas.microsoft.com/office/drawing/2014/main" val="238859180"/>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3098000721"/>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r>
                        <a:rPr lang="ru-RU" sz="1100" dirty="0">
                          <a:latin typeface="Times New Roman" panose="02020603050405020304" pitchFamily="18" charset="0"/>
                          <a:cs typeface="Times New Roman" panose="02020603050405020304" pitchFamily="18" charset="0"/>
                        </a:rPr>
                        <a:t>Утверждение местного бюджета на трехлетний период (на очередной финансовый год и на плановый период)</a:t>
                      </a: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ежегодно</a:t>
                      </a:r>
                    </a:p>
                  </a:txBody>
                  <a:tcPr/>
                </a:tc>
                <a:tc>
                  <a:txBody>
                    <a:bodyPr/>
                    <a:lstStyle/>
                    <a:p>
                      <a:pPr algn="ctr"/>
                      <a:r>
                        <a:rPr lang="ru-RU" sz="1100" dirty="0">
                          <a:latin typeface="Times New Roman" panose="02020603050405020304" pitchFamily="18" charset="0"/>
                          <a:cs typeface="Times New Roman" panose="02020603050405020304" pitchFamily="18" charset="0"/>
                        </a:rPr>
                        <a:t>ежегодно</a:t>
                      </a:r>
                    </a:p>
                  </a:txBody>
                  <a:tcPr/>
                </a:tc>
                <a:tc>
                  <a:txBody>
                    <a:bodyPr/>
                    <a:lstStyle/>
                    <a:p>
                      <a:pPr algn="ctr"/>
                      <a:r>
                        <a:rPr lang="ru-RU" sz="1100" dirty="0">
                          <a:latin typeface="Times New Roman" panose="02020603050405020304" pitchFamily="18" charset="0"/>
                          <a:cs typeface="Times New Roman" panose="02020603050405020304" pitchFamily="18" charset="0"/>
                        </a:rPr>
                        <a:t>ежегодно</a:t>
                      </a:r>
                    </a:p>
                  </a:txBody>
                  <a:tcPr/>
                </a:tc>
                <a:extLst>
                  <a:ext uri="{0D108BD9-81ED-4DB2-BD59-A6C34878D82A}">
                    <a16:rowId xmlns:a16="http://schemas.microsoft.com/office/drawing/2014/main" val="2008240502"/>
                  </a:ext>
                </a:extLst>
              </a:tr>
              <a:tr h="202888">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r>
                        <a:rPr lang="ru-RU" sz="1100" dirty="0">
                          <a:latin typeface="Times New Roman" panose="02020603050405020304" pitchFamily="18" charset="0"/>
                          <a:cs typeface="Times New Roman" panose="02020603050405020304" pitchFamily="18" charset="0"/>
                        </a:rPr>
                        <a:t>Обеспечение исполнения расходных обязательств местного бюджета</a:t>
                      </a:r>
                    </a:p>
                  </a:txBody>
                  <a:tcPr/>
                </a:tc>
                <a:tc>
                  <a:txBody>
                    <a:bodyPr/>
                    <a:lstStyle/>
                    <a:p>
                      <a:pPr algn="ctr"/>
                      <a:r>
                        <a:rPr lang="ru-RU" sz="1100" dirty="0">
                          <a:latin typeface="Times New Roman" panose="02020603050405020304" pitchFamily="18" charset="0"/>
                          <a:cs typeface="Times New Roman" panose="02020603050405020304" pitchFamily="18" charset="0"/>
                        </a:rPr>
                        <a:t>%</a:t>
                      </a:r>
                    </a:p>
                  </a:txBody>
                  <a:tcPr/>
                </a:tc>
                <a:tc>
                  <a:txBody>
                    <a:bodyPr/>
                    <a:lstStyle/>
                    <a:p>
                      <a:pPr algn="ctr"/>
                      <a:r>
                        <a:rPr lang="ru-RU" sz="1100" dirty="0">
                          <a:latin typeface="Times New Roman" panose="02020603050405020304" pitchFamily="18" charset="0"/>
                          <a:cs typeface="Times New Roman" panose="02020603050405020304" pitchFamily="18" charset="0"/>
                        </a:rPr>
                        <a:t>95</a:t>
                      </a:r>
                    </a:p>
                  </a:txBody>
                  <a:tcPr/>
                </a:tc>
                <a:tc>
                  <a:txBody>
                    <a:bodyPr/>
                    <a:lstStyle/>
                    <a:p>
                      <a:pPr algn="ctr"/>
                      <a:r>
                        <a:rPr lang="ru-RU" sz="1100" dirty="0">
                          <a:latin typeface="Times New Roman" panose="02020603050405020304" pitchFamily="18" charset="0"/>
                          <a:cs typeface="Times New Roman" panose="02020603050405020304" pitchFamily="18" charset="0"/>
                        </a:rPr>
                        <a:t>95</a:t>
                      </a:r>
                    </a:p>
                  </a:txBody>
                  <a:tcPr/>
                </a:tc>
                <a:tc>
                  <a:txBody>
                    <a:bodyPr/>
                    <a:lstStyle/>
                    <a:p>
                      <a:pPr algn="ctr"/>
                      <a:r>
                        <a:rPr lang="ru-RU" sz="1100" dirty="0">
                          <a:latin typeface="Times New Roman" panose="02020603050405020304" pitchFamily="18" charset="0"/>
                          <a:cs typeface="Times New Roman" panose="02020603050405020304" pitchFamily="18" charset="0"/>
                        </a:rPr>
                        <a:t>95</a:t>
                      </a:r>
                    </a:p>
                  </a:txBody>
                  <a:tcPr/>
                </a:tc>
                <a:extLst>
                  <a:ext uri="{0D108BD9-81ED-4DB2-BD59-A6C34878D82A}">
                    <a16:rowId xmlns:a16="http://schemas.microsoft.com/office/drawing/2014/main" val="153727281"/>
                  </a:ext>
                </a:extLst>
              </a:tr>
              <a:tr h="0">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r>
                        <a:rPr lang="ru-RU" sz="1100" dirty="0">
                          <a:latin typeface="Times New Roman" panose="02020603050405020304" pitchFamily="18" charset="0"/>
                          <a:cs typeface="Times New Roman" panose="02020603050405020304" pitchFamily="18" charset="0"/>
                        </a:rPr>
                        <a:t>Объем просроченной кредиторской задолженности местного бюджета</a:t>
                      </a:r>
                    </a:p>
                  </a:txBody>
                  <a:tcPr/>
                </a:tc>
                <a:tc>
                  <a:txBody>
                    <a:bodyPr/>
                    <a:lstStyle/>
                    <a:p>
                      <a:pPr algn="ctr"/>
                      <a:r>
                        <a:rPr lang="ru-RU" sz="1100" dirty="0" err="1">
                          <a:latin typeface="Times New Roman" panose="02020603050405020304" pitchFamily="18" charset="0"/>
                          <a:cs typeface="Times New Roman" panose="02020603050405020304" pitchFamily="18" charset="0"/>
                        </a:rPr>
                        <a:t>Тыс.руб</a:t>
                      </a: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0</a:t>
                      </a:r>
                    </a:p>
                  </a:txBody>
                  <a:tcPr/>
                </a:tc>
                <a:tc>
                  <a:txBody>
                    <a:bodyPr/>
                    <a:lstStyle/>
                    <a:p>
                      <a:pPr algn="ctr"/>
                      <a:r>
                        <a:rPr lang="ru-RU" sz="1100" dirty="0">
                          <a:latin typeface="Times New Roman" panose="02020603050405020304" pitchFamily="18" charset="0"/>
                          <a:cs typeface="Times New Roman" panose="02020603050405020304" pitchFamily="18" charset="0"/>
                        </a:rPr>
                        <a:t>0</a:t>
                      </a:r>
                    </a:p>
                  </a:txBody>
                  <a:tcPr/>
                </a:tc>
                <a:tc>
                  <a:txBody>
                    <a:bodyPr/>
                    <a:lstStyle/>
                    <a:p>
                      <a:pPr algn="ctr"/>
                      <a:r>
                        <a:rPr lang="ru-RU" sz="1100" dirty="0">
                          <a:latin typeface="Times New Roman" panose="02020603050405020304" pitchFamily="18" charset="0"/>
                          <a:cs typeface="Times New Roman" panose="02020603050405020304" pitchFamily="18" charset="0"/>
                        </a:rPr>
                        <a:t>0</a:t>
                      </a:r>
                    </a:p>
                  </a:txBody>
                  <a:tcPr/>
                </a:tc>
                <a:extLst>
                  <a:ext uri="{0D108BD9-81ED-4DB2-BD59-A6C34878D82A}">
                    <a16:rowId xmlns:a16="http://schemas.microsoft.com/office/drawing/2014/main" val="708735103"/>
                  </a:ext>
                </a:extLst>
              </a:tr>
              <a:tr h="370840">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r>
                        <a:rPr lang="ru-RU" sz="1100" dirty="0">
                          <a:latin typeface="Times New Roman" panose="02020603050405020304" pitchFamily="18" charset="0"/>
                          <a:cs typeface="Times New Roman" panose="02020603050405020304" pitchFamily="18" charset="0"/>
                        </a:rPr>
                        <a:t>Отношение объема средств местного бюджета, охваченных проверками, к общему объему средств местного бюджета без учета расходов на обслуживание муниципального долга</a:t>
                      </a:r>
                    </a:p>
                  </a:txBody>
                  <a:tcPr/>
                </a:tc>
                <a:tc>
                  <a:txBody>
                    <a:bodyPr/>
                    <a:lstStyle/>
                    <a:p>
                      <a:pPr algn="ctr"/>
                      <a:r>
                        <a:rPr lang="ru-RU" sz="1100" dirty="0">
                          <a:latin typeface="Times New Roman" panose="02020603050405020304" pitchFamily="18" charset="0"/>
                          <a:cs typeface="Times New Roman" panose="02020603050405020304" pitchFamily="18" charset="0"/>
                        </a:rPr>
                        <a:t>%</a:t>
                      </a:r>
                    </a:p>
                  </a:txBody>
                  <a:tcPr/>
                </a:tc>
                <a:tc>
                  <a:txBody>
                    <a:bodyPr/>
                    <a:lstStyle/>
                    <a:p>
                      <a:pPr algn="ctr"/>
                      <a:r>
                        <a:rPr lang="ru-RU" sz="1100" dirty="0">
                          <a:latin typeface="Times New Roman" panose="02020603050405020304" pitchFamily="18" charset="0"/>
                          <a:cs typeface="Times New Roman" panose="02020603050405020304" pitchFamily="18" charset="0"/>
                        </a:rPr>
                        <a:t>10</a:t>
                      </a:r>
                    </a:p>
                  </a:txBody>
                  <a:tcPr/>
                </a:tc>
                <a:tc>
                  <a:txBody>
                    <a:bodyPr/>
                    <a:lstStyle/>
                    <a:p>
                      <a:pPr algn="ctr"/>
                      <a:r>
                        <a:rPr lang="ru-RU" sz="1100" dirty="0">
                          <a:latin typeface="Times New Roman" panose="02020603050405020304" pitchFamily="18" charset="0"/>
                          <a:cs typeface="Times New Roman" panose="02020603050405020304" pitchFamily="18" charset="0"/>
                        </a:rPr>
                        <a:t>10</a:t>
                      </a:r>
                    </a:p>
                  </a:txBody>
                  <a:tcPr/>
                </a:tc>
                <a:tc>
                  <a:txBody>
                    <a:bodyPr/>
                    <a:lstStyle/>
                    <a:p>
                      <a:pPr algn="ctr"/>
                      <a:r>
                        <a:rPr lang="ru-RU" sz="1100" dirty="0">
                          <a:latin typeface="Times New Roman" panose="02020603050405020304" pitchFamily="18" charset="0"/>
                          <a:cs typeface="Times New Roman" panose="02020603050405020304" pitchFamily="18" charset="0"/>
                        </a:rPr>
                        <a:t>10</a:t>
                      </a:r>
                    </a:p>
                  </a:txBody>
                  <a:tcPr/>
                </a:tc>
                <a:extLst>
                  <a:ext uri="{0D108BD9-81ED-4DB2-BD59-A6C34878D82A}">
                    <a16:rowId xmlns:a16="http://schemas.microsoft.com/office/drawing/2014/main" val="2965617575"/>
                  </a:ext>
                </a:extLst>
              </a:tr>
              <a:tr h="275613">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r>
                        <a:rPr lang="ru-RU" sz="1100" dirty="0">
                          <a:latin typeface="Times New Roman" panose="02020603050405020304" pitchFamily="18" charset="0"/>
                          <a:cs typeface="Times New Roman" panose="02020603050405020304" pitchFamily="18" charset="0"/>
                        </a:rPr>
                        <a:t>Поддержание в актуальном состоянии раздела «Открытый бюджет» на официальном интернет – сайте администрации округа</a:t>
                      </a: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ежегодно</a:t>
                      </a:r>
                    </a:p>
                  </a:txBody>
                  <a:tcPr/>
                </a:tc>
                <a:tc>
                  <a:txBody>
                    <a:bodyPr/>
                    <a:lstStyle/>
                    <a:p>
                      <a:pPr algn="ctr"/>
                      <a:r>
                        <a:rPr lang="ru-RU" sz="1100" dirty="0">
                          <a:latin typeface="Times New Roman" panose="02020603050405020304" pitchFamily="18" charset="0"/>
                          <a:cs typeface="Times New Roman" panose="02020603050405020304" pitchFamily="18" charset="0"/>
                        </a:rPr>
                        <a:t>ежегодно</a:t>
                      </a:r>
                    </a:p>
                  </a:txBody>
                  <a:tcPr/>
                </a:tc>
                <a:tc>
                  <a:txBody>
                    <a:bodyPr/>
                    <a:lstStyle/>
                    <a:p>
                      <a:pPr algn="ctr"/>
                      <a:r>
                        <a:rPr lang="ru-RU" sz="1100" dirty="0">
                          <a:latin typeface="Times New Roman" panose="02020603050405020304" pitchFamily="18" charset="0"/>
                          <a:cs typeface="Times New Roman" panose="02020603050405020304" pitchFamily="18" charset="0"/>
                        </a:rPr>
                        <a:t>ежегодно</a:t>
                      </a:r>
                    </a:p>
                  </a:txBody>
                  <a:tcPr/>
                </a:tc>
                <a:extLst>
                  <a:ext uri="{0D108BD9-81ED-4DB2-BD59-A6C34878D82A}">
                    <a16:rowId xmlns:a16="http://schemas.microsoft.com/office/drawing/2014/main" val="412699305"/>
                  </a:ext>
                </a:extLst>
              </a:tr>
              <a:tr h="370840">
                <a:tc>
                  <a:txBody>
                    <a:bodyPr/>
                    <a:lstStyle/>
                    <a:p>
                      <a:pPr algn="ctr"/>
                      <a:r>
                        <a:rPr lang="ru-RU" sz="1100" dirty="0">
                          <a:latin typeface="Times New Roman" panose="02020603050405020304" pitchFamily="18" charset="0"/>
                          <a:cs typeface="Times New Roman" panose="02020603050405020304" pitchFamily="18" charset="0"/>
                        </a:rPr>
                        <a:t>6</a:t>
                      </a:r>
                    </a:p>
                  </a:txBody>
                  <a:tcPr/>
                </a:tc>
                <a:tc>
                  <a:txBody>
                    <a:bodyPr/>
                    <a:lstStyle/>
                    <a:p>
                      <a:r>
                        <a:rPr lang="ru-RU" sz="1100" dirty="0">
                          <a:latin typeface="Times New Roman" panose="02020603050405020304" pitchFamily="18" charset="0"/>
                          <a:cs typeface="Times New Roman" panose="02020603050405020304" pitchFamily="18" charset="0"/>
                        </a:rPr>
                        <a:t>Доля контрольных мероприятий, по результатам которых приняты меры, направленные на устранение выявленных нарушений (направлены представления, предписания, предложения; информационные письма, возбуждено административное производство, прочее) в общем объеме контрольных мероприятий, требующих принятия таких мер</a:t>
                      </a:r>
                    </a:p>
                  </a:txBody>
                  <a:tcPr/>
                </a:tc>
                <a:tc>
                  <a:txBody>
                    <a:bodyPr/>
                    <a:lstStyle/>
                    <a:p>
                      <a:pPr algn="ctr"/>
                      <a:r>
                        <a:rPr lang="ru-RU" sz="1100" dirty="0">
                          <a:latin typeface="Times New Roman" panose="02020603050405020304" pitchFamily="18" charset="0"/>
                          <a:cs typeface="Times New Roman" panose="02020603050405020304" pitchFamily="18" charset="0"/>
                        </a:rPr>
                        <a:t>%</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tc>
                  <a:txBody>
                    <a:bodyPr/>
                    <a:lstStyle/>
                    <a:p>
                      <a:pPr algn="ctr"/>
                      <a:r>
                        <a:rPr lang="ru-RU" sz="11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3073865414"/>
                  </a:ext>
                </a:extLst>
              </a:tr>
            </a:tbl>
          </a:graphicData>
        </a:graphic>
      </p:graphicFrame>
      <p:sp>
        <p:nvSpPr>
          <p:cNvPr id="4" name="Прямоугольник 3"/>
          <p:cNvSpPr/>
          <p:nvPr/>
        </p:nvSpPr>
        <p:spPr>
          <a:xfrm>
            <a:off x="313426" y="3266399"/>
            <a:ext cx="11625532" cy="769441"/>
          </a:xfrm>
          <a:prstGeom prst="rect">
            <a:avLst/>
          </a:prstGeom>
        </p:spPr>
        <p:txBody>
          <a:bodyPr wrap="square">
            <a:spAutoFit/>
          </a:bodyPr>
          <a:lstStyle/>
          <a:p>
            <a:pPr lvl="0">
              <a:defRPr/>
            </a:pPr>
            <a:r>
              <a:rPr lang="ru-RU" sz="1100" dirty="0">
                <a:solidFill>
                  <a:prstClr val="black"/>
                </a:solidFill>
                <a:latin typeface="Times New Roman" panose="02020603050405020304" pitchFamily="18" charset="0"/>
                <a:ea typeface="Times New Roman" panose="02020603050405020304" pitchFamily="18" charset="0"/>
              </a:rPr>
              <a:t>Ожидаемые результаты реализации программы - о</a:t>
            </a:r>
            <a:r>
              <a:rPr lang="ru-RU" sz="1100" dirty="0">
                <a:solidFill>
                  <a:prstClr val="black"/>
                </a:solidFill>
                <a:latin typeface="Times New Roman" panose="02020603050405020304" pitchFamily="18" charset="0"/>
              </a:rPr>
              <a:t>беспечение сбалансированности и устойчивости бюджета; рассмотрение и утверждение в установленные сроки соответствующего требованиям бюджетного законодательства бюджета на очередной финансовый год; повышение доходного потенциала бюджета муниципального округа; отсутствие муниципального долга; недопущение нарушений бюджетного законодательства в сфере организации бюджетного процесса и учета в округе.</a:t>
            </a:r>
          </a:p>
          <a:p>
            <a:pPr lvl="0">
              <a:defRPr/>
            </a:pPr>
            <a:r>
              <a:rPr lang="ru-RU" sz="1100" dirty="0">
                <a:solidFill>
                  <a:prstClr val="black"/>
                </a:solidFill>
                <a:latin typeface="Times New Roman" panose="02020603050405020304" pitchFamily="18" charset="0"/>
                <a:ea typeface="Times New Roman" panose="02020603050405020304" pitchFamily="18" charset="0"/>
              </a:rPr>
              <a:t>Основное мероприятие - обеспечение деятельности органов местного самоуправления.</a:t>
            </a:r>
            <a:endParaRPr lang="ru-RU" sz="1100" dirty="0">
              <a:latin typeface="Times New Roman" panose="02020603050405020304" pitchFamily="18" charset="0"/>
              <a:ea typeface="Times New Roman" panose="02020603050405020304"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EB05F4C-8465-20A2-0779-86BC1E344568}"/>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ED416FFF-E7A6-315A-7048-49CB854090F1}"/>
              </a:ext>
            </a:extLst>
          </p:cNvPr>
          <p:cNvPicPr>
            <a:picLocks noChangeAspect="1"/>
          </p:cNvPicPr>
          <p:nvPr/>
        </p:nvPicPr>
        <p:blipFill>
          <a:blip r:embed="rId3"/>
          <a:stretch>
            <a:fillRect/>
          </a:stretch>
        </p:blipFill>
        <p:spPr>
          <a:xfrm>
            <a:off x="210653" y="142629"/>
            <a:ext cx="1804572" cy="1459668"/>
          </a:xfrm>
          <a:prstGeom prst="rect">
            <a:avLst/>
          </a:prstGeom>
        </p:spPr>
      </p:pic>
      <p:sp>
        <p:nvSpPr>
          <p:cNvPr id="5" name="TextBox 4">
            <a:extLst>
              <a:ext uri="{FF2B5EF4-FFF2-40B4-BE49-F238E27FC236}">
                <a16:creationId xmlns:a16="http://schemas.microsoft.com/office/drawing/2014/main" id="{73821A98-D1BB-9920-07E0-DE4207CCE51F}"/>
              </a:ext>
            </a:extLst>
          </p:cNvPr>
          <p:cNvSpPr txBox="1"/>
          <p:nvPr/>
        </p:nvSpPr>
        <p:spPr>
          <a:xfrm>
            <a:off x="1625368" y="190417"/>
            <a:ext cx="10127608" cy="430887"/>
          </a:xfrm>
          <a:prstGeom prst="rect">
            <a:avLst/>
          </a:prstGeom>
          <a:noFill/>
        </p:spPr>
        <p:txBody>
          <a:bodyPr wrap="square">
            <a:spAutoFit/>
          </a:bodyPr>
          <a:lstStyle/>
          <a:p>
            <a:pPr algn="ctr"/>
            <a:r>
              <a:rPr lang="ru-RU" sz="1100" b="1" dirty="0">
                <a:solidFill>
                  <a:srgbClr val="6600FF"/>
                </a:solidFill>
                <a:effectLst/>
                <a:latin typeface="Times New Roman" panose="02020603050405020304" pitchFamily="18" charset="0"/>
                <a:ea typeface="SimSun" panose="02010600030101010101" pitchFamily="2" charset="-122"/>
              </a:rPr>
              <a:t>Муниципальная программа «Управление и распоряжение муниципальным имуществом </a:t>
            </a:r>
            <a:endParaRPr lang="ru-RU" sz="1100" dirty="0">
              <a:solidFill>
                <a:srgbClr val="6600FF"/>
              </a:solidFill>
              <a:effectLst/>
              <a:latin typeface="Times New Roman" panose="02020603050405020304" pitchFamily="18" charset="0"/>
              <a:ea typeface="SimSun" panose="02010600030101010101" pitchFamily="2" charset="-122"/>
            </a:endParaRPr>
          </a:p>
          <a:p>
            <a:pPr algn="ctr"/>
            <a:r>
              <a:rPr lang="ru-RU" sz="1100" b="1" dirty="0">
                <a:solidFill>
                  <a:srgbClr val="6600FF"/>
                </a:solidFill>
                <a:effectLst/>
                <a:latin typeface="Times New Roman" panose="02020603050405020304" pitchFamily="18" charset="0"/>
                <a:ea typeface="SimSun" panose="02010600030101010101" pitchFamily="2" charset="-122"/>
              </a:rPr>
              <a:t>Анучинского муниципального округа» на 2025-2029 годы</a:t>
            </a:r>
            <a:endParaRPr lang="ru-RU" sz="1100" dirty="0">
              <a:solidFill>
                <a:srgbClr val="6600FF"/>
              </a:solidFill>
              <a:effectLst/>
              <a:latin typeface="Times New Roman" panose="02020603050405020304" pitchFamily="18" charset="0"/>
              <a:ea typeface="SimSun" panose="02010600030101010101" pitchFamily="2" charset="-122"/>
            </a:endParaRPr>
          </a:p>
        </p:txBody>
      </p:sp>
      <p:sp>
        <p:nvSpPr>
          <p:cNvPr id="6" name="TextBox 5">
            <a:extLst>
              <a:ext uri="{FF2B5EF4-FFF2-40B4-BE49-F238E27FC236}">
                <a16:creationId xmlns:a16="http://schemas.microsoft.com/office/drawing/2014/main" id="{AF1AA5D3-86E0-D687-D841-AFB970A39CDA}"/>
              </a:ext>
            </a:extLst>
          </p:cNvPr>
          <p:cNvSpPr txBox="1"/>
          <p:nvPr/>
        </p:nvSpPr>
        <p:spPr>
          <a:xfrm>
            <a:off x="4214555" y="538287"/>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23.05.2024г № 460</a:t>
            </a:r>
          </a:p>
        </p:txBody>
      </p:sp>
      <p:sp>
        <p:nvSpPr>
          <p:cNvPr id="8" name="TextBox 7">
            <a:extLst>
              <a:ext uri="{FF2B5EF4-FFF2-40B4-BE49-F238E27FC236}">
                <a16:creationId xmlns:a16="http://schemas.microsoft.com/office/drawing/2014/main" id="{26EF2047-1054-3F25-5EF7-99C627508917}"/>
              </a:ext>
            </a:extLst>
          </p:cNvPr>
          <p:cNvSpPr txBox="1"/>
          <p:nvPr/>
        </p:nvSpPr>
        <p:spPr>
          <a:xfrm>
            <a:off x="2015225" y="811721"/>
            <a:ext cx="10031366" cy="430887"/>
          </a:xfrm>
          <a:prstGeom prst="rect">
            <a:avLst/>
          </a:prstGeom>
          <a:noFill/>
        </p:spPr>
        <p:txBody>
          <a:bodyPr wrap="square">
            <a:spAutoFit/>
          </a:bodyPr>
          <a:lstStyle/>
          <a:p>
            <a:r>
              <a:rPr lang="ru-RU" sz="1100" dirty="0">
                <a:effectLst/>
                <a:latin typeface="Times New Roman" panose="02020603050405020304" pitchFamily="18" charset="0"/>
                <a:ea typeface="SimSun" panose="02010600030101010101" pitchFamily="2" charset="-122"/>
              </a:rPr>
              <a:t>Программа направлена на реализацию мероприятий по формированию структуры собственности Анучинского муниципального округа и обеспечению эффективного управления ею.</a:t>
            </a:r>
            <a:endParaRPr lang="ru-RU" sz="1100" dirty="0"/>
          </a:p>
        </p:txBody>
      </p:sp>
      <p:sp>
        <p:nvSpPr>
          <p:cNvPr id="10" name="TextBox 9">
            <a:extLst>
              <a:ext uri="{FF2B5EF4-FFF2-40B4-BE49-F238E27FC236}">
                <a16:creationId xmlns:a16="http://schemas.microsoft.com/office/drawing/2014/main" id="{9A76C845-91E4-9EE7-E7B0-7B9F10F5A1CD}"/>
              </a:ext>
            </a:extLst>
          </p:cNvPr>
          <p:cNvSpPr txBox="1"/>
          <p:nvPr/>
        </p:nvSpPr>
        <p:spPr>
          <a:xfrm>
            <a:off x="2015224" y="1242608"/>
            <a:ext cx="9905531" cy="430887"/>
          </a:xfrm>
          <a:prstGeom prst="rect">
            <a:avLst/>
          </a:prstGeom>
          <a:noFill/>
        </p:spPr>
        <p:txBody>
          <a:bodyPr wrap="square">
            <a:spAutoFit/>
          </a:bodyPr>
          <a:lstStyle/>
          <a:p>
            <a:pPr algn="just"/>
            <a:r>
              <a:rPr lang="ru-RU" sz="1100" dirty="0">
                <a:effectLst/>
                <a:latin typeface="Times New Roman" panose="02020603050405020304" pitchFamily="18" charset="0"/>
                <a:ea typeface="SimSun" panose="02010600030101010101" pitchFamily="2" charset="-122"/>
              </a:rPr>
              <a:t>Основная цель муниципальной программы - Повышение эффективности управления, распоряжения и использования муниципального имущества, в т.ч. земельных участков на территории  Анучинского муниципального округа.</a:t>
            </a:r>
          </a:p>
        </p:txBody>
      </p:sp>
      <p:sp>
        <p:nvSpPr>
          <p:cNvPr id="12" name="TextBox 11">
            <a:extLst>
              <a:ext uri="{FF2B5EF4-FFF2-40B4-BE49-F238E27FC236}">
                <a16:creationId xmlns:a16="http://schemas.microsoft.com/office/drawing/2014/main" id="{98D6FB8A-17D0-7D6D-423C-7D6C48EB50B7}"/>
              </a:ext>
            </a:extLst>
          </p:cNvPr>
          <p:cNvSpPr txBox="1"/>
          <p:nvPr/>
        </p:nvSpPr>
        <p:spPr>
          <a:xfrm>
            <a:off x="210652" y="1740801"/>
            <a:ext cx="9905531" cy="769441"/>
          </a:xfrm>
          <a:prstGeom prst="rect">
            <a:avLst/>
          </a:prstGeom>
          <a:noFill/>
        </p:spPr>
        <p:txBody>
          <a:bodyPr wrap="square">
            <a:spAutoFit/>
          </a:bodyPr>
          <a:lstStyle/>
          <a:p>
            <a:pPr algn="just"/>
            <a:r>
              <a:rPr lang="ru-RU" sz="1100" dirty="0">
                <a:effectLst/>
                <a:latin typeface="Times New Roman" panose="02020603050405020304" pitchFamily="18" charset="0"/>
                <a:ea typeface="SimSun" panose="02010600030101010101" pitchFamily="2" charset="-122"/>
              </a:rPr>
              <a:t>Для успешного достижения поставленной цели, предполагается решение следующих задач: </a:t>
            </a:r>
          </a:p>
          <a:p>
            <a:r>
              <a:rPr lang="ru-RU" sz="1100" dirty="0">
                <a:effectLst/>
                <a:latin typeface="Times New Roman" panose="02020603050405020304" pitchFamily="18" charset="0"/>
                <a:ea typeface="SimSun" panose="02010600030101010101" pitchFamily="2" charset="-122"/>
              </a:rPr>
              <a:t>-  совершенствование системы учета  объектов муниципального округа;</a:t>
            </a:r>
          </a:p>
          <a:p>
            <a:r>
              <a:rPr lang="ru-RU" sz="1100" dirty="0">
                <a:effectLst/>
                <a:latin typeface="Times New Roman" panose="02020603050405020304" pitchFamily="18" charset="0"/>
                <a:ea typeface="SimSun" panose="02010600030101010101" pitchFamily="2" charset="-122"/>
              </a:rPr>
              <a:t>- обеспечение доступных неналоговых доходов в бюджет  муниципального округа;</a:t>
            </a:r>
          </a:p>
          <a:p>
            <a:r>
              <a:rPr lang="ru-RU" sz="1100" dirty="0">
                <a:effectLst/>
                <a:latin typeface="Times New Roman" panose="02020603050405020304" pitchFamily="18" charset="0"/>
                <a:ea typeface="SimSun" panose="02010600030101010101" pitchFamily="2" charset="-122"/>
              </a:rPr>
              <a:t>- обеспечение рационального и эффективного использования земель на территории Анучинского муниципального округа.</a:t>
            </a:r>
          </a:p>
        </p:txBody>
      </p:sp>
      <p:sp>
        <p:nvSpPr>
          <p:cNvPr id="14" name="TextBox 13">
            <a:extLst>
              <a:ext uri="{FF2B5EF4-FFF2-40B4-BE49-F238E27FC236}">
                <a16:creationId xmlns:a16="http://schemas.microsoft.com/office/drawing/2014/main" id="{BEDCEE46-2E67-F28B-61C9-4D5236E5CEF7}"/>
              </a:ext>
            </a:extLst>
          </p:cNvPr>
          <p:cNvSpPr txBox="1"/>
          <p:nvPr/>
        </p:nvSpPr>
        <p:spPr>
          <a:xfrm>
            <a:off x="210651" y="2446743"/>
            <a:ext cx="11710103" cy="1477777"/>
          </a:xfrm>
          <a:prstGeom prst="rect">
            <a:avLst/>
          </a:prstGeom>
          <a:noFill/>
        </p:spPr>
        <p:txBody>
          <a:bodyPr wrap="square">
            <a:spAutoFit/>
          </a:bodyPr>
          <a:lstStyle/>
          <a:p>
            <a:r>
              <a:rPr lang="ru-RU" sz="1100" dirty="0">
                <a:effectLst/>
                <a:latin typeface="Times New Roman" panose="02020603050405020304" pitchFamily="18" charset="0"/>
                <a:ea typeface="SimSun" panose="02010600030101010101" pitchFamily="2" charset="-122"/>
              </a:rPr>
              <a:t>Основные мероприятия муниципальной программы:</a:t>
            </a:r>
          </a:p>
          <a:p>
            <a:pPr fontAlgn="base">
              <a:lnSpc>
                <a:spcPts val="1575"/>
              </a:lnSpc>
            </a:pPr>
            <a:r>
              <a:rPr lang="ru-RU" sz="1100" dirty="0">
                <a:latin typeface="Times New Roman" panose="02020603050405020304" pitchFamily="18" charset="0"/>
                <a:ea typeface="SimSun" panose="02010600030101010101" pitchFamily="2" charset="-122"/>
              </a:rPr>
              <a:t>- о</a:t>
            </a:r>
            <a:r>
              <a:rPr lang="ru-RU" sz="1100" dirty="0">
                <a:solidFill>
                  <a:srgbClr val="000000"/>
                </a:solidFill>
                <a:effectLst/>
                <a:latin typeface="Times New Roman" panose="02020603050405020304" pitchFamily="18" charset="0"/>
                <a:ea typeface="SimSun" panose="02010600030101010101" pitchFamily="2" charset="-122"/>
              </a:rPr>
              <a:t>ценка недвижимости, признание прав и регулирование отношений по государственной и муниципальной собственности;</a:t>
            </a:r>
          </a:p>
          <a:p>
            <a:pPr fontAlgn="base">
              <a:lnSpc>
                <a:spcPts val="1575"/>
              </a:lnSpc>
            </a:pPr>
            <a:r>
              <a:rPr lang="ru-RU" sz="1100" dirty="0">
                <a:solidFill>
                  <a:srgbClr val="000000"/>
                </a:solidFill>
                <a:latin typeface="Times New Roman" panose="02020603050405020304" pitchFamily="18" charset="0"/>
                <a:ea typeface="SimSun" panose="02010600030101010101" pitchFamily="2" charset="-122"/>
              </a:rPr>
              <a:t>- м</a:t>
            </a:r>
            <a:r>
              <a:rPr lang="ru-RU" sz="1100" spc="-40" dirty="0">
                <a:effectLst/>
                <a:latin typeface="Times New Roman" panose="02020603050405020304" pitchFamily="18" charset="0"/>
                <a:ea typeface="SimSun" panose="02010600030101010101" pitchFamily="2" charset="-122"/>
              </a:rPr>
              <a:t>ероприятия по землеустройству и землепользованию;</a:t>
            </a:r>
          </a:p>
          <a:p>
            <a:pPr fontAlgn="base">
              <a:lnSpc>
                <a:spcPts val="1575"/>
              </a:lnSpc>
            </a:pPr>
            <a:r>
              <a:rPr lang="ru-RU" sz="1100" dirty="0">
                <a:effectLst/>
                <a:latin typeface="Times New Roman" panose="02020603050405020304" pitchFamily="18" charset="0"/>
                <a:ea typeface="SimSun" panose="02010600030101010101" pitchFamily="2" charset="-122"/>
              </a:rPr>
              <a:t>- содержание казны;</a:t>
            </a:r>
          </a:p>
          <a:p>
            <a:pPr fontAlgn="base">
              <a:lnSpc>
                <a:spcPts val="1575"/>
              </a:lnSpc>
            </a:pPr>
            <a:r>
              <a:rPr lang="ru-RU" sz="1100" dirty="0">
                <a:solidFill>
                  <a:srgbClr val="000000"/>
                </a:solidFill>
                <a:effectLst/>
                <a:latin typeface="Times New Roman" panose="02020603050405020304" pitchFamily="18" charset="0"/>
                <a:ea typeface="SimSun" panose="02010600030101010101" pitchFamily="2" charset="-122"/>
              </a:rPr>
              <a:t>- оформление </a:t>
            </a:r>
            <a:r>
              <a:rPr lang="ru-RU" sz="1100" dirty="0" err="1">
                <a:solidFill>
                  <a:srgbClr val="000000"/>
                </a:solidFill>
                <a:effectLst/>
                <a:latin typeface="Times New Roman" panose="02020603050405020304" pitchFamily="18" charset="0"/>
                <a:ea typeface="SimSun" panose="02010600030101010101" pitchFamily="2" charset="-122"/>
              </a:rPr>
              <a:t>проектно</a:t>
            </a:r>
            <a:r>
              <a:rPr lang="ru-RU" sz="1100" dirty="0">
                <a:solidFill>
                  <a:srgbClr val="000000"/>
                </a:solidFill>
                <a:effectLst/>
                <a:latin typeface="Times New Roman" panose="02020603050405020304" pitchFamily="18" charset="0"/>
                <a:ea typeface="SimSun" panose="02010600030101010101" pitchFamily="2" charset="-122"/>
              </a:rPr>
              <a:t> -сметной документация для  муниципальных объектов;</a:t>
            </a:r>
          </a:p>
          <a:p>
            <a:pPr fontAlgn="base">
              <a:lnSpc>
                <a:spcPts val="1575"/>
              </a:lnSpc>
            </a:pPr>
            <a:r>
              <a:rPr lang="ru-RU" sz="1100" dirty="0">
                <a:effectLst/>
                <a:latin typeface="Times New Roman" panose="02020603050405020304" pitchFamily="18" charset="0"/>
                <a:ea typeface="SimSun" panose="02010600030101010101" pitchFamily="2" charset="-122"/>
              </a:rPr>
              <a:t>- содержание и ремонт колодцев;</a:t>
            </a:r>
          </a:p>
          <a:p>
            <a:pPr fontAlgn="base">
              <a:lnSpc>
                <a:spcPts val="1575"/>
              </a:lnSpc>
            </a:pPr>
            <a:r>
              <a:rPr lang="ru-RU" sz="1100" dirty="0">
                <a:effectLst/>
                <a:latin typeface="Times New Roman" panose="02020603050405020304" pitchFamily="18" charset="0"/>
                <a:ea typeface="SimSun" panose="02010600030101010101" pitchFamily="2" charset="-122"/>
              </a:rPr>
              <a:t>- мероприятия в области строительства, архитектуры и градостроительства.</a:t>
            </a:r>
            <a:endParaRPr lang="ru-RU" sz="1100" dirty="0"/>
          </a:p>
        </p:txBody>
      </p:sp>
      <p:graphicFrame>
        <p:nvGraphicFramePr>
          <p:cNvPr id="15" name="Таблица 14">
            <a:extLst>
              <a:ext uri="{FF2B5EF4-FFF2-40B4-BE49-F238E27FC236}">
                <a16:creationId xmlns:a16="http://schemas.microsoft.com/office/drawing/2014/main" id="{743B2B9F-9D5E-520D-7C53-9C6D55342CF9}"/>
              </a:ext>
            </a:extLst>
          </p:cNvPr>
          <p:cNvGraphicFramePr>
            <a:graphicFrameLocks noGrp="1"/>
          </p:cNvGraphicFramePr>
          <p:nvPr>
            <p:extLst>
              <p:ext uri="{D42A27DB-BD31-4B8C-83A1-F6EECF244321}">
                <p14:modId xmlns:p14="http://schemas.microsoft.com/office/powerpoint/2010/main" val="3239071427"/>
              </p:ext>
            </p:extLst>
          </p:nvPr>
        </p:nvGraphicFramePr>
        <p:xfrm>
          <a:off x="210651" y="3947276"/>
          <a:ext cx="11835939" cy="2377440"/>
        </p:xfrm>
        <a:graphic>
          <a:graphicData uri="http://schemas.openxmlformats.org/drawingml/2006/table">
            <a:tbl>
              <a:tblPr firstRow="1" bandRow="1">
                <a:tableStyleId>{16D9F66E-5EB9-4882-86FB-DCBF35E3C3E4}</a:tableStyleId>
              </a:tblPr>
              <a:tblGrid>
                <a:gridCol w="9394743">
                  <a:extLst>
                    <a:ext uri="{9D8B030D-6E8A-4147-A177-3AD203B41FA5}">
                      <a16:colId xmlns:a16="http://schemas.microsoft.com/office/drawing/2014/main" val="1338889454"/>
                    </a:ext>
                  </a:extLst>
                </a:gridCol>
                <a:gridCol w="545285">
                  <a:extLst>
                    <a:ext uri="{9D8B030D-6E8A-4147-A177-3AD203B41FA5}">
                      <a16:colId xmlns:a16="http://schemas.microsoft.com/office/drawing/2014/main" val="2105377302"/>
                    </a:ext>
                  </a:extLst>
                </a:gridCol>
                <a:gridCol w="654341">
                  <a:extLst>
                    <a:ext uri="{9D8B030D-6E8A-4147-A177-3AD203B41FA5}">
                      <a16:colId xmlns:a16="http://schemas.microsoft.com/office/drawing/2014/main" val="3713090237"/>
                    </a:ext>
                  </a:extLst>
                </a:gridCol>
                <a:gridCol w="604008">
                  <a:extLst>
                    <a:ext uri="{9D8B030D-6E8A-4147-A177-3AD203B41FA5}">
                      <a16:colId xmlns:a16="http://schemas.microsoft.com/office/drawing/2014/main" val="2910465454"/>
                    </a:ext>
                  </a:extLst>
                </a:gridCol>
                <a:gridCol w="637562">
                  <a:extLst>
                    <a:ext uri="{9D8B030D-6E8A-4147-A177-3AD203B41FA5}">
                      <a16:colId xmlns:a16="http://schemas.microsoft.com/office/drawing/2014/main" val="1625200990"/>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chemeClr val="accent6">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chemeClr val="accent6">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txBody>
                  <a:tcPr>
                    <a:solidFill>
                      <a:schemeClr val="accent6">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solidFill>
                      <a:schemeClr val="accent6">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solidFill>
                      <a:schemeClr val="accent6">
                        <a:lumMod val="20000"/>
                        <a:lumOff val="80000"/>
                      </a:schemeClr>
                    </a:solidFill>
                  </a:tcPr>
                </a:tc>
                <a:extLst>
                  <a:ext uri="{0D108BD9-81ED-4DB2-BD59-A6C34878D82A}">
                    <a16:rowId xmlns:a16="http://schemas.microsoft.com/office/drawing/2014/main" val="3655732101"/>
                  </a:ext>
                </a:extLst>
              </a:tr>
              <a:tr h="111860">
                <a:tc>
                  <a:txBody>
                    <a:bodyPr/>
                    <a:lstStyle/>
                    <a:p>
                      <a:pPr algn="l">
                        <a:spcAft>
                          <a:spcPts val="0"/>
                        </a:spcAft>
                      </a:pPr>
                      <a:r>
                        <a:rPr lang="ru-RU" sz="1000" dirty="0">
                          <a:effectLst/>
                          <a:latin typeface="Times New Roman" panose="02020603050405020304" pitchFamily="18" charset="0"/>
                          <a:ea typeface="SimSun" panose="02010600030101010101" pitchFamily="2" charset="-122"/>
                        </a:rPr>
                        <a:t>Выявление и учет объектов муниципальной собственности</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шт.</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20</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20</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20</a:t>
                      </a:r>
                    </a:p>
                  </a:txBody>
                  <a:tcPr marL="68580" marR="68580" marT="0" marB="0">
                    <a:solidFill>
                      <a:schemeClr val="accent6">
                        <a:lumMod val="20000"/>
                        <a:lumOff val="80000"/>
                      </a:schemeClr>
                    </a:solidFill>
                  </a:tcPr>
                </a:tc>
                <a:extLst>
                  <a:ext uri="{0D108BD9-81ED-4DB2-BD59-A6C34878D82A}">
                    <a16:rowId xmlns:a16="http://schemas.microsoft.com/office/drawing/2014/main" val="2102022200"/>
                  </a:ext>
                </a:extLst>
              </a:tr>
              <a:tr h="111860">
                <a:tc>
                  <a:txBody>
                    <a:bodyPr/>
                    <a:lstStyle/>
                    <a:p>
                      <a:pPr algn="just">
                        <a:spcAft>
                          <a:spcPts val="0"/>
                        </a:spcAft>
                      </a:pPr>
                      <a:r>
                        <a:rPr lang="ru-RU" sz="1000" dirty="0">
                          <a:effectLst/>
                          <a:latin typeface="Times New Roman" panose="02020603050405020304" pitchFamily="18" charset="0"/>
                          <a:ea typeface="SimSun" panose="02010600030101010101" pitchFamily="2" charset="-122"/>
                        </a:rPr>
                        <a:t>Выявление и учет земельных участков , собственность на которые не разграничена</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шт.</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20</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20</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20</a:t>
                      </a:r>
                    </a:p>
                  </a:txBody>
                  <a:tcPr marL="68580" marR="68580" marT="0" marB="0">
                    <a:solidFill>
                      <a:schemeClr val="accent6">
                        <a:lumMod val="20000"/>
                        <a:lumOff val="80000"/>
                      </a:schemeClr>
                    </a:solidFill>
                  </a:tcPr>
                </a:tc>
                <a:extLst>
                  <a:ext uri="{0D108BD9-81ED-4DB2-BD59-A6C34878D82A}">
                    <a16:rowId xmlns:a16="http://schemas.microsoft.com/office/drawing/2014/main" val="3333809319"/>
                  </a:ext>
                </a:extLst>
              </a:tr>
              <a:tr h="111860">
                <a:tc>
                  <a:txBody>
                    <a:bodyPr/>
                    <a:lstStyle/>
                    <a:p>
                      <a:pPr marL="76200" indent="-76200" algn="just"/>
                      <a:r>
                        <a:rPr lang="ru-RU" sz="1000" dirty="0">
                          <a:effectLst/>
                          <a:latin typeface="Times New Roman" panose="02020603050405020304" pitchFamily="18" charset="0"/>
                          <a:ea typeface="SimSun" panose="02010600030101010101" pitchFamily="2" charset="-122"/>
                        </a:rPr>
                        <a:t>Содержание и обслуживание объектов имущества казны </a:t>
                      </a:r>
                    </a:p>
                  </a:txBody>
                  <a:tcPr marL="68580" marR="68580" marT="0" marB="0">
                    <a:solidFill>
                      <a:schemeClr val="accent6">
                        <a:lumMod val="20000"/>
                        <a:lumOff val="80000"/>
                      </a:schemeClr>
                    </a:solidFill>
                  </a:tcPr>
                </a:tc>
                <a:tc>
                  <a:txBody>
                    <a:bodyPr/>
                    <a:lstStyle/>
                    <a:p>
                      <a:pPr algn="ctr"/>
                      <a:r>
                        <a:rPr lang="ru-RU" sz="1000" dirty="0" err="1">
                          <a:effectLst/>
                          <a:latin typeface="Times New Roman" panose="02020603050405020304" pitchFamily="18" charset="0"/>
                          <a:ea typeface="SimSun" panose="02010600030101010101" pitchFamily="2" charset="-122"/>
                        </a:rPr>
                        <a:t>шт</a:t>
                      </a:r>
                      <a:endParaRPr lang="ru-RU" sz="1000" dirty="0">
                        <a:effectLst/>
                        <a:latin typeface="Times New Roman" panose="02020603050405020304" pitchFamily="18" charset="0"/>
                        <a:ea typeface="SimSun" panose="02010600030101010101" pitchFamily="2" charset="-122"/>
                      </a:endParaRP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3750</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3750</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3750</a:t>
                      </a:r>
                    </a:p>
                  </a:txBody>
                  <a:tcPr marL="68580" marR="68580" marT="0" marB="0">
                    <a:solidFill>
                      <a:schemeClr val="accent6">
                        <a:lumMod val="20000"/>
                        <a:lumOff val="80000"/>
                      </a:schemeClr>
                    </a:solidFill>
                  </a:tcPr>
                </a:tc>
                <a:extLst>
                  <a:ext uri="{0D108BD9-81ED-4DB2-BD59-A6C34878D82A}">
                    <a16:rowId xmlns:a16="http://schemas.microsoft.com/office/drawing/2014/main" val="1880344569"/>
                  </a:ext>
                </a:extLst>
              </a:tr>
              <a:tr h="111860">
                <a:tc>
                  <a:txBody>
                    <a:bodyPr/>
                    <a:lstStyle/>
                    <a:p>
                      <a:pPr algn="l">
                        <a:spcAft>
                          <a:spcPts val="0"/>
                        </a:spcAft>
                      </a:pPr>
                      <a:r>
                        <a:rPr lang="ru-RU" sz="1000" dirty="0">
                          <a:effectLst/>
                          <a:latin typeface="Times New Roman" panose="02020603050405020304" pitchFamily="18" charset="0"/>
                          <a:ea typeface="SimSun" panose="02010600030101010101" pitchFamily="2" charset="-122"/>
                        </a:rPr>
                        <a:t>Увеличение объектов имущества казны</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шт</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10</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10</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10</a:t>
                      </a:r>
                    </a:p>
                  </a:txBody>
                  <a:tcPr marL="68580" marR="68580" marT="0" marB="0">
                    <a:solidFill>
                      <a:schemeClr val="accent6">
                        <a:lumMod val="20000"/>
                        <a:lumOff val="80000"/>
                      </a:schemeClr>
                    </a:solidFill>
                  </a:tcPr>
                </a:tc>
                <a:extLst>
                  <a:ext uri="{0D108BD9-81ED-4DB2-BD59-A6C34878D82A}">
                    <a16:rowId xmlns:a16="http://schemas.microsoft.com/office/drawing/2014/main" val="962080116"/>
                  </a:ext>
                </a:extLst>
              </a:tr>
              <a:tr h="111860">
                <a:tc>
                  <a:txBody>
                    <a:bodyPr/>
                    <a:lstStyle/>
                    <a:p>
                      <a:pPr marL="76200" indent="-76200" algn="just"/>
                      <a:r>
                        <a:rPr lang="ru-RU" sz="1000" dirty="0">
                          <a:effectLst/>
                          <a:latin typeface="Times New Roman" panose="02020603050405020304" pitchFamily="18" charset="0"/>
                          <a:ea typeface="SimSun" panose="02010600030101010101" pitchFamily="2" charset="-122"/>
                        </a:rPr>
                        <a:t>Оформление  </a:t>
                      </a:r>
                      <a:r>
                        <a:rPr lang="ru-RU" sz="1000" dirty="0" err="1">
                          <a:effectLst/>
                          <a:latin typeface="Times New Roman" panose="02020603050405020304" pitchFamily="18" charset="0"/>
                          <a:ea typeface="SimSun" panose="02010600030101010101" pitchFamily="2" charset="-122"/>
                        </a:rPr>
                        <a:t>проектно</a:t>
                      </a:r>
                      <a:r>
                        <a:rPr lang="ru-RU" sz="1000" dirty="0">
                          <a:effectLst/>
                          <a:latin typeface="Times New Roman" panose="02020603050405020304" pitchFamily="18" charset="0"/>
                          <a:ea typeface="SimSun" panose="02010600030101010101" pitchFamily="2" charset="-122"/>
                        </a:rPr>
                        <a:t> -сметной документации, экспертиз, сметы, обследований для   объектов муниципального имущества </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шт</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1</a:t>
                      </a:r>
                    </a:p>
                  </a:txBody>
                  <a:tcPr marL="68580" marR="68580" marT="0" marB="0">
                    <a:solidFill>
                      <a:schemeClr val="accent6">
                        <a:lumMod val="20000"/>
                        <a:lumOff val="80000"/>
                      </a:schemeClr>
                    </a:solidFill>
                  </a:tcPr>
                </a:tc>
                <a:extLst>
                  <a:ext uri="{0D108BD9-81ED-4DB2-BD59-A6C34878D82A}">
                    <a16:rowId xmlns:a16="http://schemas.microsoft.com/office/drawing/2014/main" val="2357094739"/>
                  </a:ext>
                </a:extLst>
              </a:tr>
              <a:tr h="111860">
                <a:tc>
                  <a:txBody>
                    <a:bodyPr/>
                    <a:lstStyle/>
                    <a:p>
                      <a:pPr algn="l">
                        <a:spcAft>
                          <a:spcPts val="0"/>
                        </a:spcAft>
                      </a:pPr>
                      <a:r>
                        <a:rPr lang="ru-RU" sz="1000" dirty="0">
                          <a:effectLst/>
                          <a:latin typeface="Times New Roman" panose="02020603050405020304" pitchFamily="18" charset="0"/>
                          <a:ea typeface="SimSun" panose="02010600030101010101" pitchFamily="2" charset="-122"/>
                        </a:rPr>
                        <a:t>Сведения, выписки  об основных  характеристиках и зарегистрированных правах на объекты недвижимости ,в т.ч. земельные участки</a:t>
                      </a:r>
                    </a:p>
                  </a:txBody>
                  <a:tcPr marL="68580" marR="68580" marT="0" marB="0">
                    <a:solidFill>
                      <a:schemeClr val="accent6">
                        <a:lumMod val="20000"/>
                        <a:lumOff val="80000"/>
                      </a:schemeClr>
                    </a:solidFill>
                  </a:tcPr>
                </a:tc>
                <a:tc>
                  <a:txBody>
                    <a:bodyPr/>
                    <a:lstStyle/>
                    <a:p>
                      <a:pPr algn="ctr"/>
                      <a:r>
                        <a:rPr lang="ru-RU" sz="1000" dirty="0" err="1">
                          <a:effectLst/>
                          <a:latin typeface="Times New Roman" panose="02020603050405020304" pitchFamily="18" charset="0"/>
                          <a:ea typeface="SimSun" panose="02010600030101010101" pitchFamily="2" charset="-122"/>
                        </a:rPr>
                        <a:t>шт</a:t>
                      </a:r>
                      <a:endParaRPr lang="ru-RU" sz="1000" dirty="0">
                        <a:effectLst/>
                        <a:latin typeface="Times New Roman" panose="02020603050405020304" pitchFamily="18" charset="0"/>
                        <a:ea typeface="SimSun" panose="02010600030101010101" pitchFamily="2" charset="-122"/>
                      </a:endParaRP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150</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150</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150</a:t>
                      </a:r>
                    </a:p>
                  </a:txBody>
                  <a:tcPr marL="68580" marR="68580" marT="0" marB="0">
                    <a:solidFill>
                      <a:schemeClr val="accent6">
                        <a:lumMod val="20000"/>
                        <a:lumOff val="80000"/>
                      </a:schemeClr>
                    </a:solidFill>
                  </a:tcPr>
                </a:tc>
                <a:extLst>
                  <a:ext uri="{0D108BD9-81ED-4DB2-BD59-A6C34878D82A}">
                    <a16:rowId xmlns:a16="http://schemas.microsoft.com/office/drawing/2014/main" val="110923677"/>
                  </a:ext>
                </a:extLst>
              </a:tr>
              <a:tr h="111860">
                <a:tc>
                  <a:txBody>
                    <a:bodyPr/>
                    <a:lstStyle/>
                    <a:p>
                      <a:pPr algn="l"/>
                      <a:r>
                        <a:rPr lang="ru-RU" sz="1000" dirty="0">
                          <a:effectLst/>
                          <a:latin typeface="Times New Roman" panose="02020603050405020304" pitchFamily="18" charset="0"/>
                          <a:ea typeface="SimSun" panose="02010600030101010101" pitchFamily="2" charset="-122"/>
                        </a:rPr>
                        <a:t>Содержание и ремонт колодцев расположенных на территории округа </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шт</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8</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8</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8</a:t>
                      </a:r>
                    </a:p>
                  </a:txBody>
                  <a:tcPr marL="68580" marR="68580" marT="0" marB="0">
                    <a:solidFill>
                      <a:schemeClr val="accent6">
                        <a:lumMod val="20000"/>
                        <a:lumOff val="80000"/>
                      </a:schemeClr>
                    </a:solidFill>
                  </a:tcPr>
                </a:tc>
                <a:extLst>
                  <a:ext uri="{0D108BD9-81ED-4DB2-BD59-A6C34878D82A}">
                    <a16:rowId xmlns:a16="http://schemas.microsoft.com/office/drawing/2014/main" val="492229462"/>
                  </a:ext>
                </a:extLst>
              </a:tr>
              <a:tr h="111860">
                <a:tc>
                  <a:txBody>
                    <a:bodyPr/>
                    <a:lstStyle/>
                    <a:p>
                      <a:pPr algn="l"/>
                      <a:r>
                        <a:rPr lang="ru-RU" sz="1000" dirty="0">
                          <a:effectLst/>
                          <a:latin typeface="Times New Roman" panose="02020603050405020304" pitchFamily="18" charset="0"/>
                          <a:ea typeface="SimSun" panose="02010600030101010101" pitchFamily="2" charset="-122"/>
                        </a:rPr>
                        <a:t>Оформление градостроительной документации (проекты планировки, </a:t>
                      </a:r>
                      <a:r>
                        <a:rPr lang="ru-RU" sz="1000" dirty="0" err="1">
                          <a:effectLst/>
                          <a:latin typeface="Times New Roman" panose="02020603050405020304" pitchFamily="18" charset="0"/>
                          <a:ea typeface="SimSun" panose="02010600030101010101" pitchFamily="2" charset="-122"/>
                        </a:rPr>
                        <a:t>перепланировки,ПЗЗ</a:t>
                      </a:r>
                      <a:r>
                        <a:rPr lang="ru-RU" sz="1000" dirty="0">
                          <a:effectLst/>
                          <a:latin typeface="Times New Roman" panose="02020603050405020304" pitchFamily="18" charset="0"/>
                          <a:ea typeface="SimSun" panose="02010600030101010101" pitchFamily="2" charset="-122"/>
                        </a:rPr>
                        <a:t>, Генпланы,  схема  территориального планирования,  схема рекламных конструкции и  другие) </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шт</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1</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solidFill>
                      <a:schemeClr val="accent6">
                        <a:lumMod val="20000"/>
                        <a:lumOff val="80000"/>
                      </a:schemeClr>
                    </a:solidFill>
                  </a:tcPr>
                </a:tc>
                <a:extLst>
                  <a:ext uri="{0D108BD9-81ED-4DB2-BD59-A6C34878D82A}">
                    <a16:rowId xmlns:a16="http://schemas.microsoft.com/office/drawing/2014/main" val="3229830559"/>
                  </a:ext>
                </a:extLst>
              </a:tr>
              <a:tr h="111860">
                <a:tc>
                  <a:txBody>
                    <a:bodyPr/>
                    <a:lstStyle/>
                    <a:p>
                      <a:pPr algn="l"/>
                      <a:r>
                        <a:rPr lang="ru-RU" sz="1000" dirty="0">
                          <a:effectLst/>
                          <a:latin typeface="Times New Roman" panose="02020603050405020304" pitchFamily="18" charset="0"/>
                          <a:ea typeface="SimSun" panose="02010600030101010101" pitchFamily="2" charset="-122"/>
                        </a:rPr>
                        <a:t>Обслуживание программного обеспечения программы «Барс» </a:t>
                      </a:r>
                    </a:p>
                  </a:txBody>
                  <a:tcPr marL="68580" marR="68580" marT="0" marB="0">
                    <a:solidFill>
                      <a:schemeClr val="accent6">
                        <a:lumMod val="20000"/>
                        <a:lumOff val="80000"/>
                      </a:schemeClr>
                    </a:solidFill>
                  </a:tcPr>
                </a:tc>
                <a:tc>
                  <a:txBody>
                    <a:bodyPr/>
                    <a:lstStyle/>
                    <a:p>
                      <a:pPr algn="ctr"/>
                      <a:r>
                        <a:rPr lang="ru-RU" sz="1000" dirty="0" err="1">
                          <a:effectLst/>
                          <a:latin typeface="Times New Roman" panose="02020603050405020304" pitchFamily="18" charset="0"/>
                          <a:ea typeface="SimSun" panose="02010600030101010101" pitchFamily="2" charset="-122"/>
                        </a:rPr>
                        <a:t>шт</a:t>
                      </a:r>
                      <a:endParaRPr lang="ru-RU" sz="1000" dirty="0">
                        <a:effectLst/>
                        <a:latin typeface="Times New Roman" panose="02020603050405020304" pitchFamily="18" charset="0"/>
                        <a:ea typeface="SimSun" panose="02010600030101010101" pitchFamily="2" charset="-122"/>
                      </a:endParaRP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solidFill>
                      <a:schemeClr val="accent6">
                        <a:lumMod val="20000"/>
                        <a:lumOff val="80000"/>
                      </a:schemeClr>
                    </a:solidFill>
                  </a:tcPr>
                </a:tc>
                <a:extLst>
                  <a:ext uri="{0D108BD9-81ED-4DB2-BD59-A6C34878D82A}">
                    <a16:rowId xmlns:a16="http://schemas.microsoft.com/office/drawing/2014/main" val="196126392"/>
                  </a:ext>
                </a:extLst>
              </a:tr>
              <a:tr h="0">
                <a:tc>
                  <a:txBody>
                    <a:bodyPr/>
                    <a:lstStyle/>
                    <a:p>
                      <a:pPr algn="l"/>
                      <a:r>
                        <a:rPr lang="ru-RU" sz="1000" dirty="0">
                          <a:effectLst/>
                          <a:latin typeface="Times New Roman" panose="02020603050405020304" pitchFamily="18" charset="0"/>
                          <a:ea typeface="SimSun" panose="02010600030101010101" pitchFamily="2" charset="-122"/>
                        </a:rPr>
                        <a:t>Приобретение  муниципального   имущества  для детей-сирот и детей, оставшихся без попечения родителей, лиц из числа детей-сирот и детей, оставшихся без попечения родителей, </a:t>
                      </a:r>
                    </a:p>
                    <a:p>
                      <a:pPr algn="l">
                        <a:spcAft>
                          <a:spcPts val="0"/>
                        </a:spcAft>
                      </a:pPr>
                      <a:r>
                        <a:rPr lang="ru-RU" sz="1000" dirty="0">
                          <a:effectLst/>
                          <a:latin typeface="Times New Roman" panose="02020603050405020304" pitchFamily="18" charset="0"/>
                          <a:ea typeface="SimSun" panose="02010600030101010101" pitchFamily="2" charset="-122"/>
                        </a:rPr>
                        <a:t> </a:t>
                      </a:r>
                    </a:p>
                  </a:txBody>
                  <a:tcPr marL="68580" marR="68580" marT="0" marB="0">
                    <a:solidFill>
                      <a:schemeClr val="accent6">
                        <a:lumMod val="20000"/>
                        <a:lumOff val="80000"/>
                      </a:schemeClr>
                    </a:solidFill>
                  </a:tcPr>
                </a:tc>
                <a:tc>
                  <a:txBody>
                    <a:bodyPr/>
                    <a:lstStyle/>
                    <a:p>
                      <a:pPr algn="ctr"/>
                      <a:r>
                        <a:rPr lang="ru-RU" sz="1000">
                          <a:effectLst/>
                          <a:latin typeface="Times New Roman" panose="02020603050405020304" pitchFamily="18" charset="0"/>
                          <a:ea typeface="SimSun" panose="02010600030101010101" pitchFamily="2" charset="-122"/>
                        </a:rPr>
                        <a:t>шт</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3</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3</a:t>
                      </a:r>
                    </a:p>
                  </a:txBody>
                  <a:tcPr marL="68580" marR="68580" marT="0" marB="0">
                    <a:solidFill>
                      <a:schemeClr val="accent6">
                        <a:lumMod val="20000"/>
                        <a:lumOff val="80000"/>
                      </a:schemeClr>
                    </a:solidFill>
                  </a:tcPr>
                </a:tc>
                <a:tc>
                  <a:txBody>
                    <a:bodyPr/>
                    <a:lstStyle/>
                    <a:p>
                      <a:pPr algn="ctr"/>
                      <a:r>
                        <a:rPr lang="ru-RU" sz="1000" dirty="0">
                          <a:effectLst/>
                          <a:latin typeface="Times New Roman" panose="02020603050405020304" pitchFamily="18" charset="0"/>
                          <a:ea typeface="SimSun" panose="02010600030101010101" pitchFamily="2" charset="-122"/>
                        </a:rPr>
                        <a:t>3</a:t>
                      </a:r>
                    </a:p>
                  </a:txBody>
                  <a:tcPr marL="68580" marR="68580" marT="0" marB="0">
                    <a:solidFill>
                      <a:schemeClr val="accent6">
                        <a:lumMod val="20000"/>
                        <a:lumOff val="80000"/>
                      </a:schemeClr>
                    </a:solidFill>
                  </a:tcPr>
                </a:tc>
                <a:extLst>
                  <a:ext uri="{0D108BD9-81ED-4DB2-BD59-A6C34878D82A}">
                    <a16:rowId xmlns:a16="http://schemas.microsoft.com/office/drawing/2014/main" val="755405929"/>
                  </a:ext>
                </a:extLst>
              </a:tr>
            </a:tbl>
          </a:graphicData>
        </a:graphic>
      </p:graphicFrame>
    </p:spTree>
    <p:extLst>
      <p:ext uri="{BB962C8B-B14F-4D97-AF65-F5344CB8AC3E}">
        <p14:creationId xmlns:p14="http://schemas.microsoft.com/office/powerpoint/2010/main" val="19795595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1D67C68-F098-A994-E2F2-6EDB4FDA84A5}"/>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29CC154E-11C6-C1FB-7716-44CD23E64C54}"/>
              </a:ext>
            </a:extLst>
          </p:cNvPr>
          <p:cNvSpPr txBox="1"/>
          <p:nvPr/>
        </p:nvSpPr>
        <p:spPr>
          <a:xfrm>
            <a:off x="207627" y="104673"/>
            <a:ext cx="11771851" cy="4247317"/>
          </a:xfrm>
          <a:prstGeom prst="rect">
            <a:avLst/>
          </a:prstGeom>
          <a:noFill/>
        </p:spPr>
        <p:txBody>
          <a:bodyPr wrap="square">
            <a:spAutoFit/>
          </a:bodyPr>
          <a:lstStyle/>
          <a:p>
            <a:pPr marL="66675" marR="173990">
              <a:spcAft>
                <a:spcPts val="0"/>
              </a:spcAft>
            </a:pPr>
            <a:r>
              <a:rPr lang="ru-RU" sz="1100" dirty="0">
                <a:effectLst/>
                <a:latin typeface="Times New Roman" panose="02020603050405020304" pitchFamily="18" charset="0"/>
                <a:ea typeface="SimSun" panose="02010600030101010101" pitchFamily="2" charset="-122"/>
              </a:rPr>
              <a:t>Ожидаемые результаты реализации программы:</a:t>
            </a:r>
          </a:p>
          <a:p>
            <a:r>
              <a:rPr lang="ru-RU" sz="1100" dirty="0">
                <a:latin typeface="Times New Roman" panose="02020603050405020304" pitchFamily="18" charset="0"/>
                <a:ea typeface="SimSun" panose="02010600030101010101" pitchFamily="2" charset="-122"/>
                <a:cs typeface="Times New Roman" panose="02020603050405020304" pitchFamily="18" charset="0"/>
              </a:rPr>
              <a:t>- с</a:t>
            </a:r>
            <a:r>
              <a:rPr lang="ru-RU" sz="1100" dirty="0">
                <a:effectLst/>
                <a:latin typeface="Times New Roman" panose="02020603050405020304" pitchFamily="18" charset="0"/>
                <a:ea typeface="SimSun" panose="02010600030101010101" pitchFamily="2" charset="-122"/>
                <a:cs typeface="Times New Roman" panose="02020603050405020304" pitchFamily="18" charset="0"/>
              </a:rPr>
              <a:t>истематизация учёта объектов муниципальной собственности, в т.ч. земельных участков;</a:t>
            </a:r>
          </a:p>
          <a:p>
            <a:r>
              <a:rPr lang="ru-RU" sz="1100" dirty="0">
                <a:effectLst/>
                <a:latin typeface="Times New Roman" panose="02020603050405020304" pitchFamily="18" charset="0"/>
                <a:ea typeface="SimSun" panose="02010600030101010101" pitchFamily="2" charset="-122"/>
                <a:cs typeface="Times New Roman" panose="02020603050405020304" pitchFamily="18" charset="0"/>
              </a:rPr>
              <a:t>- реализация неэффективного муниципального имущества;</a:t>
            </a:r>
          </a:p>
          <a:p>
            <a:r>
              <a:rPr lang="ru-RU" sz="1100" dirty="0">
                <a:effectLst/>
                <a:latin typeface="Times New Roman" panose="02020603050405020304" pitchFamily="18" charset="0"/>
                <a:ea typeface="SimSun" panose="02010600030101010101" pitchFamily="2" charset="-122"/>
                <a:cs typeface="Times New Roman" panose="02020603050405020304" pitchFamily="18" charset="0"/>
              </a:rPr>
              <a:t>- принятие в муниципальную собственность бесхозяйного имущества, расположенного на территории Анучинского муниципального округа;</a:t>
            </a:r>
          </a:p>
          <a:p>
            <a:r>
              <a:rPr lang="ru-RU" sz="1100" dirty="0">
                <a:effectLst/>
                <a:latin typeface="Times New Roman" panose="02020603050405020304" pitchFamily="18" charset="0"/>
                <a:ea typeface="SimSun" panose="02010600030101010101" pitchFamily="2" charset="-122"/>
                <a:cs typeface="Times New Roman" panose="02020603050405020304" pitchFamily="18" charset="0"/>
              </a:rPr>
              <a:t>- обеспечение открытости в деятельности администрации Анучинского муниципального округа;</a:t>
            </a:r>
          </a:p>
          <a:p>
            <a:r>
              <a:rPr lang="ru-RU" sz="1100" dirty="0">
                <a:latin typeface="Times New Roman" panose="02020603050405020304" pitchFamily="18" charset="0"/>
                <a:ea typeface="SimSun" panose="02010600030101010101" pitchFamily="2" charset="-122"/>
                <a:cs typeface="Times New Roman" panose="02020603050405020304" pitchFamily="18" charset="0"/>
              </a:rPr>
              <a:t>- п</a:t>
            </a:r>
            <a:r>
              <a:rPr lang="ru-RU" sz="1100" dirty="0">
                <a:effectLst/>
                <a:latin typeface="Times New Roman" panose="02020603050405020304" pitchFamily="18" charset="0"/>
                <a:ea typeface="SimSun" panose="02010600030101010101" pitchFamily="2" charset="-122"/>
                <a:cs typeface="Times New Roman" panose="02020603050405020304" pitchFamily="18" charset="0"/>
              </a:rPr>
              <a:t>овышение доходной части бюджета Анучинского муниципального округа;</a:t>
            </a:r>
          </a:p>
          <a:p>
            <a:r>
              <a:rPr lang="ru-RU" sz="1100" dirty="0">
                <a:effectLst/>
                <a:latin typeface="Times New Roman" panose="02020603050405020304" pitchFamily="18" charset="0"/>
                <a:ea typeface="SimSun" panose="02010600030101010101" pitchFamily="2" charset="-122"/>
                <a:cs typeface="Times New Roman" panose="02020603050405020304" pitchFamily="18" charset="0"/>
              </a:rPr>
              <a:t>- решение социально-значимых направлений деятельности Анучинского муниципального округа;</a:t>
            </a:r>
          </a:p>
          <a:p>
            <a:r>
              <a:rPr lang="ru-RU" sz="1100" dirty="0">
                <a:effectLst/>
                <a:latin typeface="Times New Roman" panose="02020603050405020304" pitchFamily="18" charset="0"/>
                <a:ea typeface="SimSun" panose="02010600030101010101" pitchFamily="2" charset="-122"/>
                <a:cs typeface="Times New Roman" panose="02020603050405020304" pitchFamily="18" charset="0"/>
              </a:rPr>
              <a:t>- проведение комплексных кадастровых работ выделяемых в отношении: земельных участков из состава земель сельскохозяйственного назначения, государственная собственность на которые не разграничена и в отношении которых органы местного самоуправления получают право распоряжения после постановки земельных участков на государственный кадастровый учёт; находящихся на день проведения кадастровых работ в собственности муниципальных образований;</a:t>
            </a:r>
          </a:p>
          <a:p>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проведение работ по межеванию, паспортизации и постановке на кадастровый учёт земельного участка, мелиоративных систем и отдельно стоящих гидротехнических сооружений Приморского края;</a:t>
            </a:r>
          </a:p>
          <a:p>
            <a:r>
              <a:rPr lang="ru-RU" sz="1100" spc="5" dirty="0">
                <a:effectLst/>
                <a:latin typeface="Times New Roman" panose="02020603050405020304" pitchFamily="18" charset="0"/>
                <a:ea typeface="SimSun" panose="02010600030101010101" pitchFamily="2" charset="-122"/>
                <a:cs typeface="Times New Roman" panose="02020603050405020304" pitchFamily="18" charset="0"/>
              </a:rPr>
              <a:t>- проведение комплексных кадастровых работ;</a:t>
            </a:r>
          </a:p>
          <a:p>
            <a:r>
              <a:rPr lang="ru-RU" sz="1100" spc="5" dirty="0">
                <a:solidFill>
                  <a:srgbClr val="2D2D2D"/>
                </a:solidFill>
                <a:effectLst/>
                <a:latin typeface="Times New Roman" panose="02020603050405020304" pitchFamily="18" charset="0"/>
                <a:ea typeface="SimSun" panose="02010600030101010101" pitchFamily="2" charset="-122"/>
                <a:cs typeface="Times New Roman" panose="02020603050405020304" pitchFamily="18" charset="0"/>
              </a:rPr>
              <a:t> - п</a:t>
            </a:r>
            <a:r>
              <a:rPr lang="ru-RU" sz="1100" dirty="0">
                <a:effectLst/>
                <a:latin typeface="Times New Roman" panose="02020603050405020304" pitchFamily="18" charset="0"/>
                <a:ea typeface="SimSun" panose="02010600030101010101" pitchFamily="2" charset="-122"/>
                <a:cs typeface="Times New Roman" panose="02020603050405020304" pitchFamily="18" charset="0"/>
              </a:rPr>
              <a:t>олучение данных для эффективной работы;</a:t>
            </a:r>
          </a:p>
          <a:p>
            <a:r>
              <a:rPr lang="ru-RU" sz="1100" dirty="0">
                <a:effectLst/>
                <a:latin typeface="Times New Roman" panose="02020603050405020304" pitchFamily="18" charset="0"/>
                <a:ea typeface="SimSun" panose="02010600030101010101" pitchFamily="2" charset="-122"/>
                <a:cs typeface="Times New Roman" panose="02020603050405020304" pitchFamily="18" charset="0"/>
              </a:rPr>
              <a:t>- учет договорных отношений с контрагентами по аренде имущества, купли- продажи имущества, договоров безвозмездного пользования  (объектов недвижимости), договоров соц. найма;</a:t>
            </a:r>
          </a:p>
          <a:p>
            <a:r>
              <a:rPr lang="ru-RU" sz="1100" dirty="0">
                <a:effectLst/>
                <a:latin typeface="Times New Roman" panose="02020603050405020304" pitchFamily="18" charset="0"/>
                <a:ea typeface="SimSun" panose="02010600030101010101" pitchFamily="2" charset="-122"/>
                <a:cs typeface="Times New Roman" panose="02020603050405020304" pitchFamily="18" charset="0"/>
              </a:rPr>
              <a:t>- заключение договоров найма жилых помещений  для детей - </a:t>
            </a:r>
            <a:r>
              <a:rPr lang="ru-RU" sz="1100" dirty="0" err="1">
                <a:effectLst/>
                <a:latin typeface="Times New Roman" panose="02020603050405020304" pitchFamily="18" charset="0"/>
                <a:ea typeface="SimSun" panose="02010600030101010101" pitchFamily="2" charset="-122"/>
                <a:cs typeface="Times New Roman" panose="02020603050405020304" pitchFamily="18" charset="0"/>
              </a:rPr>
              <a:t>ситрот</a:t>
            </a:r>
            <a:r>
              <a:rPr lang="ru-RU" sz="1100" dirty="0">
                <a:effectLst/>
                <a:latin typeface="Times New Roman" panose="02020603050405020304" pitchFamily="18" charset="0"/>
                <a:ea typeface="SimSun" panose="02010600030101010101" pitchFamily="2" charset="-122"/>
                <a:cs typeface="Times New Roman" panose="02020603050405020304" pitchFamily="18" charset="0"/>
              </a:rPr>
              <a:t>  и детей оставшихся без попечения родителей, лиц из числа детей-сирот и детей, оставшихся без попечения родителей .</a:t>
            </a:r>
          </a:p>
          <a:p>
            <a:endParaRPr lang="ru-RU" sz="1100" dirty="0">
              <a:effectLst/>
              <a:latin typeface="Times New Roman" panose="02020603050405020304" pitchFamily="18" charset="0"/>
              <a:ea typeface="SimSun" panose="02010600030101010101" pitchFamily="2" charset="-122"/>
              <a:cs typeface="Times New Roman" panose="02020603050405020304" pitchFamily="18" charset="0"/>
            </a:endParaRPr>
          </a:p>
          <a:p>
            <a:r>
              <a:rPr lang="ru-RU" sz="1100" dirty="0">
                <a:effectLst/>
                <a:latin typeface="Times New Roman" panose="02020603050405020304" pitchFamily="18" charset="0"/>
                <a:ea typeface="SimSun" panose="02010600030101010101" pitchFamily="2" charset="-122"/>
                <a:cs typeface="Times New Roman" panose="02020603050405020304" pitchFamily="18" charset="0"/>
              </a:rPr>
              <a:t> </a:t>
            </a:r>
          </a:p>
          <a:p>
            <a:endParaRPr lang="ru-RU" sz="800" dirty="0">
              <a:effectLst/>
              <a:latin typeface="Arial" panose="020B0604020202020204" pitchFamily="34" charset="0"/>
              <a:ea typeface="SimSun" panose="02010600030101010101" pitchFamily="2" charset="-122"/>
            </a:endParaRPr>
          </a:p>
          <a:p>
            <a:pPr marL="171450" indent="-171450">
              <a:buFontTx/>
              <a:buChar char="-"/>
            </a:pPr>
            <a:endParaRPr lang="ru-RU" sz="900" dirty="0">
              <a:effectLst/>
              <a:latin typeface="Arial" panose="020B0604020202020204" pitchFamily="34" charset="0"/>
              <a:ea typeface="SimSun" panose="02010600030101010101" pitchFamily="2" charset="-122"/>
            </a:endParaRPr>
          </a:p>
          <a:p>
            <a:pPr marL="171450" indent="-171450">
              <a:buFontTx/>
              <a:buChar char="-"/>
            </a:pPr>
            <a:endParaRPr lang="ru-RU" sz="1100" dirty="0">
              <a:effectLst/>
              <a:latin typeface="Arial" panose="020B0604020202020204" pitchFamily="34" charset="0"/>
              <a:ea typeface="SimSun" panose="02010600030101010101" pitchFamily="2" charset="-122"/>
            </a:endParaRPr>
          </a:p>
          <a:p>
            <a:pPr marL="171450" indent="-171450">
              <a:buFontTx/>
              <a:buChar char="-"/>
            </a:pPr>
            <a:endParaRPr lang="ru-RU" sz="1100" dirty="0">
              <a:effectLst/>
              <a:latin typeface="Arial" panose="020B0604020202020204" pitchFamily="34" charset="0"/>
              <a:ea typeface="SimSun" panose="02010600030101010101" pitchFamily="2" charset="-122"/>
            </a:endParaRPr>
          </a:p>
          <a:p>
            <a:pPr marL="171450" indent="-171450">
              <a:buFontTx/>
              <a:buChar char="-"/>
            </a:pPr>
            <a:endParaRPr lang="ru-RU" sz="1100" dirty="0">
              <a:effectLst/>
              <a:latin typeface="Times New Roman" panose="02020603050405020304" pitchFamily="18" charset="0"/>
              <a:ea typeface="SimSun" panose="02010600030101010101" pitchFamily="2" charset="-122"/>
            </a:endParaRPr>
          </a:p>
          <a:p>
            <a:pPr marL="171450" indent="-171450">
              <a:buFontTx/>
              <a:buChar char="-"/>
            </a:pPr>
            <a:endParaRPr lang="ru-RU" sz="1100" dirty="0">
              <a:effectLst/>
              <a:latin typeface="Times New Roman" panose="02020603050405020304" pitchFamily="18" charset="0"/>
              <a:ea typeface="SimSun" panose="02010600030101010101" pitchFamily="2" charset="-122"/>
            </a:endParaRPr>
          </a:p>
          <a:p>
            <a:pPr marL="66675" marR="173990">
              <a:spcAft>
                <a:spcPts val="0"/>
              </a:spcAft>
            </a:pPr>
            <a:endParaRPr lang="ru-RU" sz="1100" dirty="0">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9724341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Блок-схема: альтернативный процесс 2">
            <a:extLst>
              <a:ext uri="{FF2B5EF4-FFF2-40B4-BE49-F238E27FC236}">
                <a16:creationId xmlns:a16="http://schemas.microsoft.com/office/drawing/2014/main" id="{13F5CFA6-AB2D-C72B-F386-A93BD0692A2F}"/>
              </a:ext>
            </a:extLst>
          </p:cNvPr>
          <p:cNvSpPr/>
          <p:nvPr/>
        </p:nvSpPr>
        <p:spPr>
          <a:xfrm rot="16200000">
            <a:off x="-1288002" y="1575967"/>
            <a:ext cx="3539077" cy="624193"/>
          </a:xfrm>
          <a:prstGeom prst="flowChartAlternateProcess">
            <a:avLst/>
          </a:prstGeom>
          <a:solidFill>
            <a:srgbClr val="66FF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Поддержка отраслей экономики– 12 программ</a:t>
            </a:r>
          </a:p>
        </p:txBody>
      </p:sp>
      <p:graphicFrame>
        <p:nvGraphicFramePr>
          <p:cNvPr id="4" name="Таблица 3">
            <a:extLst>
              <a:ext uri="{FF2B5EF4-FFF2-40B4-BE49-F238E27FC236}">
                <a16:creationId xmlns:a16="http://schemas.microsoft.com/office/drawing/2014/main" id="{EEC31763-7B49-7BF2-105C-991530F769A3}"/>
              </a:ext>
            </a:extLst>
          </p:cNvPr>
          <p:cNvGraphicFramePr>
            <a:graphicFrameLocks noGrp="1"/>
          </p:cNvGraphicFramePr>
          <p:nvPr>
            <p:extLst>
              <p:ext uri="{D42A27DB-BD31-4B8C-83A1-F6EECF244321}">
                <p14:modId xmlns:p14="http://schemas.microsoft.com/office/powerpoint/2010/main" val="993691066"/>
              </p:ext>
            </p:extLst>
          </p:nvPr>
        </p:nvGraphicFramePr>
        <p:xfrm>
          <a:off x="913328" y="123320"/>
          <a:ext cx="10947992" cy="4321929"/>
        </p:xfrm>
        <a:graphic>
          <a:graphicData uri="http://schemas.openxmlformats.org/drawingml/2006/table">
            <a:tbl>
              <a:tblPr firstRow="1" bandRow="1">
                <a:tableStyleId>{C4B1156A-380E-4F78-BDF5-A606A8083BF9}</a:tableStyleId>
              </a:tblPr>
              <a:tblGrid>
                <a:gridCol w="4199410">
                  <a:extLst>
                    <a:ext uri="{9D8B030D-6E8A-4147-A177-3AD203B41FA5}">
                      <a16:colId xmlns:a16="http://schemas.microsoft.com/office/drawing/2014/main" val="222308242"/>
                    </a:ext>
                  </a:extLst>
                </a:gridCol>
                <a:gridCol w="937618">
                  <a:extLst>
                    <a:ext uri="{9D8B030D-6E8A-4147-A177-3AD203B41FA5}">
                      <a16:colId xmlns:a16="http://schemas.microsoft.com/office/drawing/2014/main" val="167635593"/>
                    </a:ext>
                  </a:extLst>
                </a:gridCol>
                <a:gridCol w="979004">
                  <a:extLst>
                    <a:ext uri="{9D8B030D-6E8A-4147-A177-3AD203B41FA5}">
                      <a16:colId xmlns:a16="http://schemas.microsoft.com/office/drawing/2014/main" val="1102175848"/>
                    </a:ext>
                  </a:extLst>
                </a:gridCol>
                <a:gridCol w="1173250">
                  <a:extLst>
                    <a:ext uri="{9D8B030D-6E8A-4147-A177-3AD203B41FA5}">
                      <a16:colId xmlns:a16="http://schemas.microsoft.com/office/drawing/2014/main" val="4111027455"/>
                    </a:ext>
                  </a:extLst>
                </a:gridCol>
                <a:gridCol w="808068">
                  <a:extLst>
                    <a:ext uri="{9D8B030D-6E8A-4147-A177-3AD203B41FA5}">
                      <a16:colId xmlns:a16="http://schemas.microsoft.com/office/drawing/2014/main" val="1012964849"/>
                    </a:ext>
                  </a:extLst>
                </a:gridCol>
                <a:gridCol w="943915">
                  <a:extLst>
                    <a:ext uri="{9D8B030D-6E8A-4147-A177-3AD203B41FA5}">
                      <a16:colId xmlns:a16="http://schemas.microsoft.com/office/drawing/2014/main" val="4090492372"/>
                    </a:ext>
                  </a:extLst>
                </a:gridCol>
                <a:gridCol w="943915">
                  <a:extLst>
                    <a:ext uri="{9D8B030D-6E8A-4147-A177-3AD203B41FA5}">
                      <a16:colId xmlns:a16="http://schemas.microsoft.com/office/drawing/2014/main" val="2136198863"/>
                    </a:ext>
                  </a:extLst>
                </a:gridCol>
                <a:gridCol w="962812">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solidFill>
                      <a:srgbClr val="66FF33"/>
                    </a:solidFill>
                  </a:tcPr>
                </a:tc>
                <a:tc>
                  <a:txBody>
                    <a:bodyPr/>
                    <a:lstStyle/>
                    <a:p>
                      <a:pPr algn="ctr"/>
                      <a:r>
                        <a:rPr lang="ru-RU" sz="1000" dirty="0">
                          <a:latin typeface="Times New Roman" panose="02020603050405020304" pitchFamily="18" charset="0"/>
                          <a:cs typeface="Times New Roman" panose="02020603050405020304" pitchFamily="18" charset="0"/>
                        </a:rPr>
                        <a:t>2023г (факт)</a:t>
                      </a:r>
                    </a:p>
                  </a:txBody>
                  <a:tcPr>
                    <a:solidFill>
                      <a:srgbClr val="66FF33"/>
                    </a:solidFill>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solidFill>
                      <a:srgbClr val="66FF33"/>
                    </a:solidFill>
                  </a:tcPr>
                </a:tc>
                <a:tc>
                  <a:txBody>
                    <a:bodyPr/>
                    <a:lstStyle/>
                    <a:p>
                      <a:pPr algn="ctr"/>
                      <a:r>
                        <a:rPr lang="ru-RU" sz="1000" dirty="0">
                          <a:latin typeface="Times New Roman" panose="02020603050405020304" pitchFamily="18" charset="0"/>
                          <a:cs typeface="Times New Roman" panose="02020603050405020304" pitchFamily="18" charset="0"/>
                        </a:rPr>
                        <a:t>2025г (проект)</a:t>
                      </a:r>
                    </a:p>
                  </a:txBody>
                  <a:tcPr>
                    <a:solidFill>
                      <a:srgbClr val="66FF33"/>
                    </a:solidFill>
                  </a:tcPr>
                </a:tc>
                <a:tc>
                  <a:txBody>
                    <a:bodyPr/>
                    <a:lstStyle/>
                    <a:p>
                      <a:pPr algn="ctr"/>
                      <a:r>
                        <a:rPr lang="ru-RU" sz="1000" dirty="0">
                          <a:latin typeface="Times New Roman" panose="02020603050405020304" pitchFamily="18" charset="0"/>
                          <a:cs typeface="Times New Roman" panose="02020603050405020304" pitchFamily="18" charset="0"/>
                        </a:rPr>
                        <a:t>% 2025г к 2023г</a:t>
                      </a:r>
                    </a:p>
                  </a:txBody>
                  <a:tcPr>
                    <a:solidFill>
                      <a:srgbClr val="66FF33"/>
                    </a:solidFill>
                  </a:tcPr>
                </a:tc>
                <a:tc>
                  <a:txBody>
                    <a:bodyPr/>
                    <a:lstStyle/>
                    <a:p>
                      <a:pPr algn="ctr"/>
                      <a:r>
                        <a:rPr lang="ru-RU" sz="1000" dirty="0">
                          <a:latin typeface="Times New Roman" panose="02020603050405020304" pitchFamily="18" charset="0"/>
                          <a:cs typeface="Times New Roman" panose="02020603050405020304" pitchFamily="18" charset="0"/>
                        </a:rPr>
                        <a:t>% 2025г к 2024г</a:t>
                      </a:r>
                    </a:p>
                  </a:txBody>
                  <a:tcPr>
                    <a:solidFill>
                      <a:srgbClr val="66FF33"/>
                    </a:solidFill>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solidFill>
                      <a:srgbClr val="66FF33"/>
                    </a:solidFill>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solidFill>
                      <a:srgbClr val="66FF33"/>
                    </a:solidFill>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Дорожная деятельность в отношении автомобильных дорог местного значения</a:t>
                      </a:r>
                    </a:p>
                  </a:txBody>
                  <a:tcPr>
                    <a:solidFill>
                      <a:srgbClr val="66FF33"/>
                    </a:solidFill>
                  </a:tcPr>
                </a:tc>
                <a:tc>
                  <a:txBody>
                    <a:bodyPr/>
                    <a:lstStyle/>
                    <a:p>
                      <a:pPr algn="ctr" fontAlgn="t"/>
                      <a:r>
                        <a:rPr lang="ru-RU" sz="1000" b="0" i="0" u="none" strike="noStrike" dirty="0">
                          <a:solidFill>
                            <a:srgbClr val="000000"/>
                          </a:solidFill>
                          <a:latin typeface="Times New Roman"/>
                        </a:rPr>
                        <a:t>40189733,89</a:t>
                      </a:r>
                    </a:p>
                  </a:txBody>
                  <a:tcPr marL="7620" marR="7620" marT="7620" marB="0">
                    <a:solidFill>
                      <a:srgbClr val="66FF33"/>
                    </a:solidFill>
                  </a:tcPr>
                </a:tc>
                <a:tc>
                  <a:txBody>
                    <a:bodyPr/>
                    <a:lstStyle/>
                    <a:p>
                      <a:pPr algn="ctr" fontAlgn="t"/>
                      <a:r>
                        <a:rPr lang="ru-RU" sz="1000" b="0" i="0" u="none" strike="noStrike">
                          <a:solidFill>
                            <a:srgbClr val="000000"/>
                          </a:solidFill>
                          <a:latin typeface="Times New Roman"/>
                        </a:rPr>
                        <a:t>168256925,32</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38113000,00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94,83</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22,65</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39895000,00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53641000,00</a:t>
                      </a:r>
                    </a:p>
                  </a:txBody>
                  <a:tcPr marL="7620" marR="7620" marT="7620" marB="0">
                    <a:solidFill>
                      <a:srgbClr val="66FF33"/>
                    </a:solidFill>
                  </a:tcPr>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Обеспечение качественными услугами жилищно-коммунального хозяйства</a:t>
                      </a:r>
                    </a:p>
                  </a:txBody>
                  <a:tcPr>
                    <a:solidFill>
                      <a:srgbClr val="66FF33"/>
                    </a:solidFill>
                  </a:tcPr>
                </a:tc>
                <a:tc>
                  <a:txBody>
                    <a:bodyPr/>
                    <a:lstStyle/>
                    <a:p>
                      <a:pPr algn="ctr" fontAlgn="t"/>
                      <a:r>
                        <a:rPr lang="ru-RU" sz="1000" b="0" i="0" u="none" strike="noStrike" dirty="0">
                          <a:solidFill>
                            <a:srgbClr val="000000"/>
                          </a:solidFill>
                          <a:latin typeface="Times New Roman"/>
                        </a:rPr>
                        <a:t>39731111,25</a:t>
                      </a:r>
                    </a:p>
                  </a:txBody>
                  <a:tcPr marL="7620" marR="7620" marT="7620" marB="0">
                    <a:solidFill>
                      <a:srgbClr val="66FF33"/>
                    </a:solidFill>
                  </a:tcPr>
                </a:tc>
                <a:tc>
                  <a:txBody>
                    <a:bodyPr/>
                    <a:lstStyle/>
                    <a:p>
                      <a:pPr algn="ctr" fontAlgn="t"/>
                      <a:r>
                        <a:rPr lang="ru-RU" sz="1000" b="0" i="0" u="none" strike="noStrike">
                          <a:solidFill>
                            <a:srgbClr val="000000"/>
                          </a:solidFill>
                          <a:latin typeface="Times New Roman"/>
                        </a:rPr>
                        <a:t>7283370,00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16330191,25</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41,10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224,21</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2893572,00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2700000,00</a:t>
                      </a:r>
                    </a:p>
                  </a:txBody>
                  <a:tcPr marL="7620" marR="7620" marT="7620" marB="0">
                    <a:solidFill>
                      <a:srgbClr val="66FF33"/>
                    </a:solidFill>
                  </a:tcPr>
                </a:tc>
                <a:extLst>
                  <a:ext uri="{0D108BD9-81ED-4DB2-BD59-A6C34878D82A}">
                    <a16:rowId xmlns:a16="http://schemas.microsoft.com/office/drawing/2014/main" val="3251504740"/>
                  </a:ext>
                </a:extLst>
              </a:tr>
              <a:tr h="180774">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 энергосбережении и повышении энергетической эффективности</a:t>
                      </a:r>
                    </a:p>
                  </a:txBody>
                  <a:tcPr marL="9525" marR="9525" marT="9525" marB="0">
                    <a:solidFill>
                      <a:srgbClr val="66FF33"/>
                    </a:solidFill>
                  </a:tcPr>
                </a:tc>
                <a:tc>
                  <a:txBody>
                    <a:bodyPr/>
                    <a:lstStyle/>
                    <a:p>
                      <a:pPr algn="ctr" fontAlgn="t"/>
                      <a:r>
                        <a:rPr lang="ru-RU" sz="1000" b="0" i="0" u="none" strike="noStrike" dirty="0">
                          <a:solidFill>
                            <a:srgbClr val="000000"/>
                          </a:solidFill>
                          <a:latin typeface="Times New Roman"/>
                        </a:rPr>
                        <a:t>500000,00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550000,00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100000,00</a:t>
                      </a: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20,00</a:t>
                      </a: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18,18</a:t>
                      </a: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600000,00</a:t>
                      </a: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100000,00</a:t>
                      </a:r>
                    </a:p>
                  </a:txBody>
                  <a:tcPr marL="7620" marR="7620" marT="7620" marB="0" anchor="ctr">
                    <a:solidFill>
                      <a:srgbClr val="66FF33"/>
                    </a:solidFill>
                  </a:tcPr>
                </a:tc>
                <a:extLst>
                  <a:ext uri="{0D108BD9-81ED-4DB2-BD59-A6C34878D82A}">
                    <a16:rowId xmlns:a16="http://schemas.microsoft.com/office/drawing/2014/main" val="408203128"/>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Создание условий предоставления транспортных услуг населению и организация транспортного обслуживания населения</a:t>
                      </a:r>
                    </a:p>
                  </a:txBody>
                  <a:tcPr marL="9525" marR="9525" marT="9525" marB="0">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4053387,08</a:t>
                      </a:r>
                    </a:p>
                  </a:txBody>
                  <a:tcPr marL="7620" marR="7620" marT="7620" marB="0" anchor="ctr">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853387,08</a:t>
                      </a: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663387,08</a:t>
                      </a:r>
                    </a:p>
                  </a:txBody>
                  <a:tcPr marL="7620" marR="7620" marT="7620" marB="0" anchor="ctr">
                    <a:solidFill>
                      <a:srgbClr val="66FF33"/>
                    </a:solidFill>
                  </a:tcPr>
                </a:tc>
                <a:extLst>
                  <a:ext uri="{0D108BD9-81ED-4DB2-BD59-A6C34878D82A}">
                    <a16:rowId xmlns:a16="http://schemas.microsoft.com/office/drawing/2014/main" val="618865041"/>
                  </a:ext>
                </a:extLst>
              </a:tr>
              <a:tr h="174859">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граждан твердым топливом (дровами)</a:t>
                      </a:r>
                    </a:p>
                  </a:txBody>
                  <a:tcPr marL="9525" marR="9525" marT="9525" marB="0">
                    <a:solidFill>
                      <a:srgbClr val="66FF33"/>
                    </a:solidFill>
                  </a:tcPr>
                </a:tc>
                <a:tc>
                  <a:txBody>
                    <a:bodyPr/>
                    <a:lstStyle/>
                    <a:p>
                      <a:pPr algn="ctr" fontAlgn="t"/>
                      <a:r>
                        <a:rPr lang="ru-RU" sz="1000" b="0" i="0" u="none" strike="noStrike" dirty="0">
                          <a:solidFill>
                            <a:srgbClr val="000000"/>
                          </a:solidFill>
                          <a:latin typeface="Times New Roman"/>
                        </a:rPr>
                        <a:t>4393310,00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3136565,05</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3066334,80</a:t>
                      </a: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69,80</a:t>
                      </a: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97,76</a:t>
                      </a: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200000,00</a:t>
                      </a: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200000,00</a:t>
                      </a:r>
                    </a:p>
                  </a:txBody>
                  <a:tcPr marL="7620" marR="7620" marT="7620" marB="0" anchor="ctr">
                    <a:solidFill>
                      <a:srgbClr val="66FF33"/>
                    </a:solidFill>
                  </a:tcPr>
                </a:tc>
                <a:extLst>
                  <a:ext uri="{0D108BD9-81ED-4DB2-BD59-A6C34878D82A}">
                    <a16:rowId xmlns:a16="http://schemas.microsoft.com/office/drawing/2014/main" val="3980191908"/>
                  </a:ext>
                </a:extLst>
              </a:tr>
              <a:tr h="223886">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Организация ритуальных услуг и содержание мест захоронения</a:t>
                      </a:r>
                    </a:p>
                  </a:txBody>
                  <a:tcPr marL="9525" marR="9525" marT="9525" marB="0">
                    <a:solidFill>
                      <a:srgbClr val="66FF33"/>
                    </a:solidFill>
                  </a:tcPr>
                </a:tc>
                <a:tc>
                  <a:txBody>
                    <a:bodyPr/>
                    <a:lstStyle/>
                    <a:p>
                      <a:pPr algn="ctr" fontAlgn="t"/>
                      <a:r>
                        <a:rPr lang="ru-RU" sz="1000" b="0" i="0" u="none" strike="noStrike" dirty="0">
                          <a:solidFill>
                            <a:srgbClr val="000000"/>
                          </a:solidFill>
                          <a:latin typeface="Times New Roman"/>
                        </a:rPr>
                        <a:t>1701967,14</a:t>
                      </a:r>
                    </a:p>
                  </a:txBody>
                  <a:tcPr marL="7620" marR="7620" marT="7620" marB="0">
                    <a:solidFill>
                      <a:srgbClr val="66FF33"/>
                    </a:solidFill>
                  </a:tcPr>
                </a:tc>
                <a:tc>
                  <a:txBody>
                    <a:bodyPr/>
                    <a:lstStyle/>
                    <a:p>
                      <a:pPr algn="ctr" fontAlgn="t"/>
                      <a:r>
                        <a:rPr lang="ru-RU" sz="1000" b="0" i="0" u="none" strike="noStrike">
                          <a:solidFill>
                            <a:srgbClr val="000000"/>
                          </a:solidFill>
                          <a:latin typeface="Times New Roman"/>
                        </a:rPr>
                        <a:t>2839000,00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3471833,98</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203,99</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122,29</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544726,00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547544,00</a:t>
                      </a:r>
                    </a:p>
                  </a:txBody>
                  <a:tcPr marL="7620" marR="7620" marT="7620" marB="0">
                    <a:solidFill>
                      <a:srgbClr val="66FF33"/>
                    </a:solidFill>
                  </a:tcPr>
                </a:tc>
                <a:extLst>
                  <a:ext uri="{0D108BD9-81ED-4DB2-BD59-A6C34878D82A}">
                    <a16:rowId xmlns:a16="http://schemas.microsoft.com/office/drawing/2014/main" val="325784613"/>
                  </a:ext>
                </a:extLst>
              </a:tr>
              <a:tr h="198408">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инженерной инфраструктурой земельных участков, предоставляемых бесплатно для индивидуального строительства семьям, имеющим трех и более детей</a:t>
                      </a:r>
                    </a:p>
                  </a:txBody>
                  <a:tcPr marL="9525" marR="9525" marT="9525" marB="0">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66FF33"/>
                    </a:solidFill>
                  </a:tcPr>
                </a:tc>
                <a:tc>
                  <a:txBody>
                    <a:bodyPr/>
                    <a:lstStyle/>
                    <a:p>
                      <a:pPr algn="ctr" fontAlgn="t"/>
                      <a:endParaRPr lang="ru-RU" sz="1000" b="0" i="0" u="none" strike="noStrike">
                        <a:solidFill>
                          <a:srgbClr val="000000"/>
                        </a:solidFill>
                        <a:latin typeface="Times New Roman"/>
                      </a:endParaRP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100000,00</a:t>
                      </a:r>
                    </a:p>
                  </a:txBody>
                  <a:tcPr marL="7620" marR="7620" marT="7620" marB="0" anchor="ctr">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66FF33"/>
                    </a:solidFill>
                  </a:tcPr>
                </a:tc>
                <a:tc>
                  <a:txBody>
                    <a:bodyPr/>
                    <a:lstStyle/>
                    <a:p>
                      <a:pPr algn="ctr" fontAlgn="t"/>
                      <a:r>
                        <a:rPr lang="ru-RU" sz="1000" b="0" i="0" u="none" strike="noStrike" dirty="0">
                          <a:solidFill>
                            <a:srgbClr val="000000"/>
                          </a:solidFill>
                          <a:latin typeface="Times New Roman"/>
                        </a:rPr>
                        <a:t>600000,00</a:t>
                      </a:r>
                    </a:p>
                  </a:txBody>
                  <a:tcPr marL="7620" marR="7620" marT="7620" marB="0" anchor="ctr">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66FF33"/>
                    </a:solidFill>
                  </a:tcPr>
                </a:tc>
                <a:extLst>
                  <a:ext uri="{0D108BD9-81ED-4DB2-BD59-A6C34878D82A}">
                    <a16:rowId xmlns:a16="http://schemas.microsoft.com/office/drawing/2014/main" val="1609780498"/>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Содействие развитию малого и среднего предпринимательства, социального предпринимательства, а также физических лиц и индивидуальных предпринимателей, применяющих специальный налоговый режим "Налог на профессиональный доход»</a:t>
                      </a:r>
                    </a:p>
                  </a:txBody>
                  <a:tcPr marL="9525" marR="9525" marT="9525" marB="0">
                    <a:solidFill>
                      <a:srgbClr val="66FF33"/>
                    </a:solidFill>
                  </a:tcPr>
                </a:tc>
                <a:tc>
                  <a:txBody>
                    <a:bodyPr/>
                    <a:lstStyle/>
                    <a:p>
                      <a:pPr algn="ctr" fontAlgn="t"/>
                      <a:r>
                        <a:rPr lang="ru-RU" sz="1000" b="0" i="0" u="none" strike="noStrike" dirty="0">
                          <a:solidFill>
                            <a:srgbClr val="000000"/>
                          </a:solidFill>
                          <a:latin typeface="Times New Roman"/>
                        </a:rPr>
                        <a:t>1912677,80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18,56</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100,00</a:t>
                      </a:r>
                    </a:p>
                  </a:txBody>
                  <a:tcPr marL="7620" marR="7620" marT="7620" marB="0">
                    <a:solidFill>
                      <a:srgbClr val="66FF33"/>
                    </a:solidFill>
                  </a:tcPr>
                </a:tc>
                <a:tc>
                  <a:txBody>
                    <a:bodyPr/>
                    <a:lstStyle/>
                    <a:p>
                      <a:pPr algn="ctr" fontAlgn="t"/>
                      <a:r>
                        <a:rPr lang="ru-RU" sz="1000" b="0" i="0" u="none" strike="noStrike">
                          <a:solidFill>
                            <a:srgbClr val="000000"/>
                          </a:solidFill>
                          <a:latin typeface="Times New Roman"/>
                        </a:rPr>
                        <a:t>355000,00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rgbClr val="66FF33"/>
                    </a:solidFill>
                  </a:tcPr>
                </a:tc>
                <a:extLst>
                  <a:ext uri="{0D108BD9-81ED-4DB2-BD59-A6C34878D82A}">
                    <a16:rowId xmlns:a16="http://schemas.microsoft.com/office/drawing/2014/main" val="127402948"/>
                  </a:ext>
                </a:extLst>
              </a:tr>
              <a:tr h="21019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Благоустройство территории населенных пунктов</a:t>
                      </a:r>
                    </a:p>
                  </a:txBody>
                  <a:tcPr marL="9525" marR="9525" marT="9525" marB="0">
                    <a:solidFill>
                      <a:srgbClr val="66FF33"/>
                    </a:solidFill>
                  </a:tcPr>
                </a:tc>
                <a:tc>
                  <a:txBody>
                    <a:bodyPr/>
                    <a:lstStyle/>
                    <a:p>
                      <a:pPr algn="ctr" fontAlgn="t"/>
                      <a:r>
                        <a:rPr lang="ru-RU" sz="1000" b="0" i="0" u="none" strike="noStrike" dirty="0">
                          <a:solidFill>
                            <a:srgbClr val="000000"/>
                          </a:solidFill>
                          <a:latin typeface="Times New Roman"/>
                        </a:rPr>
                        <a:t>14602258,66</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24343417,38</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8500000,00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58,21</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34,92</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6500000,00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6500000,00</a:t>
                      </a:r>
                    </a:p>
                  </a:txBody>
                  <a:tcPr marL="7620" marR="7620" marT="7620" marB="0">
                    <a:solidFill>
                      <a:srgbClr val="66FF33"/>
                    </a:solidFill>
                  </a:tcPr>
                </a:tc>
                <a:extLst>
                  <a:ext uri="{0D108BD9-81ED-4DB2-BD59-A6C34878D82A}">
                    <a16:rowId xmlns:a16="http://schemas.microsoft.com/office/drawing/2014/main" val="2625620185"/>
                  </a:ext>
                </a:extLst>
              </a:tr>
              <a:tr h="188109">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a:t>
                      </a:r>
                    </a:p>
                  </a:txBody>
                  <a:tcPr marL="9525" marR="9525" marT="9525" marB="0">
                    <a:solidFill>
                      <a:srgbClr val="66FF33"/>
                    </a:solidFill>
                  </a:tcPr>
                </a:tc>
                <a:tc>
                  <a:txBody>
                    <a:bodyPr/>
                    <a:lstStyle/>
                    <a:p>
                      <a:pPr algn="ctr" fontAlgn="t"/>
                      <a:r>
                        <a:rPr lang="ru-RU" sz="1000" b="0" i="0" u="none" strike="noStrike" dirty="0">
                          <a:solidFill>
                            <a:srgbClr val="000000"/>
                          </a:solidFill>
                          <a:latin typeface="Times New Roman"/>
                        </a:rPr>
                        <a:t>9336818,93</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13835443,05</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150000,00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1,61</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1,08</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8378283,43</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8378283,43</a:t>
                      </a:r>
                    </a:p>
                  </a:txBody>
                  <a:tcPr marL="7620" marR="7620" marT="7620" marB="0">
                    <a:solidFill>
                      <a:srgbClr val="66FF33"/>
                    </a:solidFill>
                  </a:tcPr>
                </a:tc>
                <a:extLst>
                  <a:ext uri="{0D108BD9-81ED-4DB2-BD59-A6C34878D82A}">
                    <a16:rowId xmlns:a16="http://schemas.microsoft.com/office/drawing/2014/main" val="976704702"/>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Комплексное развитие сельских территорий</a:t>
                      </a:r>
                    </a:p>
                  </a:txBody>
                  <a:tcPr marL="9525" marR="9525" marT="9525" marB="0">
                    <a:solidFill>
                      <a:srgbClr val="66FF33"/>
                    </a:solidFill>
                  </a:tcPr>
                </a:tc>
                <a:tc>
                  <a:txBody>
                    <a:bodyPr/>
                    <a:lstStyle/>
                    <a:p>
                      <a:pPr algn="ctr" fontAlgn="t"/>
                      <a:r>
                        <a:rPr lang="ru-RU" sz="1000" b="0" i="0" u="none" strike="noStrike" dirty="0">
                          <a:solidFill>
                            <a:srgbClr val="000000"/>
                          </a:solidFill>
                          <a:latin typeface="Times New Roman"/>
                        </a:rPr>
                        <a:t>3983306,10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1570380,00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642500,00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16,13</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40,91</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378400,00</a:t>
                      </a: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78400,00</a:t>
                      </a:r>
                    </a:p>
                  </a:txBody>
                  <a:tcPr marL="7620" marR="7620" marT="7620" marB="0">
                    <a:solidFill>
                      <a:srgbClr val="66FF33"/>
                    </a:solidFill>
                  </a:tcPr>
                </a:tc>
                <a:extLst>
                  <a:ext uri="{0D108BD9-81ED-4DB2-BD59-A6C34878D82A}">
                    <a16:rowId xmlns:a16="http://schemas.microsoft.com/office/drawing/2014/main" val="10011"/>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Поддержка социально ориентированных некоммерческих организаций</a:t>
                      </a:r>
                    </a:p>
                  </a:txBody>
                  <a:tcPr marL="9525" marR="9525" marT="9525" marB="0">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30000,00</a:t>
                      </a:r>
                    </a:p>
                  </a:txBody>
                  <a:tcPr marL="7620" marR="7620" marT="7620" marB="0">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66FF33"/>
                    </a:solidFill>
                  </a:tcPr>
                </a:tc>
                <a:tc>
                  <a:txBody>
                    <a:bodyPr/>
                    <a:lstStyle/>
                    <a:p>
                      <a:pPr algn="ctr" fontAlgn="t"/>
                      <a:r>
                        <a:rPr lang="ru-RU" sz="1000" b="0" i="0" u="none" strike="noStrike" dirty="0">
                          <a:solidFill>
                            <a:srgbClr val="000000"/>
                          </a:solidFill>
                          <a:latin typeface="Times New Roman"/>
                        </a:rPr>
                        <a:t>30000,00</a:t>
                      </a:r>
                    </a:p>
                  </a:txBody>
                  <a:tcPr marL="7620" marR="7620" marT="7620" marB="0">
                    <a:solidFill>
                      <a:srgbClr val="66FF33"/>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66FF33"/>
                    </a:solidFill>
                  </a:tcPr>
                </a:tc>
                <a:extLst>
                  <a:ext uri="{0D108BD9-81ED-4DB2-BD59-A6C34878D82A}">
                    <a16:rowId xmlns:a16="http://schemas.microsoft.com/office/drawing/2014/main" val="1392876820"/>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66FF33"/>
                    </a:solidFill>
                  </a:tcPr>
                </a:tc>
                <a:tc>
                  <a:txBody>
                    <a:bodyPr/>
                    <a:lstStyle/>
                    <a:p>
                      <a:pPr algn="ctr" fontAlgn="t"/>
                      <a:r>
                        <a:rPr lang="ru-RU" sz="1000" b="1" i="0" u="none" strike="noStrike" dirty="0">
                          <a:solidFill>
                            <a:srgbClr val="000000"/>
                          </a:solidFill>
                          <a:latin typeface="Times New Roman"/>
                        </a:rPr>
                        <a:t>114793505,97</a:t>
                      </a:r>
                    </a:p>
                  </a:txBody>
                  <a:tcPr marL="7620" marR="7620" marT="7620" marB="0">
                    <a:solidFill>
                      <a:srgbClr val="66FF33"/>
                    </a:solidFill>
                  </a:tcPr>
                </a:tc>
                <a:tc>
                  <a:txBody>
                    <a:bodyPr/>
                    <a:lstStyle/>
                    <a:p>
                      <a:pPr algn="ctr" fontAlgn="t"/>
                      <a:r>
                        <a:rPr lang="ru-RU" sz="1000" b="1" i="0" u="none" strike="noStrike" dirty="0">
                          <a:solidFill>
                            <a:srgbClr val="000000"/>
                          </a:solidFill>
                          <a:latin typeface="Times New Roman"/>
                        </a:rPr>
                        <a:t>222170100,80</a:t>
                      </a:r>
                    </a:p>
                  </a:txBody>
                  <a:tcPr marL="7620" marR="7620" marT="7620" marB="0">
                    <a:solidFill>
                      <a:srgbClr val="66FF33"/>
                    </a:solidFill>
                  </a:tcPr>
                </a:tc>
                <a:tc>
                  <a:txBody>
                    <a:bodyPr/>
                    <a:lstStyle/>
                    <a:p>
                      <a:pPr algn="ctr" fontAlgn="t"/>
                      <a:r>
                        <a:rPr lang="ru-RU" sz="1000" b="1" i="0" u="none" strike="noStrike" dirty="0">
                          <a:solidFill>
                            <a:srgbClr val="000000"/>
                          </a:solidFill>
                          <a:latin typeface="Times New Roman"/>
                        </a:rPr>
                        <a:t>70858860,03</a:t>
                      </a:r>
                    </a:p>
                  </a:txBody>
                  <a:tcPr marL="7620" marR="7620" marT="7620" marB="0">
                    <a:solidFill>
                      <a:srgbClr val="66FF33"/>
                    </a:solidFill>
                  </a:tcPr>
                </a:tc>
                <a:tc>
                  <a:txBody>
                    <a:bodyPr/>
                    <a:lstStyle/>
                    <a:p>
                      <a:pPr algn="ctr" fontAlgn="t"/>
                      <a:r>
                        <a:rPr lang="ru-RU" sz="1000" b="1" i="0" u="none" strike="noStrike" dirty="0">
                          <a:solidFill>
                            <a:srgbClr val="000000"/>
                          </a:solidFill>
                          <a:latin typeface="Times New Roman"/>
                        </a:rPr>
                        <a:t>60,90</a:t>
                      </a:r>
                    </a:p>
                  </a:txBody>
                  <a:tcPr marL="7620" marR="7620" marT="7620" marB="0">
                    <a:solidFill>
                      <a:srgbClr val="66FF33"/>
                    </a:solidFill>
                  </a:tcPr>
                </a:tc>
                <a:tc>
                  <a:txBody>
                    <a:bodyPr/>
                    <a:lstStyle/>
                    <a:p>
                      <a:pPr algn="ctr" fontAlgn="t"/>
                      <a:r>
                        <a:rPr lang="ru-RU" sz="1000" b="1" i="0" u="none" strike="noStrike" dirty="0">
                          <a:solidFill>
                            <a:srgbClr val="000000"/>
                          </a:solidFill>
                          <a:latin typeface="Times New Roman"/>
                        </a:rPr>
                        <a:t>31,89</a:t>
                      </a:r>
                    </a:p>
                  </a:txBody>
                  <a:tcPr marL="7620" marR="7620" marT="7620" marB="0">
                    <a:solidFill>
                      <a:srgbClr val="66FF33"/>
                    </a:solidFill>
                  </a:tcPr>
                </a:tc>
                <a:tc>
                  <a:txBody>
                    <a:bodyPr/>
                    <a:lstStyle/>
                    <a:p>
                      <a:pPr algn="ctr" fontAlgn="t"/>
                      <a:r>
                        <a:rPr lang="ru-RU" sz="1000" b="1" i="0" u="none" strike="noStrike" dirty="0">
                          <a:solidFill>
                            <a:srgbClr val="000000"/>
                          </a:solidFill>
                          <a:latin typeface="Times New Roman"/>
                        </a:rPr>
                        <a:t>60374981,43</a:t>
                      </a:r>
                    </a:p>
                  </a:txBody>
                  <a:tcPr marL="7620" marR="7620" marT="7620" marB="0">
                    <a:solidFill>
                      <a:srgbClr val="66FF33"/>
                    </a:solidFill>
                  </a:tcPr>
                </a:tc>
                <a:tc>
                  <a:txBody>
                    <a:bodyPr/>
                    <a:lstStyle/>
                    <a:p>
                      <a:pPr algn="ctr" fontAlgn="t"/>
                      <a:r>
                        <a:rPr lang="ru-RU" sz="1000" b="1" i="0" u="none" strike="noStrike" dirty="0">
                          <a:solidFill>
                            <a:srgbClr val="000000"/>
                          </a:solidFill>
                          <a:latin typeface="Times New Roman"/>
                        </a:rPr>
                        <a:t>72500227,43</a:t>
                      </a:r>
                    </a:p>
                  </a:txBody>
                  <a:tcPr marL="7620" marR="7620" marT="7620" marB="0">
                    <a:solidFill>
                      <a:srgbClr val="66FF33"/>
                    </a:solidFill>
                  </a:tcPr>
                </a:tc>
                <a:extLst>
                  <a:ext uri="{0D108BD9-81ED-4DB2-BD59-A6C34878D82A}">
                    <a16:rowId xmlns:a16="http://schemas.microsoft.com/office/drawing/2014/main" val="1357753566"/>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9F27C314-14D7-90F4-CE47-2FC3BA53D186}"/>
              </a:ext>
            </a:extLst>
          </p:cNvPr>
          <p:cNvGraphicFramePr/>
          <p:nvPr>
            <p:extLst>
              <p:ext uri="{D42A27DB-BD31-4B8C-83A1-F6EECF244321}">
                <p14:modId xmlns:p14="http://schemas.microsoft.com/office/powerpoint/2010/main" val="391174896"/>
              </p:ext>
            </p:extLst>
          </p:nvPr>
        </p:nvGraphicFramePr>
        <p:xfrm>
          <a:off x="595223" y="172529"/>
          <a:ext cx="10748513" cy="298474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4" descr="Официальный сайт Администрации Чудовского муниципального района | Дорожная  деятельность"/>
          <p:cNvPicPr>
            <a:picLocks noChangeAspect="1" noChangeArrowheads="1"/>
          </p:cNvPicPr>
          <p:nvPr/>
        </p:nvPicPr>
        <p:blipFill>
          <a:blip r:embed="rId4" cstate="print"/>
          <a:srcRect/>
          <a:stretch>
            <a:fillRect/>
          </a:stretch>
        </p:blipFill>
        <p:spPr bwMode="auto">
          <a:xfrm>
            <a:off x="345356" y="3441938"/>
            <a:ext cx="1604213" cy="1328469"/>
          </a:xfrm>
          <a:prstGeom prst="rect">
            <a:avLst/>
          </a:prstGeom>
          <a:noFill/>
        </p:spPr>
      </p:pic>
      <p:sp>
        <p:nvSpPr>
          <p:cNvPr id="5" name="TextBox 4">
            <a:extLst>
              <a:ext uri="{FF2B5EF4-FFF2-40B4-BE49-F238E27FC236}">
                <a16:creationId xmlns:a16="http://schemas.microsoft.com/office/drawing/2014/main" id="{B47A2A76-56CE-DFC4-AF0D-71D543511A26}"/>
              </a:ext>
            </a:extLst>
          </p:cNvPr>
          <p:cNvSpPr txBox="1"/>
          <p:nvPr/>
        </p:nvSpPr>
        <p:spPr>
          <a:xfrm>
            <a:off x="2110450" y="3430823"/>
            <a:ext cx="9526584" cy="430887"/>
          </a:xfrm>
          <a:prstGeom prst="rect">
            <a:avLst/>
          </a:prstGeom>
          <a:noFill/>
        </p:spPr>
        <p:txBody>
          <a:bodyPr wrap="square">
            <a:spAutoFit/>
          </a:bodyPr>
          <a:lstStyle/>
          <a:p>
            <a:pPr algn="ctr"/>
            <a:r>
              <a:rPr lang="ru-RU" sz="1100" b="1" dirty="0">
                <a:solidFill>
                  <a:schemeClr val="tx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«Дорожная деятельность в отношении автомобильных дорог местного значения на территории Анучинского муниципального округа» на 2025-2029 годы</a:t>
            </a:r>
            <a:endParaRPr lang="ru-RU" sz="11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AA8B438E-CD1C-036D-B22A-FF0E7AB9A395}"/>
              </a:ext>
            </a:extLst>
          </p:cNvPr>
          <p:cNvSpPr txBox="1"/>
          <p:nvPr/>
        </p:nvSpPr>
        <p:spPr>
          <a:xfrm>
            <a:off x="4358184" y="3827202"/>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01.07.2024г № 619</a:t>
            </a:r>
          </a:p>
        </p:txBody>
      </p:sp>
      <p:sp>
        <p:nvSpPr>
          <p:cNvPr id="7" name="TextBox 6"/>
          <p:cNvSpPr txBox="1"/>
          <p:nvPr/>
        </p:nvSpPr>
        <p:spPr>
          <a:xfrm>
            <a:off x="1992702" y="4054416"/>
            <a:ext cx="10016775" cy="769441"/>
          </a:xfrm>
          <a:prstGeom prst="rect">
            <a:avLst/>
          </a:prstGeom>
          <a:noFill/>
        </p:spPr>
        <p:txBody>
          <a:bodyPr wrap="square" rtlCol="0">
            <a:spAutoFit/>
          </a:bodyPr>
          <a:lstStyle/>
          <a:p>
            <a:r>
              <a:rPr lang="ru-RU" sz="1100" dirty="0">
                <a:latin typeface="Times New Roman" pitchFamily="18" charset="0"/>
                <a:cs typeface="Times New Roman" pitchFamily="18" charset="0"/>
              </a:rPr>
              <a:t>Приоритеты муниципальной политики должны обеспечить:</a:t>
            </a:r>
          </a:p>
          <a:p>
            <a:pPr>
              <a:buFontTx/>
              <a:buChar char="-"/>
            </a:pPr>
            <a:r>
              <a:rPr lang="ru-RU" sz="1100" dirty="0">
                <a:latin typeface="Times New Roman" pitchFamily="18" charset="0"/>
                <a:cs typeface="Times New Roman" pitchFamily="18" charset="0"/>
              </a:rPr>
              <a:t>сбалансированное и эффективное развитие дорожной деятельности; </a:t>
            </a:r>
            <a:r>
              <a:rPr lang="ru-RU" sz="1100" dirty="0">
                <a:latin typeface="Times New Roman" pitchFamily="18" charset="0"/>
                <a:ea typeface="Calibri" pitchFamily="34" charset="0"/>
                <a:cs typeface="Times New Roman" pitchFamily="18" charset="0"/>
              </a:rPr>
              <a:t>содержание и развитие улично-дорожной сети для потребностей населения и экономики округа путем поддержания нормативного состояния  автомобильных дорог, а также строительства и реконструкции автомобильных дорог;</a:t>
            </a:r>
          </a:p>
          <a:p>
            <a:pPr lvl="0">
              <a:buFontTx/>
              <a:buChar char="-"/>
            </a:pPr>
            <a:r>
              <a:rPr lang="ru-RU" sz="1100" dirty="0">
                <a:latin typeface="Times New Roman" pitchFamily="18" charset="0"/>
                <a:ea typeface="Calibri" pitchFamily="34" charset="0"/>
                <a:cs typeface="Times New Roman" pitchFamily="18" charset="0"/>
              </a:rPr>
              <a:t>повышение безопасности дорожного движения. </a:t>
            </a:r>
            <a:endParaRPr lang="ru-RU" sz="1100" dirty="0">
              <a:latin typeface="Times New Roman" pitchFamily="18" charset="0"/>
              <a:cs typeface="Times New Roman" pitchFamily="18" charset="0"/>
            </a:endParaRPr>
          </a:p>
        </p:txBody>
      </p:sp>
      <p:sp>
        <p:nvSpPr>
          <p:cNvPr id="8" name="Прямоугольник 7"/>
          <p:cNvSpPr/>
          <p:nvPr/>
        </p:nvSpPr>
        <p:spPr>
          <a:xfrm>
            <a:off x="347932" y="4847417"/>
            <a:ext cx="11375366" cy="430887"/>
          </a:xfrm>
          <a:prstGeom prst="rect">
            <a:avLst/>
          </a:prstGeom>
        </p:spPr>
        <p:txBody>
          <a:bodyPr wrap="square">
            <a:spAutoFit/>
          </a:bodyPr>
          <a:lstStyle/>
          <a:p>
            <a:r>
              <a:rPr lang="ru-RU" sz="1100" dirty="0">
                <a:latin typeface="Times New Roman" pitchFamily="18" charset="0"/>
                <a:cs typeface="Times New Roman" pitchFamily="18" charset="0"/>
              </a:rPr>
              <a:t>Цель программы - р</a:t>
            </a:r>
            <a:r>
              <a:rPr lang="ru-RU" sz="1100" dirty="0">
                <a:latin typeface="Times New Roman" pitchFamily="18" charset="0"/>
                <a:ea typeface="Times New Roman" pitchFamily="18" charset="0"/>
                <a:cs typeface="Times New Roman" pitchFamily="18" charset="0"/>
              </a:rPr>
              <a:t>азвитие и обслуживание </a:t>
            </a:r>
            <a:r>
              <a:rPr lang="ru-RU" sz="1100" dirty="0" err="1">
                <a:latin typeface="Times New Roman" pitchFamily="18" charset="0"/>
                <a:ea typeface="Times New Roman" pitchFamily="18" charset="0"/>
                <a:cs typeface="Times New Roman" pitchFamily="18" charset="0"/>
              </a:rPr>
              <a:t>улично</a:t>
            </a:r>
            <a:r>
              <a:rPr lang="ru-RU" sz="1100" dirty="0">
                <a:latin typeface="Times New Roman" pitchFamily="18" charset="0"/>
                <a:ea typeface="Times New Roman" pitchFamily="18" charset="0"/>
                <a:cs typeface="Times New Roman" pitchFamily="18" charset="0"/>
              </a:rPr>
              <a:t> - дорожной сети для обеспечения снижения транспортных издержек пользователей автомобильных дорог и повышения комплексной безопасности в сфере дорожного хозяйства.</a:t>
            </a:r>
          </a:p>
        </p:txBody>
      </p:sp>
      <p:sp>
        <p:nvSpPr>
          <p:cNvPr id="9" name="TextBox 8"/>
          <p:cNvSpPr txBox="1"/>
          <p:nvPr/>
        </p:nvSpPr>
        <p:spPr>
          <a:xfrm>
            <a:off x="362310" y="5287993"/>
            <a:ext cx="11706044" cy="938719"/>
          </a:xfrm>
          <a:prstGeom prst="rect">
            <a:avLst/>
          </a:prstGeom>
          <a:noFill/>
        </p:spPr>
        <p:txBody>
          <a:bodyPr wrap="square" rtlCol="0">
            <a:spAutoFit/>
          </a:bodyPr>
          <a:lstStyle/>
          <a:p>
            <a:r>
              <a:rPr lang="ru-RU" sz="1100" dirty="0">
                <a:latin typeface="Times New Roman" pitchFamily="18" charset="0"/>
                <a:cs typeface="Times New Roman" pitchFamily="18" charset="0"/>
              </a:rPr>
              <a:t>Задачи программы:</a:t>
            </a:r>
          </a:p>
          <a:p>
            <a:r>
              <a:rPr lang="ru-RU" sz="1100" dirty="0">
                <a:latin typeface="Times New Roman" pitchFamily="18" charset="0"/>
                <a:cs typeface="Times New Roman" pitchFamily="18" charset="0"/>
              </a:rPr>
              <a:t>- </a:t>
            </a:r>
            <a:r>
              <a:rPr lang="ru-RU" sz="1100" dirty="0"/>
              <a:t> </a:t>
            </a:r>
            <a:r>
              <a:rPr lang="ru-RU" sz="1100" dirty="0">
                <a:latin typeface="Times New Roman" pitchFamily="18" charset="0"/>
                <a:cs typeface="Times New Roman" pitchFamily="18" charset="0"/>
              </a:rPr>
              <a:t>увеличение протяженности автомобильных дорог местного значения, соответствующих нормативным требованиям;</a:t>
            </a:r>
          </a:p>
          <a:p>
            <a:pPr>
              <a:buFontTx/>
              <a:buChar char="-"/>
            </a:pPr>
            <a:r>
              <a:rPr lang="ru-RU" sz="1100" dirty="0">
                <a:latin typeface="Times New Roman" pitchFamily="18" charset="0"/>
                <a:cs typeface="Times New Roman" pitchFamily="18" charset="0"/>
              </a:rPr>
              <a:t>поддержание автомобильных дорог общего пользования местного значения на уровне, соответствующем категории дороги, путем выполнения нормативных мероприятий по содержанию и ремонту дорог;</a:t>
            </a:r>
          </a:p>
          <a:p>
            <a:pPr>
              <a:buFontTx/>
              <a:buChar char="-"/>
            </a:pPr>
            <a:r>
              <a:rPr lang="ru-RU" sz="1100" dirty="0">
                <a:latin typeface="Times New Roman" pitchFamily="18" charset="0"/>
                <a:cs typeface="Times New Roman" pitchFamily="18" charset="0"/>
              </a:rPr>
              <a:t> повышение надежности и безопасности движения на автомобильных дорогах местного значения.</a:t>
            </a:r>
          </a:p>
        </p:txBody>
      </p:sp>
      <p:sp>
        <p:nvSpPr>
          <p:cNvPr id="10" name="Прямоугольник 9"/>
          <p:cNvSpPr/>
          <p:nvPr/>
        </p:nvSpPr>
        <p:spPr>
          <a:xfrm>
            <a:off x="379562" y="6242021"/>
            <a:ext cx="11375366" cy="261610"/>
          </a:xfrm>
          <a:prstGeom prst="rect">
            <a:avLst/>
          </a:prstGeom>
        </p:spPr>
        <p:txBody>
          <a:bodyPr wrap="square">
            <a:spAutoFit/>
          </a:bodyPr>
          <a:lstStyle/>
          <a:p>
            <a:r>
              <a:rPr lang="ru-RU" sz="1100" dirty="0">
                <a:latin typeface="Times New Roman" pitchFamily="18" charset="0"/>
                <a:cs typeface="Times New Roman" pitchFamily="18" charset="0"/>
              </a:rPr>
              <a:t>Основное мероприятие – содействие развитию автомобильных дорог общего пользования.</a:t>
            </a:r>
            <a:endParaRPr lang="ru-RU" sz="1100" dirty="0">
              <a:latin typeface="Times New Roman" pitchFamily="18" charset="0"/>
              <a:ea typeface="Times New Roman" pitchFamily="18" charset="0"/>
              <a:cs typeface="Times New Roman"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0"/>
            <a:ext cx="12192000" cy="6857999"/>
          </a:xfrm>
          <a:prstGeom prst="rect">
            <a:avLst/>
          </a:prstGeom>
        </p:spPr>
      </p:pic>
      <p:graphicFrame>
        <p:nvGraphicFramePr>
          <p:cNvPr id="3" name="Таблица 14">
            <a:extLst>
              <a:ext uri="{FF2B5EF4-FFF2-40B4-BE49-F238E27FC236}">
                <a16:creationId xmlns:a16="http://schemas.microsoft.com/office/drawing/2014/main" id="{4BD63A82-B02E-22F7-0CDF-C519B5A0D510}"/>
              </a:ext>
            </a:extLst>
          </p:cNvPr>
          <p:cNvGraphicFramePr>
            <a:graphicFrameLocks noGrp="1"/>
          </p:cNvGraphicFramePr>
          <p:nvPr>
            <p:extLst>
              <p:ext uri="{D42A27DB-BD31-4B8C-83A1-F6EECF244321}">
                <p14:modId xmlns:p14="http://schemas.microsoft.com/office/powerpoint/2010/main" val="2460521777"/>
              </p:ext>
            </p:extLst>
          </p:nvPr>
        </p:nvGraphicFramePr>
        <p:xfrm>
          <a:off x="303206" y="145336"/>
          <a:ext cx="11549487" cy="1798190"/>
        </p:xfrm>
        <a:graphic>
          <a:graphicData uri="http://schemas.openxmlformats.org/drawingml/2006/table">
            <a:tbl>
              <a:tblPr firstRow="1" bandRow="1">
                <a:tableStyleId>{16D9F66E-5EB9-4882-86FB-DCBF35E3C3E4}</a:tableStyleId>
              </a:tblPr>
              <a:tblGrid>
                <a:gridCol w="430039">
                  <a:extLst>
                    <a:ext uri="{9D8B030D-6E8A-4147-A177-3AD203B41FA5}">
                      <a16:colId xmlns:a16="http://schemas.microsoft.com/office/drawing/2014/main" val="1338889454"/>
                    </a:ext>
                  </a:extLst>
                </a:gridCol>
                <a:gridCol w="7453223">
                  <a:extLst>
                    <a:ext uri="{9D8B030D-6E8A-4147-A177-3AD203B41FA5}">
                      <a16:colId xmlns:a16="http://schemas.microsoft.com/office/drawing/2014/main" val="20001"/>
                    </a:ext>
                  </a:extLst>
                </a:gridCol>
                <a:gridCol w="957532">
                  <a:extLst>
                    <a:ext uri="{9D8B030D-6E8A-4147-A177-3AD203B41FA5}">
                      <a16:colId xmlns:a16="http://schemas.microsoft.com/office/drawing/2014/main" val="2105377302"/>
                    </a:ext>
                  </a:extLst>
                </a:gridCol>
                <a:gridCol w="914400">
                  <a:extLst>
                    <a:ext uri="{9D8B030D-6E8A-4147-A177-3AD203B41FA5}">
                      <a16:colId xmlns:a16="http://schemas.microsoft.com/office/drawing/2014/main" val="3713090237"/>
                    </a:ext>
                  </a:extLst>
                </a:gridCol>
                <a:gridCol w="845389">
                  <a:extLst>
                    <a:ext uri="{9D8B030D-6E8A-4147-A177-3AD203B41FA5}">
                      <a16:colId xmlns:a16="http://schemas.microsoft.com/office/drawing/2014/main" val="3346621175"/>
                    </a:ext>
                  </a:extLst>
                </a:gridCol>
                <a:gridCol w="948904">
                  <a:extLst>
                    <a:ext uri="{9D8B030D-6E8A-4147-A177-3AD203B41FA5}">
                      <a16:colId xmlns:a16="http://schemas.microsoft.com/office/drawing/2014/main" val="1625200990"/>
                    </a:ext>
                  </a:extLst>
                </a:gridCol>
              </a:tblGrid>
              <a:tr h="247709">
                <a:tc>
                  <a:txBody>
                    <a:bodyPr/>
                    <a:lstStyle/>
                    <a:p>
                      <a:pPr algn="ctr"/>
                      <a:endParaRPr lang="ru-RU" sz="1000" dirty="0">
                        <a:latin typeface="Times New Roman" panose="02020603050405020304" pitchFamily="18" charset="0"/>
                        <a:cs typeface="Times New Roman" panose="02020603050405020304" pitchFamily="18" charset="0"/>
                      </a:endParaRPr>
                    </a:p>
                  </a:txBody>
                  <a:tcPr>
                    <a:solidFill>
                      <a:schemeClr val="accent5">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Показатель (индикатор)</a:t>
                      </a:r>
                    </a:p>
                  </a:txBody>
                  <a:tcPr>
                    <a:solidFill>
                      <a:schemeClr val="accent5">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chemeClr val="accent5">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2025год</a:t>
                      </a:r>
                    </a:p>
                  </a:txBody>
                  <a:tcPr>
                    <a:solidFill>
                      <a:schemeClr val="accent5">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2026год</a:t>
                      </a:r>
                    </a:p>
                  </a:txBody>
                  <a:tcPr>
                    <a:solidFill>
                      <a:schemeClr val="accent5">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2027год</a:t>
                      </a:r>
                    </a:p>
                  </a:txBody>
                  <a:tcPr>
                    <a:solidFill>
                      <a:schemeClr val="accent5">
                        <a:lumMod val="20000"/>
                        <a:lumOff val="80000"/>
                      </a:schemeClr>
                    </a:solidFill>
                  </a:tcPr>
                </a:tc>
                <a:extLst>
                  <a:ext uri="{0D108BD9-81ED-4DB2-BD59-A6C34878D82A}">
                    <a16:rowId xmlns:a16="http://schemas.microsoft.com/office/drawing/2014/main" val="3655732101"/>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1</a:t>
                      </a:r>
                    </a:p>
                  </a:txBody>
                  <a:tcPr marL="68580" marR="68580" marT="0" marB="0" anchor="ctr">
                    <a:solidFill>
                      <a:schemeClr val="accent5">
                        <a:lumMod val="20000"/>
                        <a:lumOff val="80000"/>
                      </a:schemeClr>
                    </a:solidFill>
                  </a:tcPr>
                </a:tc>
                <a:tc>
                  <a:txBody>
                    <a:bodyPr/>
                    <a:lstStyle/>
                    <a:p>
                      <a:pPr algn="ctr"/>
                      <a:r>
                        <a:rPr lang="ru-RU" sz="1000" dirty="0">
                          <a:effectLst/>
                          <a:latin typeface="Times New Roman" pitchFamily="18" charset="0"/>
                          <a:ea typeface="Times New Roman" panose="02020603050405020304" pitchFamily="18" charset="0"/>
                          <a:cs typeface="Times New Roman" pitchFamily="18" charset="0"/>
                        </a:rPr>
                        <a:t>2</a:t>
                      </a:r>
                    </a:p>
                  </a:txBody>
                  <a:tcPr marL="68580" marR="68580" marT="0" marB="0" anchor="ctr">
                    <a:solidFill>
                      <a:schemeClr val="accent5">
                        <a:lumMod val="20000"/>
                        <a:lumOff val="80000"/>
                      </a:schemeClr>
                    </a:solidFill>
                  </a:tcPr>
                </a:tc>
                <a:tc>
                  <a:txBody>
                    <a:bodyPr/>
                    <a:lstStyle/>
                    <a:p>
                      <a:pPr algn="ctr">
                        <a:lnSpc>
                          <a:spcPct val="115000"/>
                        </a:lnSpc>
                        <a:spcAft>
                          <a:spcPts val="1000"/>
                        </a:spcAft>
                      </a:pPr>
                      <a:r>
                        <a:rPr lang="ru-RU" sz="1000" dirty="0">
                          <a:effectLst/>
                          <a:latin typeface="Times New Roman" pitchFamily="18" charset="0"/>
                          <a:ea typeface="Calibri" panose="020F0502020204030204" pitchFamily="34" charset="0"/>
                          <a:cs typeface="Times New Roman" pitchFamily="18" charset="0"/>
                        </a:rPr>
                        <a:t>3</a:t>
                      </a:r>
                    </a:p>
                  </a:txBody>
                  <a:tcPr marL="68580" marR="68580" marT="0" marB="0" anchor="ctr">
                    <a:solidFill>
                      <a:schemeClr val="accent5">
                        <a:lumMod val="20000"/>
                        <a:lumOff val="80000"/>
                      </a:schemeClr>
                    </a:solidFill>
                  </a:tcPr>
                </a:tc>
                <a:tc>
                  <a:txBody>
                    <a:bodyPr/>
                    <a:lstStyle/>
                    <a:p>
                      <a:pPr marL="179705" algn="ctr">
                        <a:spcAft>
                          <a:spcPts val="600"/>
                        </a:spcAft>
                      </a:pPr>
                      <a:r>
                        <a:rPr lang="ru-RU" sz="1000" dirty="0">
                          <a:effectLst/>
                          <a:latin typeface="Times New Roman" pitchFamily="18" charset="0"/>
                          <a:ea typeface="Times New Roman" panose="02020603050405020304" pitchFamily="18" charset="0"/>
                          <a:cs typeface="Times New Roman" pitchFamily="18" charset="0"/>
                        </a:rPr>
                        <a:t>4</a:t>
                      </a:r>
                    </a:p>
                  </a:txBody>
                  <a:tcPr marL="68580" marR="68580" marT="0" marB="0" anchor="ctr">
                    <a:solidFill>
                      <a:schemeClr val="accent5">
                        <a:lumMod val="20000"/>
                        <a:lumOff val="80000"/>
                      </a:schemeClr>
                    </a:solidFill>
                  </a:tcPr>
                </a:tc>
                <a:tc>
                  <a:txBody>
                    <a:bodyPr/>
                    <a:lstStyle/>
                    <a:p>
                      <a:pPr marL="179705" algn="ctr">
                        <a:spcAft>
                          <a:spcPts val="600"/>
                        </a:spcAft>
                      </a:pPr>
                      <a:r>
                        <a:rPr lang="ru-RU" sz="1000" dirty="0">
                          <a:effectLst/>
                          <a:latin typeface="Times New Roman" pitchFamily="18" charset="0"/>
                          <a:ea typeface="Times New Roman" panose="02020603050405020304" pitchFamily="18" charset="0"/>
                          <a:cs typeface="Times New Roman" pitchFamily="18" charset="0"/>
                        </a:rPr>
                        <a:t>5</a:t>
                      </a:r>
                    </a:p>
                  </a:txBody>
                  <a:tcPr marL="68580" marR="68580" marT="0" marB="0" anchor="ctr">
                    <a:solidFill>
                      <a:schemeClr val="accent5">
                        <a:lumMod val="20000"/>
                        <a:lumOff val="80000"/>
                      </a:schemeClr>
                    </a:solidFill>
                  </a:tcPr>
                </a:tc>
                <a:tc>
                  <a:txBody>
                    <a:bodyPr/>
                    <a:lstStyle/>
                    <a:p>
                      <a:pPr marL="179705" algn="ctr">
                        <a:spcAft>
                          <a:spcPts val="600"/>
                        </a:spcAft>
                      </a:pPr>
                      <a:r>
                        <a:rPr lang="ru-RU" sz="1000" dirty="0">
                          <a:effectLst/>
                          <a:latin typeface="Times New Roman" pitchFamily="18" charset="0"/>
                          <a:ea typeface="Times New Roman" panose="02020603050405020304" pitchFamily="18" charset="0"/>
                          <a:cs typeface="Times New Roman" pitchFamily="18" charset="0"/>
                        </a:rPr>
                        <a:t>6</a:t>
                      </a:r>
                    </a:p>
                  </a:txBody>
                  <a:tcPr marL="68580" marR="68580" marT="0" marB="0" anchor="ctr">
                    <a:solidFill>
                      <a:schemeClr val="accent5">
                        <a:lumMod val="20000"/>
                        <a:lumOff val="80000"/>
                      </a:schemeClr>
                    </a:solidFill>
                  </a:tcPr>
                </a:tc>
                <a:extLst>
                  <a:ext uri="{0D108BD9-81ED-4DB2-BD59-A6C34878D82A}">
                    <a16:rowId xmlns:a16="http://schemas.microsoft.com/office/drawing/2014/main" val="2102022200"/>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1</a:t>
                      </a:r>
                    </a:p>
                  </a:txBody>
                  <a:tcPr marL="68580" marR="68580" marT="0" marB="0" anchor="ctr">
                    <a:solidFill>
                      <a:schemeClr val="accent5">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latin typeface="Times New Roman"/>
                          <a:ea typeface="Calibri"/>
                        </a:rPr>
                        <a:t>Ремонт автомобильных дорог местного значения</a:t>
                      </a: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algn="ctr">
                        <a:spcAft>
                          <a:spcPts val="0"/>
                        </a:spcAft>
                      </a:pPr>
                      <a:r>
                        <a:rPr lang="ru-RU" sz="1000" dirty="0">
                          <a:latin typeface="Times New Roman"/>
                          <a:ea typeface="Times New Roman"/>
                        </a:rPr>
                        <a:t>км</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9</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8</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10</a:t>
                      </a:r>
                    </a:p>
                  </a:txBody>
                  <a:tcPr marL="64508" marR="64508" marT="0" marB="0" anchor="ctr">
                    <a:solidFill>
                      <a:schemeClr val="accent5">
                        <a:lumMod val="20000"/>
                        <a:lumOff val="80000"/>
                      </a:schemeClr>
                    </a:solidFill>
                  </a:tcPr>
                </a:tc>
                <a:extLst>
                  <a:ext uri="{0D108BD9-81ED-4DB2-BD59-A6C34878D82A}">
                    <a16:rowId xmlns:a16="http://schemas.microsoft.com/office/drawing/2014/main" val="10002"/>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2</a:t>
                      </a:r>
                    </a:p>
                  </a:txBody>
                  <a:tcPr marL="68580" marR="68580" marT="0" marB="0" anchor="ctr">
                    <a:solidFill>
                      <a:schemeClr val="accent5">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latin typeface="Times New Roman"/>
                          <a:ea typeface="Calibri"/>
                        </a:rPr>
                        <a:t>Содержание автомобильных дорог местного значения:</a:t>
                      </a: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algn="ctr">
                        <a:lnSpc>
                          <a:spcPct val="115000"/>
                        </a:lnSpc>
                        <a:spcAft>
                          <a:spcPts val="1000"/>
                        </a:spcAft>
                      </a:pPr>
                      <a:endParaRPr lang="ru-RU" sz="1000" dirty="0">
                        <a:effectLst/>
                        <a:latin typeface="Times New Roman" pitchFamily="18" charset="0"/>
                        <a:ea typeface="Calibri" panose="020F0502020204030204" pitchFamily="34" charset="0"/>
                        <a:cs typeface="Times New Roman" pitchFamily="18" charset="0"/>
                      </a:endParaRPr>
                    </a:p>
                  </a:txBody>
                  <a:tcPr marL="68580" marR="68580" marT="0" marB="0" anchor="ctr">
                    <a:solidFill>
                      <a:schemeClr val="accent5">
                        <a:lumMod val="20000"/>
                        <a:lumOff val="80000"/>
                      </a:schemeClr>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extLst>
                  <a:ext uri="{0D108BD9-81ED-4DB2-BD59-A6C34878D82A}">
                    <a16:rowId xmlns:a16="http://schemas.microsoft.com/office/drawing/2014/main" val="10003"/>
                  </a:ext>
                </a:extLst>
              </a:tr>
              <a:tr h="111860">
                <a:tc>
                  <a:txBody>
                    <a:bodyPr/>
                    <a:lstStyle/>
                    <a:p>
                      <a:pPr algn="ct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indent="457200">
                        <a:spcAft>
                          <a:spcPts val="0"/>
                        </a:spcAft>
                      </a:pPr>
                      <a:r>
                        <a:rPr lang="ru-RU" sz="1000" dirty="0">
                          <a:latin typeface="Times New Roman"/>
                          <a:ea typeface="Calibri"/>
                        </a:rPr>
                        <a:t>зимнее содержание</a:t>
                      </a:r>
                      <a:endParaRPr lang="ru-RU" sz="1000" dirty="0">
                        <a:latin typeface="Arial"/>
                        <a:ea typeface="Times New Roman"/>
                      </a:endParaRPr>
                    </a:p>
                  </a:txBody>
                  <a:tcPr marL="64508" marR="64508" marT="0" marB="0" anchor="ctr">
                    <a:solidFill>
                      <a:schemeClr val="accent5">
                        <a:lumMod val="20000"/>
                        <a:lumOff val="80000"/>
                      </a:schemeClr>
                    </a:solidFill>
                  </a:tcPr>
                </a:tc>
                <a:tc>
                  <a:txBody>
                    <a:bodyPr/>
                    <a:lstStyle/>
                    <a:p>
                      <a:pPr algn="ctr">
                        <a:spcAft>
                          <a:spcPts val="0"/>
                        </a:spcAft>
                      </a:pPr>
                      <a:r>
                        <a:rPr lang="ru-RU" sz="1000" dirty="0">
                          <a:latin typeface="Times New Roman"/>
                          <a:ea typeface="Times New Roman"/>
                        </a:rPr>
                        <a:t>км</a:t>
                      </a:r>
                    </a:p>
                  </a:txBody>
                  <a:tcPr marL="64508" marR="64508" marT="0" marB="0" anchor="ctr">
                    <a:solidFill>
                      <a:schemeClr val="accent5">
                        <a:lumMod val="20000"/>
                        <a:lumOff val="80000"/>
                      </a:schemeClr>
                    </a:solidFill>
                  </a:tcPr>
                </a:tc>
                <a:tc>
                  <a:txBody>
                    <a:bodyPr/>
                    <a:lstStyle/>
                    <a:p>
                      <a:pPr marL="179705" algn="ctr">
                        <a:spcAft>
                          <a:spcPts val="0"/>
                        </a:spcAft>
                      </a:pPr>
                      <a:r>
                        <a:rPr lang="ru-RU" sz="1000">
                          <a:latin typeface="Times New Roman"/>
                          <a:ea typeface="Times New Roman"/>
                        </a:rPr>
                        <a:t>315,3</a:t>
                      </a:r>
                    </a:p>
                  </a:txBody>
                  <a:tcPr marL="64508" marR="64508" marT="0" marB="0" anchor="ctr">
                    <a:solidFill>
                      <a:schemeClr val="accent5">
                        <a:lumMod val="20000"/>
                        <a:lumOff val="80000"/>
                      </a:schemeClr>
                    </a:solidFill>
                  </a:tcPr>
                </a:tc>
                <a:tc>
                  <a:txBody>
                    <a:bodyPr/>
                    <a:lstStyle/>
                    <a:p>
                      <a:pPr algn="ctr">
                        <a:spcAft>
                          <a:spcPts val="0"/>
                        </a:spcAft>
                      </a:pPr>
                      <a:r>
                        <a:rPr lang="ru-RU" sz="1000">
                          <a:latin typeface="Times New Roman"/>
                          <a:ea typeface="Times New Roman"/>
                        </a:rPr>
                        <a:t>315,3</a:t>
                      </a:r>
                    </a:p>
                  </a:txBody>
                  <a:tcPr marL="64508" marR="64508" marT="0" marB="0" anchor="ctr">
                    <a:solidFill>
                      <a:schemeClr val="accent5">
                        <a:lumMod val="20000"/>
                        <a:lumOff val="80000"/>
                      </a:schemeClr>
                    </a:solidFill>
                  </a:tcPr>
                </a:tc>
                <a:tc>
                  <a:txBody>
                    <a:bodyPr/>
                    <a:lstStyle/>
                    <a:p>
                      <a:pPr algn="ctr">
                        <a:spcAft>
                          <a:spcPts val="0"/>
                        </a:spcAft>
                      </a:pPr>
                      <a:r>
                        <a:rPr lang="ru-RU" sz="1000">
                          <a:latin typeface="Times New Roman"/>
                          <a:ea typeface="Times New Roman"/>
                        </a:rPr>
                        <a:t>315,3</a:t>
                      </a:r>
                    </a:p>
                  </a:txBody>
                  <a:tcPr marL="64508" marR="64508" marT="0" marB="0" anchor="ctr">
                    <a:solidFill>
                      <a:schemeClr val="accent5">
                        <a:lumMod val="20000"/>
                        <a:lumOff val="80000"/>
                      </a:schemeClr>
                    </a:solidFill>
                  </a:tcPr>
                </a:tc>
                <a:extLst>
                  <a:ext uri="{0D108BD9-81ED-4DB2-BD59-A6C34878D82A}">
                    <a16:rowId xmlns:a16="http://schemas.microsoft.com/office/drawing/2014/main" val="10004"/>
                  </a:ext>
                </a:extLst>
              </a:tr>
              <a:tr h="111860">
                <a:tc>
                  <a:txBody>
                    <a:bodyPr/>
                    <a:lstStyle/>
                    <a:p>
                      <a:pPr algn="ct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indent="457200">
                        <a:spcAft>
                          <a:spcPts val="0"/>
                        </a:spcAft>
                      </a:pPr>
                      <a:r>
                        <a:rPr lang="ru-RU" sz="1000" dirty="0">
                          <a:latin typeface="Times New Roman"/>
                          <a:ea typeface="Calibri"/>
                        </a:rPr>
                        <a:t>весенне-летнее содержание</a:t>
                      </a:r>
                      <a:endParaRPr lang="ru-RU" sz="1000" dirty="0">
                        <a:latin typeface="Arial"/>
                        <a:ea typeface="Times New Roman"/>
                      </a:endParaRPr>
                    </a:p>
                  </a:txBody>
                  <a:tcPr marL="64508" marR="64508" marT="0" marB="0" anchor="ctr">
                    <a:solidFill>
                      <a:schemeClr val="accent5">
                        <a:lumMod val="20000"/>
                        <a:lumOff val="80000"/>
                      </a:schemeClr>
                    </a:solidFill>
                  </a:tcPr>
                </a:tc>
                <a:tc>
                  <a:txBody>
                    <a:bodyPr/>
                    <a:lstStyle/>
                    <a:p>
                      <a:pPr algn="ctr">
                        <a:spcAft>
                          <a:spcPts val="0"/>
                        </a:spcAft>
                      </a:pPr>
                      <a:r>
                        <a:rPr lang="ru-RU" sz="1000" dirty="0">
                          <a:latin typeface="Times New Roman"/>
                          <a:ea typeface="Times New Roman"/>
                        </a:rPr>
                        <a:t>км</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150</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150</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150</a:t>
                      </a:r>
                    </a:p>
                  </a:txBody>
                  <a:tcPr marL="64508" marR="64508" marT="0" marB="0" anchor="ctr">
                    <a:solidFill>
                      <a:schemeClr val="accent5">
                        <a:lumMod val="20000"/>
                        <a:lumOff val="80000"/>
                      </a:schemeClr>
                    </a:solidFill>
                  </a:tcPr>
                </a:tc>
                <a:extLst>
                  <a:ext uri="{0D108BD9-81ED-4DB2-BD59-A6C34878D82A}">
                    <a16:rowId xmlns:a16="http://schemas.microsoft.com/office/drawing/2014/main" val="10005"/>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3</a:t>
                      </a:r>
                    </a:p>
                  </a:txBody>
                  <a:tcPr marL="68580" marR="68580" marT="0" marB="0" anchor="ctr">
                    <a:solidFill>
                      <a:schemeClr val="accent5">
                        <a:lumMod val="20000"/>
                        <a:lumOff val="80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latin typeface="Times New Roman"/>
                          <a:ea typeface="Calibri"/>
                        </a:rPr>
                        <a:t>Повышение безопасности дорожного движения: </a:t>
                      </a: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algn="ctr">
                        <a:lnSpc>
                          <a:spcPct val="115000"/>
                        </a:lnSpc>
                        <a:spcAft>
                          <a:spcPts val="1000"/>
                        </a:spcAft>
                      </a:pPr>
                      <a:endParaRPr lang="ru-RU" sz="1000" dirty="0">
                        <a:effectLst/>
                        <a:latin typeface="Times New Roman" pitchFamily="18" charset="0"/>
                        <a:ea typeface="Calibri" panose="020F0502020204030204" pitchFamily="34" charset="0"/>
                        <a:cs typeface="Times New Roman" pitchFamily="18" charset="0"/>
                      </a:endParaRPr>
                    </a:p>
                  </a:txBody>
                  <a:tcPr marL="68580" marR="68580" marT="0" marB="0" anchor="ctr">
                    <a:solidFill>
                      <a:schemeClr val="accent5">
                        <a:lumMod val="20000"/>
                        <a:lumOff val="80000"/>
                      </a:schemeClr>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extLst>
                  <a:ext uri="{0D108BD9-81ED-4DB2-BD59-A6C34878D82A}">
                    <a16:rowId xmlns:a16="http://schemas.microsoft.com/office/drawing/2014/main" val="10006"/>
                  </a:ext>
                </a:extLst>
              </a:tr>
              <a:tr h="111860">
                <a:tc>
                  <a:txBody>
                    <a:bodyPr/>
                    <a:lstStyle/>
                    <a:p>
                      <a:pPr algn="ct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indent="457200">
                        <a:spcAft>
                          <a:spcPts val="0"/>
                        </a:spcAft>
                      </a:pPr>
                      <a:r>
                        <a:rPr lang="ru-RU" sz="1000" dirty="0">
                          <a:latin typeface="Times New Roman"/>
                          <a:ea typeface="Calibri"/>
                        </a:rPr>
                        <a:t>нанесение дорожной разметки</a:t>
                      </a:r>
                      <a:endParaRPr lang="ru-RU" sz="1000" dirty="0">
                        <a:latin typeface="Arial"/>
                        <a:ea typeface="Times New Roman"/>
                      </a:endParaRPr>
                    </a:p>
                  </a:txBody>
                  <a:tcPr marL="64508" marR="64508" marT="0" marB="0" anchor="ctr">
                    <a:solidFill>
                      <a:schemeClr val="accent5">
                        <a:lumMod val="20000"/>
                        <a:lumOff val="80000"/>
                      </a:schemeClr>
                    </a:solidFill>
                  </a:tcPr>
                </a:tc>
                <a:tc>
                  <a:txBody>
                    <a:bodyPr/>
                    <a:lstStyle/>
                    <a:p>
                      <a:pPr algn="ctr">
                        <a:spcAft>
                          <a:spcPts val="0"/>
                        </a:spcAft>
                      </a:pPr>
                      <a:r>
                        <a:rPr lang="ru-RU" sz="1000">
                          <a:latin typeface="Times New Roman"/>
                          <a:ea typeface="Times New Roman"/>
                        </a:rPr>
                        <a:t>км</a:t>
                      </a:r>
                    </a:p>
                  </a:txBody>
                  <a:tcPr marL="64508" marR="64508" marT="0" marB="0" anchor="ctr">
                    <a:solidFill>
                      <a:schemeClr val="accent5">
                        <a:lumMod val="20000"/>
                        <a:lumOff val="80000"/>
                      </a:schemeClr>
                    </a:solidFill>
                  </a:tcPr>
                </a:tc>
                <a:tc>
                  <a:txBody>
                    <a:bodyPr/>
                    <a:lstStyle/>
                    <a:p>
                      <a:pPr marL="179705" algn="ctr">
                        <a:spcAft>
                          <a:spcPts val="0"/>
                        </a:spcAft>
                      </a:pPr>
                      <a:r>
                        <a:rPr lang="ru-RU" sz="1000">
                          <a:latin typeface="Times New Roman"/>
                          <a:ea typeface="Times New Roman"/>
                        </a:rPr>
                        <a:t>2,5</a:t>
                      </a:r>
                    </a:p>
                  </a:txBody>
                  <a:tcPr marL="64508" marR="64508" marT="0" marB="0" anchor="ctr">
                    <a:solidFill>
                      <a:schemeClr val="accent5">
                        <a:lumMod val="20000"/>
                        <a:lumOff val="80000"/>
                      </a:schemeClr>
                    </a:solidFill>
                  </a:tcPr>
                </a:tc>
                <a:tc>
                  <a:txBody>
                    <a:bodyPr/>
                    <a:lstStyle/>
                    <a:p>
                      <a:pPr algn="ctr">
                        <a:spcAft>
                          <a:spcPts val="0"/>
                        </a:spcAft>
                      </a:pPr>
                      <a:r>
                        <a:rPr lang="ru-RU" sz="1000">
                          <a:latin typeface="Times New Roman"/>
                          <a:ea typeface="Times New Roman"/>
                        </a:rPr>
                        <a:t>2,5</a:t>
                      </a:r>
                    </a:p>
                  </a:txBody>
                  <a:tcPr marL="64508" marR="64508" marT="0" marB="0" anchor="ctr">
                    <a:solidFill>
                      <a:schemeClr val="accent5">
                        <a:lumMod val="20000"/>
                        <a:lumOff val="80000"/>
                      </a:schemeClr>
                    </a:solidFill>
                  </a:tcPr>
                </a:tc>
                <a:tc>
                  <a:txBody>
                    <a:bodyPr/>
                    <a:lstStyle/>
                    <a:p>
                      <a:pPr algn="ctr">
                        <a:spcAft>
                          <a:spcPts val="0"/>
                        </a:spcAft>
                      </a:pPr>
                      <a:r>
                        <a:rPr lang="ru-RU" sz="1000">
                          <a:latin typeface="Times New Roman"/>
                          <a:ea typeface="Times New Roman"/>
                        </a:rPr>
                        <a:t>2,5</a:t>
                      </a:r>
                    </a:p>
                  </a:txBody>
                  <a:tcPr marL="64508" marR="64508" marT="0" marB="0" anchor="ctr">
                    <a:solidFill>
                      <a:schemeClr val="accent5">
                        <a:lumMod val="20000"/>
                        <a:lumOff val="80000"/>
                      </a:schemeClr>
                    </a:solidFill>
                  </a:tcPr>
                </a:tc>
                <a:extLst>
                  <a:ext uri="{0D108BD9-81ED-4DB2-BD59-A6C34878D82A}">
                    <a16:rowId xmlns:a16="http://schemas.microsoft.com/office/drawing/2014/main" val="10007"/>
                  </a:ext>
                </a:extLst>
              </a:tr>
              <a:tr h="111860">
                <a:tc>
                  <a:txBody>
                    <a:bodyPr/>
                    <a:lstStyle/>
                    <a:p>
                      <a:pPr algn="ct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5">
                        <a:lumMod val="20000"/>
                        <a:lumOff val="80000"/>
                      </a:schemeClr>
                    </a:solidFill>
                  </a:tcPr>
                </a:tc>
                <a:tc>
                  <a:txBody>
                    <a:bodyPr/>
                    <a:lstStyle/>
                    <a:p>
                      <a:pPr indent="457200">
                        <a:spcAft>
                          <a:spcPts val="0"/>
                        </a:spcAft>
                      </a:pPr>
                      <a:r>
                        <a:rPr lang="ru-RU" sz="1000" dirty="0">
                          <a:latin typeface="Times New Roman"/>
                          <a:ea typeface="Calibri"/>
                        </a:rPr>
                        <a:t> установка дорожных знаков</a:t>
                      </a:r>
                      <a:endParaRPr lang="ru-RU" sz="1000" dirty="0">
                        <a:latin typeface="Arial"/>
                        <a:ea typeface="Times New Roman"/>
                      </a:endParaRPr>
                    </a:p>
                  </a:txBody>
                  <a:tcPr marL="64508" marR="64508" marT="0" marB="0" anchor="ctr">
                    <a:solidFill>
                      <a:schemeClr val="accent5">
                        <a:lumMod val="20000"/>
                        <a:lumOff val="80000"/>
                      </a:schemeClr>
                    </a:solidFill>
                  </a:tcPr>
                </a:tc>
                <a:tc>
                  <a:txBody>
                    <a:bodyPr/>
                    <a:lstStyle/>
                    <a:p>
                      <a:pPr algn="ctr">
                        <a:spcAft>
                          <a:spcPts val="0"/>
                        </a:spcAft>
                      </a:pPr>
                      <a:r>
                        <a:rPr lang="ru-RU" sz="1000" dirty="0" err="1">
                          <a:latin typeface="Times New Roman"/>
                          <a:ea typeface="Times New Roman"/>
                        </a:rPr>
                        <a:t>шт</a:t>
                      </a:r>
                      <a:endParaRPr lang="ru-RU" sz="1000" dirty="0">
                        <a:latin typeface="Times New Roman"/>
                        <a:ea typeface="Times New Roman"/>
                      </a:endParaRP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5</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5</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5</a:t>
                      </a:r>
                    </a:p>
                  </a:txBody>
                  <a:tcPr marL="64508" marR="64508" marT="0" marB="0" anchor="ctr">
                    <a:solidFill>
                      <a:schemeClr val="accent5">
                        <a:lumMod val="20000"/>
                        <a:lumOff val="80000"/>
                      </a:schemeClr>
                    </a:solidFill>
                  </a:tcPr>
                </a:tc>
                <a:extLst>
                  <a:ext uri="{0D108BD9-81ED-4DB2-BD59-A6C34878D82A}">
                    <a16:rowId xmlns:a16="http://schemas.microsoft.com/office/drawing/2014/main" val="10008"/>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4</a:t>
                      </a:r>
                    </a:p>
                  </a:txBody>
                  <a:tcPr marL="68580" marR="68580" marT="0" marB="0" anchor="ctr">
                    <a:solidFill>
                      <a:schemeClr val="accent5">
                        <a:lumMod val="20000"/>
                        <a:lumOff val="80000"/>
                      </a:schemeClr>
                    </a:solidFill>
                  </a:tcPr>
                </a:tc>
                <a:tc>
                  <a:txBody>
                    <a:bodyPr/>
                    <a:lstStyle/>
                    <a:p>
                      <a:pPr indent="457200">
                        <a:spcAft>
                          <a:spcPts val="0"/>
                        </a:spcAft>
                      </a:pPr>
                      <a:r>
                        <a:rPr lang="ru-RU" sz="1000" dirty="0">
                          <a:latin typeface="Times New Roman"/>
                          <a:ea typeface="Calibri"/>
                        </a:rPr>
                        <a:t>Разработка ПСД</a:t>
                      </a:r>
                      <a:endParaRPr lang="ru-RU" sz="1000" dirty="0">
                        <a:latin typeface="Arial"/>
                        <a:ea typeface="Times New Roman"/>
                      </a:endParaRPr>
                    </a:p>
                  </a:txBody>
                  <a:tcPr marL="64508" marR="64508" marT="0" marB="0" anchor="ctr">
                    <a:solidFill>
                      <a:schemeClr val="accent5">
                        <a:lumMod val="20000"/>
                        <a:lumOff val="80000"/>
                      </a:schemeClr>
                    </a:solidFill>
                  </a:tcPr>
                </a:tc>
                <a:tc>
                  <a:txBody>
                    <a:bodyPr/>
                    <a:lstStyle/>
                    <a:p>
                      <a:pPr algn="ctr">
                        <a:spcAft>
                          <a:spcPts val="0"/>
                        </a:spcAft>
                      </a:pPr>
                      <a:r>
                        <a:rPr lang="ru-RU" sz="1000" dirty="0" err="1">
                          <a:latin typeface="Times New Roman"/>
                          <a:ea typeface="Times New Roman"/>
                        </a:rPr>
                        <a:t>шт</a:t>
                      </a:r>
                      <a:endParaRPr lang="ru-RU" sz="1000" dirty="0">
                        <a:latin typeface="Times New Roman"/>
                        <a:ea typeface="Times New Roman"/>
                      </a:endParaRP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10</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10</a:t>
                      </a:r>
                    </a:p>
                  </a:txBody>
                  <a:tcPr marL="64508" marR="64508" marT="0" marB="0" anchor="ctr">
                    <a:solidFill>
                      <a:schemeClr val="accent5">
                        <a:lumMod val="20000"/>
                        <a:lumOff val="80000"/>
                      </a:schemeClr>
                    </a:solidFill>
                  </a:tcPr>
                </a:tc>
                <a:tc>
                  <a:txBody>
                    <a:bodyPr/>
                    <a:lstStyle/>
                    <a:p>
                      <a:pPr marL="179705" algn="ctr">
                        <a:spcAft>
                          <a:spcPts val="0"/>
                        </a:spcAft>
                      </a:pPr>
                      <a:r>
                        <a:rPr lang="ru-RU" sz="1000">
                          <a:latin typeface="Times New Roman"/>
                          <a:ea typeface="Times New Roman"/>
                        </a:rPr>
                        <a:t>10</a:t>
                      </a:r>
                    </a:p>
                  </a:txBody>
                  <a:tcPr marL="64508" marR="64508" marT="0" marB="0" anchor="ctr">
                    <a:solidFill>
                      <a:schemeClr val="accent5">
                        <a:lumMod val="20000"/>
                        <a:lumOff val="80000"/>
                      </a:schemeClr>
                    </a:solidFill>
                  </a:tcPr>
                </a:tc>
                <a:extLst>
                  <a:ext uri="{0D108BD9-81ED-4DB2-BD59-A6C34878D82A}">
                    <a16:rowId xmlns:a16="http://schemas.microsoft.com/office/drawing/2014/main" val="10009"/>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5</a:t>
                      </a:r>
                    </a:p>
                  </a:txBody>
                  <a:tcPr marL="68580" marR="68580" marT="0" marB="0" anchor="ctr">
                    <a:solidFill>
                      <a:schemeClr val="accent5">
                        <a:lumMod val="20000"/>
                        <a:lumOff val="80000"/>
                      </a:schemeClr>
                    </a:solidFill>
                  </a:tcPr>
                </a:tc>
                <a:tc>
                  <a:txBody>
                    <a:bodyPr/>
                    <a:lstStyle/>
                    <a:p>
                      <a:pPr indent="457200">
                        <a:spcAft>
                          <a:spcPts val="0"/>
                        </a:spcAft>
                      </a:pPr>
                      <a:r>
                        <a:rPr lang="ru-RU" sz="1000" dirty="0">
                          <a:latin typeface="Times New Roman"/>
                          <a:ea typeface="Calibri"/>
                        </a:rPr>
                        <a:t>Приобретение </a:t>
                      </a:r>
                      <a:r>
                        <a:rPr lang="ru-RU" sz="1000" dirty="0">
                          <a:latin typeface="Times New Roman"/>
                          <a:ea typeface="Times New Roman"/>
                        </a:rPr>
                        <a:t>дорожно-эксплуатационной техники</a:t>
                      </a:r>
                      <a:endParaRPr lang="ru-RU" sz="1000" dirty="0">
                        <a:latin typeface="Arial"/>
                        <a:ea typeface="Times New Roman"/>
                      </a:endParaRPr>
                    </a:p>
                  </a:txBody>
                  <a:tcPr marL="64508" marR="64508" marT="0" marB="0" anchor="ctr">
                    <a:solidFill>
                      <a:schemeClr val="accent5">
                        <a:lumMod val="20000"/>
                        <a:lumOff val="80000"/>
                      </a:schemeClr>
                    </a:solidFill>
                  </a:tcPr>
                </a:tc>
                <a:tc>
                  <a:txBody>
                    <a:bodyPr/>
                    <a:lstStyle/>
                    <a:p>
                      <a:pPr algn="ctr">
                        <a:spcAft>
                          <a:spcPts val="0"/>
                        </a:spcAft>
                      </a:pPr>
                      <a:r>
                        <a:rPr lang="ru-RU" sz="1000" dirty="0" err="1">
                          <a:latin typeface="Times New Roman"/>
                          <a:ea typeface="Times New Roman"/>
                        </a:rPr>
                        <a:t>ед</a:t>
                      </a:r>
                      <a:endParaRPr lang="ru-RU" sz="1000" dirty="0">
                        <a:latin typeface="Times New Roman"/>
                        <a:ea typeface="Times New Roman"/>
                      </a:endParaRP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0</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0</a:t>
                      </a:r>
                    </a:p>
                  </a:txBody>
                  <a:tcPr marL="64508" marR="64508" marT="0" marB="0" anchor="ctr">
                    <a:solidFill>
                      <a:schemeClr val="accent5">
                        <a:lumMod val="20000"/>
                        <a:lumOff val="80000"/>
                      </a:schemeClr>
                    </a:solidFill>
                  </a:tcPr>
                </a:tc>
                <a:tc>
                  <a:txBody>
                    <a:bodyPr/>
                    <a:lstStyle/>
                    <a:p>
                      <a:pPr marL="179705" algn="ctr">
                        <a:spcAft>
                          <a:spcPts val="0"/>
                        </a:spcAft>
                      </a:pPr>
                      <a:r>
                        <a:rPr lang="ru-RU" sz="1000" dirty="0">
                          <a:latin typeface="Times New Roman"/>
                          <a:ea typeface="Times New Roman"/>
                        </a:rPr>
                        <a:t>0</a:t>
                      </a:r>
                    </a:p>
                  </a:txBody>
                  <a:tcPr marL="64508" marR="64508" marT="0" marB="0" anchor="ctr">
                    <a:solidFill>
                      <a:schemeClr val="accent5">
                        <a:lumMod val="20000"/>
                        <a:lumOff val="80000"/>
                      </a:schemeClr>
                    </a:solidFill>
                  </a:tcPr>
                </a:tc>
                <a:extLst>
                  <a:ext uri="{0D108BD9-81ED-4DB2-BD59-A6C34878D82A}">
                    <a16:rowId xmlns:a16="http://schemas.microsoft.com/office/drawing/2014/main" val="10010"/>
                  </a:ext>
                </a:extLst>
              </a:tr>
            </a:tbl>
          </a:graphicData>
        </a:graphic>
      </p:graphicFrame>
      <p:sp>
        <p:nvSpPr>
          <p:cNvPr id="4" name="Прямоугольник 3"/>
          <p:cNvSpPr/>
          <p:nvPr/>
        </p:nvSpPr>
        <p:spPr>
          <a:xfrm>
            <a:off x="227161" y="2301194"/>
            <a:ext cx="11591027" cy="769441"/>
          </a:xfrm>
          <a:prstGeom prst="rect">
            <a:avLst/>
          </a:prstGeom>
        </p:spPr>
        <p:txBody>
          <a:bodyPr wrap="square">
            <a:spAutoFit/>
          </a:bodyPr>
          <a:lstStyle/>
          <a:p>
            <a:pPr algn="just"/>
            <a:r>
              <a:rPr lang="ru-RU" sz="1100" dirty="0">
                <a:latin typeface="Times New Roman" panose="02020603050405020304" pitchFamily="18" charset="0"/>
                <a:ea typeface="Times New Roman" panose="02020603050405020304" pitchFamily="18" charset="0"/>
              </a:rPr>
              <a:t>Ожидаемые результаты реализации:</a:t>
            </a:r>
          </a:p>
          <a:p>
            <a:pPr algn="just"/>
            <a:r>
              <a:rPr lang="ru-RU" sz="1100" dirty="0">
                <a:latin typeface="Times New Roman" panose="02020603050405020304" pitchFamily="18" charset="0"/>
                <a:ea typeface="Calibri" panose="020F0502020204030204" pitchFamily="34" charset="0"/>
              </a:rPr>
              <a:t>- доля протяженности автомобильных дорог местного значения, не отвечающих нормативным требованиям, в общей протяженности автомобильных дорог местного значения снизится до 45%;</a:t>
            </a:r>
            <a:endParaRPr lang="ru-RU" sz="1100" dirty="0">
              <a:latin typeface="Times New Roman" panose="02020603050405020304" pitchFamily="18" charset="0"/>
              <a:ea typeface="Times New Roman" panose="02020603050405020304" pitchFamily="18" charset="0"/>
            </a:endParaRPr>
          </a:p>
          <a:p>
            <a:r>
              <a:rPr lang="ru-RU" sz="1100" dirty="0">
                <a:latin typeface="Times New Roman" panose="02020603050405020304" pitchFamily="18" charset="0"/>
                <a:ea typeface="Calibri" panose="020F0502020204030204" pitchFamily="34" charset="0"/>
              </a:rPr>
              <a:t>- прирост протяженности автомобильных дорог местного значения, соответствующих нормативным требованиям, составит 42 км</a:t>
            </a:r>
            <a:endParaRPr lang="ru-RU" sz="1100" dirty="0">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F99A8D0D-23E4-A3C9-AF05-C260D104100D}"/>
              </a:ext>
            </a:extLst>
          </p:cNvPr>
          <p:cNvPicPr>
            <a:picLocks noChangeAspect="1"/>
          </p:cNvPicPr>
          <p:nvPr/>
        </p:nvPicPr>
        <p:blipFill>
          <a:blip r:embed="rId3" cstate="print"/>
          <a:stretch>
            <a:fillRect/>
          </a:stretch>
        </p:blipFill>
        <p:spPr>
          <a:xfrm>
            <a:off x="330043" y="3178319"/>
            <a:ext cx="1473912" cy="945108"/>
          </a:xfrm>
          <a:prstGeom prst="rect">
            <a:avLst/>
          </a:prstGeom>
        </p:spPr>
      </p:pic>
      <p:sp>
        <p:nvSpPr>
          <p:cNvPr id="25601" name="Rectangle 1"/>
          <p:cNvSpPr>
            <a:spLocks noChangeArrowheads="1"/>
          </p:cNvSpPr>
          <p:nvPr/>
        </p:nvSpPr>
        <p:spPr bwMode="auto">
          <a:xfrm>
            <a:off x="2027793" y="3164813"/>
            <a:ext cx="9557483"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C00000"/>
                </a:solidFill>
                <a:effectLst/>
                <a:latin typeface="Times New Roman" pitchFamily="18" charset="0"/>
                <a:ea typeface="Times New Roman" pitchFamily="18" charset="0"/>
                <a:cs typeface="Times New Roman" pitchFamily="18" charset="0"/>
              </a:rPr>
              <a:t>Муниципальная программа «Обеспечение качественными услугами жилищно-коммунального хозяйства на территории </a:t>
            </a:r>
            <a:r>
              <a:rPr kumimoji="0" lang="ru-RU" sz="1100" b="1" i="0" u="none" strike="noStrike" cap="none" normalizeH="0" baseline="0" dirty="0" err="1">
                <a:ln>
                  <a:noFill/>
                </a:ln>
                <a:solidFill>
                  <a:srgbClr val="C00000"/>
                </a:solidFill>
                <a:effectLst/>
                <a:latin typeface="Times New Roman" pitchFamily="18" charset="0"/>
                <a:ea typeface="Times New Roman" pitchFamily="18" charset="0"/>
                <a:cs typeface="Times New Roman" pitchFamily="18" charset="0"/>
              </a:rPr>
              <a:t>Анучинского</a:t>
            </a:r>
            <a:r>
              <a:rPr kumimoji="0" lang="ru-RU" sz="1100" b="1" i="0" u="none" strike="noStrike" cap="none" normalizeH="0" baseline="0" dirty="0">
                <a:ln>
                  <a:noFill/>
                </a:ln>
                <a:solidFill>
                  <a:srgbClr val="C00000"/>
                </a:solidFill>
                <a:effectLst/>
                <a:latin typeface="Times New Roman" pitchFamily="18" charset="0"/>
                <a:ea typeface="Times New Roman" pitchFamily="18" charset="0"/>
                <a:cs typeface="Times New Roman" pitchFamily="18" charset="0"/>
              </a:rPr>
              <a:t> муниципального округа» на 2025-2029 годы</a:t>
            </a:r>
            <a:endParaRPr kumimoji="0" lang="ru-RU" sz="1100" b="0" i="0" u="none" strike="noStrike" cap="none" normalizeH="0" baseline="0" dirty="0">
              <a:ln>
                <a:noFill/>
              </a:ln>
              <a:solidFill>
                <a:srgbClr val="C00000"/>
              </a:solidFill>
              <a:effectLst/>
              <a:latin typeface="Arial" pitchFamily="34" charset="0"/>
              <a:cs typeface="Arial" pitchFamily="34" charset="0"/>
            </a:endParaRPr>
          </a:p>
        </p:txBody>
      </p:sp>
      <p:sp>
        <p:nvSpPr>
          <p:cNvPr id="7" name="TextBox 6">
            <a:extLst>
              <a:ext uri="{FF2B5EF4-FFF2-40B4-BE49-F238E27FC236}">
                <a16:creationId xmlns:a16="http://schemas.microsoft.com/office/drawing/2014/main" id="{AA8B438E-CD1C-036D-B22A-FF0E7AB9A395}"/>
              </a:ext>
            </a:extLst>
          </p:cNvPr>
          <p:cNvSpPr txBox="1"/>
          <p:nvPr/>
        </p:nvSpPr>
        <p:spPr>
          <a:xfrm>
            <a:off x="4315052" y="3577036"/>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28.08.2024г № 808</a:t>
            </a:r>
          </a:p>
        </p:txBody>
      </p:sp>
      <p:sp>
        <p:nvSpPr>
          <p:cNvPr id="25602" name="Rectangle 2"/>
          <p:cNvSpPr>
            <a:spLocks noChangeArrowheads="1"/>
          </p:cNvSpPr>
          <p:nvPr/>
        </p:nvSpPr>
        <p:spPr bwMode="auto">
          <a:xfrm>
            <a:off x="1903216" y="3867538"/>
            <a:ext cx="6418745"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Цель Программы - п</a:t>
            </a:r>
            <a:r>
              <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овышение качества и надежности предоставления жилищно-коммунальных услуг.</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5603" name="Rectangle 3"/>
          <p:cNvSpPr>
            <a:spLocks noChangeArrowheads="1"/>
          </p:cNvSpPr>
          <p:nvPr/>
        </p:nvSpPr>
        <p:spPr bwMode="auto">
          <a:xfrm>
            <a:off x="211306" y="4059936"/>
            <a:ext cx="11874302"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4290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Достижение поставленной цели требует формирования комплексного подхода в муниципальном управлении, реализации скоординированных по ресурсам, срокам, исполнителям и результатам мероприятий для решения следующих задач</a:t>
            </a: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Программы - повышение надежности функционирования систем коммунальной инфраструктуры; о</a:t>
            </a:r>
            <a:r>
              <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рганизация системы сбора и вывоза ТКО на территории округа и о</a:t>
            </a: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беспечение населения качественной питьевой водой.</a:t>
            </a:r>
          </a:p>
          <a:p>
            <a:pPr marL="0" marR="0" lvl="0" indent="342900" algn="just" defTabSz="914400" rtl="0" eaLnBrk="1" fontAlgn="base" latinLnBrk="0" hangingPunct="1">
              <a:lnSpc>
                <a:spcPct val="100000"/>
              </a:lnSpc>
              <a:spcBef>
                <a:spcPct val="0"/>
              </a:spcBef>
              <a:spcAft>
                <a:spcPct val="0"/>
              </a:spcAft>
              <a:buClrTx/>
              <a:buSzTx/>
              <a:buFontTx/>
              <a:buNone/>
              <a:tabLst/>
            </a:pPr>
            <a:r>
              <a:rPr lang="ru-RU" sz="1100" dirty="0">
                <a:latin typeface="Times New Roman" pitchFamily="18" charset="0"/>
                <a:ea typeface="Times New Roman" pitchFamily="18" charset="0"/>
                <a:cs typeface="Times New Roman" pitchFamily="18" charset="0"/>
              </a:rPr>
              <a:t>Основное мероприятие программы – создание условий для обеспечения качественными услугами </a:t>
            </a:r>
            <a:r>
              <a:rPr lang="ru-RU" sz="1100" dirty="0" err="1">
                <a:latin typeface="Times New Roman" pitchFamily="18" charset="0"/>
                <a:ea typeface="Times New Roman" pitchFamily="18" charset="0"/>
                <a:cs typeface="Times New Roman" pitchFamily="18" charset="0"/>
              </a:rPr>
              <a:t>жилищно</a:t>
            </a:r>
            <a:r>
              <a:rPr lang="ru-RU" sz="1100" dirty="0">
                <a:latin typeface="Times New Roman" pitchFamily="18" charset="0"/>
                <a:ea typeface="Times New Roman" pitchFamily="18" charset="0"/>
                <a:cs typeface="Times New Roman" pitchFamily="18" charset="0"/>
              </a:rPr>
              <a:t> – коммунального хозяйства.</a:t>
            </a: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graphicFrame>
        <p:nvGraphicFramePr>
          <p:cNvPr id="10" name="Таблица 9"/>
          <p:cNvGraphicFramePr>
            <a:graphicFrameLocks noGrp="1"/>
          </p:cNvGraphicFramePr>
          <p:nvPr/>
        </p:nvGraphicFramePr>
        <p:xfrm>
          <a:off x="345054" y="4977952"/>
          <a:ext cx="11662915" cy="1750755"/>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85915">
                <a:tc rowSpan="2">
                  <a:txBody>
                    <a:bodyPr/>
                    <a:lstStyle/>
                    <a:p>
                      <a:pPr marL="179705" algn="ctr">
                        <a:spcAft>
                          <a:spcPts val="0"/>
                        </a:spcAft>
                      </a:pPr>
                      <a:r>
                        <a:rPr lang="ru-RU" sz="1000" dirty="0">
                          <a:latin typeface="Times New Roman" pitchFamily="18" charset="0"/>
                          <a:cs typeface="Times New Roman" pitchFamily="18" charset="0"/>
                        </a:rPr>
                        <a:t>№ </a:t>
                      </a:r>
                      <a:r>
                        <a:rPr lang="ru-RU" sz="1000" dirty="0" err="1">
                          <a:latin typeface="Times New Roman" pitchFamily="18" charset="0"/>
                          <a:cs typeface="Times New Roman" pitchFamily="18" charset="0"/>
                        </a:rPr>
                        <a:t>п</a:t>
                      </a:r>
                      <a:r>
                        <a:rPr lang="ru-RU" sz="1000" dirty="0">
                          <a:latin typeface="Times New Roman" pitchFamily="18" charset="0"/>
                          <a:cs typeface="Times New Roman" pitchFamily="18" charset="0"/>
                        </a:rPr>
                        <a:t>/</a:t>
                      </a:r>
                      <a:r>
                        <a:rPr lang="ru-RU" sz="1000" dirty="0" err="1">
                          <a:latin typeface="Times New Roman" pitchFamily="18" charset="0"/>
                          <a:cs typeface="Times New Roman" pitchFamily="18" charset="0"/>
                        </a:rPr>
                        <a:t>п</a:t>
                      </a:r>
                      <a:endParaRPr lang="ru-RU" sz="1000" dirty="0">
                        <a:latin typeface="Times New Roman" pitchFamily="18" charset="0"/>
                        <a:ea typeface="Times New Roman"/>
                        <a:cs typeface="Times New Roman" pitchFamily="18" charset="0"/>
                      </a:endParaRPr>
                    </a:p>
                  </a:txBody>
                  <a:tcPr marL="38705" marR="38705" marT="0" marB="0"/>
                </a:tc>
                <a:tc rowSpan="2">
                  <a:txBody>
                    <a:bodyPr/>
                    <a:lstStyle/>
                    <a:p>
                      <a:pPr marL="179705" algn="ctr">
                        <a:spcAft>
                          <a:spcPts val="0"/>
                        </a:spcAft>
                      </a:pPr>
                      <a:r>
                        <a:rPr lang="ru-RU" sz="1000" dirty="0">
                          <a:latin typeface="Times New Roman" pitchFamily="18" charset="0"/>
                          <a:cs typeface="Times New Roman" pitchFamily="18" charset="0"/>
                        </a:rPr>
                        <a:t>Наименование индикатора</a:t>
                      </a:r>
                      <a:endParaRPr lang="ru-RU" sz="1000" dirty="0">
                        <a:latin typeface="Times New Roman" pitchFamily="18" charset="0"/>
                        <a:ea typeface="Times New Roman"/>
                        <a:cs typeface="Times New Roman" pitchFamily="18" charset="0"/>
                      </a:endParaRPr>
                    </a:p>
                  </a:txBody>
                  <a:tcPr marL="38705" marR="38705" marT="0" marB="0"/>
                </a:tc>
                <a:tc rowSpan="2">
                  <a:txBody>
                    <a:bodyPr/>
                    <a:lstStyle/>
                    <a:p>
                      <a:pPr marL="179705" algn="ctr">
                        <a:spcAft>
                          <a:spcPts val="0"/>
                        </a:spcAft>
                      </a:pPr>
                      <a:r>
                        <a:rPr lang="ru-RU" sz="1000" dirty="0" err="1">
                          <a:latin typeface="Times New Roman" pitchFamily="18" charset="0"/>
                          <a:cs typeface="Times New Roman" pitchFamily="18" charset="0"/>
                        </a:rPr>
                        <a:t>Ед.изм</a:t>
                      </a:r>
                      <a:r>
                        <a:rPr lang="ru-RU" sz="1000" dirty="0">
                          <a:latin typeface="Times New Roman" pitchFamily="18" charset="0"/>
                          <a:cs typeface="Times New Roman" pitchFamily="18" charset="0"/>
                        </a:rPr>
                        <a:t>.</a:t>
                      </a:r>
                      <a:endParaRPr lang="ru-RU" sz="1000" dirty="0">
                        <a:latin typeface="Times New Roman" pitchFamily="18" charset="0"/>
                        <a:ea typeface="Times New Roman"/>
                        <a:cs typeface="Times New Roman" pitchFamily="18" charset="0"/>
                      </a:endParaRPr>
                    </a:p>
                  </a:txBody>
                  <a:tcPr marL="38705" marR="38705" marT="0" marB="0"/>
                </a:tc>
                <a:tc gridSpan="3">
                  <a:txBody>
                    <a:bodyPr/>
                    <a:lstStyle/>
                    <a:p>
                      <a:pPr marL="179705" algn="ctr">
                        <a:spcAft>
                          <a:spcPts val="0"/>
                        </a:spcAft>
                      </a:pPr>
                      <a:r>
                        <a:rPr lang="ru-RU" sz="1000" dirty="0">
                          <a:latin typeface="Times New Roman" pitchFamily="18" charset="0"/>
                          <a:cs typeface="Times New Roman" pitchFamily="18" charset="0"/>
                        </a:rPr>
                        <a:t>Базовый период, год</a:t>
                      </a:r>
                      <a:endParaRPr lang="ru-RU" sz="1000" dirty="0">
                        <a:latin typeface="Times New Roman" pitchFamily="18" charset="0"/>
                        <a:ea typeface="Times New Roman"/>
                        <a:cs typeface="Times New Roman" pitchFamily="18" charset="0"/>
                      </a:endParaRPr>
                    </a:p>
                  </a:txBody>
                  <a:tcPr marL="38705" marR="38705"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17086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179705" algn="ctr">
                        <a:spcAft>
                          <a:spcPts val="0"/>
                        </a:spcAft>
                      </a:pPr>
                      <a:r>
                        <a:rPr lang="ru-RU" sz="1000">
                          <a:latin typeface="Times New Roman" pitchFamily="18" charset="0"/>
                          <a:cs typeface="Times New Roman" pitchFamily="18" charset="0"/>
                        </a:rPr>
                        <a:t>2025 год</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2026 год</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2027 год</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1"/>
                  </a:ext>
                </a:extLst>
              </a:tr>
              <a:tr h="175097">
                <a:tc>
                  <a:txBody>
                    <a:bodyPr/>
                    <a:lstStyle/>
                    <a:p>
                      <a:pPr marL="179705"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tc>
                  <a:txBody>
                    <a:bodyPr/>
                    <a:lstStyle/>
                    <a:p>
                      <a:pPr algn="just">
                        <a:spcAft>
                          <a:spcPts val="0"/>
                        </a:spcAft>
                      </a:pPr>
                      <a:r>
                        <a:rPr lang="ru-RU" sz="1000" dirty="0">
                          <a:latin typeface="Times New Roman" pitchFamily="18" charset="0"/>
                          <a:cs typeface="Times New Roman" pitchFamily="18" charset="0"/>
                        </a:rPr>
                        <a:t>Протяженность отремонтированных сетей к общей протяженности</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2"/>
                  </a:ext>
                </a:extLst>
              </a:tr>
              <a:tr h="144080">
                <a:tc>
                  <a:txBody>
                    <a:bodyPr/>
                    <a:lstStyle/>
                    <a:p>
                      <a:pPr marL="179705" algn="ctr">
                        <a:spcAft>
                          <a:spcPts val="0"/>
                        </a:spcAft>
                      </a:pPr>
                      <a:r>
                        <a:rPr lang="ru-RU" sz="1000">
                          <a:latin typeface="Times New Roman" pitchFamily="18" charset="0"/>
                          <a:cs typeface="Times New Roman" pitchFamily="18" charset="0"/>
                        </a:rPr>
                        <a:t>2</a:t>
                      </a:r>
                      <a:endParaRPr lang="ru-RU" sz="1000">
                        <a:latin typeface="Times New Roman" pitchFamily="18" charset="0"/>
                        <a:ea typeface="Times New Roman"/>
                        <a:cs typeface="Times New Roman" pitchFamily="18" charset="0"/>
                      </a:endParaRPr>
                    </a:p>
                  </a:txBody>
                  <a:tcPr marL="38705" marR="38705" marT="0" marB="0"/>
                </a:tc>
                <a:tc>
                  <a:txBody>
                    <a:bodyPr/>
                    <a:lstStyle/>
                    <a:p>
                      <a:pPr algn="just">
                        <a:spcAft>
                          <a:spcPts val="0"/>
                        </a:spcAft>
                      </a:pPr>
                      <a:r>
                        <a:rPr lang="ru-RU" sz="1000" dirty="0">
                          <a:latin typeface="Times New Roman" pitchFamily="18" charset="0"/>
                          <a:cs typeface="Times New Roman" pitchFamily="18" charset="0"/>
                        </a:rPr>
                        <a:t>Обустроено (отремонтировано) мест накопления твердых коммунальных отходов</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ед.</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2</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2</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2</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3"/>
                  </a:ext>
                </a:extLst>
              </a:tr>
              <a:tr h="215078">
                <a:tc>
                  <a:txBody>
                    <a:bodyPr/>
                    <a:lstStyle/>
                    <a:p>
                      <a:pPr marL="179705" algn="ctr">
                        <a:spcAft>
                          <a:spcPts val="0"/>
                        </a:spcAft>
                      </a:pPr>
                      <a:r>
                        <a:rPr lang="ru-RU" sz="1000">
                          <a:latin typeface="Times New Roman" pitchFamily="18" charset="0"/>
                          <a:cs typeface="Times New Roman" pitchFamily="18" charset="0"/>
                        </a:rPr>
                        <a:t>3</a:t>
                      </a:r>
                      <a:endParaRPr lang="ru-RU" sz="1000">
                        <a:latin typeface="Times New Roman" pitchFamily="18" charset="0"/>
                        <a:ea typeface="Times New Roman"/>
                        <a:cs typeface="Times New Roman" pitchFamily="18" charset="0"/>
                      </a:endParaRPr>
                    </a:p>
                  </a:txBody>
                  <a:tcPr marL="38705" marR="38705" marT="0" marB="0"/>
                </a:tc>
                <a:tc>
                  <a:txBody>
                    <a:bodyPr/>
                    <a:lstStyle/>
                    <a:p>
                      <a:pPr algn="just">
                        <a:spcAft>
                          <a:spcPts val="0"/>
                        </a:spcAft>
                      </a:pPr>
                      <a:r>
                        <a:rPr lang="ru-RU" sz="1000" dirty="0">
                          <a:latin typeface="Times New Roman" pitchFamily="18" charset="0"/>
                          <a:cs typeface="Times New Roman" pitchFamily="18" charset="0"/>
                        </a:rPr>
                        <a:t>Проведено лабораторных исследований воды из нецентрализованных источников водоснабжения (колодцев)</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dirty="0">
                          <a:latin typeface="Times New Roman" pitchFamily="18" charset="0"/>
                          <a:cs typeface="Times New Roman" pitchFamily="18" charset="0"/>
                        </a:rPr>
                        <a:t>ед.</a:t>
                      </a:r>
                      <a:endParaRPr lang="ru-RU" sz="1000" dirty="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10</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10</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10</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4"/>
                  </a:ext>
                </a:extLst>
              </a:tr>
              <a:tr h="161019">
                <a:tc>
                  <a:txBody>
                    <a:bodyPr/>
                    <a:lstStyle/>
                    <a:p>
                      <a:pPr marL="179705" algn="ctr">
                        <a:spcAft>
                          <a:spcPts val="0"/>
                        </a:spcAft>
                      </a:pPr>
                      <a:r>
                        <a:rPr lang="ru-RU" sz="1000">
                          <a:latin typeface="Times New Roman" pitchFamily="18" charset="0"/>
                          <a:cs typeface="Times New Roman" pitchFamily="18" charset="0"/>
                        </a:rPr>
                        <a:t>4</a:t>
                      </a:r>
                      <a:endParaRPr lang="ru-RU" sz="1000">
                        <a:latin typeface="Times New Roman" pitchFamily="18" charset="0"/>
                        <a:ea typeface="Times New Roman"/>
                        <a:cs typeface="Times New Roman" pitchFamily="18" charset="0"/>
                      </a:endParaRPr>
                    </a:p>
                  </a:txBody>
                  <a:tcPr marL="38705" marR="38705" marT="0" marB="0"/>
                </a:tc>
                <a:tc>
                  <a:txBody>
                    <a:bodyPr/>
                    <a:lstStyle/>
                    <a:p>
                      <a:pPr algn="just">
                        <a:spcAft>
                          <a:spcPts val="0"/>
                        </a:spcAft>
                      </a:pPr>
                      <a:r>
                        <a:rPr lang="ru-RU" sz="1000" dirty="0">
                          <a:latin typeface="Times New Roman" pitchFamily="18" charset="0"/>
                          <a:cs typeface="Times New Roman" pitchFamily="18" charset="0"/>
                        </a:rPr>
                        <a:t>Приобретено коммунальной техники</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dirty="0">
                          <a:latin typeface="Times New Roman" pitchFamily="18" charset="0"/>
                          <a:cs typeface="Times New Roman" pitchFamily="18" charset="0"/>
                        </a:rPr>
                        <a:t>ед.</a:t>
                      </a:r>
                      <a:endParaRPr lang="ru-RU" sz="1000" dirty="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0</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0</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5"/>
                  </a:ext>
                </a:extLst>
              </a:tr>
              <a:tr h="268002">
                <a:tc>
                  <a:txBody>
                    <a:bodyPr/>
                    <a:lstStyle/>
                    <a:p>
                      <a:pPr marL="179705" algn="ctr">
                        <a:spcAft>
                          <a:spcPts val="0"/>
                        </a:spcAft>
                      </a:pPr>
                      <a:r>
                        <a:rPr lang="ru-RU" sz="1000">
                          <a:latin typeface="Times New Roman" pitchFamily="18" charset="0"/>
                          <a:cs typeface="Times New Roman" pitchFamily="18" charset="0"/>
                        </a:rPr>
                        <a:t>5</a:t>
                      </a:r>
                      <a:endParaRPr lang="ru-RU" sz="1000">
                        <a:latin typeface="Times New Roman" pitchFamily="18" charset="0"/>
                        <a:ea typeface="Times New Roman"/>
                        <a:cs typeface="Times New Roman" pitchFamily="18" charset="0"/>
                      </a:endParaRPr>
                    </a:p>
                  </a:txBody>
                  <a:tcPr marL="38705" marR="38705" marT="0" marB="0"/>
                </a:tc>
                <a:tc>
                  <a:txBody>
                    <a:bodyPr/>
                    <a:lstStyle/>
                    <a:p>
                      <a:pPr algn="just">
                        <a:spcAft>
                          <a:spcPts val="0"/>
                        </a:spcAft>
                      </a:pPr>
                      <a:r>
                        <a:rPr lang="ru-RU" sz="1000" dirty="0">
                          <a:latin typeface="Times New Roman" pitchFamily="18" charset="0"/>
                          <a:cs typeface="Times New Roman" pitchFamily="18" charset="0"/>
                        </a:rPr>
                        <a:t>Разработано, актуализировано схем тепло-, водоснабжения, водоотведения; программ комплексного развития коммунальной инфраструктуры</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dirty="0">
                          <a:latin typeface="Times New Roman" pitchFamily="18" charset="0"/>
                          <a:cs typeface="Times New Roman" pitchFamily="18" charset="0"/>
                        </a:rPr>
                        <a:t>шт.</a:t>
                      </a:r>
                      <a:endParaRPr lang="ru-RU" sz="1000" dirty="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dirty="0">
                          <a:latin typeface="Times New Roman" pitchFamily="18" charset="0"/>
                          <a:cs typeface="Times New Roman" pitchFamily="18" charset="0"/>
                        </a:rPr>
                        <a:t>1</a:t>
                      </a:r>
                      <a:endParaRPr lang="ru-RU" sz="1000" dirty="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dirty="0">
                          <a:latin typeface="Times New Roman" pitchFamily="18" charset="0"/>
                          <a:cs typeface="Times New Roman" pitchFamily="18" charset="0"/>
                        </a:rPr>
                        <a:t>1</a:t>
                      </a:r>
                      <a:endParaRPr lang="ru-RU" sz="1000" dirty="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6"/>
                  </a:ext>
                </a:extLst>
              </a:tr>
              <a:tr h="146649">
                <a:tc>
                  <a:txBody>
                    <a:bodyPr/>
                    <a:lstStyle/>
                    <a:p>
                      <a:pPr marL="179705" algn="ctr">
                        <a:spcAft>
                          <a:spcPts val="0"/>
                        </a:spcAft>
                      </a:pPr>
                      <a:r>
                        <a:rPr lang="ru-RU" sz="1000">
                          <a:latin typeface="Times New Roman" pitchFamily="18" charset="0"/>
                          <a:cs typeface="Times New Roman" pitchFamily="18" charset="0"/>
                        </a:rPr>
                        <a:t>6</a:t>
                      </a:r>
                      <a:endParaRPr lang="ru-RU" sz="1000">
                        <a:latin typeface="Times New Roman" pitchFamily="18" charset="0"/>
                        <a:ea typeface="Times New Roman"/>
                        <a:cs typeface="Times New Roman" pitchFamily="18" charset="0"/>
                      </a:endParaRPr>
                    </a:p>
                  </a:txBody>
                  <a:tcPr marL="38705" marR="38705" marT="0" marB="0"/>
                </a:tc>
                <a:tc>
                  <a:txBody>
                    <a:bodyPr/>
                    <a:lstStyle/>
                    <a:p>
                      <a:pPr algn="just">
                        <a:spcAft>
                          <a:spcPts val="0"/>
                        </a:spcAft>
                      </a:pPr>
                      <a:r>
                        <a:rPr lang="ru-RU" sz="1000" dirty="0">
                          <a:latin typeface="Times New Roman" pitchFamily="18" charset="0"/>
                          <a:cs typeface="Times New Roman" pitchFamily="18" charset="0"/>
                        </a:rPr>
                        <a:t>Ликвидировано несанкционированных свалок</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ед.</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3</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dirty="0">
                          <a:latin typeface="Times New Roman" pitchFamily="18" charset="0"/>
                          <a:cs typeface="Times New Roman" pitchFamily="18" charset="0"/>
                        </a:rPr>
                        <a:t>3</a:t>
                      </a:r>
                      <a:endParaRPr lang="ru-RU" sz="1000" dirty="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dirty="0">
                          <a:latin typeface="Times New Roman" pitchFamily="18" charset="0"/>
                          <a:cs typeface="Times New Roman" pitchFamily="18" charset="0"/>
                        </a:rPr>
                        <a:t>3</a:t>
                      </a:r>
                      <a:endParaRPr lang="ru-RU" sz="1000" dirty="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7"/>
                  </a:ext>
                </a:extLst>
              </a:tr>
              <a:tr h="266694">
                <a:tc>
                  <a:txBody>
                    <a:bodyPr/>
                    <a:lstStyle/>
                    <a:p>
                      <a:pPr marL="179705" algn="ctr">
                        <a:spcAft>
                          <a:spcPts val="0"/>
                        </a:spcAft>
                      </a:pPr>
                      <a:r>
                        <a:rPr lang="ru-RU" sz="1000">
                          <a:latin typeface="Times New Roman" pitchFamily="18" charset="0"/>
                          <a:cs typeface="Times New Roman" pitchFamily="18" charset="0"/>
                        </a:rPr>
                        <a:t>7</a:t>
                      </a:r>
                      <a:endParaRPr lang="ru-RU" sz="1000">
                        <a:latin typeface="Times New Roman" pitchFamily="18" charset="0"/>
                        <a:ea typeface="Times New Roman"/>
                        <a:cs typeface="Times New Roman" pitchFamily="18" charset="0"/>
                      </a:endParaRPr>
                    </a:p>
                  </a:txBody>
                  <a:tcPr marL="38705" marR="38705" marT="0" marB="0"/>
                </a:tc>
                <a:tc>
                  <a:txBody>
                    <a:bodyPr/>
                    <a:lstStyle/>
                    <a:p>
                      <a:pPr algn="just">
                        <a:spcAft>
                          <a:spcPts val="0"/>
                        </a:spcAft>
                      </a:pPr>
                      <a:r>
                        <a:rPr lang="ru-RU" sz="1000" dirty="0">
                          <a:latin typeface="Times New Roman" pitchFamily="18" charset="0"/>
                          <a:cs typeface="Times New Roman" pitchFamily="18" charset="0"/>
                        </a:rPr>
                        <a:t>Разработано и проведено экспертизы проектно-сметной документации, инженерных изысканий – 5 шт.</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шт.</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dirty="0">
                          <a:latin typeface="Times New Roman" pitchFamily="18" charset="0"/>
                          <a:cs typeface="Times New Roman" pitchFamily="18" charset="0"/>
                        </a:rPr>
                        <a:t>1</a:t>
                      </a:r>
                      <a:endParaRPr lang="ru-RU" sz="1000" dirty="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dirty="0">
                          <a:latin typeface="Times New Roman" pitchFamily="18" charset="0"/>
                          <a:cs typeface="Times New Roman" pitchFamily="18" charset="0"/>
                        </a:rPr>
                        <a:t>1</a:t>
                      </a:r>
                      <a:endParaRPr lang="ru-RU" sz="1000" dirty="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8"/>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Прямоугольник 2"/>
          <p:cNvSpPr/>
          <p:nvPr/>
        </p:nvSpPr>
        <p:spPr>
          <a:xfrm>
            <a:off x="149523" y="196348"/>
            <a:ext cx="11591027" cy="430887"/>
          </a:xfrm>
          <a:prstGeom prst="rect">
            <a:avLst/>
          </a:prstGeom>
        </p:spPr>
        <p:txBody>
          <a:bodyPr wrap="square">
            <a:spAutoFit/>
          </a:bodyPr>
          <a:lstStyle/>
          <a:p>
            <a:pPr algn="just"/>
            <a:r>
              <a:rPr lang="ru-RU" sz="1100" dirty="0">
                <a:latin typeface="Times New Roman" panose="02020603050405020304" pitchFamily="18" charset="0"/>
                <a:ea typeface="Times New Roman" panose="02020603050405020304" pitchFamily="18" charset="0"/>
              </a:rPr>
              <a:t>Ожидаемые результаты реализации:</a:t>
            </a:r>
          </a:p>
          <a:p>
            <a:pPr algn="just"/>
            <a:endParaRPr lang="ru-RU" sz="1100" dirty="0">
              <a:latin typeface="Times New Roman" panose="02020603050405020304" pitchFamily="18" charset="0"/>
              <a:ea typeface="Times New Roman" panose="02020603050405020304" pitchFamily="18" charset="0"/>
            </a:endParaRPr>
          </a:p>
        </p:txBody>
      </p:sp>
      <p:sp>
        <p:nvSpPr>
          <p:cNvPr id="24577" name="Rectangle 1"/>
          <p:cNvSpPr>
            <a:spLocks noChangeArrowheads="1"/>
          </p:cNvSpPr>
          <p:nvPr/>
        </p:nvSpPr>
        <p:spPr bwMode="auto">
          <a:xfrm>
            <a:off x="138023" y="394344"/>
            <a:ext cx="11602528"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снижение числа аварий на сетях коммунальной инфраструктуры.</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доля населения, обеспеченного питьевой водой надлежащего качества – 20%</a:t>
            </a:r>
            <a:endPar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улучшение состояния окружающей среды и внешнего облика территории.</a:t>
            </a:r>
            <a:r>
              <a:rPr kumimoji="0" lang="ru-RU" sz="1100" b="0" i="0" u="none" strike="noStrike" cap="none" normalizeH="0" baseline="0" dirty="0">
                <a:ln>
                  <a:noFill/>
                </a:ln>
                <a:solidFill>
                  <a:schemeClr val="tx1"/>
                </a:solidFill>
                <a:effectLst/>
                <a:latin typeface="Times New Roman" pitchFamily="18" charset="0"/>
                <a:cs typeface="Times New Roman" pitchFamily="18" charset="0"/>
              </a:rPr>
              <a:t> </a:t>
            </a:r>
          </a:p>
        </p:txBody>
      </p:sp>
      <p:pic>
        <p:nvPicPr>
          <p:cNvPr id="4" name="Рисунок 3">
            <a:extLst>
              <a:ext uri="{FF2B5EF4-FFF2-40B4-BE49-F238E27FC236}">
                <a16:creationId xmlns:a16="http://schemas.microsoft.com/office/drawing/2014/main" id="{83870A46-55F3-DBC1-FD3B-DC94C4ACFBE4}"/>
              </a:ext>
            </a:extLst>
          </p:cNvPr>
          <p:cNvPicPr>
            <a:picLocks noChangeAspect="1"/>
          </p:cNvPicPr>
          <p:nvPr/>
        </p:nvPicPr>
        <p:blipFill>
          <a:blip r:embed="rId3"/>
          <a:stretch>
            <a:fillRect/>
          </a:stretch>
        </p:blipFill>
        <p:spPr>
          <a:xfrm>
            <a:off x="355558" y="1192504"/>
            <a:ext cx="1816765" cy="997023"/>
          </a:xfrm>
          <a:prstGeom prst="rect">
            <a:avLst/>
          </a:prstGeom>
        </p:spPr>
      </p:pic>
      <p:sp>
        <p:nvSpPr>
          <p:cNvPr id="6" name="TextBox 5">
            <a:extLst>
              <a:ext uri="{FF2B5EF4-FFF2-40B4-BE49-F238E27FC236}">
                <a16:creationId xmlns:a16="http://schemas.microsoft.com/office/drawing/2014/main" id="{ED537171-92C1-DF56-36E2-967BAD6F14EB}"/>
              </a:ext>
            </a:extLst>
          </p:cNvPr>
          <p:cNvSpPr txBox="1"/>
          <p:nvPr/>
        </p:nvSpPr>
        <p:spPr>
          <a:xfrm>
            <a:off x="2925661" y="978900"/>
            <a:ext cx="8097473" cy="469359"/>
          </a:xfrm>
          <a:prstGeom prst="rect">
            <a:avLst/>
          </a:prstGeom>
          <a:noFill/>
        </p:spPr>
        <p:txBody>
          <a:bodyPr wrap="square">
            <a:spAutoFit/>
          </a:bodyPr>
          <a:lstStyle/>
          <a:p>
            <a:pPr algn="ctr">
              <a:lnSpc>
                <a:spcPct val="115000"/>
              </a:lnSpc>
              <a:spcAft>
                <a:spcPts val="1000"/>
              </a:spcAft>
              <a:tabLst>
                <a:tab pos="4714875" algn="l"/>
              </a:tabLst>
            </a:pPr>
            <a:r>
              <a:rPr lang="ru-RU" sz="1100" b="1" dirty="0">
                <a:solidFill>
                  <a:schemeClr val="accent4">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a:t>
            </a:r>
            <a:r>
              <a:rPr lang="ru-RU" sz="1100" b="1" dirty="0">
                <a:solidFill>
                  <a:schemeClr val="accent4">
                    <a:lumMod val="50000"/>
                  </a:schemeClr>
                </a:solidFill>
                <a:effectLst/>
                <a:latin typeface="Times New Roman" panose="02020603050405020304" pitchFamily="18" charset="0"/>
                <a:ea typeface="Calibri" panose="020F0502020204030204" pitchFamily="34" charset="0"/>
              </a:rPr>
              <a:t>«Об энергосбережении и повышении энергетической эффективности на территории Анучинского муниципального округа» на 2025-2029 годы</a:t>
            </a:r>
            <a:endParaRPr lang="ru-RU" sz="1100" dirty="0">
              <a:solidFill>
                <a:schemeClr val="accent4">
                  <a:lumMod val="50000"/>
                </a:schemeClr>
              </a:solidFill>
            </a:endParaRPr>
          </a:p>
        </p:txBody>
      </p:sp>
      <p:sp>
        <p:nvSpPr>
          <p:cNvPr id="8" name="TextBox 7">
            <a:extLst>
              <a:ext uri="{FF2B5EF4-FFF2-40B4-BE49-F238E27FC236}">
                <a16:creationId xmlns:a16="http://schemas.microsoft.com/office/drawing/2014/main" id="{8B31C318-1718-32F0-253B-D436ADF8AA34}"/>
              </a:ext>
            </a:extLst>
          </p:cNvPr>
          <p:cNvSpPr txBox="1"/>
          <p:nvPr/>
        </p:nvSpPr>
        <p:spPr>
          <a:xfrm>
            <a:off x="4516502" y="1388852"/>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28.08.2024г № 807</a:t>
            </a:r>
          </a:p>
        </p:txBody>
      </p:sp>
      <p:sp>
        <p:nvSpPr>
          <p:cNvPr id="10" name="TextBox 9">
            <a:extLst>
              <a:ext uri="{FF2B5EF4-FFF2-40B4-BE49-F238E27FC236}">
                <a16:creationId xmlns:a16="http://schemas.microsoft.com/office/drawing/2014/main" id="{5A1E1D25-E277-AE95-F897-5D9408BD776A}"/>
              </a:ext>
            </a:extLst>
          </p:cNvPr>
          <p:cNvSpPr txBox="1"/>
          <p:nvPr/>
        </p:nvSpPr>
        <p:spPr>
          <a:xfrm>
            <a:off x="2172322" y="1567752"/>
            <a:ext cx="9568227" cy="307777"/>
          </a:xfrm>
          <a:prstGeom prst="rect">
            <a:avLst/>
          </a:prstGeom>
          <a:noFill/>
        </p:spPr>
        <p:txBody>
          <a:bodyPr wrap="square">
            <a:spAutoFit/>
          </a:bodyPr>
          <a:lstStyle/>
          <a:p>
            <a:pPr algn="just">
              <a:spcAft>
                <a:spcPts val="1000"/>
              </a:spcAf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Приоритеты муниципальной политики должны обеспечить: эффективное использование топливно-энергетических ресурсов.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9F3FD05C-E30C-E925-CDA7-95B56722CC6E}"/>
              </a:ext>
            </a:extLst>
          </p:cNvPr>
          <p:cNvSpPr txBox="1"/>
          <p:nvPr/>
        </p:nvSpPr>
        <p:spPr>
          <a:xfrm>
            <a:off x="2237764" y="1799108"/>
            <a:ext cx="9414544" cy="261610"/>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муниципальной программы -Повышение эффективности использования энергетических ресурсов  </a:t>
            </a:r>
            <a:endParaRPr lang="ru-RU" sz="1100" dirty="0"/>
          </a:p>
        </p:txBody>
      </p:sp>
      <p:sp>
        <p:nvSpPr>
          <p:cNvPr id="14" name="TextBox 13">
            <a:extLst>
              <a:ext uri="{FF2B5EF4-FFF2-40B4-BE49-F238E27FC236}">
                <a16:creationId xmlns:a16="http://schemas.microsoft.com/office/drawing/2014/main" id="{48F8527A-9C64-3E29-74F0-2C636021DBD8}"/>
              </a:ext>
            </a:extLst>
          </p:cNvPr>
          <p:cNvSpPr txBox="1"/>
          <p:nvPr/>
        </p:nvSpPr>
        <p:spPr>
          <a:xfrm>
            <a:off x="149523" y="2220819"/>
            <a:ext cx="11343394" cy="769441"/>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Задачи муниципальной программы:</a:t>
            </a:r>
          </a:p>
          <a:p>
            <a:r>
              <a:rPr lang="ru-RU" sz="1100" dirty="0">
                <a:effectLst/>
                <a:latin typeface="Times New Roman" panose="02020603050405020304" pitchFamily="18" charset="0"/>
                <a:ea typeface="Calibri" panose="020F0502020204030204" pitchFamily="34" charset="0"/>
              </a:rPr>
              <a:t>- снижение затрат на оплату потребляемых энергоресурсов;</a:t>
            </a:r>
          </a:p>
          <a:p>
            <a:pPr marL="171450" indent="-171450">
              <a:buFontTx/>
              <a:buChar char="-"/>
            </a:pPr>
            <a:r>
              <a:rPr lang="ru-RU" sz="1100" dirty="0">
                <a:latin typeface="Times New Roman" panose="02020603050405020304" pitchFamily="18" charset="0"/>
              </a:rPr>
              <a:t>в</a:t>
            </a:r>
            <a:r>
              <a:rPr lang="ru-RU" sz="1100" dirty="0">
                <a:effectLst/>
                <a:latin typeface="Times New Roman" panose="02020603050405020304" pitchFamily="18" charset="0"/>
                <a:ea typeface="Calibri" panose="020F0502020204030204" pitchFamily="34" charset="0"/>
              </a:rPr>
              <a:t>ыявление бесхозяйных сетей.</a:t>
            </a:r>
          </a:p>
          <a:p>
            <a:r>
              <a:rPr lang="ru-RU" sz="1100" dirty="0">
                <a:latin typeface="Times New Roman" panose="02020603050405020304" pitchFamily="18" charset="0"/>
                <a:cs typeface="Times New Roman" panose="02020603050405020304" pitchFamily="18" charset="0"/>
              </a:rPr>
              <a:t>Основное мероприятие - создание условий для повышения эффективности использования энергетических ресурсов.</a:t>
            </a:r>
          </a:p>
        </p:txBody>
      </p:sp>
      <p:graphicFrame>
        <p:nvGraphicFramePr>
          <p:cNvPr id="15" name="Таблица 14">
            <a:extLst>
              <a:ext uri="{FF2B5EF4-FFF2-40B4-BE49-F238E27FC236}">
                <a16:creationId xmlns:a16="http://schemas.microsoft.com/office/drawing/2014/main" id="{74433B71-EC5D-D72A-EDA3-0BD4AAE9F866}"/>
              </a:ext>
            </a:extLst>
          </p:cNvPr>
          <p:cNvGraphicFramePr>
            <a:graphicFrameLocks noGrp="1"/>
          </p:cNvGraphicFramePr>
          <p:nvPr>
            <p:extLst>
              <p:ext uri="{D42A27DB-BD31-4B8C-83A1-F6EECF244321}">
                <p14:modId xmlns:p14="http://schemas.microsoft.com/office/powerpoint/2010/main" val="2724158931"/>
              </p:ext>
            </p:extLst>
          </p:nvPr>
        </p:nvGraphicFramePr>
        <p:xfrm>
          <a:off x="138023" y="3101840"/>
          <a:ext cx="11662915" cy="1374249"/>
        </p:xfrm>
        <a:graphic>
          <a:graphicData uri="http://schemas.openxmlformats.org/drawingml/2006/table">
            <a:tbl>
              <a:tblPr>
                <a:tableStyleId>{8A107856-5554-42FB-B03E-39F5DBC370BA}</a:tableStyleId>
              </a:tblPr>
              <a:tblGrid>
                <a:gridCol w="491151">
                  <a:extLst>
                    <a:ext uri="{9D8B030D-6E8A-4147-A177-3AD203B41FA5}">
                      <a16:colId xmlns:a16="http://schemas.microsoft.com/office/drawing/2014/main" val="20000"/>
                    </a:ext>
                  </a:extLst>
                </a:gridCol>
                <a:gridCol w="7445153">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85915">
                <a:tc rowSpan="2">
                  <a:txBody>
                    <a:bodyPr/>
                    <a:lstStyle/>
                    <a:p>
                      <a:pPr marL="179705" algn="ctr">
                        <a:spcAft>
                          <a:spcPts val="0"/>
                        </a:spcAft>
                      </a:pP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п</a:t>
                      </a:r>
                      <a:r>
                        <a:rPr lang="ru-RU" sz="1000" dirty="0">
                          <a:latin typeface="Times New Roman" panose="02020603050405020304" pitchFamily="18" charset="0"/>
                          <a:cs typeface="Times New Roman" panose="02020603050405020304" pitchFamily="18" charset="0"/>
                        </a:rPr>
                        <a:t>/</a:t>
                      </a:r>
                      <a:r>
                        <a:rPr lang="ru-RU" sz="1000" dirty="0" err="1">
                          <a:latin typeface="Times New Roman" panose="02020603050405020304" pitchFamily="18" charset="0"/>
                          <a:cs typeface="Times New Roman" panose="02020603050405020304" pitchFamily="18" charset="0"/>
                        </a:rPr>
                        <a:t>п</a:t>
                      </a:r>
                      <a:endParaRPr lang="ru-RU" sz="1000" dirty="0">
                        <a:latin typeface="Times New Roman" pitchFamily="18" charset="0"/>
                        <a:ea typeface="Times New Roman"/>
                        <a:cs typeface="Times New Roman" pitchFamily="18" charset="0"/>
                      </a:endParaRPr>
                    </a:p>
                  </a:txBody>
                  <a:tcPr marL="38705" marR="38705" marT="0" marB="0"/>
                </a:tc>
                <a:tc rowSpan="2">
                  <a:txBody>
                    <a:bodyPr/>
                    <a:lstStyle/>
                    <a:p>
                      <a:pPr marL="179705" algn="ctr">
                        <a:spcAft>
                          <a:spcPts val="0"/>
                        </a:spcAft>
                      </a:pPr>
                      <a:r>
                        <a:rPr lang="ru-RU" sz="1000" dirty="0">
                          <a:latin typeface="Times New Roman" panose="02020603050405020304" pitchFamily="18" charset="0"/>
                          <a:cs typeface="Times New Roman" panose="02020603050405020304" pitchFamily="18" charset="0"/>
                        </a:rPr>
                        <a:t>Наименование индикатора</a:t>
                      </a:r>
                      <a:endParaRPr lang="ru-RU" sz="1000" dirty="0">
                        <a:latin typeface="Times New Roman" pitchFamily="18" charset="0"/>
                        <a:ea typeface="Times New Roman"/>
                        <a:cs typeface="Times New Roman" pitchFamily="18" charset="0"/>
                      </a:endParaRPr>
                    </a:p>
                  </a:txBody>
                  <a:tcPr marL="38705" marR="38705" marT="0" marB="0"/>
                </a:tc>
                <a:tc rowSpan="2">
                  <a:txBody>
                    <a:bodyPr/>
                    <a:lstStyle/>
                    <a:p>
                      <a:pPr marL="179705" algn="ctr">
                        <a:spcAft>
                          <a:spcPts val="0"/>
                        </a:spcAft>
                      </a:pPr>
                      <a:r>
                        <a:rPr lang="ru-RU" sz="1000" dirty="0" err="1">
                          <a:latin typeface="Times New Roman" panose="02020603050405020304" pitchFamily="18" charset="0"/>
                          <a:cs typeface="Times New Roman" panose="02020603050405020304" pitchFamily="18" charset="0"/>
                        </a:rPr>
                        <a:t>Ед.изм</a:t>
                      </a:r>
                      <a:r>
                        <a:rPr lang="ru-RU" sz="1000" dirty="0">
                          <a:latin typeface="Times New Roman" panose="02020603050405020304" pitchFamily="18" charset="0"/>
                          <a:cs typeface="Times New Roman" panose="02020603050405020304" pitchFamily="18" charset="0"/>
                        </a:rPr>
                        <a:t>.</a:t>
                      </a:r>
                      <a:endParaRPr lang="ru-RU" sz="1000" dirty="0">
                        <a:latin typeface="Times New Roman" pitchFamily="18" charset="0"/>
                        <a:ea typeface="Times New Roman"/>
                        <a:cs typeface="Times New Roman" pitchFamily="18" charset="0"/>
                      </a:endParaRPr>
                    </a:p>
                  </a:txBody>
                  <a:tcPr marL="38705" marR="38705" marT="0" marB="0"/>
                </a:tc>
                <a:tc gridSpan="3">
                  <a:txBody>
                    <a:bodyPr/>
                    <a:lstStyle/>
                    <a:p>
                      <a:pPr marL="179705" algn="ctr">
                        <a:spcAft>
                          <a:spcPts val="0"/>
                        </a:spcAft>
                      </a:pPr>
                      <a:r>
                        <a:rPr lang="ru-RU" sz="1000" dirty="0"/>
                        <a:t>Базовый период, год</a:t>
                      </a:r>
                      <a:endParaRPr lang="ru-RU" sz="1000" dirty="0">
                        <a:latin typeface="Times New Roman" pitchFamily="18" charset="0"/>
                        <a:ea typeface="Times New Roman"/>
                        <a:cs typeface="Times New Roman" pitchFamily="18" charset="0"/>
                      </a:endParaRPr>
                    </a:p>
                  </a:txBody>
                  <a:tcPr marL="38705" marR="38705"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17086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2025 год</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2026 год</a:t>
                      </a:r>
                      <a:endParaRPr lang="ru-RU" sz="1000">
                        <a:latin typeface="Times New Roman" pitchFamily="18" charset="0"/>
                        <a:ea typeface="Times New Roman"/>
                        <a:cs typeface="Times New Roman" pitchFamily="18" charset="0"/>
                      </a:endParaRPr>
                    </a:p>
                  </a:txBody>
                  <a:tcPr marL="38705" marR="38705" marT="0" marB="0"/>
                </a:tc>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2027 год</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1"/>
                  </a:ext>
                </a:extLst>
              </a:tr>
              <a:tr h="175097">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1</a:t>
                      </a:r>
                      <a:endParaRPr lang="ru-RU" sz="1000">
                        <a:latin typeface="Times New Roman" pitchFamily="18" charset="0"/>
                        <a:ea typeface="Times New Roman"/>
                        <a:cs typeface="Times New Roman" pitchFamily="18" charset="0"/>
                      </a:endParaRPr>
                    </a:p>
                  </a:txBody>
                  <a:tcPr marL="38705" marR="38705" marT="0" marB="0"/>
                </a:tc>
                <a:tc>
                  <a:txBody>
                    <a:bodyPr/>
                    <a:lstStyle/>
                    <a:p>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Установка приборов учета ресурсов</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44080">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2</a:t>
                      </a:r>
                      <a:endParaRPr lang="ru-RU" sz="1000">
                        <a:latin typeface="Times New Roman" pitchFamily="18" charset="0"/>
                        <a:ea typeface="Times New Roman"/>
                        <a:cs typeface="Times New Roman" pitchFamily="18" charset="0"/>
                      </a:endParaRPr>
                    </a:p>
                  </a:txBody>
                  <a:tcPr marL="38705" marR="38705" marT="0" marB="0"/>
                </a:tc>
                <a:tc>
                  <a:txBody>
                    <a:bodyPr/>
                    <a:lstStyle/>
                    <a:p>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Утепление зданий</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215078">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3</a:t>
                      </a:r>
                      <a:endParaRPr lang="ru-RU" sz="1000">
                        <a:latin typeface="Times New Roman" pitchFamily="18" charset="0"/>
                        <a:ea typeface="Times New Roman"/>
                        <a:cs typeface="Times New Roman" pitchFamily="18" charset="0"/>
                      </a:endParaRPr>
                    </a:p>
                  </a:txBody>
                  <a:tcPr marL="38705" marR="38705" marT="0" marB="0"/>
                </a:tc>
                <a:tc>
                  <a:txBody>
                    <a:bodyPr/>
                    <a:lstStyle/>
                    <a:p>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Замена котельного оборудования на энергоэффективное</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161019">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4</a:t>
                      </a:r>
                      <a:endParaRPr lang="ru-RU" sz="1000">
                        <a:latin typeface="Times New Roman" pitchFamily="18" charset="0"/>
                        <a:ea typeface="Times New Roman"/>
                        <a:cs typeface="Times New Roman" pitchFamily="18" charset="0"/>
                      </a:endParaRPr>
                    </a:p>
                  </a:txBody>
                  <a:tcPr marL="38705" marR="38705" marT="0" marB="0"/>
                </a:tc>
                <a:tc>
                  <a:txBody>
                    <a:bodyPr/>
                    <a:lstStyle/>
                    <a:p>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Ремонт сетей и внутренних систем теплоснабжения</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пм</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200</a:t>
                      </a: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168363">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5</a:t>
                      </a:r>
                      <a:endParaRPr lang="ru-RU" sz="1000">
                        <a:latin typeface="Times New Roman" pitchFamily="18" charset="0"/>
                        <a:ea typeface="Times New Roman"/>
                        <a:cs typeface="Times New Roman" pitchFamily="18" charset="0"/>
                      </a:endParaRPr>
                    </a:p>
                  </a:txBody>
                  <a:tcPr marL="38705" marR="38705" marT="0" marB="0"/>
                </a:tc>
                <a:tc>
                  <a:txBody>
                    <a:bodyPr/>
                    <a:lstStyle/>
                    <a:p>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Выявление бесхозяйных сетей</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пм</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146649">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6</a:t>
                      </a:r>
                      <a:endParaRPr lang="ru-RU" sz="1000">
                        <a:latin typeface="Times New Roman" pitchFamily="18" charset="0"/>
                        <a:ea typeface="Times New Roman"/>
                        <a:cs typeface="Times New Roman" pitchFamily="18" charset="0"/>
                      </a:endParaRPr>
                    </a:p>
                  </a:txBody>
                  <a:tcPr marL="38705" marR="38705" marT="0" marB="0"/>
                </a:tc>
                <a:tc>
                  <a:txBody>
                    <a:bodyPr/>
                    <a:lstStyle/>
                    <a:p>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Энергетическое обследование зданий</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sp>
        <p:nvSpPr>
          <p:cNvPr id="18" name="TextBox 17">
            <a:extLst>
              <a:ext uri="{FF2B5EF4-FFF2-40B4-BE49-F238E27FC236}">
                <a16:creationId xmlns:a16="http://schemas.microsoft.com/office/drawing/2014/main" id="{BB594414-E1EC-FE58-E9E8-4D8F16E1FE46}"/>
              </a:ext>
            </a:extLst>
          </p:cNvPr>
          <p:cNvSpPr txBox="1"/>
          <p:nvPr/>
        </p:nvSpPr>
        <p:spPr>
          <a:xfrm>
            <a:off x="138023" y="4565007"/>
            <a:ext cx="3089307"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Ожидаемые результаты реализации программы:</a:t>
            </a:r>
          </a:p>
        </p:txBody>
      </p:sp>
      <p:sp>
        <p:nvSpPr>
          <p:cNvPr id="19" name="Rectangle 1">
            <a:extLst>
              <a:ext uri="{FF2B5EF4-FFF2-40B4-BE49-F238E27FC236}">
                <a16:creationId xmlns:a16="http://schemas.microsoft.com/office/drawing/2014/main" id="{15C0C6A4-A20F-B370-B8EC-26BF683C2369}"/>
              </a:ext>
            </a:extLst>
          </p:cNvPr>
          <p:cNvSpPr>
            <a:spLocks noChangeArrowheads="1"/>
          </p:cNvSpPr>
          <p:nvPr/>
        </p:nvSpPr>
        <p:spPr bwMode="auto">
          <a:xfrm>
            <a:off x="168216" y="5211338"/>
            <a:ext cx="1160252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1" name="TextBox 20">
            <a:extLst>
              <a:ext uri="{FF2B5EF4-FFF2-40B4-BE49-F238E27FC236}">
                <a16:creationId xmlns:a16="http://schemas.microsoft.com/office/drawing/2014/main" id="{8D61DE81-62D2-D781-2C12-1B329C88243F}"/>
              </a:ext>
            </a:extLst>
          </p:cNvPr>
          <p:cNvSpPr txBox="1"/>
          <p:nvPr/>
        </p:nvSpPr>
        <p:spPr>
          <a:xfrm>
            <a:off x="138022" y="4774555"/>
            <a:ext cx="11602527" cy="430887"/>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 - экономия энергоресурсов - снижение оплаты за потребленные ресурсы.</a:t>
            </a:r>
          </a:p>
          <a:p>
            <a:r>
              <a:rPr lang="ru-RU" sz="1100" dirty="0">
                <a:effectLst/>
                <a:latin typeface="Times New Roman" panose="02020603050405020304" pitchFamily="18" charset="0"/>
                <a:ea typeface="Calibri" panose="020F0502020204030204" pitchFamily="34" charset="0"/>
              </a:rPr>
              <a:t> - оформление бесхозяйных объектов имущества в собственность Анучинского муниципального округа. </a:t>
            </a:r>
            <a:endParaRPr lang="ru-RU" sz="11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68CF3D35-B38F-9E2F-1A24-D7D3040A366C}"/>
              </a:ext>
            </a:extLst>
          </p:cNvPr>
          <p:cNvSpPr txBox="1"/>
          <p:nvPr/>
        </p:nvSpPr>
        <p:spPr>
          <a:xfrm>
            <a:off x="1725282" y="128751"/>
            <a:ext cx="9833443" cy="461665"/>
          </a:xfrm>
          <a:prstGeom prst="rect">
            <a:avLst/>
          </a:prstGeom>
          <a:noFill/>
        </p:spPr>
        <p:txBody>
          <a:bodyPr wrap="square">
            <a:spAutoFit/>
          </a:bodyPr>
          <a:lstStyle/>
          <a:p>
            <a:pPr algn="ctr"/>
            <a:r>
              <a:rPr lang="ru-RU" sz="1200" b="1" dirty="0">
                <a:latin typeface="Times New Roman" panose="02020603050405020304" pitchFamily="18" charset="0"/>
                <a:cs typeface="Times New Roman" panose="02020603050405020304" pitchFamily="18" charset="0"/>
              </a:rPr>
              <a:t>Муниципальная программа «</a:t>
            </a:r>
            <a:r>
              <a:rPr lang="ru-RU" sz="1200" b="1" dirty="0">
                <a:effectLst/>
                <a:latin typeface="Times New Roman" panose="02020603050405020304" pitchFamily="18" charset="0"/>
                <a:ea typeface="Times New Roman" panose="02020603050405020304" pitchFamily="18" charset="0"/>
              </a:rPr>
              <a:t>Создание условий для предоставления транспортных услуг населению и организация транспортного обслуживания населения в границах Анучинского муниципального округа</a:t>
            </a:r>
            <a:r>
              <a:rPr lang="ru-RU" sz="1200" b="1" dirty="0">
                <a:latin typeface="Times New Roman" panose="02020603050405020304" pitchFamily="18" charset="0"/>
                <a:cs typeface="Times New Roman" panose="02020603050405020304" pitchFamily="18" charset="0"/>
              </a:rPr>
              <a:t>» на 2025 – 2029годы</a:t>
            </a:r>
          </a:p>
        </p:txBody>
      </p:sp>
      <p:pic>
        <p:nvPicPr>
          <p:cNvPr id="4" name="Рисунок 3">
            <a:extLst>
              <a:ext uri="{FF2B5EF4-FFF2-40B4-BE49-F238E27FC236}">
                <a16:creationId xmlns:a16="http://schemas.microsoft.com/office/drawing/2014/main" id="{B3B3CECB-CEF9-A569-ACA6-B07DA4C3A86C}"/>
              </a:ext>
            </a:extLst>
          </p:cNvPr>
          <p:cNvPicPr>
            <a:picLocks noChangeAspect="1"/>
          </p:cNvPicPr>
          <p:nvPr/>
        </p:nvPicPr>
        <p:blipFill>
          <a:blip r:embed="rId3" cstate="print"/>
          <a:stretch>
            <a:fillRect/>
          </a:stretch>
        </p:blipFill>
        <p:spPr>
          <a:xfrm>
            <a:off x="265078" y="273054"/>
            <a:ext cx="1572348" cy="1659263"/>
          </a:xfrm>
          <a:prstGeom prst="rect">
            <a:avLst/>
          </a:prstGeom>
        </p:spPr>
      </p:pic>
      <p:sp>
        <p:nvSpPr>
          <p:cNvPr id="5" name="TextBox 4">
            <a:extLst>
              <a:ext uri="{FF2B5EF4-FFF2-40B4-BE49-F238E27FC236}">
                <a16:creationId xmlns:a16="http://schemas.microsoft.com/office/drawing/2014/main" id="{1B289787-C25E-D659-6830-0F0D3319D6E6}"/>
              </a:ext>
            </a:extLst>
          </p:cNvPr>
          <p:cNvSpPr txBox="1"/>
          <p:nvPr/>
        </p:nvSpPr>
        <p:spPr>
          <a:xfrm>
            <a:off x="3514865" y="552406"/>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28.06.2024г № 600</a:t>
            </a:r>
          </a:p>
        </p:txBody>
      </p:sp>
      <p:sp>
        <p:nvSpPr>
          <p:cNvPr id="7" name="TextBox 6"/>
          <p:cNvSpPr txBox="1"/>
          <p:nvPr/>
        </p:nvSpPr>
        <p:spPr>
          <a:xfrm>
            <a:off x="1889185" y="914400"/>
            <a:ext cx="7151317" cy="938719"/>
          </a:xfrm>
          <a:prstGeom prst="rect">
            <a:avLst/>
          </a:prstGeom>
          <a:noFill/>
        </p:spPr>
        <p:txBody>
          <a:bodyPr wrap="none" rtlCol="0">
            <a:spAutoFit/>
          </a:bodyPr>
          <a:lstStyle/>
          <a:p>
            <a:r>
              <a:rPr lang="ru-RU" sz="1100" dirty="0">
                <a:latin typeface="Times New Roman" pitchFamily="18" charset="0"/>
                <a:cs typeface="Times New Roman" pitchFamily="18" charset="0"/>
              </a:rPr>
              <a:t>Цель программы – повышение доступности транспортных услуг для жителей округа.</a:t>
            </a:r>
          </a:p>
          <a:p>
            <a:r>
              <a:rPr lang="ru-RU" sz="1100" dirty="0">
                <a:latin typeface="Times New Roman" pitchFamily="18" charset="0"/>
                <a:cs typeface="Times New Roman" pitchFamily="18" charset="0"/>
              </a:rPr>
              <a:t>Задачи программы:</a:t>
            </a:r>
          </a:p>
          <a:p>
            <a:pPr marL="342900" lvl="0" indent="-342900" algn="just"/>
            <a:r>
              <a:rPr lang="ru-RU" sz="1100" dirty="0">
                <a:latin typeface="Times New Roman" panose="02020603050405020304" pitchFamily="18" charset="0"/>
                <a:ea typeface="Times New Roman" panose="02020603050405020304" pitchFamily="18" charset="0"/>
              </a:rPr>
              <a:t>- развитие системы общественного транспорта;</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100" dirty="0">
                <a:latin typeface="Times New Roman" panose="02020603050405020304" pitchFamily="18" charset="0"/>
                <a:ea typeface="Times New Roman" panose="02020603050405020304" pitchFamily="18" charset="0"/>
              </a:rPr>
              <a:t>- создание условий для деятельности перевозчиков, осуществляющих перевозку пассажиров на территории округа;</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100" dirty="0">
                <a:latin typeface="Times New Roman" panose="02020603050405020304" pitchFamily="18" charset="0"/>
                <a:ea typeface="Times New Roman" panose="02020603050405020304" pitchFamily="18" charset="0"/>
              </a:rPr>
              <a:t>- обеспечение бесперебойности движения автобусов по утвержденным маршрутам.</a:t>
            </a:r>
            <a:endParaRPr lang="ru-RU" sz="1100" dirty="0">
              <a:latin typeface="Times New Roman" pitchFamily="18" charset="0"/>
              <a:cs typeface="Times New Roman" pitchFamily="18" charset="0"/>
            </a:endParaRPr>
          </a:p>
        </p:txBody>
      </p:sp>
      <p:graphicFrame>
        <p:nvGraphicFramePr>
          <p:cNvPr id="8" name="Таблица 7">
            <a:extLst>
              <a:ext uri="{FF2B5EF4-FFF2-40B4-BE49-F238E27FC236}">
                <a16:creationId xmlns:a16="http://schemas.microsoft.com/office/drawing/2014/main" id="{D78EE922-F9D9-92FC-F494-3A3A597FA7CA}"/>
              </a:ext>
            </a:extLst>
          </p:cNvPr>
          <p:cNvGraphicFramePr>
            <a:graphicFrameLocks noGrp="1"/>
          </p:cNvGraphicFramePr>
          <p:nvPr>
            <p:extLst>
              <p:ext uri="{D42A27DB-BD31-4B8C-83A1-F6EECF244321}">
                <p14:modId xmlns:p14="http://schemas.microsoft.com/office/powerpoint/2010/main" val="3956908422"/>
              </p:ext>
            </p:extLst>
          </p:nvPr>
        </p:nvGraphicFramePr>
        <p:xfrm>
          <a:off x="217726" y="2021752"/>
          <a:ext cx="11842811" cy="1074420"/>
        </p:xfrm>
        <a:graphic>
          <a:graphicData uri="http://schemas.openxmlformats.org/drawingml/2006/table">
            <a:tbl>
              <a:tblPr firstRow="1" bandRow="1">
                <a:tableStyleId>{BDBED569-4797-4DF1-A0F4-6AAB3CD982D8}</a:tableStyleId>
              </a:tblPr>
              <a:tblGrid>
                <a:gridCol w="418686">
                  <a:extLst>
                    <a:ext uri="{9D8B030D-6E8A-4147-A177-3AD203B41FA5}">
                      <a16:colId xmlns:a16="http://schemas.microsoft.com/office/drawing/2014/main" val="3552395152"/>
                    </a:ext>
                  </a:extLst>
                </a:gridCol>
                <a:gridCol w="7722137">
                  <a:extLst>
                    <a:ext uri="{9D8B030D-6E8A-4147-A177-3AD203B41FA5}">
                      <a16:colId xmlns:a16="http://schemas.microsoft.com/office/drawing/2014/main" val="3059868666"/>
                    </a:ext>
                  </a:extLst>
                </a:gridCol>
                <a:gridCol w="701336">
                  <a:extLst>
                    <a:ext uri="{9D8B030D-6E8A-4147-A177-3AD203B41FA5}">
                      <a16:colId xmlns:a16="http://schemas.microsoft.com/office/drawing/2014/main" val="3116357261"/>
                    </a:ext>
                  </a:extLst>
                </a:gridCol>
                <a:gridCol w="1020932">
                  <a:extLst>
                    <a:ext uri="{9D8B030D-6E8A-4147-A177-3AD203B41FA5}">
                      <a16:colId xmlns:a16="http://schemas.microsoft.com/office/drawing/2014/main" val="566982424"/>
                    </a:ext>
                  </a:extLst>
                </a:gridCol>
                <a:gridCol w="994299">
                  <a:extLst>
                    <a:ext uri="{9D8B030D-6E8A-4147-A177-3AD203B41FA5}">
                      <a16:colId xmlns:a16="http://schemas.microsoft.com/office/drawing/2014/main" val="4084061568"/>
                    </a:ext>
                  </a:extLst>
                </a:gridCol>
                <a:gridCol w="985421">
                  <a:extLst>
                    <a:ext uri="{9D8B030D-6E8A-4147-A177-3AD203B41FA5}">
                      <a16:colId xmlns:a16="http://schemas.microsoft.com/office/drawing/2014/main" val="1253693386"/>
                    </a:ext>
                  </a:extLst>
                </a:gridCol>
              </a:tblGrid>
              <a:tr h="297180">
                <a:tc rowSpan="2">
                  <a:txBody>
                    <a:bodyPr/>
                    <a:lstStyle/>
                    <a:p>
                      <a:r>
                        <a:rPr lang="ru-RU" sz="1100" dirty="0">
                          <a:latin typeface="Times New Roman" panose="02020603050405020304" pitchFamily="18" charset="0"/>
                          <a:cs typeface="Times New Roman" panose="02020603050405020304" pitchFamily="18" charset="0"/>
                        </a:rPr>
                        <a:t>№ п/п</a:t>
                      </a:r>
                    </a:p>
                  </a:txBody>
                  <a:tcPr/>
                </a:tc>
                <a:tc rowSpan="2">
                  <a:txBody>
                    <a:bodyPr/>
                    <a:lstStyle/>
                    <a:p>
                      <a:pPr algn="ctr"/>
                      <a:r>
                        <a:rPr lang="ru-RU" sz="11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100" dirty="0">
                          <a:latin typeface="Times New Roman" panose="02020603050405020304" pitchFamily="18" charset="0"/>
                          <a:cs typeface="Times New Roman" panose="02020603050405020304" pitchFamily="18" charset="0"/>
                        </a:rPr>
                        <a:t>Ед. изм.</a:t>
                      </a:r>
                    </a:p>
                  </a:txBody>
                  <a:tcPr/>
                </a:tc>
                <a:tc gridSpan="3">
                  <a:txBody>
                    <a:bodyPr/>
                    <a:lstStyle/>
                    <a:p>
                      <a:pPr algn="ctr"/>
                      <a:r>
                        <a:rPr lang="ru-RU" sz="11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19135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latin typeface="Times New Roman" panose="02020603050405020304" pitchFamily="18" charset="0"/>
                          <a:cs typeface="Times New Roman" panose="02020603050405020304" pitchFamily="18" charset="0"/>
                        </a:rPr>
                        <a:t>2025год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2026год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2027год</a:t>
                      </a:r>
                    </a:p>
                  </a:txBody>
                  <a:tcPr/>
                </a:tc>
                <a:extLst>
                  <a:ext uri="{0D108BD9-81ED-4DB2-BD59-A6C34878D82A}">
                    <a16:rowId xmlns:a16="http://schemas.microsoft.com/office/drawing/2014/main" val="238859180"/>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3098000721"/>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marL="50800" marR="85090">
                        <a:spcAft>
                          <a:spcPts val="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Выполнение перевозчиками планового количества рейсов по муниципальным маршрутам</a:t>
                      </a:r>
                    </a:p>
                  </a:txBody>
                  <a:tcPr marL="68580" marR="68580" marT="0" marB="0"/>
                </a:tc>
                <a:tc>
                  <a:txBody>
                    <a:bodyPr/>
                    <a:lstStyle/>
                    <a:p>
                      <a:pPr algn="ctr"/>
                      <a:r>
                        <a:rPr lang="ru-RU" sz="1100" dirty="0" err="1">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68580" marR="68580" marT="0" marB="0"/>
                </a:tc>
                <a:extLst>
                  <a:ext uri="{0D108BD9-81ED-4DB2-BD59-A6C34878D82A}">
                    <a16:rowId xmlns:a16="http://schemas.microsoft.com/office/drawing/2014/main" val="2008240502"/>
                  </a:ext>
                </a:extLst>
              </a:tr>
            </a:tbl>
          </a:graphicData>
        </a:graphic>
      </p:graphicFrame>
      <p:sp>
        <p:nvSpPr>
          <p:cNvPr id="1025" name="Rectangle 1"/>
          <p:cNvSpPr>
            <a:spLocks noChangeArrowheads="1"/>
          </p:cNvSpPr>
          <p:nvPr/>
        </p:nvSpPr>
        <p:spPr bwMode="auto">
          <a:xfrm>
            <a:off x="260717" y="3108412"/>
            <a:ext cx="11402195"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Основное мероприятие -осуществление регулярных пассажирских перевозок по регулируемым тарифам по муниципальным маршрутам на территории округа.</a:t>
            </a:r>
            <a:endParaRPr kumimoji="0" lang="ru-RU" sz="1100" b="0" i="0" u="none" strike="noStrike" cap="none" normalizeH="0" baseline="0" dirty="0">
              <a:ln>
                <a:noFill/>
              </a:ln>
              <a:solidFill>
                <a:schemeClr val="tx1"/>
              </a:solidFill>
              <a:effectLst/>
              <a:latin typeface="Arial" pitchFamily="34" charset="0"/>
              <a:cs typeface="Arial" pitchFamily="34" charset="0"/>
            </a:endParaRPr>
          </a:p>
        </p:txBody>
      </p:sp>
      <p:sp>
        <p:nvSpPr>
          <p:cNvPr id="11" name="Прямоугольник 10"/>
          <p:cNvSpPr/>
          <p:nvPr/>
        </p:nvSpPr>
        <p:spPr>
          <a:xfrm>
            <a:off x="212786" y="3304243"/>
            <a:ext cx="11823940" cy="261610"/>
          </a:xfrm>
          <a:prstGeom prst="rect">
            <a:avLst/>
          </a:prstGeom>
        </p:spPr>
        <p:txBody>
          <a:bodyPr wrap="square">
            <a:spAutoFit/>
          </a:bodyPr>
          <a:lstStyle/>
          <a:p>
            <a:r>
              <a:rPr lang="ru-RU" sz="1100" dirty="0">
                <a:latin typeface="Times New Roman" panose="02020603050405020304" pitchFamily="18" charset="0"/>
                <a:ea typeface="Times New Roman" panose="02020603050405020304" pitchFamily="18" charset="0"/>
              </a:rPr>
              <a:t>Ожидаемые результаты реализации муниципальной программы - сохранение количества действующих муниципальных маршрутов в границах округа - 3 ед. </a:t>
            </a:r>
            <a:endParaRPr lang="ru-RU" sz="1100" dirty="0"/>
          </a:p>
        </p:txBody>
      </p:sp>
      <p:pic>
        <p:nvPicPr>
          <p:cNvPr id="12" name="Рисунок 11">
            <a:extLst>
              <a:ext uri="{FF2B5EF4-FFF2-40B4-BE49-F238E27FC236}">
                <a16:creationId xmlns:a16="http://schemas.microsoft.com/office/drawing/2014/main" id="{D1E7040C-5AFE-5B47-F04E-2E5E9AACD1E2}"/>
              </a:ext>
            </a:extLst>
          </p:cNvPr>
          <p:cNvPicPr>
            <a:picLocks noChangeAspect="1"/>
          </p:cNvPicPr>
          <p:nvPr/>
        </p:nvPicPr>
        <p:blipFill>
          <a:blip r:embed="rId4" cstate="print"/>
          <a:stretch>
            <a:fillRect/>
          </a:stretch>
        </p:blipFill>
        <p:spPr>
          <a:xfrm>
            <a:off x="220846" y="3636729"/>
            <a:ext cx="1935757" cy="1323460"/>
          </a:xfrm>
          <a:prstGeom prst="rect">
            <a:avLst/>
          </a:prstGeom>
        </p:spPr>
      </p:pic>
      <p:sp>
        <p:nvSpPr>
          <p:cNvPr id="13" name="TextBox 12">
            <a:extLst>
              <a:ext uri="{FF2B5EF4-FFF2-40B4-BE49-F238E27FC236}">
                <a16:creationId xmlns:a16="http://schemas.microsoft.com/office/drawing/2014/main" id="{A7CF9B41-BF49-188A-7CAB-ADF78B32F7EA}"/>
              </a:ext>
            </a:extLst>
          </p:cNvPr>
          <p:cNvSpPr txBox="1"/>
          <p:nvPr/>
        </p:nvSpPr>
        <p:spPr>
          <a:xfrm>
            <a:off x="2208362" y="3596571"/>
            <a:ext cx="9479761" cy="461665"/>
          </a:xfrm>
          <a:prstGeom prst="rect">
            <a:avLst/>
          </a:prstGeom>
          <a:noFill/>
        </p:spPr>
        <p:txBody>
          <a:bodyPr wrap="square">
            <a:spAutoFit/>
          </a:bodyPr>
          <a:lstStyle/>
          <a:p>
            <a:pPr algn="ctr"/>
            <a:r>
              <a:rPr lang="ru-RU" sz="1200" b="1" dirty="0">
                <a:latin typeface="Times New Roman" panose="02020603050405020304" pitchFamily="18" charset="0"/>
                <a:cs typeface="Times New Roman" panose="02020603050405020304" pitchFamily="18" charset="0"/>
              </a:rPr>
              <a:t>Муниципальная программа «</a:t>
            </a:r>
            <a:r>
              <a:rPr lang="ru-RU" sz="1200" b="1" dirty="0">
                <a:solidFill>
                  <a:srgbClr val="000000"/>
                </a:solidFill>
                <a:effectLst/>
                <a:latin typeface="Times New Roman" panose="02020603050405020304" pitchFamily="18" charset="0"/>
                <a:ea typeface="Times New Roman" panose="02020603050405020304" pitchFamily="18" charset="0"/>
              </a:rPr>
              <a:t>Обеспечение граждан твердым топливом (дровами) на территории Анучинского муниципального округа</a:t>
            </a:r>
            <a:r>
              <a:rPr lang="ru-RU" sz="1200" b="1" dirty="0">
                <a:latin typeface="Times New Roman" panose="02020603050405020304" pitchFamily="18" charset="0"/>
                <a:cs typeface="Times New Roman" panose="02020603050405020304" pitchFamily="18" charset="0"/>
              </a:rPr>
              <a:t>» на 2025-2029 годы</a:t>
            </a:r>
          </a:p>
        </p:txBody>
      </p:sp>
      <p:sp>
        <p:nvSpPr>
          <p:cNvPr id="14" name="TextBox 13">
            <a:extLst>
              <a:ext uri="{FF2B5EF4-FFF2-40B4-BE49-F238E27FC236}">
                <a16:creationId xmlns:a16="http://schemas.microsoft.com/office/drawing/2014/main" id="{1B289787-C25E-D659-6830-0F0D3319D6E6}"/>
              </a:ext>
            </a:extLst>
          </p:cNvPr>
          <p:cNvSpPr txBox="1"/>
          <p:nvPr/>
        </p:nvSpPr>
        <p:spPr>
          <a:xfrm>
            <a:off x="3977817" y="4017349"/>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19.06.2024г № 553</a:t>
            </a:r>
          </a:p>
        </p:txBody>
      </p:sp>
      <p:sp>
        <p:nvSpPr>
          <p:cNvPr id="15" name="TextBox 14"/>
          <p:cNvSpPr txBox="1"/>
          <p:nvPr/>
        </p:nvSpPr>
        <p:spPr>
          <a:xfrm>
            <a:off x="2188234" y="4206815"/>
            <a:ext cx="9593973" cy="769441"/>
          </a:xfrm>
          <a:prstGeom prst="rect">
            <a:avLst/>
          </a:prstGeom>
          <a:noFill/>
        </p:spPr>
        <p:txBody>
          <a:bodyPr wrap="none" rtlCol="0">
            <a:spAutoFit/>
          </a:bodyPr>
          <a:lstStyle/>
          <a:p>
            <a:r>
              <a:rPr lang="ru-RU" sz="1100" dirty="0">
                <a:latin typeface="Times New Roman" pitchFamily="18" charset="0"/>
                <a:cs typeface="Times New Roman" pitchFamily="18" charset="0"/>
              </a:rPr>
              <a:t>Цель программы – </a:t>
            </a:r>
            <a:r>
              <a:rPr lang="ru-RU" sz="1100" dirty="0">
                <a:latin typeface="Times New Roman" panose="02020603050405020304" pitchFamily="18" charset="0"/>
                <a:ea typeface="Times New Roman" panose="02020603050405020304" pitchFamily="18" charset="0"/>
              </a:rPr>
              <a:t>о</a:t>
            </a:r>
            <a:r>
              <a:rPr lang="ru-RU" sz="1100" dirty="0">
                <a:solidFill>
                  <a:srgbClr val="000000"/>
                </a:solidFill>
                <a:latin typeface="Times New Roman" panose="02020603050405020304" pitchFamily="18" charset="0"/>
                <a:ea typeface="Times New Roman" panose="02020603050405020304" pitchFamily="18" charset="0"/>
              </a:rPr>
              <a:t>беспечение граждан твердым топливом (дровами) в необходимом объеме и надлежащего качества.</a:t>
            </a:r>
            <a:r>
              <a:rPr lang="ru-RU" sz="1100" dirty="0">
                <a:latin typeface="Times New Roman" panose="02020603050405020304" pitchFamily="18" charset="0"/>
                <a:ea typeface="Times New Roman" panose="02020603050405020304" pitchFamily="18" charset="0"/>
              </a:rPr>
              <a:t> </a:t>
            </a:r>
            <a:endParaRPr lang="ru-RU" sz="1100" dirty="0">
              <a:latin typeface="Times New Roman" pitchFamily="18" charset="0"/>
              <a:cs typeface="Times New Roman" pitchFamily="18" charset="0"/>
            </a:endParaRPr>
          </a:p>
          <a:p>
            <a:r>
              <a:rPr lang="ru-RU" sz="1100" dirty="0">
                <a:latin typeface="Times New Roman" pitchFamily="18" charset="0"/>
                <a:cs typeface="Times New Roman" pitchFamily="18" charset="0"/>
              </a:rPr>
              <a:t>Задачи программы:</a:t>
            </a:r>
          </a:p>
          <a:p>
            <a:pPr marL="50800" indent="-1905" algn="just">
              <a:spcAft>
                <a:spcPts val="45"/>
              </a:spcAft>
            </a:pPr>
            <a:r>
              <a:rPr lang="ru-RU" sz="1100" kern="100" dirty="0">
                <a:solidFill>
                  <a:srgbClr val="000000"/>
                </a:solidFill>
                <a:latin typeface="Times New Roman" panose="02020603050405020304" pitchFamily="18" charset="0"/>
                <a:ea typeface="Times New Roman" panose="02020603050405020304" pitchFamily="18" charset="0"/>
              </a:rPr>
              <a:t>- создание условий для обеспечения граждан твердым топливом (дровами), обеспечение бесперебойного снабжения граждан твердым топливом (дровами);</a:t>
            </a:r>
          </a:p>
          <a:p>
            <a:pPr marL="50800" indent="-1905" algn="just">
              <a:spcAft>
                <a:spcPts val="45"/>
              </a:spcAft>
              <a:buFontTx/>
              <a:buChar char="-"/>
            </a:pPr>
            <a:r>
              <a:rPr lang="ru-RU" sz="1100" kern="100" dirty="0">
                <a:solidFill>
                  <a:srgbClr val="000000"/>
                </a:solidFill>
                <a:latin typeface="Times New Roman" panose="02020603050405020304" pitchFamily="18" charset="0"/>
                <a:ea typeface="Times New Roman" panose="02020603050405020304" pitchFamily="18" charset="0"/>
              </a:rPr>
              <a:t> возмещение затрат </a:t>
            </a:r>
            <a:r>
              <a:rPr lang="ru-RU" sz="1100" kern="100" dirty="0" err="1">
                <a:solidFill>
                  <a:srgbClr val="000000"/>
                </a:solidFill>
                <a:latin typeface="Times New Roman" panose="02020603050405020304" pitchFamily="18" charset="0"/>
                <a:ea typeface="Times New Roman" panose="02020603050405020304" pitchFamily="18" charset="0"/>
              </a:rPr>
              <a:t>топливоснабжающей</a:t>
            </a:r>
            <a:r>
              <a:rPr lang="ru-RU" sz="1100" kern="100" dirty="0">
                <a:solidFill>
                  <a:srgbClr val="000000"/>
                </a:solidFill>
                <a:latin typeface="Times New Roman" panose="02020603050405020304" pitchFamily="18" charset="0"/>
                <a:ea typeface="Times New Roman" panose="02020603050405020304" pitchFamily="18" charset="0"/>
              </a:rPr>
              <a:t> организации в связи с обеспечением граждан твердым топливом (дровами).</a:t>
            </a:r>
            <a:endParaRPr lang="ru-RU" sz="1100" dirty="0">
              <a:latin typeface="Times New Roman" pitchFamily="18" charset="0"/>
              <a:cs typeface="Times New Roman" pitchFamily="18" charset="0"/>
            </a:endParaRPr>
          </a:p>
        </p:txBody>
      </p:sp>
      <p:graphicFrame>
        <p:nvGraphicFramePr>
          <p:cNvPr id="16" name="Таблица 15">
            <a:extLst>
              <a:ext uri="{FF2B5EF4-FFF2-40B4-BE49-F238E27FC236}">
                <a16:creationId xmlns:a16="http://schemas.microsoft.com/office/drawing/2014/main" id="{9C896223-36E0-0A8A-B504-6BC1517B83AA}"/>
              </a:ext>
            </a:extLst>
          </p:cNvPr>
          <p:cNvGraphicFramePr>
            <a:graphicFrameLocks noGrp="1"/>
          </p:cNvGraphicFramePr>
          <p:nvPr>
            <p:extLst>
              <p:ext uri="{D42A27DB-BD31-4B8C-83A1-F6EECF244321}">
                <p14:modId xmlns:p14="http://schemas.microsoft.com/office/powerpoint/2010/main" val="491489529"/>
              </p:ext>
            </p:extLst>
          </p:nvPr>
        </p:nvGraphicFramePr>
        <p:xfrm>
          <a:off x="157341" y="5018281"/>
          <a:ext cx="11842811" cy="1112520"/>
        </p:xfrm>
        <a:graphic>
          <a:graphicData uri="http://schemas.openxmlformats.org/drawingml/2006/table">
            <a:tbl>
              <a:tblPr firstRow="1" bandRow="1">
                <a:tableStyleId>{BDBED569-4797-4DF1-A0F4-6AAB3CD982D8}</a:tableStyleId>
              </a:tblPr>
              <a:tblGrid>
                <a:gridCol w="418686">
                  <a:extLst>
                    <a:ext uri="{9D8B030D-6E8A-4147-A177-3AD203B41FA5}">
                      <a16:colId xmlns:a16="http://schemas.microsoft.com/office/drawing/2014/main" val="3552395152"/>
                    </a:ext>
                  </a:extLst>
                </a:gridCol>
                <a:gridCol w="7722137">
                  <a:extLst>
                    <a:ext uri="{9D8B030D-6E8A-4147-A177-3AD203B41FA5}">
                      <a16:colId xmlns:a16="http://schemas.microsoft.com/office/drawing/2014/main" val="3059868666"/>
                    </a:ext>
                  </a:extLst>
                </a:gridCol>
                <a:gridCol w="701336">
                  <a:extLst>
                    <a:ext uri="{9D8B030D-6E8A-4147-A177-3AD203B41FA5}">
                      <a16:colId xmlns:a16="http://schemas.microsoft.com/office/drawing/2014/main" val="3116357261"/>
                    </a:ext>
                  </a:extLst>
                </a:gridCol>
                <a:gridCol w="1020932">
                  <a:extLst>
                    <a:ext uri="{9D8B030D-6E8A-4147-A177-3AD203B41FA5}">
                      <a16:colId xmlns:a16="http://schemas.microsoft.com/office/drawing/2014/main" val="566982424"/>
                    </a:ext>
                  </a:extLst>
                </a:gridCol>
                <a:gridCol w="994299">
                  <a:extLst>
                    <a:ext uri="{9D8B030D-6E8A-4147-A177-3AD203B41FA5}">
                      <a16:colId xmlns:a16="http://schemas.microsoft.com/office/drawing/2014/main" val="4084061568"/>
                    </a:ext>
                  </a:extLst>
                </a:gridCol>
                <a:gridCol w="985421">
                  <a:extLst>
                    <a:ext uri="{9D8B030D-6E8A-4147-A177-3AD203B41FA5}">
                      <a16:colId xmlns:a16="http://schemas.microsoft.com/office/drawing/2014/main" val="1253693386"/>
                    </a:ext>
                  </a:extLst>
                </a:gridCol>
              </a:tblGrid>
              <a:tr h="227539">
                <a:tc rowSpan="2">
                  <a:txBody>
                    <a:bodyPr/>
                    <a:lstStyle/>
                    <a:p>
                      <a:r>
                        <a:rPr lang="ru-RU" sz="1100" dirty="0">
                          <a:latin typeface="Times New Roman" panose="02020603050405020304" pitchFamily="18" charset="0"/>
                          <a:cs typeface="Times New Roman" panose="02020603050405020304" pitchFamily="18" charset="0"/>
                        </a:rPr>
                        <a:t>№ п/п</a:t>
                      </a:r>
                    </a:p>
                  </a:txBody>
                  <a:tcPr/>
                </a:tc>
                <a:tc rowSpan="2">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100" dirty="0">
                          <a:latin typeface="Times New Roman" panose="02020603050405020304" pitchFamily="18" charset="0"/>
                          <a:cs typeface="Times New Roman" panose="02020603050405020304" pitchFamily="18" charset="0"/>
                        </a:rPr>
                        <a:t>Ед. изм.</a:t>
                      </a:r>
                    </a:p>
                  </a:txBody>
                  <a:tcPr/>
                </a:tc>
                <a:tc gridSpan="3">
                  <a:txBody>
                    <a:bodyPr/>
                    <a:lstStyle/>
                    <a:p>
                      <a:r>
                        <a:rPr lang="ru-RU" sz="11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22753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latin typeface="Times New Roman" panose="02020603050405020304" pitchFamily="18" charset="0"/>
                          <a:cs typeface="Times New Roman" panose="02020603050405020304" pitchFamily="18" charset="0"/>
                        </a:rPr>
                        <a:t>2025 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2026 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2027 год</a:t>
                      </a:r>
                    </a:p>
                  </a:txBody>
                  <a:tcPr/>
                </a:tc>
                <a:extLst>
                  <a:ext uri="{0D108BD9-81ED-4DB2-BD59-A6C34878D82A}">
                    <a16:rowId xmlns:a16="http://schemas.microsoft.com/office/drawing/2014/main" val="238859180"/>
                  </a:ext>
                </a:extLst>
              </a:tr>
              <a:tr h="227539">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3098000721"/>
                  </a:ext>
                </a:extLst>
              </a:tr>
              <a:tr h="294462">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marL="50800" marR="85090">
                        <a:spcAft>
                          <a:spcPts val="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Доля площади жилищного фонда, обеспеченного твердым топливом, в общей площади жилищного фонда с печным отоплением</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tc>
                <a:extLst>
                  <a:ext uri="{0D108BD9-81ED-4DB2-BD59-A6C34878D82A}">
                    <a16:rowId xmlns:a16="http://schemas.microsoft.com/office/drawing/2014/main" val="2008240502"/>
                  </a:ext>
                </a:extLst>
              </a:tr>
            </a:tbl>
          </a:graphicData>
        </a:graphic>
      </p:graphicFrame>
      <p:sp>
        <p:nvSpPr>
          <p:cNvPr id="17" name="Прямоугольник 16"/>
          <p:cNvSpPr/>
          <p:nvPr/>
        </p:nvSpPr>
        <p:spPr>
          <a:xfrm>
            <a:off x="192657" y="6262149"/>
            <a:ext cx="11806686" cy="261610"/>
          </a:xfrm>
          <a:prstGeom prst="rect">
            <a:avLst/>
          </a:prstGeom>
        </p:spPr>
        <p:txBody>
          <a:bodyPr wrap="square">
            <a:spAutoFit/>
          </a:bodyPr>
          <a:lstStyle/>
          <a:p>
            <a:r>
              <a:rPr lang="ru-RU" sz="1100" dirty="0">
                <a:solidFill>
                  <a:srgbClr val="000000"/>
                </a:solidFill>
                <a:latin typeface="Times New Roman" panose="02020603050405020304" pitchFamily="18" charset="0"/>
                <a:ea typeface="Times New Roman" panose="02020603050405020304" pitchFamily="18" charset="0"/>
              </a:rPr>
              <a:t>Ожидаемые результаты реализации муниципальной программы -удовлетворение потребностей граждан в обеспечении твердым топливом (дровами) на территории округа  </a:t>
            </a:r>
            <a:endParaRPr lang="ru-RU" sz="11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1"/>
            <a:ext cx="12192000" cy="6857999"/>
          </a:xfrm>
          <a:prstGeom prst="rect">
            <a:avLst/>
          </a:prstGeom>
        </p:spPr>
      </p:pic>
      <p:pic>
        <p:nvPicPr>
          <p:cNvPr id="3" name="Рисунок 2">
            <a:extLst>
              <a:ext uri="{FF2B5EF4-FFF2-40B4-BE49-F238E27FC236}">
                <a16:creationId xmlns:a16="http://schemas.microsoft.com/office/drawing/2014/main" id="{3EE296BD-D21B-7E1C-76E7-FA25D73CACA2}"/>
              </a:ext>
            </a:extLst>
          </p:cNvPr>
          <p:cNvPicPr>
            <a:picLocks noChangeAspect="1"/>
          </p:cNvPicPr>
          <p:nvPr/>
        </p:nvPicPr>
        <p:blipFill>
          <a:blip r:embed="rId3" cstate="print"/>
          <a:stretch>
            <a:fillRect/>
          </a:stretch>
        </p:blipFill>
        <p:spPr>
          <a:xfrm>
            <a:off x="212692" y="193138"/>
            <a:ext cx="2584928" cy="1834069"/>
          </a:xfrm>
          <a:prstGeom prst="rect">
            <a:avLst/>
          </a:prstGeom>
        </p:spPr>
      </p:pic>
      <p:sp>
        <p:nvSpPr>
          <p:cNvPr id="4" name="TextBox 3">
            <a:extLst>
              <a:ext uri="{FF2B5EF4-FFF2-40B4-BE49-F238E27FC236}">
                <a16:creationId xmlns:a16="http://schemas.microsoft.com/office/drawing/2014/main" id="{DB7EBD15-071D-4E29-17D6-6DE3A704C036}"/>
              </a:ext>
            </a:extLst>
          </p:cNvPr>
          <p:cNvSpPr txBox="1"/>
          <p:nvPr/>
        </p:nvSpPr>
        <p:spPr>
          <a:xfrm>
            <a:off x="2596550" y="128751"/>
            <a:ext cx="8962175" cy="461665"/>
          </a:xfrm>
          <a:prstGeom prst="rect">
            <a:avLst/>
          </a:prstGeom>
          <a:noFill/>
        </p:spPr>
        <p:txBody>
          <a:bodyPr wrap="square">
            <a:spAutoFit/>
          </a:bodyPr>
          <a:lstStyle/>
          <a:p>
            <a:pPr algn="ctr"/>
            <a:r>
              <a:rPr lang="ru-RU" sz="1200" b="1" dirty="0">
                <a:latin typeface="Times New Roman" panose="02020603050405020304" pitchFamily="18" charset="0"/>
                <a:cs typeface="Times New Roman" panose="02020603050405020304" pitchFamily="18" charset="0"/>
              </a:rPr>
              <a:t>Муниципальная программа «</a:t>
            </a:r>
            <a:r>
              <a:rPr lang="ru-RU" sz="1200" b="1" dirty="0">
                <a:effectLst/>
                <a:latin typeface="Times New Roman" panose="02020603050405020304" pitchFamily="18" charset="0"/>
                <a:ea typeface="Times New Roman" panose="02020603050405020304" pitchFamily="18" charset="0"/>
              </a:rPr>
              <a:t>Организация ритуальных услуг и содержание мест захоронения на территории Анучинского муниципального округа</a:t>
            </a:r>
            <a:r>
              <a:rPr lang="ru-RU" sz="1200" b="1" dirty="0">
                <a:latin typeface="Times New Roman" panose="02020603050405020304" pitchFamily="18" charset="0"/>
                <a:cs typeface="Times New Roman" panose="02020603050405020304" pitchFamily="18" charset="0"/>
              </a:rPr>
              <a:t>» на 2025 – 2029годы</a:t>
            </a:r>
          </a:p>
        </p:txBody>
      </p:sp>
      <p:sp>
        <p:nvSpPr>
          <p:cNvPr id="5" name="TextBox 4">
            <a:extLst>
              <a:ext uri="{FF2B5EF4-FFF2-40B4-BE49-F238E27FC236}">
                <a16:creationId xmlns:a16="http://schemas.microsoft.com/office/drawing/2014/main" id="{AA8B438E-CD1C-036D-B22A-FF0E7AB9A395}"/>
              </a:ext>
            </a:extLst>
          </p:cNvPr>
          <p:cNvSpPr txBox="1"/>
          <p:nvPr/>
        </p:nvSpPr>
        <p:spPr>
          <a:xfrm>
            <a:off x="3900984" y="523285"/>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25.06.2024г № 587</a:t>
            </a:r>
          </a:p>
        </p:txBody>
      </p:sp>
      <p:sp>
        <p:nvSpPr>
          <p:cNvPr id="6" name="Прямоугольник 5"/>
          <p:cNvSpPr/>
          <p:nvPr/>
        </p:nvSpPr>
        <p:spPr>
          <a:xfrm>
            <a:off x="2840965" y="802105"/>
            <a:ext cx="9115245" cy="1277273"/>
          </a:xfrm>
          <a:prstGeom prst="rect">
            <a:avLst/>
          </a:prstGeom>
        </p:spPr>
        <p:txBody>
          <a:bodyPr wrap="square">
            <a:spAutoFit/>
          </a:bodyPr>
          <a:lstStyle/>
          <a:p>
            <a:pPr indent="182880" algn="just"/>
            <a:r>
              <a:rPr lang="ru-RU" sz="1100" dirty="0">
                <a:latin typeface="Times New Roman" panose="02020603050405020304" pitchFamily="18" charset="0"/>
                <a:ea typeface="Times New Roman" panose="02020603050405020304" pitchFamily="18" charset="0"/>
              </a:rPr>
              <a:t>Цель Программы - повышение уровня благоустройства, содержание мест захоронения (кладбищ) и повышение качества предоставления ритуальных услуг.</a:t>
            </a:r>
          </a:p>
          <a:p>
            <a:pPr indent="182880" algn="just"/>
            <a:r>
              <a:rPr lang="ru-RU" sz="1100" dirty="0">
                <a:latin typeface="Times New Roman" panose="02020603050405020304" pitchFamily="18" charset="0"/>
                <a:ea typeface="Calibri" panose="020F0502020204030204" pitchFamily="34" charset="0"/>
                <a:cs typeface="Arial" panose="020B0604020202020204" pitchFamily="34" charset="0"/>
              </a:rPr>
              <a:t>Задачи</a:t>
            </a:r>
            <a:r>
              <a:rPr lang="ru-RU" sz="1100" dirty="0">
                <a:latin typeface="Times New Roman" panose="02020603050405020304" pitchFamily="18" charset="0"/>
                <a:ea typeface="Times New Roman" panose="02020603050405020304" pitchFamily="18" charset="0"/>
                <a:cs typeface="Arial" panose="020B0604020202020204" pitchFamily="34" charset="0"/>
              </a:rPr>
              <a:t> Программы: </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100" dirty="0">
                <a:latin typeface="Times New Roman" panose="02020603050405020304" pitchFamily="18" charset="0"/>
                <a:ea typeface="Times New Roman" panose="02020603050405020304" pitchFamily="18" charset="0"/>
              </a:rPr>
              <a:t>- выполнение комплекса мер по сохранению, благоустройству и надлежащему содержанию мест захоронения (кладбищ);</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100" dirty="0">
                <a:latin typeface="Times New Roman" panose="02020603050405020304" pitchFamily="18" charset="0"/>
                <a:ea typeface="Times New Roman" panose="02020603050405020304" pitchFamily="18" charset="0"/>
              </a:rPr>
              <a:t>- инвентаризация кладбищ, расположенных на территории округа с проведением обследований и составлением электронных реестров, получение</a:t>
            </a:r>
          </a:p>
          <a:p>
            <a:pPr marL="342900" lvl="0" indent="-342900" algn="just"/>
            <a:r>
              <a:rPr lang="ru-RU" sz="1100" dirty="0">
                <a:latin typeface="Times New Roman" panose="02020603050405020304" pitchFamily="18" charset="0"/>
                <a:ea typeface="Times New Roman" panose="02020603050405020304" pitchFamily="18" charset="0"/>
              </a:rPr>
              <a:t>общедоступных результатов;</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050" dirty="0">
                <a:latin typeface="Times New Roman" panose="02020603050405020304" pitchFamily="18" charset="0"/>
                <a:ea typeface="Times New Roman" panose="02020603050405020304" pitchFamily="18" charset="0"/>
              </a:rPr>
              <a:t>- з</a:t>
            </a:r>
            <a:r>
              <a:rPr lang="ru-RU" sz="1100" dirty="0">
                <a:latin typeface="Times New Roman" panose="02020603050405020304" pitchFamily="18" charset="0"/>
                <a:ea typeface="Times New Roman" panose="02020603050405020304" pitchFamily="18" charset="0"/>
              </a:rPr>
              <a:t>ахоронение невостребованных трупов по гарантированному перечню услуг.</a:t>
            </a:r>
          </a:p>
        </p:txBody>
      </p:sp>
      <p:graphicFrame>
        <p:nvGraphicFramePr>
          <p:cNvPr id="7" name="Таблица 6">
            <a:extLst>
              <a:ext uri="{FF2B5EF4-FFF2-40B4-BE49-F238E27FC236}">
                <a16:creationId xmlns:a16="http://schemas.microsoft.com/office/drawing/2014/main" id="{9E851B6A-E0E9-8729-1223-ACDF94E6A7F2}"/>
              </a:ext>
            </a:extLst>
          </p:cNvPr>
          <p:cNvGraphicFramePr>
            <a:graphicFrameLocks noGrp="1"/>
          </p:cNvGraphicFramePr>
          <p:nvPr>
            <p:extLst>
              <p:ext uri="{D42A27DB-BD31-4B8C-83A1-F6EECF244321}">
                <p14:modId xmlns:p14="http://schemas.microsoft.com/office/powerpoint/2010/main" val="1159183936"/>
              </p:ext>
            </p:extLst>
          </p:nvPr>
        </p:nvGraphicFramePr>
        <p:xfrm>
          <a:off x="157341" y="2112274"/>
          <a:ext cx="11842811" cy="1744980"/>
        </p:xfrm>
        <a:graphic>
          <a:graphicData uri="http://schemas.openxmlformats.org/drawingml/2006/table">
            <a:tbl>
              <a:tblPr firstRow="1" bandRow="1">
                <a:tableStyleId>{BDBED569-4797-4DF1-A0F4-6AAB3CD982D8}</a:tableStyleId>
              </a:tblPr>
              <a:tblGrid>
                <a:gridCol w="418686">
                  <a:extLst>
                    <a:ext uri="{9D8B030D-6E8A-4147-A177-3AD203B41FA5}">
                      <a16:colId xmlns:a16="http://schemas.microsoft.com/office/drawing/2014/main" val="3552395152"/>
                    </a:ext>
                  </a:extLst>
                </a:gridCol>
                <a:gridCol w="7722137">
                  <a:extLst>
                    <a:ext uri="{9D8B030D-6E8A-4147-A177-3AD203B41FA5}">
                      <a16:colId xmlns:a16="http://schemas.microsoft.com/office/drawing/2014/main" val="3059868666"/>
                    </a:ext>
                  </a:extLst>
                </a:gridCol>
                <a:gridCol w="701336">
                  <a:extLst>
                    <a:ext uri="{9D8B030D-6E8A-4147-A177-3AD203B41FA5}">
                      <a16:colId xmlns:a16="http://schemas.microsoft.com/office/drawing/2014/main" val="3116357261"/>
                    </a:ext>
                  </a:extLst>
                </a:gridCol>
                <a:gridCol w="1020932">
                  <a:extLst>
                    <a:ext uri="{9D8B030D-6E8A-4147-A177-3AD203B41FA5}">
                      <a16:colId xmlns:a16="http://schemas.microsoft.com/office/drawing/2014/main" val="566982424"/>
                    </a:ext>
                  </a:extLst>
                </a:gridCol>
                <a:gridCol w="994299">
                  <a:extLst>
                    <a:ext uri="{9D8B030D-6E8A-4147-A177-3AD203B41FA5}">
                      <a16:colId xmlns:a16="http://schemas.microsoft.com/office/drawing/2014/main" val="4084061568"/>
                    </a:ext>
                  </a:extLst>
                </a:gridCol>
                <a:gridCol w="985421">
                  <a:extLst>
                    <a:ext uri="{9D8B030D-6E8A-4147-A177-3AD203B41FA5}">
                      <a16:colId xmlns:a16="http://schemas.microsoft.com/office/drawing/2014/main" val="1253693386"/>
                    </a:ext>
                  </a:extLst>
                </a:gridCol>
              </a:tblGrid>
              <a:tr h="297180">
                <a:tc rowSpan="2">
                  <a:txBody>
                    <a:bodyPr/>
                    <a:lstStyle/>
                    <a:p>
                      <a:r>
                        <a:rPr lang="ru-RU" sz="1100" dirty="0">
                          <a:latin typeface="Times New Roman" panose="02020603050405020304" pitchFamily="18" charset="0"/>
                          <a:cs typeface="Times New Roman" panose="02020603050405020304" pitchFamily="18" charset="0"/>
                        </a:rPr>
                        <a:t>№ п/п</a:t>
                      </a:r>
                    </a:p>
                  </a:txBody>
                  <a:tcPr/>
                </a:tc>
                <a:tc rowSpan="2">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100" dirty="0">
                          <a:latin typeface="Times New Roman" panose="02020603050405020304" pitchFamily="18" charset="0"/>
                          <a:cs typeface="Times New Roman" panose="02020603050405020304" pitchFamily="18" charset="0"/>
                        </a:rPr>
                        <a:t>Ед. изм.</a:t>
                      </a:r>
                    </a:p>
                  </a:txBody>
                  <a:tcPr/>
                </a:tc>
                <a:tc gridSpan="3">
                  <a:txBody>
                    <a:bodyPr/>
                    <a:lstStyle/>
                    <a:p>
                      <a:r>
                        <a:rPr lang="ru-RU" sz="11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23177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latin typeface="Times New Roman" panose="02020603050405020304" pitchFamily="18" charset="0"/>
                          <a:cs typeface="Times New Roman" panose="02020603050405020304" pitchFamily="18" charset="0"/>
                        </a:rPr>
                        <a:t>2025 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2026 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2027 год</a:t>
                      </a:r>
                    </a:p>
                  </a:txBody>
                  <a:tcPr/>
                </a:tc>
                <a:extLst>
                  <a:ext uri="{0D108BD9-81ED-4DB2-BD59-A6C34878D82A}">
                    <a16:rowId xmlns:a16="http://schemas.microsoft.com/office/drawing/2014/main" val="238859180"/>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3098000721"/>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marL="50800" marR="85090">
                        <a:spcAft>
                          <a:spcPts val="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Улучшение качества содержания мест захоронений (кладбищ)</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68580" marR="68580" marT="0" marB="0"/>
                </a:tc>
                <a:extLst>
                  <a:ext uri="{0D108BD9-81ED-4DB2-BD59-A6C34878D82A}">
                    <a16:rowId xmlns:a16="http://schemas.microsoft.com/office/drawing/2014/main" val="2008240502"/>
                  </a:ext>
                </a:extLst>
              </a:tr>
              <a:tr h="0">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marL="50800" marR="85090">
                        <a:spcAft>
                          <a:spcPts val="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Инвентаризация кладбищ, стен скорби, крематориев, а также мест захоронений на кладбищах и в стенах скорби, расположенных на территории Анучинского муниципального округа</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га</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24</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tc>
                <a:extLst>
                  <a:ext uri="{0D108BD9-81ED-4DB2-BD59-A6C34878D82A}">
                    <a16:rowId xmlns:a16="http://schemas.microsoft.com/office/drawing/2014/main" val="2959710464"/>
                  </a:ext>
                </a:extLst>
              </a:tr>
              <a:tr h="0">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marL="50800" marR="85090">
                        <a:spcAft>
                          <a:spcPts val="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Совершенствование организации ритуальных услуг (захоронение невостребованных трупов по гарантированному перечню услуг)</a:t>
                      </a:r>
                    </a:p>
                  </a:txBody>
                  <a:tcPr marL="68580" marR="68580" marT="0" marB="0"/>
                </a:tc>
                <a:tc>
                  <a:txBody>
                    <a:bodyPr/>
                    <a:lstStyle/>
                    <a:p>
                      <a:pPr algn="ctr"/>
                      <a:r>
                        <a:rPr lang="ru-RU" sz="1100" dirty="0" err="1">
                          <a:effectLst/>
                          <a:latin typeface="Times New Roman" panose="02020603050405020304" pitchFamily="18" charset="0"/>
                          <a:ea typeface="Times New Roman" panose="02020603050405020304" pitchFamily="18" charset="0"/>
                          <a:cs typeface="Times New Roman" panose="02020603050405020304" pitchFamily="18" charset="0"/>
                        </a:rPr>
                        <a:t>шт</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tc>
                <a:tc>
                  <a:txBody>
                    <a:bodyPr/>
                    <a:lstStyle/>
                    <a:p>
                      <a:pPr algn="ct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tc>
                <a:extLst>
                  <a:ext uri="{0D108BD9-81ED-4DB2-BD59-A6C34878D82A}">
                    <a16:rowId xmlns:a16="http://schemas.microsoft.com/office/drawing/2014/main" val="1062890467"/>
                  </a:ext>
                </a:extLst>
              </a:tr>
            </a:tbl>
          </a:graphicData>
        </a:graphic>
      </p:graphicFrame>
      <p:sp>
        <p:nvSpPr>
          <p:cNvPr id="8" name="Прямоугольник 7"/>
          <p:cNvSpPr/>
          <p:nvPr/>
        </p:nvSpPr>
        <p:spPr>
          <a:xfrm>
            <a:off x="158150" y="3965139"/>
            <a:ext cx="11763555" cy="1107996"/>
          </a:xfrm>
          <a:prstGeom prst="rect">
            <a:avLst/>
          </a:prstGeom>
        </p:spPr>
        <p:txBody>
          <a:bodyPr wrap="square">
            <a:spAutoFit/>
          </a:bodyPr>
          <a:lstStyle/>
          <a:p>
            <a:r>
              <a:rPr lang="ru-RU" sz="1100" dirty="0">
                <a:latin typeface="Times New Roman" panose="02020603050405020304" pitchFamily="18" charset="0"/>
                <a:ea typeface="Times New Roman" panose="02020603050405020304" pitchFamily="18" charset="0"/>
              </a:rPr>
              <a:t>Основное мероприятие – благоустройство и содержание кладбищ.</a:t>
            </a:r>
          </a:p>
          <a:p>
            <a:r>
              <a:rPr lang="ru-RU" sz="1100" dirty="0">
                <a:latin typeface="Times New Roman" panose="02020603050405020304" pitchFamily="18" charset="0"/>
                <a:ea typeface="Times New Roman" panose="02020603050405020304" pitchFamily="18" charset="0"/>
              </a:rPr>
              <a:t>Ожидаемые результаты реализации муниципальной программы</a:t>
            </a:r>
          </a:p>
          <a:p>
            <a:r>
              <a:rPr lang="ru-RU" sz="1100" dirty="0">
                <a:latin typeface="Times New Roman" panose="02020603050405020304" pitchFamily="18" charset="0"/>
                <a:ea typeface="Times New Roman" panose="02020603050405020304" pitchFamily="18" charset="0"/>
              </a:rPr>
              <a:t>- соблюдение требований по содержанию и благоустройству кладбищ;</a:t>
            </a:r>
          </a:p>
          <a:p>
            <a:r>
              <a:rPr lang="ru-RU" sz="1100" dirty="0">
                <a:latin typeface="Times New Roman" panose="02020603050405020304" pitchFamily="18" charset="0"/>
                <a:ea typeface="Times New Roman" panose="02020603050405020304" pitchFamily="18" charset="0"/>
              </a:rPr>
              <a:t>- создание электронного реестра мест захоронения (кладбищ) – 60%;</a:t>
            </a:r>
          </a:p>
          <a:p>
            <a:r>
              <a:rPr lang="ru-RU" sz="1100" dirty="0">
                <a:latin typeface="Times New Roman" panose="02020603050405020304" pitchFamily="18" charset="0"/>
                <a:ea typeface="Times New Roman" panose="02020603050405020304" pitchFamily="18" charset="0"/>
              </a:rPr>
              <a:t>- улучшение уровня ритуальных услуг и организации похоронного дела. (Удовлетворение заявок межокружного отделения ГБУЗ «ПК БЮРО СМЭ» на захоронение невостребованных трупов) – 100%. </a:t>
            </a:r>
            <a:endParaRPr lang="ru-RU" sz="1100" dirty="0"/>
          </a:p>
        </p:txBody>
      </p:sp>
      <p:pic>
        <p:nvPicPr>
          <p:cNvPr id="9" name="Рисунок 8">
            <a:extLst>
              <a:ext uri="{FF2B5EF4-FFF2-40B4-BE49-F238E27FC236}">
                <a16:creationId xmlns:a16="http://schemas.microsoft.com/office/drawing/2014/main" id="{7F1925CC-D446-4CC4-4782-B0A57DBB2211}"/>
              </a:ext>
            </a:extLst>
          </p:cNvPr>
          <p:cNvPicPr>
            <a:picLocks noChangeAspect="1"/>
          </p:cNvPicPr>
          <p:nvPr/>
        </p:nvPicPr>
        <p:blipFill>
          <a:blip r:embed="rId4"/>
          <a:stretch>
            <a:fillRect/>
          </a:stretch>
        </p:blipFill>
        <p:spPr>
          <a:xfrm>
            <a:off x="157341" y="5181020"/>
            <a:ext cx="1950889" cy="1581290"/>
          </a:xfrm>
          <a:prstGeom prst="rect">
            <a:avLst/>
          </a:prstGeom>
        </p:spPr>
      </p:pic>
      <p:sp>
        <p:nvSpPr>
          <p:cNvPr id="11" name="TextBox 10">
            <a:extLst>
              <a:ext uri="{FF2B5EF4-FFF2-40B4-BE49-F238E27FC236}">
                <a16:creationId xmlns:a16="http://schemas.microsoft.com/office/drawing/2014/main" id="{8D566936-4D1F-1BF7-8735-87DE34DCD559}"/>
              </a:ext>
            </a:extLst>
          </p:cNvPr>
          <p:cNvSpPr txBox="1"/>
          <p:nvPr/>
        </p:nvSpPr>
        <p:spPr>
          <a:xfrm>
            <a:off x="2324554" y="5165164"/>
            <a:ext cx="9675598" cy="646331"/>
          </a:xfrm>
          <a:prstGeom prst="rect">
            <a:avLst/>
          </a:prstGeom>
          <a:noFill/>
        </p:spPr>
        <p:txBody>
          <a:bodyPr wrap="square">
            <a:spAutoFit/>
          </a:bodyPr>
          <a:lstStyle/>
          <a:p>
            <a:pPr algn="ctr"/>
            <a:r>
              <a:rPr lang="ru-RU" sz="1200" b="1" dirty="0">
                <a:solidFill>
                  <a:srgbClr val="9900FF"/>
                </a:solidFill>
                <a:effectLst/>
                <a:latin typeface="Times New Roman" panose="02020603050405020304" pitchFamily="18" charset="0"/>
                <a:ea typeface="Calibri" panose="020F0502020204030204" pitchFamily="34" charset="0"/>
              </a:rPr>
              <a:t>Муниципальная программа «Обеспечение инженерной и транспортной инфраструктурой земельных участков, предоставляемых (предоставленных) бесплатно для индивидуального жилищного строительства семьям, имеющим трех и более детей </a:t>
            </a:r>
            <a:br>
              <a:rPr lang="ru-RU" sz="1200" b="1" dirty="0">
                <a:solidFill>
                  <a:srgbClr val="9900FF"/>
                </a:solidFill>
                <a:effectLst/>
                <a:latin typeface="Times New Roman" panose="02020603050405020304" pitchFamily="18" charset="0"/>
                <a:ea typeface="Calibri" panose="020F0502020204030204" pitchFamily="34" charset="0"/>
              </a:rPr>
            </a:br>
            <a:r>
              <a:rPr lang="ru-RU" sz="1200" b="1" dirty="0">
                <a:solidFill>
                  <a:srgbClr val="9900FF"/>
                </a:solidFill>
                <a:effectLst/>
                <a:latin typeface="Times New Roman" panose="02020603050405020304" pitchFamily="18" charset="0"/>
                <a:ea typeface="Calibri" panose="020F0502020204030204" pitchFamily="34" charset="0"/>
              </a:rPr>
              <a:t>на территории Анучинского муниципального округа» на 2025-2029 годы</a:t>
            </a:r>
            <a:endParaRPr lang="ru-RU" sz="1200" dirty="0">
              <a:solidFill>
                <a:srgbClr val="9900FF"/>
              </a:solidFill>
            </a:endParaRPr>
          </a:p>
        </p:txBody>
      </p:sp>
      <p:sp>
        <p:nvSpPr>
          <p:cNvPr id="12" name="TextBox 11">
            <a:extLst>
              <a:ext uri="{FF2B5EF4-FFF2-40B4-BE49-F238E27FC236}">
                <a16:creationId xmlns:a16="http://schemas.microsoft.com/office/drawing/2014/main" id="{3840E6BB-CB03-0BCE-F99B-AA4BA8438AD6}"/>
              </a:ext>
            </a:extLst>
          </p:cNvPr>
          <p:cNvSpPr txBox="1"/>
          <p:nvPr/>
        </p:nvSpPr>
        <p:spPr>
          <a:xfrm>
            <a:off x="4682558" y="5794285"/>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10.09.2024г № 863</a:t>
            </a:r>
          </a:p>
        </p:txBody>
      </p:sp>
      <p:sp>
        <p:nvSpPr>
          <p:cNvPr id="14" name="TextBox 13">
            <a:extLst>
              <a:ext uri="{FF2B5EF4-FFF2-40B4-BE49-F238E27FC236}">
                <a16:creationId xmlns:a16="http://schemas.microsoft.com/office/drawing/2014/main" id="{1B3B2BA0-A99F-EC89-8101-5A7B202289E9}"/>
              </a:ext>
            </a:extLst>
          </p:cNvPr>
          <p:cNvSpPr txBox="1"/>
          <p:nvPr/>
        </p:nvSpPr>
        <p:spPr>
          <a:xfrm>
            <a:off x="2108230" y="5992869"/>
            <a:ext cx="9891922" cy="769441"/>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Цель муниципальной программы -</a:t>
            </a:r>
            <a:r>
              <a:rPr lang="ru-RU" sz="1100" dirty="0">
                <a:effectLst/>
                <a:latin typeface="Times New Roman" panose="02020603050405020304" pitchFamily="18" charset="0"/>
                <a:ea typeface="Calibri" panose="020F0502020204030204" pitchFamily="34" charset="0"/>
              </a:rPr>
              <a:t>Повышение качества и условий жизни семей, имеющих трех и более детей на территории Анучинского муниципального округа</a:t>
            </a: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a:t>
            </a:r>
          </a:p>
          <a:p>
            <a:r>
              <a:rPr lang="ru-RU" sz="1100" dirty="0">
                <a:latin typeface="Times New Roman" panose="02020603050405020304" pitchFamily="18" charset="0"/>
                <a:cs typeface="Times New Roman" panose="02020603050405020304" pitchFamily="18" charset="0"/>
              </a:rPr>
              <a:t>Задача программы - </a:t>
            </a:r>
            <a:r>
              <a:rPr lang="ru-RU" sz="1100" dirty="0">
                <a:effectLst/>
                <a:latin typeface="Times New Roman" panose="02020603050405020304" pitchFamily="18" charset="0"/>
                <a:ea typeface="Calibri" panose="020F0502020204030204" pitchFamily="34" charset="0"/>
              </a:rPr>
              <a:t>обеспечение инженерной и транспортной инфраструктурой земельных участков, предоставляемых (предоставленных) бесплатно для индивидуального жилищного строительства семьям, имеющим трех и более детей.</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658218B-5899-B0EE-0B09-E0130CA13088}"/>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A06E7730-8807-C71D-04C0-059CC5ECC551}"/>
              </a:ext>
            </a:extLst>
          </p:cNvPr>
          <p:cNvSpPr txBox="1"/>
          <p:nvPr/>
        </p:nvSpPr>
        <p:spPr>
          <a:xfrm>
            <a:off x="310393" y="201336"/>
            <a:ext cx="11388800" cy="938719"/>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Основные мероприятия программы:</a:t>
            </a:r>
          </a:p>
          <a:p>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разработка проектно-сметной и рабочей документации;</a:t>
            </a:r>
          </a:p>
          <a:p>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строительство и ввод в эксплуатацию подъездных автомобильных дорог, внутриквартальных проездов к земельным участкам;</a:t>
            </a:r>
          </a:p>
          <a:p>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строительство и ввод в эксплуатацию инженерной инфраструктуры;</a:t>
            </a:r>
          </a:p>
          <a:p>
            <a:r>
              <a:rPr lang="ru-RU" sz="1100" dirty="0">
                <a:effectLst/>
                <a:latin typeface="Times New Roman" panose="02020603050405020304" pitchFamily="18" charset="0"/>
                <a:ea typeface="Calibri" panose="020F0502020204030204" pitchFamily="34" charset="0"/>
                <a:cs typeface="Times New Roman" panose="02020603050405020304" pitchFamily="18" charset="0"/>
              </a:rPr>
              <a:t>- осуществление технологического присоединения к электрическим сетям.</a:t>
            </a:r>
            <a:endParaRPr lang="ru-RU" sz="1100" dirty="0">
              <a:latin typeface="Times New Roman" panose="02020603050405020304" pitchFamily="18" charset="0"/>
              <a:cs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6B01DAD7-E988-2D95-2D60-364DE6D9CDD8}"/>
              </a:ext>
            </a:extLst>
          </p:cNvPr>
          <p:cNvGraphicFramePr>
            <a:graphicFrameLocks noGrp="1"/>
          </p:cNvGraphicFramePr>
          <p:nvPr>
            <p:extLst>
              <p:ext uri="{D42A27DB-BD31-4B8C-83A1-F6EECF244321}">
                <p14:modId xmlns:p14="http://schemas.microsoft.com/office/powerpoint/2010/main" val="1763706420"/>
              </p:ext>
            </p:extLst>
          </p:nvPr>
        </p:nvGraphicFramePr>
        <p:xfrm>
          <a:off x="174594" y="1140055"/>
          <a:ext cx="11842811" cy="1951356"/>
        </p:xfrm>
        <a:graphic>
          <a:graphicData uri="http://schemas.openxmlformats.org/drawingml/2006/table">
            <a:tbl>
              <a:tblPr firstRow="1" bandRow="1">
                <a:tableStyleId>{C4B1156A-380E-4F78-BDF5-A606A8083BF9}</a:tableStyleId>
              </a:tblPr>
              <a:tblGrid>
                <a:gridCol w="418686">
                  <a:extLst>
                    <a:ext uri="{9D8B030D-6E8A-4147-A177-3AD203B41FA5}">
                      <a16:colId xmlns:a16="http://schemas.microsoft.com/office/drawing/2014/main" val="3552395152"/>
                    </a:ext>
                  </a:extLst>
                </a:gridCol>
                <a:gridCol w="7722137">
                  <a:extLst>
                    <a:ext uri="{9D8B030D-6E8A-4147-A177-3AD203B41FA5}">
                      <a16:colId xmlns:a16="http://schemas.microsoft.com/office/drawing/2014/main" val="3059868666"/>
                    </a:ext>
                  </a:extLst>
                </a:gridCol>
                <a:gridCol w="701336">
                  <a:extLst>
                    <a:ext uri="{9D8B030D-6E8A-4147-A177-3AD203B41FA5}">
                      <a16:colId xmlns:a16="http://schemas.microsoft.com/office/drawing/2014/main" val="3116357261"/>
                    </a:ext>
                  </a:extLst>
                </a:gridCol>
                <a:gridCol w="1020932">
                  <a:extLst>
                    <a:ext uri="{9D8B030D-6E8A-4147-A177-3AD203B41FA5}">
                      <a16:colId xmlns:a16="http://schemas.microsoft.com/office/drawing/2014/main" val="566982424"/>
                    </a:ext>
                  </a:extLst>
                </a:gridCol>
                <a:gridCol w="994299">
                  <a:extLst>
                    <a:ext uri="{9D8B030D-6E8A-4147-A177-3AD203B41FA5}">
                      <a16:colId xmlns:a16="http://schemas.microsoft.com/office/drawing/2014/main" val="4084061568"/>
                    </a:ext>
                  </a:extLst>
                </a:gridCol>
                <a:gridCol w="985421">
                  <a:extLst>
                    <a:ext uri="{9D8B030D-6E8A-4147-A177-3AD203B41FA5}">
                      <a16:colId xmlns:a16="http://schemas.microsoft.com/office/drawing/2014/main" val="1253693386"/>
                    </a:ext>
                  </a:extLst>
                </a:gridCol>
              </a:tblGrid>
              <a:tr h="297180">
                <a:tc rowSpan="2">
                  <a:txBody>
                    <a:bodyPr/>
                    <a:lstStyle/>
                    <a:p>
                      <a:r>
                        <a:rPr lang="ru-RU" sz="1000" dirty="0">
                          <a:latin typeface="Times New Roman" panose="02020603050405020304" pitchFamily="18" charset="0"/>
                          <a:cs typeface="Times New Roman" panose="02020603050405020304" pitchFamily="18" charset="0"/>
                        </a:rPr>
                        <a:t>№ п/п</a:t>
                      </a:r>
                    </a:p>
                  </a:txBody>
                  <a:tcPr/>
                </a:tc>
                <a:tc rowSpan="2">
                  <a:txBody>
                    <a:bodyPr/>
                    <a:lstStyle/>
                    <a:p>
                      <a:r>
                        <a:rPr lang="ru-RU" sz="10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000" dirty="0">
                          <a:latin typeface="Times New Roman" panose="02020603050405020304" pitchFamily="18" charset="0"/>
                          <a:cs typeface="Times New Roman" panose="02020603050405020304" pitchFamily="18" charset="0"/>
                        </a:rPr>
                        <a:t>Ед. изм.</a:t>
                      </a:r>
                    </a:p>
                  </a:txBody>
                  <a:tcPr/>
                </a:tc>
                <a:tc gridSpan="3">
                  <a:txBody>
                    <a:bodyPr/>
                    <a:lstStyle/>
                    <a:p>
                      <a:r>
                        <a:rPr lang="ru-RU" sz="10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23177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1" dirty="0">
                          <a:latin typeface="Times New Roman" panose="02020603050405020304" pitchFamily="18" charset="0"/>
                          <a:cs typeface="Times New Roman" panose="02020603050405020304" pitchFamily="18" charset="0"/>
                        </a:rPr>
                        <a:t>2025 год</a:t>
                      </a:r>
                    </a:p>
                  </a:txBody>
                  <a:tcPr/>
                </a:tc>
                <a:tc>
                  <a:txBody>
                    <a:bodyPr/>
                    <a:lstStyle/>
                    <a:p>
                      <a:pPr algn="ctr"/>
                      <a:r>
                        <a:rPr lang="ru-RU" sz="1000" b="1" dirty="0">
                          <a:latin typeface="Times New Roman" panose="02020603050405020304" pitchFamily="18" charset="0"/>
                          <a:cs typeface="Times New Roman" panose="02020603050405020304" pitchFamily="18" charset="0"/>
                        </a:rPr>
                        <a:t>2026 год</a:t>
                      </a:r>
                    </a:p>
                  </a:txBody>
                  <a:tcPr/>
                </a:tc>
                <a:tc>
                  <a:txBody>
                    <a:bodyPr/>
                    <a:lstStyle/>
                    <a:p>
                      <a:pPr algn="ctr"/>
                      <a:r>
                        <a:rPr lang="ru-RU" sz="1000" b="1" dirty="0">
                          <a:latin typeface="Times New Roman" panose="02020603050405020304" pitchFamily="18" charset="0"/>
                          <a:cs typeface="Times New Roman" panose="02020603050405020304" pitchFamily="18" charset="0"/>
                        </a:rPr>
                        <a:t>2027 год</a:t>
                      </a:r>
                    </a:p>
                  </a:txBody>
                  <a:tcPr/>
                </a:tc>
                <a:extLst>
                  <a:ext uri="{0D108BD9-81ED-4DB2-BD59-A6C34878D82A}">
                    <a16:rowId xmlns:a16="http://schemas.microsoft.com/office/drawing/2014/main" val="238859180"/>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ctr"/>
                      <a:r>
                        <a:rPr lang="ru-RU" sz="1000" dirty="0">
                          <a:latin typeface="Times New Roman" panose="02020603050405020304" pitchFamily="18" charset="0"/>
                          <a:cs typeface="Times New Roman" panose="02020603050405020304" pitchFamily="18" charset="0"/>
                        </a:rPr>
                        <a:t>2</a:t>
                      </a:r>
                    </a:p>
                  </a:txBody>
                  <a:tcPr/>
                </a:tc>
                <a:tc>
                  <a:txBody>
                    <a:bodyPr/>
                    <a:lstStyle/>
                    <a:p>
                      <a:pPr algn="ctr"/>
                      <a:r>
                        <a:rPr lang="ru-RU" sz="1000" dirty="0">
                          <a:latin typeface="Times New Roman" panose="02020603050405020304" pitchFamily="18" charset="0"/>
                          <a:cs typeface="Times New Roman" panose="02020603050405020304" pitchFamily="18" charset="0"/>
                        </a:rPr>
                        <a:t>3</a:t>
                      </a:r>
                    </a:p>
                  </a:txBody>
                  <a:tcPr/>
                </a:tc>
                <a:tc>
                  <a:txBody>
                    <a:bodyPr/>
                    <a:lstStyle/>
                    <a:p>
                      <a:pPr algn="ctr"/>
                      <a:r>
                        <a:rPr lang="ru-RU" sz="1000" dirty="0">
                          <a:latin typeface="Times New Roman" panose="02020603050405020304" pitchFamily="18" charset="0"/>
                          <a:cs typeface="Times New Roman" panose="02020603050405020304" pitchFamily="18" charset="0"/>
                        </a:rPr>
                        <a:t>4</a:t>
                      </a:r>
                    </a:p>
                  </a:txBody>
                  <a:tcPr/>
                </a:tc>
                <a:tc>
                  <a:txBody>
                    <a:bodyPr/>
                    <a:lstStyle/>
                    <a:p>
                      <a:pPr algn="ctr"/>
                      <a:r>
                        <a:rPr lang="ru-RU" sz="1000" dirty="0">
                          <a:latin typeface="Times New Roman" panose="02020603050405020304" pitchFamily="18" charset="0"/>
                          <a:cs typeface="Times New Roman" panose="02020603050405020304" pitchFamily="18" charset="0"/>
                        </a:rPr>
                        <a:t>5</a:t>
                      </a:r>
                    </a:p>
                  </a:txBody>
                  <a:tcPr/>
                </a:tc>
                <a:tc>
                  <a:txBody>
                    <a:bodyPr/>
                    <a:lstStyle/>
                    <a:p>
                      <a:pPr algn="ctr"/>
                      <a:r>
                        <a:rPr lang="ru-RU" sz="10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3098000721"/>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Разработка проектно-сметной и рабочей документации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шт.</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08240502"/>
                  </a:ext>
                </a:extLst>
              </a:tr>
              <a:tr h="0">
                <a:tc>
                  <a:txBody>
                    <a:bodyPr/>
                    <a:lstStyle/>
                    <a:p>
                      <a:pPr algn="ctr"/>
                      <a:r>
                        <a:rPr lang="ru-RU" sz="1000" dirty="0">
                          <a:latin typeface="Times New Roman" panose="02020603050405020304" pitchFamily="18" charset="0"/>
                          <a:cs typeface="Times New Roman" panose="02020603050405020304" pitchFamily="18" charset="0"/>
                        </a:rPr>
                        <a:t>2</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земельных участков, обеспеченных транспортной инфраструктурой, предоставляемых (предоставленных) семьям, имеющим трех и более детей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25</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59710464"/>
                  </a:ext>
                </a:extLst>
              </a:tr>
              <a:tr h="0">
                <a:tc>
                  <a:txBody>
                    <a:bodyPr/>
                    <a:lstStyle/>
                    <a:p>
                      <a:pPr algn="ctr"/>
                      <a:r>
                        <a:rPr lang="ru-RU" sz="1000" dirty="0">
                          <a:latin typeface="Times New Roman" panose="02020603050405020304" pitchFamily="18" charset="0"/>
                          <a:cs typeface="Times New Roman" panose="02020603050405020304" pitchFamily="18" charset="0"/>
                        </a:rPr>
                        <a:t>3</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земельных участков, обеспеченных инженерной инфраструктурой, предоставляемых (предоставленных) семьям, имеющим трех и более детей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25</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62890467"/>
                  </a:ext>
                </a:extLst>
              </a:tr>
              <a:tr h="0">
                <a:tc>
                  <a:txBody>
                    <a:bodyPr/>
                    <a:lstStyle/>
                    <a:p>
                      <a:pPr algn="ctr"/>
                      <a:r>
                        <a:rPr lang="ru-RU" sz="1000" dirty="0">
                          <a:latin typeface="Times New Roman" panose="02020603050405020304" pitchFamily="18" charset="0"/>
                          <a:cs typeface="Times New Roman" panose="02020603050405020304" pitchFamily="18" charset="0"/>
                        </a:rPr>
                        <a:t>4</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rPr>
                        <a:t>Доля земельных участков, обеспеченных электроснабжением, предоставляемых (предоставленных) семьям, имеющим трех и более детей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7260796"/>
                  </a:ext>
                </a:extLst>
              </a:tr>
            </a:tbl>
          </a:graphicData>
        </a:graphic>
      </p:graphicFrame>
      <p:sp>
        <p:nvSpPr>
          <p:cNvPr id="9" name="TextBox 8">
            <a:extLst>
              <a:ext uri="{FF2B5EF4-FFF2-40B4-BE49-F238E27FC236}">
                <a16:creationId xmlns:a16="http://schemas.microsoft.com/office/drawing/2014/main" id="{4ED50632-744E-CF22-644E-79CB084D310F}"/>
              </a:ext>
            </a:extLst>
          </p:cNvPr>
          <p:cNvSpPr txBox="1"/>
          <p:nvPr/>
        </p:nvSpPr>
        <p:spPr>
          <a:xfrm>
            <a:off x="310393" y="3127731"/>
            <a:ext cx="11707012" cy="769441"/>
          </a:xfrm>
          <a:prstGeom prst="rect">
            <a:avLst/>
          </a:prstGeom>
          <a:noFill/>
        </p:spPr>
        <p:txBody>
          <a:bodyPr wrap="square">
            <a:spAutoFit/>
          </a:bodyPr>
          <a:lstStyle/>
          <a:p>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Ожидаемые результаты реализации муниципальной программы:</a:t>
            </a:r>
          </a:p>
          <a:p>
            <a:r>
              <a:rPr lang="ru-RU" sz="1100" dirty="0">
                <a:effectLst/>
                <a:latin typeface="Times New Roman" panose="02020603050405020304" pitchFamily="18" charset="0"/>
                <a:ea typeface="Calibri" panose="020F0502020204030204" pitchFamily="34" charset="0"/>
              </a:rPr>
              <a:t>- выполнение комплексных инженерных изысканий (геодезических, геологических, гидрологических, экологических); </a:t>
            </a:r>
          </a:p>
          <a:p>
            <a:r>
              <a:rPr lang="ru-RU" sz="1100" dirty="0">
                <a:effectLst/>
                <a:latin typeface="Times New Roman" panose="02020603050405020304" pitchFamily="18" charset="0"/>
                <a:ea typeface="Calibri" panose="020F0502020204030204" pitchFamily="34" charset="0"/>
              </a:rPr>
              <a:t>- разработка проектно-сметной и рабочей документации инженерной (электроснабжение, водоснабжение) и транспортной инфраструктуры; проведение госэкспертизы проектно-сметной документации и инженерных изысканий.</a:t>
            </a:r>
            <a:endParaRPr lang="ru-RU" sz="1100" dirty="0"/>
          </a:p>
        </p:txBody>
      </p:sp>
    </p:spTree>
    <p:extLst>
      <p:ext uri="{BB962C8B-B14F-4D97-AF65-F5344CB8AC3E}">
        <p14:creationId xmlns:p14="http://schemas.microsoft.com/office/powerpoint/2010/main" val="24664951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3E947FFD-19BF-61C7-549A-2522528331E4}"/>
              </a:ext>
            </a:extLst>
          </p:cNvPr>
          <p:cNvSpPr txBox="1"/>
          <p:nvPr/>
        </p:nvSpPr>
        <p:spPr>
          <a:xfrm>
            <a:off x="745724" y="128751"/>
            <a:ext cx="10813002" cy="461665"/>
          </a:xfrm>
          <a:prstGeom prst="rect">
            <a:avLst/>
          </a:prstGeom>
          <a:noFill/>
        </p:spPr>
        <p:txBody>
          <a:bodyPr wrap="square">
            <a:spAutoFit/>
          </a:bodyPr>
          <a:lstStyle/>
          <a:p>
            <a:pPr algn="ctr"/>
            <a:r>
              <a:rPr lang="ru-RU" sz="1200" b="1" dirty="0">
                <a:latin typeface="Times New Roman" panose="02020603050405020304" pitchFamily="18" charset="0"/>
                <a:cs typeface="Times New Roman" panose="02020603050405020304" pitchFamily="18" charset="0"/>
              </a:rPr>
              <a:t>Муниципальная программа "Содействие развитию  малого и среднего предпринимательства, социального предпринимательства, а также физических лиц и индивидуальных предпринимателей, применяющих специальный налоговый режим "Налог на профессиональный доход»</a:t>
            </a:r>
          </a:p>
        </p:txBody>
      </p:sp>
      <p:sp>
        <p:nvSpPr>
          <p:cNvPr id="4" name="TextBox 3">
            <a:extLst>
              <a:ext uri="{FF2B5EF4-FFF2-40B4-BE49-F238E27FC236}">
                <a16:creationId xmlns:a16="http://schemas.microsoft.com/office/drawing/2014/main" id="{542759A7-4B1C-546A-1B88-A5A6D48A1899}"/>
              </a:ext>
            </a:extLst>
          </p:cNvPr>
          <p:cNvSpPr txBox="1"/>
          <p:nvPr/>
        </p:nvSpPr>
        <p:spPr>
          <a:xfrm>
            <a:off x="3217661" y="569368"/>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11.07.2024г № 645</a:t>
            </a:r>
          </a:p>
        </p:txBody>
      </p:sp>
      <p:pic>
        <p:nvPicPr>
          <p:cNvPr id="5" name="Рисунок 4">
            <a:extLst>
              <a:ext uri="{FF2B5EF4-FFF2-40B4-BE49-F238E27FC236}">
                <a16:creationId xmlns:a16="http://schemas.microsoft.com/office/drawing/2014/main" id="{C74F6A78-DFC7-45DD-EA98-7C98276FFDF2}"/>
              </a:ext>
            </a:extLst>
          </p:cNvPr>
          <p:cNvPicPr>
            <a:picLocks noChangeAspect="1"/>
          </p:cNvPicPr>
          <p:nvPr/>
        </p:nvPicPr>
        <p:blipFill rotWithShape="1">
          <a:blip r:embed="rId3" cstate="print"/>
          <a:srcRect l="13098" t="13945" r="11100"/>
          <a:stretch/>
        </p:blipFill>
        <p:spPr>
          <a:xfrm>
            <a:off x="228138" y="612637"/>
            <a:ext cx="1393627" cy="1154096"/>
          </a:xfrm>
          <a:prstGeom prst="rect">
            <a:avLst/>
          </a:prstGeom>
        </p:spPr>
      </p:pic>
      <p:pic>
        <p:nvPicPr>
          <p:cNvPr id="6" name="Рисунок 5">
            <a:extLst>
              <a:ext uri="{FF2B5EF4-FFF2-40B4-BE49-F238E27FC236}">
                <a16:creationId xmlns:a16="http://schemas.microsoft.com/office/drawing/2014/main" id="{9065C2E8-9202-6A93-5AA0-B7CFD62D66B5}"/>
              </a:ext>
            </a:extLst>
          </p:cNvPr>
          <p:cNvPicPr>
            <a:picLocks noChangeAspect="1"/>
          </p:cNvPicPr>
          <p:nvPr/>
        </p:nvPicPr>
        <p:blipFill>
          <a:blip r:embed="rId4" cstate="print"/>
          <a:stretch>
            <a:fillRect/>
          </a:stretch>
        </p:blipFill>
        <p:spPr>
          <a:xfrm>
            <a:off x="217631" y="1844940"/>
            <a:ext cx="1420426" cy="1105495"/>
          </a:xfrm>
          <a:prstGeom prst="rect">
            <a:avLst/>
          </a:prstGeom>
        </p:spPr>
      </p:pic>
      <p:pic>
        <p:nvPicPr>
          <p:cNvPr id="7" name="Рисунок 6">
            <a:extLst>
              <a:ext uri="{FF2B5EF4-FFF2-40B4-BE49-F238E27FC236}">
                <a16:creationId xmlns:a16="http://schemas.microsoft.com/office/drawing/2014/main" id="{7A0D87AC-B7E5-2903-631C-026F7815D9C8}"/>
              </a:ext>
            </a:extLst>
          </p:cNvPr>
          <p:cNvPicPr>
            <a:picLocks noChangeAspect="1"/>
          </p:cNvPicPr>
          <p:nvPr/>
        </p:nvPicPr>
        <p:blipFill>
          <a:blip r:embed="rId5" cstate="print"/>
          <a:stretch>
            <a:fillRect/>
          </a:stretch>
        </p:blipFill>
        <p:spPr>
          <a:xfrm>
            <a:off x="217621" y="3051549"/>
            <a:ext cx="1464530" cy="873757"/>
          </a:xfrm>
          <a:prstGeom prst="rect">
            <a:avLst/>
          </a:prstGeom>
        </p:spPr>
      </p:pic>
      <p:sp>
        <p:nvSpPr>
          <p:cNvPr id="8" name="TextBox 7">
            <a:extLst>
              <a:ext uri="{FF2B5EF4-FFF2-40B4-BE49-F238E27FC236}">
                <a16:creationId xmlns:a16="http://schemas.microsoft.com/office/drawing/2014/main" id="{84260ECB-A8EC-6D81-C223-982198C0F61A}"/>
              </a:ext>
            </a:extLst>
          </p:cNvPr>
          <p:cNvSpPr txBox="1"/>
          <p:nvPr/>
        </p:nvSpPr>
        <p:spPr>
          <a:xfrm>
            <a:off x="1767016" y="833644"/>
            <a:ext cx="10171942" cy="3139321"/>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Цель муниципальной программы – создание условий для развития малого и среднего предпринимательства, а также физических лиц, применяющих специальный налоговый режим «Налог на профессиональный доход».</a:t>
            </a:r>
          </a:p>
          <a:p>
            <a:pPr algn="just"/>
            <a:r>
              <a:rPr lang="ru-RU" sz="1100" dirty="0">
                <a:latin typeface="Times New Roman" panose="02020603050405020304" pitchFamily="18" charset="0"/>
                <a:cs typeface="Times New Roman" panose="02020603050405020304" pitchFamily="18" charset="0"/>
              </a:rPr>
              <a:t>Достижение указанной цели предполагает решение следующего комплекса задач -  содействие повышению предпринимательской грамотности и конкурентоспособности субъектов малого и среднего предпринимательства, а также физических лиц, применяющих специальный налоговый режим.</a:t>
            </a:r>
          </a:p>
          <a:p>
            <a:pPr algn="just"/>
            <a:r>
              <a:rPr lang="ru-RU" sz="1100" dirty="0">
                <a:latin typeface="Times New Roman" panose="02020603050405020304" pitchFamily="18" charset="0"/>
                <a:cs typeface="Times New Roman" panose="02020603050405020304" pitchFamily="18" charset="0"/>
              </a:rPr>
              <a:t>В целях  стимулирования развития деятельности малого и среднего предпринимательства определены следующие приоритетные направления:</a:t>
            </a:r>
          </a:p>
          <a:p>
            <a:pPr marL="171450" indent="-171450" algn="just">
              <a:buFontTx/>
              <a:buChar char="-"/>
            </a:pPr>
            <a:r>
              <a:rPr lang="ru-RU" sz="1100" dirty="0">
                <a:latin typeface="Times New Roman" panose="02020603050405020304" pitchFamily="18" charset="0"/>
                <a:cs typeface="Times New Roman" panose="02020603050405020304" pitchFamily="18" charset="0"/>
              </a:rPr>
              <a:t>Инновационная деятельность;</a:t>
            </a:r>
          </a:p>
          <a:p>
            <a:pPr marL="171450" indent="-171450" algn="just">
              <a:buFontTx/>
              <a:buChar char="-"/>
            </a:pPr>
            <a:r>
              <a:rPr lang="ru-RU" sz="1100" dirty="0">
                <a:latin typeface="Times New Roman" panose="02020603050405020304" pitchFamily="18" charset="0"/>
                <a:cs typeface="Times New Roman" panose="02020603050405020304" pitchFamily="18" charset="0"/>
              </a:rPr>
              <a:t>обрабатывающие производства;</a:t>
            </a:r>
          </a:p>
          <a:p>
            <a:pPr marL="171450" indent="-171450" algn="just">
              <a:buFontTx/>
              <a:buChar char="-"/>
            </a:pPr>
            <a:r>
              <a:rPr lang="ru-RU" sz="1100" dirty="0">
                <a:latin typeface="Times New Roman" panose="02020603050405020304" pitchFamily="18" charset="0"/>
                <a:cs typeface="Times New Roman" panose="02020603050405020304" pitchFamily="18" charset="0"/>
              </a:rPr>
              <a:t>оказание услуг: социальных, </a:t>
            </a:r>
            <a:r>
              <a:rPr lang="ru-RU" sz="1100" dirty="0" err="1">
                <a:latin typeface="Times New Roman" panose="02020603050405020304" pitchFamily="18" charset="0"/>
                <a:cs typeface="Times New Roman" panose="02020603050405020304" pitchFamily="18" charset="0"/>
              </a:rPr>
              <a:t>жилищно</a:t>
            </a:r>
            <a:r>
              <a:rPr lang="ru-RU" sz="1100" dirty="0">
                <a:latin typeface="Times New Roman" panose="02020603050405020304" pitchFamily="18" charset="0"/>
                <a:cs typeface="Times New Roman" panose="02020603050405020304" pitchFamily="18" charset="0"/>
              </a:rPr>
              <a:t> – коммунальных, бытовых (кроме услуг парикмахерских и салонов красоты);</a:t>
            </a:r>
          </a:p>
          <a:p>
            <a:pPr marL="171450" indent="-171450" algn="just">
              <a:buFontTx/>
              <a:buChar char="-"/>
            </a:pPr>
            <a:r>
              <a:rPr lang="ru-RU" sz="1100" dirty="0">
                <a:latin typeface="Times New Roman" panose="02020603050405020304" pitchFamily="18" charset="0"/>
                <a:cs typeface="Times New Roman" panose="02020603050405020304" pitchFamily="18" charset="0"/>
              </a:rPr>
              <a:t>производство и переработка сельскохозяйственной продукции.</a:t>
            </a:r>
          </a:p>
          <a:p>
            <a:pPr algn="just"/>
            <a:r>
              <a:rPr lang="ru-RU" sz="1100" dirty="0">
                <a:latin typeface="Times New Roman" panose="02020603050405020304" pitchFamily="18" charset="0"/>
                <a:cs typeface="Times New Roman" panose="02020603050405020304" pitchFamily="18" charset="0"/>
              </a:rPr>
              <a:t>Реализация мероприятий муниципальной программы предполагает обеспечить условия для сохранения действующих и вновь созданных субъектов малого и среднего предпринимательства, что позволит обеспечить увеличение количества рабочих мест, повышение заработной платы на предприятиях малого и среднего бизнеса и тем самым повысить уровень жизни населения Анучинского муниципального округа.</a:t>
            </a:r>
          </a:p>
          <a:p>
            <a:pPr algn="just"/>
            <a:r>
              <a:rPr lang="ru-RU" sz="1100" dirty="0">
                <a:latin typeface="Times New Roman" panose="02020603050405020304" pitchFamily="18" charset="0"/>
                <a:cs typeface="Times New Roman" panose="02020603050405020304" pitchFamily="18" charset="0"/>
              </a:rPr>
              <a:t>Основные мероприятия программы:</a:t>
            </a:r>
          </a:p>
          <a:p>
            <a:pPr marL="171450" indent="-171450" algn="just">
              <a:buFontTx/>
              <a:buChar char="-"/>
            </a:pPr>
            <a:r>
              <a:rPr lang="ru-RU" sz="1100" dirty="0">
                <a:latin typeface="Times New Roman" panose="02020603050405020304" pitchFamily="18" charset="0"/>
                <a:cs typeface="Times New Roman" panose="02020603050405020304" pitchFamily="18" charset="0"/>
              </a:rPr>
              <a:t>финансовая поддержка субъектов малого и среднего предпринимательства, социального предпринимательства и самозанятых граждан;</a:t>
            </a:r>
          </a:p>
          <a:p>
            <a:pPr marL="171450" indent="-171450" algn="just">
              <a:buFontTx/>
              <a:buChar char="-"/>
            </a:pPr>
            <a:r>
              <a:rPr lang="ru-RU" sz="1100" dirty="0">
                <a:latin typeface="Times New Roman" panose="02020603050405020304" pitchFamily="18" charset="0"/>
                <a:cs typeface="Times New Roman" panose="02020603050405020304" pitchFamily="18" charset="0"/>
              </a:rPr>
              <a:t>информационное и организационное обеспечение субъектов малого и среднего предпринимательства, социального предпринимательства и самозанятых граждан.</a:t>
            </a:r>
          </a:p>
          <a:p>
            <a:pPr algn="just"/>
            <a:r>
              <a:rPr lang="ru-RU" sz="1100" dirty="0">
                <a:latin typeface="Times New Roman" panose="02020603050405020304" pitchFamily="18" charset="0"/>
                <a:cs typeface="Times New Roman" panose="02020603050405020304" pitchFamily="18" charset="0"/>
              </a:rPr>
              <a:t>Способами эффективного решения указанных задач являются:</a:t>
            </a:r>
          </a:p>
          <a:p>
            <a:pPr algn="just"/>
            <a:r>
              <a:rPr lang="ru-RU" sz="1100" dirty="0">
                <a:latin typeface="Times New Roman" panose="02020603050405020304" pitchFamily="18" charset="0"/>
                <a:cs typeface="Times New Roman" panose="02020603050405020304" pitchFamily="18" charset="0"/>
              </a:rPr>
              <a:t>-предоставление субсидий на осуществление поддержки бизнеса; предоставление субсидий физическим лицам, применяющим специальный налоговый режим;</a:t>
            </a:r>
          </a:p>
          <a:p>
            <a:pPr algn="just"/>
            <a:r>
              <a:rPr lang="ru-RU" sz="1100" dirty="0">
                <a:latin typeface="Times New Roman" panose="02020603050405020304" pitchFamily="18" charset="0"/>
                <a:cs typeface="Times New Roman" panose="02020603050405020304" pitchFamily="18" charset="0"/>
              </a:rPr>
              <a:t>- предоставление субсидий субъектам МСП, имеющим статус социальных;</a:t>
            </a:r>
          </a:p>
        </p:txBody>
      </p:sp>
      <p:sp>
        <p:nvSpPr>
          <p:cNvPr id="9" name="Прямоугольник 8"/>
          <p:cNvSpPr/>
          <p:nvPr/>
        </p:nvSpPr>
        <p:spPr>
          <a:xfrm>
            <a:off x="235787" y="3904755"/>
            <a:ext cx="11668664" cy="430887"/>
          </a:xfrm>
          <a:prstGeom prst="rect">
            <a:avLst/>
          </a:prstGeom>
        </p:spPr>
        <p:txBody>
          <a:bodyPr wrap="square">
            <a:spAutoFit/>
          </a:bodyPr>
          <a:lstStyle/>
          <a:p>
            <a:pPr marL="171450" indent="-171450" algn="just">
              <a:buFontTx/>
              <a:buChar char="-"/>
            </a:pPr>
            <a:r>
              <a:rPr lang="ru-RU" sz="1100" dirty="0">
                <a:latin typeface="Times New Roman" panose="02020603050405020304" pitchFamily="18" charset="0"/>
                <a:cs typeface="Times New Roman" panose="02020603050405020304" pitchFamily="18" charset="0"/>
              </a:rPr>
              <a:t>организация и проведение мероприятий краевого и окружного значения; участие субъектов МСП, социального предпринимательства и </a:t>
            </a:r>
            <a:r>
              <a:rPr lang="ru-RU" sz="1100" dirty="0" err="1">
                <a:latin typeface="Times New Roman" panose="02020603050405020304" pitchFamily="18" charset="0"/>
                <a:cs typeface="Times New Roman" panose="02020603050405020304" pitchFamily="18" charset="0"/>
              </a:rPr>
              <a:t>самозанятых</a:t>
            </a:r>
            <a:r>
              <a:rPr lang="ru-RU" sz="1100" dirty="0">
                <a:latin typeface="Times New Roman" panose="02020603050405020304" pitchFamily="18" charset="0"/>
                <a:cs typeface="Times New Roman" panose="02020603050405020304" pitchFamily="18" charset="0"/>
              </a:rPr>
              <a:t> граждан в выставках- ярмарках, форумах, спартакиадах.</a:t>
            </a:r>
          </a:p>
        </p:txBody>
      </p:sp>
      <p:graphicFrame>
        <p:nvGraphicFramePr>
          <p:cNvPr id="10" name="Таблица 9">
            <a:extLst>
              <a:ext uri="{FF2B5EF4-FFF2-40B4-BE49-F238E27FC236}">
                <a16:creationId xmlns:a16="http://schemas.microsoft.com/office/drawing/2014/main" id="{CBDED8F3-216A-58DE-9D20-B24461B83A90}"/>
              </a:ext>
            </a:extLst>
          </p:cNvPr>
          <p:cNvGraphicFramePr>
            <a:graphicFrameLocks noGrp="1"/>
          </p:cNvGraphicFramePr>
          <p:nvPr>
            <p:extLst>
              <p:ext uri="{D42A27DB-BD31-4B8C-83A1-F6EECF244321}">
                <p14:modId xmlns:p14="http://schemas.microsoft.com/office/powerpoint/2010/main" val="1806490653"/>
              </p:ext>
            </p:extLst>
          </p:nvPr>
        </p:nvGraphicFramePr>
        <p:xfrm>
          <a:off x="197143" y="4416234"/>
          <a:ext cx="11796450" cy="2316480"/>
        </p:xfrm>
        <a:graphic>
          <a:graphicData uri="http://schemas.openxmlformats.org/drawingml/2006/table">
            <a:tbl>
              <a:tblPr firstRow="1" bandRow="1">
                <a:tableStyleId>{BDBED569-4797-4DF1-A0F4-6AAB3CD982D8}</a:tableStyleId>
              </a:tblPr>
              <a:tblGrid>
                <a:gridCol w="417047">
                  <a:extLst>
                    <a:ext uri="{9D8B030D-6E8A-4147-A177-3AD203B41FA5}">
                      <a16:colId xmlns:a16="http://schemas.microsoft.com/office/drawing/2014/main" val="3552395152"/>
                    </a:ext>
                  </a:extLst>
                </a:gridCol>
                <a:gridCol w="7306061">
                  <a:extLst>
                    <a:ext uri="{9D8B030D-6E8A-4147-A177-3AD203B41FA5}">
                      <a16:colId xmlns:a16="http://schemas.microsoft.com/office/drawing/2014/main" val="3059868666"/>
                    </a:ext>
                  </a:extLst>
                </a:gridCol>
                <a:gridCol w="480088">
                  <a:extLst>
                    <a:ext uri="{9D8B030D-6E8A-4147-A177-3AD203B41FA5}">
                      <a16:colId xmlns:a16="http://schemas.microsoft.com/office/drawing/2014/main" val="3116357261"/>
                    </a:ext>
                  </a:extLst>
                </a:gridCol>
                <a:gridCol w="1073651">
                  <a:extLst>
                    <a:ext uri="{9D8B030D-6E8A-4147-A177-3AD203B41FA5}">
                      <a16:colId xmlns:a16="http://schemas.microsoft.com/office/drawing/2014/main" val="566982424"/>
                    </a:ext>
                  </a:extLst>
                </a:gridCol>
                <a:gridCol w="1411038">
                  <a:extLst>
                    <a:ext uri="{9D8B030D-6E8A-4147-A177-3AD203B41FA5}">
                      <a16:colId xmlns:a16="http://schemas.microsoft.com/office/drawing/2014/main" val="4084061568"/>
                    </a:ext>
                  </a:extLst>
                </a:gridCol>
                <a:gridCol w="1108565">
                  <a:extLst>
                    <a:ext uri="{9D8B030D-6E8A-4147-A177-3AD203B41FA5}">
                      <a16:colId xmlns:a16="http://schemas.microsoft.com/office/drawing/2014/main" val="1253693386"/>
                    </a:ext>
                  </a:extLst>
                </a:gridCol>
              </a:tblGrid>
              <a:tr h="184736">
                <a:tc rowSpan="2">
                  <a:txBody>
                    <a:bodyPr/>
                    <a:lstStyle/>
                    <a:p>
                      <a:r>
                        <a:rPr lang="ru-RU" sz="1100" dirty="0">
                          <a:latin typeface="Times New Roman" panose="02020603050405020304" pitchFamily="18" charset="0"/>
                          <a:cs typeface="Times New Roman" panose="02020603050405020304" pitchFamily="18" charset="0"/>
                        </a:rPr>
                        <a:t>№ п/п</a:t>
                      </a:r>
                    </a:p>
                  </a:txBody>
                  <a:tcPr/>
                </a:tc>
                <a:tc rowSpan="2">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100" dirty="0">
                          <a:latin typeface="Times New Roman" panose="02020603050405020304" pitchFamily="18" charset="0"/>
                          <a:cs typeface="Times New Roman" panose="02020603050405020304" pitchFamily="18" charset="0"/>
                        </a:rPr>
                        <a:t>Ед. изм.</a:t>
                      </a:r>
                    </a:p>
                  </a:txBody>
                  <a:tcPr/>
                </a:tc>
                <a:tc gridSpan="3">
                  <a:txBody>
                    <a:bodyPr/>
                    <a:lstStyle/>
                    <a:p>
                      <a:r>
                        <a:rPr lang="ru-RU" sz="11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184736">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latin typeface="Times New Roman" panose="02020603050405020304" pitchFamily="18" charset="0"/>
                          <a:cs typeface="Times New Roman" panose="02020603050405020304" pitchFamily="18" charset="0"/>
                        </a:rPr>
                        <a:t>2025год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2026год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2027год</a:t>
                      </a:r>
                    </a:p>
                  </a:txBody>
                  <a:tcPr/>
                </a:tc>
                <a:extLst>
                  <a:ext uri="{0D108BD9-81ED-4DB2-BD59-A6C34878D82A}">
                    <a16:rowId xmlns:a16="http://schemas.microsoft.com/office/drawing/2014/main" val="238859180"/>
                  </a:ext>
                </a:extLst>
              </a:tr>
              <a:tr h="184736">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3098000721"/>
                  </a:ext>
                </a:extLst>
              </a:tr>
              <a:tr h="184736">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r>
                        <a:rPr lang="ru-RU" sz="1100" dirty="0">
                          <a:latin typeface="Times New Roman" panose="02020603050405020304" pitchFamily="18" charset="0"/>
                          <a:cs typeface="Times New Roman" panose="02020603050405020304" pitchFamily="18" charset="0"/>
                        </a:rPr>
                        <a:t>Численность занятых в сфере малого и среднего предпринимательства, включая индивидуальных предпринимателей</a:t>
                      </a:r>
                    </a:p>
                  </a:txBody>
                  <a:tcPr/>
                </a:tc>
                <a:tc>
                  <a:txBody>
                    <a:bodyPr/>
                    <a:lstStyle/>
                    <a:p>
                      <a:pPr algn="ctr"/>
                      <a:r>
                        <a:rPr lang="ru-RU" sz="1100" dirty="0">
                          <a:latin typeface="Times New Roman" panose="02020603050405020304" pitchFamily="18" charset="0"/>
                          <a:cs typeface="Times New Roman" panose="02020603050405020304" pitchFamily="18" charset="0"/>
                        </a:rPr>
                        <a:t>Ед.</a:t>
                      </a:r>
                    </a:p>
                  </a:txBody>
                  <a:tcPr/>
                </a:tc>
                <a:tc>
                  <a:txBody>
                    <a:bodyPr/>
                    <a:lstStyle/>
                    <a:p>
                      <a:pPr algn="ctr"/>
                      <a:r>
                        <a:rPr lang="ru-RU" sz="1100" dirty="0">
                          <a:latin typeface="Times New Roman" panose="02020603050405020304" pitchFamily="18" charset="0"/>
                          <a:cs typeface="Times New Roman" panose="02020603050405020304" pitchFamily="18" charset="0"/>
                        </a:rPr>
                        <a:t>732</a:t>
                      </a:r>
                    </a:p>
                  </a:txBody>
                  <a:tcPr/>
                </a:tc>
                <a:tc>
                  <a:txBody>
                    <a:bodyPr/>
                    <a:lstStyle/>
                    <a:p>
                      <a:pPr algn="ctr"/>
                      <a:r>
                        <a:rPr lang="ru-RU" sz="1100" dirty="0">
                          <a:latin typeface="Times New Roman" panose="02020603050405020304" pitchFamily="18" charset="0"/>
                          <a:cs typeface="Times New Roman" panose="02020603050405020304" pitchFamily="18" charset="0"/>
                        </a:rPr>
                        <a:t>735</a:t>
                      </a:r>
                    </a:p>
                  </a:txBody>
                  <a:tcPr/>
                </a:tc>
                <a:tc>
                  <a:txBody>
                    <a:bodyPr/>
                    <a:lstStyle/>
                    <a:p>
                      <a:pPr algn="ctr"/>
                      <a:r>
                        <a:rPr lang="ru-RU" sz="1100" dirty="0">
                          <a:latin typeface="Times New Roman" panose="02020603050405020304" pitchFamily="18" charset="0"/>
                          <a:cs typeface="Times New Roman" panose="02020603050405020304" pitchFamily="18" charset="0"/>
                        </a:rPr>
                        <a:t>740</a:t>
                      </a:r>
                    </a:p>
                  </a:txBody>
                  <a:tcPr/>
                </a:tc>
                <a:extLst>
                  <a:ext uri="{0D108BD9-81ED-4DB2-BD59-A6C34878D82A}">
                    <a16:rowId xmlns:a16="http://schemas.microsoft.com/office/drawing/2014/main" val="2008240502"/>
                  </a:ext>
                </a:extLst>
              </a:tr>
              <a:tr h="304271">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r>
                        <a:rPr lang="ru-RU" sz="1100" dirty="0">
                          <a:latin typeface="Times New Roman" panose="02020603050405020304" pitchFamily="18" charset="0"/>
                          <a:cs typeface="Times New Roman" panose="02020603050405020304" pitchFamily="18" charset="0"/>
                        </a:rPr>
                        <a:t>Доля среднесписочной численности работников (без внешних совместителей) малых и средних предприятий в среднесписочной численности работников(без внешних совместителей) всех предприятий и организаций</a:t>
                      </a:r>
                    </a:p>
                  </a:txBody>
                  <a:tcPr/>
                </a:tc>
                <a:tc>
                  <a:txBody>
                    <a:bodyPr/>
                    <a:lstStyle/>
                    <a:p>
                      <a:pPr algn="ctr"/>
                      <a:r>
                        <a:rPr lang="ru-RU" sz="1100" dirty="0">
                          <a:latin typeface="Times New Roman" panose="02020603050405020304" pitchFamily="18" charset="0"/>
                          <a:cs typeface="Times New Roman" panose="02020603050405020304" pitchFamily="18" charset="0"/>
                        </a:rPr>
                        <a:t>%</a:t>
                      </a:r>
                    </a:p>
                  </a:txBody>
                  <a:tcPr/>
                </a:tc>
                <a:tc>
                  <a:txBody>
                    <a:bodyPr/>
                    <a:lstStyle/>
                    <a:p>
                      <a:pPr algn="ctr"/>
                      <a:r>
                        <a:rPr lang="ru-RU" sz="1100" dirty="0">
                          <a:latin typeface="Times New Roman" panose="02020603050405020304" pitchFamily="18" charset="0"/>
                          <a:cs typeface="Times New Roman" panose="02020603050405020304" pitchFamily="18" charset="0"/>
                        </a:rPr>
                        <a:t>25,57</a:t>
                      </a:r>
                    </a:p>
                  </a:txBody>
                  <a:tcPr/>
                </a:tc>
                <a:tc>
                  <a:txBody>
                    <a:bodyPr/>
                    <a:lstStyle/>
                    <a:p>
                      <a:pPr algn="ctr"/>
                      <a:r>
                        <a:rPr lang="ru-RU" sz="1100" dirty="0">
                          <a:latin typeface="Times New Roman" panose="02020603050405020304" pitchFamily="18" charset="0"/>
                          <a:cs typeface="Times New Roman" panose="02020603050405020304" pitchFamily="18" charset="0"/>
                        </a:rPr>
                        <a:t>25,6</a:t>
                      </a:r>
                    </a:p>
                  </a:txBody>
                  <a:tcPr/>
                </a:tc>
                <a:tc>
                  <a:txBody>
                    <a:bodyPr/>
                    <a:lstStyle/>
                    <a:p>
                      <a:pPr algn="ctr"/>
                      <a:r>
                        <a:rPr lang="ru-RU" sz="1100" dirty="0">
                          <a:latin typeface="Times New Roman" panose="02020603050405020304" pitchFamily="18" charset="0"/>
                          <a:cs typeface="Times New Roman" panose="02020603050405020304" pitchFamily="18" charset="0"/>
                        </a:rPr>
                        <a:t>25,7</a:t>
                      </a:r>
                    </a:p>
                  </a:txBody>
                  <a:tcPr/>
                </a:tc>
                <a:extLst>
                  <a:ext uri="{0D108BD9-81ED-4DB2-BD59-A6C34878D82A}">
                    <a16:rowId xmlns:a16="http://schemas.microsoft.com/office/drawing/2014/main" val="153727281"/>
                  </a:ext>
                </a:extLst>
              </a:tr>
              <a:tr h="184736">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r>
                        <a:rPr lang="ru-RU" sz="1100" dirty="0">
                          <a:latin typeface="Times New Roman" panose="02020603050405020304" pitchFamily="18" charset="0"/>
                          <a:cs typeface="Times New Roman" panose="02020603050405020304" pitchFamily="18" charset="0"/>
                        </a:rPr>
                        <a:t>Количество физических лиц и индивидуальных предпринимателей, применяющих специальный налоговый режим</a:t>
                      </a:r>
                    </a:p>
                  </a:txBody>
                  <a:tcPr/>
                </a:tc>
                <a:tc>
                  <a:txBody>
                    <a:bodyPr/>
                    <a:lstStyle/>
                    <a:p>
                      <a:pPr algn="ctr"/>
                      <a:r>
                        <a:rPr lang="ru-RU" sz="1100" dirty="0">
                          <a:latin typeface="Times New Roman" panose="02020603050405020304" pitchFamily="18" charset="0"/>
                          <a:cs typeface="Times New Roman" panose="02020603050405020304" pitchFamily="18" charset="0"/>
                        </a:rPr>
                        <a:t>Ед.</a:t>
                      </a:r>
                    </a:p>
                  </a:txBody>
                  <a:tcPr/>
                </a:tc>
                <a:tc>
                  <a:txBody>
                    <a:bodyPr/>
                    <a:lstStyle/>
                    <a:p>
                      <a:pPr algn="ctr"/>
                      <a:r>
                        <a:rPr lang="ru-RU" sz="1100" dirty="0">
                          <a:latin typeface="Times New Roman" panose="02020603050405020304" pitchFamily="18" charset="0"/>
                          <a:cs typeface="Times New Roman" panose="02020603050405020304" pitchFamily="18" charset="0"/>
                        </a:rPr>
                        <a:t>620</a:t>
                      </a:r>
                    </a:p>
                  </a:txBody>
                  <a:tcPr/>
                </a:tc>
                <a:tc>
                  <a:txBody>
                    <a:bodyPr/>
                    <a:lstStyle/>
                    <a:p>
                      <a:pPr algn="ctr"/>
                      <a:r>
                        <a:rPr lang="ru-RU" sz="1100" dirty="0">
                          <a:latin typeface="Times New Roman" panose="02020603050405020304" pitchFamily="18" charset="0"/>
                          <a:cs typeface="Times New Roman" panose="02020603050405020304" pitchFamily="18" charset="0"/>
                        </a:rPr>
                        <a:t>650</a:t>
                      </a:r>
                    </a:p>
                  </a:txBody>
                  <a:tcPr/>
                </a:tc>
                <a:tc>
                  <a:txBody>
                    <a:bodyPr/>
                    <a:lstStyle/>
                    <a:p>
                      <a:pPr algn="ctr"/>
                      <a:r>
                        <a:rPr lang="ru-RU" sz="1100" dirty="0">
                          <a:latin typeface="Times New Roman" panose="02020603050405020304" pitchFamily="18" charset="0"/>
                          <a:cs typeface="Times New Roman" panose="02020603050405020304" pitchFamily="18" charset="0"/>
                        </a:rPr>
                        <a:t>675</a:t>
                      </a:r>
                    </a:p>
                  </a:txBody>
                  <a:tcPr/>
                </a:tc>
                <a:extLst>
                  <a:ext uri="{0D108BD9-81ED-4DB2-BD59-A6C34878D82A}">
                    <a16:rowId xmlns:a16="http://schemas.microsoft.com/office/drawing/2014/main" val="708735103"/>
                  </a:ext>
                </a:extLst>
              </a:tr>
              <a:tr h="423806">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r>
                        <a:rPr lang="ru-RU" sz="1100" dirty="0">
                          <a:latin typeface="Times New Roman" panose="02020603050405020304" pitchFamily="18" charset="0"/>
                          <a:cs typeface="Times New Roman" panose="02020603050405020304" pitchFamily="18" charset="0"/>
                        </a:rPr>
                        <a:t>Количество субъектов МСП, а также физических лиц и индивидуальных предпринимателей, применяющих специальный налоговый режим, получивших имущественную поддержку путем предоставления муниципального имущества в аренду</a:t>
                      </a:r>
                    </a:p>
                  </a:txBody>
                  <a:tcPr/>
                </a:tc>
                <a:tc>
                  <a:txBody>
                    <a:bodyPr/>
                    <a:lstStyle/>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r>
                        <a:rPr lang="ru-RU" sz="1100" dirty="0">
                          <a:latin typeface="Times New Roman" panose="02020603050405020304" pitchFamily="18" charset="0"/>
                          <a:cs typeface="Times New Roman" panose="02020603050405020304" pitchFamily="18" charset="0"/>
                        </a:rPr>
                        <a:t>0</a:t>
                      </a:r>
                    </a:p>
                  </a:txBody>
                  <a:tcPr/>
                </a:tc>
                <a:tc>
                  <a:txBody>
                    <a:bodyPr/>
                    <a:lstStyle/>
                    <a:p>
                      <a:pPr algn="ctr"/>
                      <a:r>
                        <a:rPr lang="ru-RU" sz="1100" dirty="0">
                          <a:latin typeface="Times New Roman" panose="02020603050405020304" pitchFamily="18" charset="0"/>
                          <a:cs typeface="Times New Roman" panose="02020603050405020304" pitchFamily="18" charset="0"/>
                        </a:rPr>
                        <a:t>0</a:t>
                      </a:r>
                    </a:p>
                  </a:txBody>
                  <a:tcPr/>
                </a:tc>
                <a:tc>
                  <a:txBody>
                    <a:bodyPr/>
                    <a:lstStyle/>
                    <a:p>
                      <a:pPr algn="ctr"/>
                      <a:r>
                        <a:rPr lang="ru-RU" sz="1100" dirty="0">
                          <a:latin typeface="Times New Roman" panose="02020603050405020304" pitchFamily="18" charset="0"/>
                          <a:cs typeface="Times New Roman" panose="02020603050405020304" pitchFamily="18" charset="0"/>
                        </a:rPr>
                        <a:t>1</a:t>
                      </a:r>
                    </a:p>
                  </a:txBody>
                  <a:tcPr/>
                </a:tc>
                <a:extLst>
                  <a:ext uri="{0D108BD9-81ED-4DB2-BD59-A6C34878D82A}">
                    <a16:rowId xmlns:a16="http://schemas.microsoft.com/office/drawing/2014/main" val="2965617575"/>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1"/>
            <a:ext cx="12192000" cy="6857999"/>
          </a:xfrm>
          <a:prstGeom prst="rect">
            <a:avLst/>
          </a:prstGeom>
        </p:spPr>
      </p:pic>
      <p:sp>
        <p:nvSpPr>
          <p:cNvPr id="3" name="Прямоугольник 2"/>
          <p:cNvSpPr/>
          <p:nvPr/>
        </p:nvSpPr>
        <p:spPr>
          <a:xfrm>
            <a:off x="209910" y="189153"/>
            <a:ext cx="6096000" cy="261610"/>
          </a:xfrm>
          <a:prstGeom prst="rect">
            <a:avLst/>
          </a:prstGeom>
        </p:spPr>
        <p:txBody>
          <a:bodyPr>
            <a:spAutoFit/>
          </a:bodyPr>
          <a:lstStyle/>
          <a:p>
            <a:pPr algn="just"/>
            <a:r>
              <a:rPr lang="ru-RU" sz="1100" dirty="0">
                <a:latin typeface="Times New Roman" panose="02020603050405020304" pitchFamily="18" charset="0"/>
                <a:cs typeface="Times New Roman" panose="02020603050405020304" pitchFamily="18" charset="0"/>
              </a:rPr>
              <a:t>Основное мероприятие – содействие развитию малого и среднего предпринимательства.</a:t>
            </a:r>
          </a:p>
        </p:txBody>
      </p:sp>
      <p:sp>
        <p:nvSpPr>
          <p:cNvPr id="4" name="Прямоугольник 3"/>
          <p:cNvSpPr/>
          <p:nvPr/>
        </p:nvSpPr>
        <p:spPr>
          <a:xfrm>
            <a:off x="270295" y="440273"/>
            <a:ext cx="6096000" cy="430887"/>
          </a:xfrm>
          <a:prstGeom prst="rect">
            <a:avLst/>
          </a:prstGeom>
        </p:spPr>
        <p:txBody>
          <a:bodyPr>
            <a:spAutoFit/>
          </a:bodyPr>
          <a:lstStyle/>
          <a:p>
            <a:r>
              <a:rPr lang="ru-RU" sz="1100" dirty="0">
                <a:latin typeface="Times New Roman" pitchFamily="18" charset="0"/>
                <a:cs typeface="Times New Roman" pitchFamily="18" charset="0"/>
              </a:rPr>
              <a:t>Ожидаемые результаты реализации муниципальной программы:</a:t>
            </a:r>
          </a:p>
          <a:p>
            <a:endParaRPr lang="ru-RU" sz="1100" dirty="0"/>
          </a:p>
        </p:txBody>
      </p:sp>
      <p:sp>
        <p:nvSpPr>
          <p:cNvPr id="5" name="Прямоугольник 4"/>
          <p:cNvSpPr/>
          <p:nvPr/>
        </p:nvSpPr>
        <p:spPr>
          <a:xfrm>
            <a:off x="261668" y="684760"/>
            <a:ext cx="11754928" cy="1954381"/>
          </a:xfrm>
          <a:prstGeom prst="rect">
            <a:avLst/>
          </a:prstGeom>
        </p:spPr>
        <p:txBody>
          <a:bodyPr wrap="square">
            <a:spAutoFit/>
          </a:bodyPr>
          <a:lstStyle/>
          <a:p>
            <a:pPr lvl="0" fontAlgn="base">
              <a:spcBef>
                <a:spcPct val="0"/>
              </a:spcBef>
              <a:spcAft>
                <a:spcPct val="0"/>
              </a:spcAft>
              <a:tabLst>
                <a:tab pos="630238" algn="l"/>
              </a:tabLst>
            </a:pPr>
            <a:r>
              <a:rPr lang="ru-RU" sz="1100" dirty="0">
                <a:latin typeface="Times New Roman" pitchFamily="18" charset="0"/>
                <a:ea typeface="Times New Roman" pitchFamily="18" charset="0"/>
                <a:cs typeface="Times New Roman" pitchFamily="18" charset="0"/>
              </a:rPr>
              <a:t>- увеличение численности занятых в сфере малого и среднего предпринимательства, включая индивидуальных предпринимателей до 750 человек;</a:t>
            </a:r>
            <a:endParaRPr lang="ru-RU" sz="1100" dirty="0">
              <a:latin typeface="Times New Roman" pitchFamily="18" charset="0"/>
              <a:cs typeface="Times New Roman" pitchFamily="18" charset="0"/>
            </a:endParaRPr>
          </a:p>
          <a:p>
            <a:pPr lvl="0" eaLnBrk="0" fontAlgn="base" hangingPunct="0">
              <a:spcBef>
                <a:spcPct val="0"/>
              </a:spcBef>
              <a:spcAft>
                <a:spcPct val="0"/>
              </a:spcAft>
              <a:tabLst>
                <a:tab pos="630238" algn="l"/>
              </a:tabLst>
            </a:pPr>
            <a:r>
              <a:rPr lang="ru-RU" sz="1100" dirty="0">
                <a:latin typeface="Times New Roman" pitchFamily="18" charset="0"/>
                <a:ea typeface="Times New Roman" pitchFamily="18" charset="0"/>
                <a:cs typeface="Times New Roman" pitchFamily="18" charset="0"/>
              </a:rPr>
              <a:t>- рост доли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 до 25,9%;</a:t>
            </a:r>
            <a:endParaRPr lang="ru-RU" sz="1100" dirty="0">
              <a:latin typeface="Times New Roman" pitchFamily="18" charset="0"/>
              <a:cs typeface="Times New Roman" pitchFamily="18" charset="0"/>
            </a:endParaRPr>
          </a:p>
          <a:p>
            <a:pPr lvl="0" eaLnBrk="0" fontAlgn="base" hangingPunct="0">
              <a:spcBef>
                <a:spcPct val="0"/>
              </a:spcBef>
              <a:spcAft>
                <a:spcPct val="0"/>
              </a:spcAft>
              <a:tabLst>
                <a:tab pos="630238" algn="l"/>
              </a:tabLst>
            </a:pPr>
            <a:r>
              <a:rPr lang="ru-RU" sz="1100" dirty="0">
                <a:latin typeface="Times New Roman" pitchFamily="18" charset="0"/>
                <a:ea typeface="Times New Roman" pitchFamily="18" charset="0"/>
                <a:cs typeface="Times New Roman" pitchFamily="18" charset="0"/>
              </a:rPr>
              <a:t>- увеличение количества физических лиц и индивидуальных предпринимателей, применяющих специальный налоговый режим «Налог на профессиональный доход» до 730 единиц к 2029 году;</a:t>
            </a:r>
            <a:endParaRPr lang="ru-RU" sz="1100" dirty="0">
              <a:latin typeface="Times New Roman" pitchFamily="18" charset="0"/>
              <a:cs typeface="Times New Roman" pitchFamily="18" charset="0"/>
            </a:endParaRPr>
          </a:p>
          <a:p>
            <a:pPr lvl="0" eaLnBrk="0" fontAlgn="base" hangingPunct="0">
              <a:spcBef>
                <a:spcPct val="0"/>
              </a:spcBef>
              <a:spcAft>
                <a:spcPct val="0"/>
              </a:spcAft>
              <a:tabLst>
                <a:tab pos="630238" algn="l"/>
              </a:tabLst>
            </a:pPr>
            <a:r>
              <a:rPr lang="ru-RU" sz="1100" dirty="0">
                <a:latin typeface="Times New Roman" pitchFamily="18" charset="0"/>
                <a:ea typeface="Times New Roman" pitchFamily="18" charset="0"/>
                <a:cs typeface="Times New Roman" pitchFamily="18" charset="0"/>
              </a:rPr>
              <a:t>- увеличение количества субъектов МСП, а также физических лиц и индивидуальных предпринимателей, применяющих специальный налоговый режим «Налог на профессиональный доход», получивших имущественную поддержку путем предоставления муниципального имущества в аренду до 1 в год.</a:t>
            </a:r>
            <a:endParaRPr lang="ru-RU" sz="1100" dirty="0">
              <a:latin typeface="Times New Roman" pitchFamily="18" charset="0"/>
              <a:cs typeface="Times New Roman" pitchFamily="18" charset="0"/>
            </a:endParaRPr>
          </a:p>
          <a:p>
            <a:pPr lvl="0" eaLnBrk="0" fontAlgn="base" hangingPunct="0">
              <a:spcBef>
                <a:spcPct val="0"/>
              </a:spcBef>
              <a:spcAft>
                <a:spcPct val="0"/>
              </a:spcAft>
              <a:tabLst>
                <a:tab pos="630238" algn="l"/>
              </a:tabLst>
            </a:pPr>
            <a:r>
              <a:rPr lang="ru-RU" sz="1100" dirty="0">
                <a:latin typeface="Times New Roman" pitchFamily="18" charset="0"/>
                <a:ea typeface="Times New Roman" pitchFamily="18" charset="0"/>
                <a:cs typeface="Times New Roman" pitchFamily="18" charset="0"/>
              </a:rPr>
              <a:t>-увеличение количества субъектов малого и среднего предпринимательства включенных в реестр социальных предпринимателей до 3 к 2029 году.</a:t>
            </a:r>
            <a:endParaRPr lang="ru-RU" sz="1100" dirty="0">
              <a:latin typeface="Times New Roman" pitchFamily="18" charset="0"/>
              <a:ea typeface="Calibri" pitchFamily="34" charset="0"/>
              <a:cs typeface="Times New Roman" pitchFamily="18" charset="0"/>
            </a:endParaRPr>
          </a:p>
          <a:p>
            <a:pPr lvl="0" eaLnBrk="0" fontAlgn="base" hangingPunct="0">
              <a:spcBef>
                <a:spcPct val="0"/>
              </a:spcBef>
              <a:spcAft>
                <a:spcPct val="0"/>
              </a:spcAft>
              <a:tabLst>
                <a:tab pos="630238" algn="l"/>
              </a:tabLst>
            </a:pPr>
            <a:r>
              <a:rPr lang="ru-RU" sz="1100" dirty="0">
                <a:latin typeface="Times New Roman" pitchFamily="18" charset="0"/>
                <a:ea typeface="Calibri" pitchFamily="34" charset="0"/>
                <a:cs typeface="Times New Roman" pitchFamily="18" charset="0"/>
              </a:rPr>
              <a:t>         Реализация муниципальной программы будет способствовать повышению информированности и деловой активности субъектов малого и среднего предпринимательства,</a:t>
            </a:r>
            <a:r>
              <a:rPr lang="ru-RU" sz="1100" dirty="0">
                <a:latin typeface="Times New Roman" pitchFamily="18" charset="0"/>
                <a:ea typeface="Times New Roman" pitchFamily="18" charset="0"/>
                <a:cs typeface="Times New Roman" pitchFamily="18" charset="0"/>
              </a:rPr>
              <a:t> а также физических лиц и индивидуальных предпринимателей, применяющих специальный налоговый режим «Налог на профессиональный доход»,</a:t>
            </a:r>
            <a:r>
              <a:rPr lang="ru-RU" sz="1100" dirty="0">
                <a:latin typeface="Times New Roman" pitchFamily="18" charset="0"/>
                <a:ea typeface="Calibri" pitchFamily="34" charset="0"/>
                <a:cs typeface="Times New Roman" pitchFamily="18" charset="0"/>
              </a:rPr>
              <a:t> росту имиджа предпринимательской деятельности, а также положительно скажется на росте конкурентоспособности субъектов малого предпринимательства округа, улучшение качества работы и условий труда занятых в малом и среднем бизнесе.</a:t>
            </a:r>
            <a:r>
              <a:rPr lang="ru-RU" sz="1100" dirty="0">
                <a:latin typeface="Times New Roman" pitchFamily="18" charset="0"/>
                <a:cs typeface="Times New Roman" pitchFamily="18" charset="0"/>
              </a:rPr>
              <a:t> </a:t>
            </a:r>
          </a:p>
        </p:txBody>
      </p:sp>
      <p:pic>
        <p:nvPicPr>
          <p:cNvPr id="6" name="Picture 2" descr="Озеленение | red-maple"/>
          <p:cNvPicPr>
            <a:picLocks noChangeAspect="1" noChangeArrowheads="1"/>
          </p:cNvPicPr>
          <p:nvPr/>
        </p:nvPicPr>
        <p:blipFill>
          <a:blip r:embed="rId3" cstate="print"/>
          <a:srcRect/>
          <a:stretch>
            <a:fillRect/>
          </a:stretch>
        </p:blipFill>
        <p:spPr bwMode="auto">
          <a:xfrm>
            <a:off x="166077" y="2639684"/>
            <a:ext cx="1964648" cy="1457863"/>
          </a:xfrm>
          <a:prstGeom prst="rect">
            <a:avLst/>
          </a:prstGeom>
          <a:noFill/>
        </p:spPr>
      </p:pic>
      <p:sp>
        <p:nvSpPr>
          <p:cNvPr id="7" name="TextBox 6">
            <a:extLst>
              <a:ext uri="{FF2B5EF4-FFF2-40B4-BE49-F238E27FC236}">
                <a16:creationId xmlns:a16="http://schemas.microsoft.com/office/drawing/2014/main" id="{5F885F27-A145-C92A-DB87-C445838FAF87}"/>
              </a:ext>
            </a:extLst>
          </p:cNvPr>
          <p:cNvSpPr txBox="1"/>
          <p:nvPr/>
        </p:nvSpPr>
        <p:spPr>
          <a:xfrm>
            <a:off x="2277372" y="2639682"/>
            <a:ext cx="9333780" cy="261610"/>
          </a:xfrm>
          <a:prstGeom prst="rect">
            <a:avLst/>
          </a:prstGeom>
          <a:noFill/>
        </p:spPr>
        <p:txBody>
          <a:bodyPr wrap="square">
            <a:spAutoFit/>
          </a:bodyPr>
          <a:lstStyle/>
          <a:p>
            <a:pPr algn="ctr"/>
            <a:r>
              <a:rPr lang="ru-RU" sz="1100" b="1" dirty="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«Благоустройство территории населенных пунктов Анучинского муниципального округа» на 2025-2029 годы</a:t>
            </a:r>
            <a:endParaRPr lang="ru-RU" sz="11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42759A7-4B1C-546A-1B88-A5A6D48A1899}"/>
              </a:ext>
            </a:extLst>
          </p:cNvPr>
          <p:cNvSpPr txBox="1"/>
          <p:nvPr/>
        </p:nvSpPr>
        <p:spPr>
          <a:xfrm>
            <a:off x="3761125" y="2881247"/>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15.07.2024г № 648</a:t>
            </a:r>
          </a:p>
        </p:txBody>
      </p:sp>
      <p:sp>
        <p:nvSpPr>
          <p:cNvPr id="9" name="Прямоугольник 8"/>
          <p:cNvSpPr/>
          <p:nvPr/>
        </p:nvSpPr>
        <p:spPr>
          <a:xfrm>
            <a:off x="2245744" y="3131237"/>
            <a:ext cx="9805358" cy="600164"/>
          </a:xfrm>
          <a:prstGeom prst="rect">
            <a:avLst/>
          </a:prstGeom>
        </p:spPr>
        <p:txBody>
          <a:bodyPr wrap="square">
            <a:spAutoFit/>
          </a:bodyPr>
          <a:lstStyle/>
          <a:p>
            <a:r>
              <a:rPr lang="ru-RU" sz="1100" dirty="0">
                <a:latin typeface="Times New Roman" panose="02020603050405020304" pitchFamily="18" charset="0"/>
                <a:ea typeface="Calibri" panose="020F0502020204030204" pitchFamily="34" charset="0"/>
              </a:rPr>
              <a:t>Приоритеты муниципальной политики должны обеспечить: повышение уровня внешнего благоустройства и санитарного содержания населенных пунктов.</a:t>
            </a:r>
          </a:p>
          <a:p>
            <a:r>
              <a:rPr lang="ru-RU" sz="1100" dirty="0">
                <a:latin typeface="Times New Roman" panose="02020603050405020304" pitchFamily="18" charset="0"/>
                <a:ea typeface="Calibri" panose="020F0502020204030204" pitchFamily="34" charset="0"/>
              </a:rPr>
              <a:t> Цель Программы- комплексное решение проблем благоустройства, обеспечение и улучшение внешнего вида территории округа, способствующего комфортной жизнедеятельности, создание комфортных условий проживания и отдыха населения.</a:t>
            </a:r>
          </a:p>
        </p:txBody>
      </p:sp>
      <p:sp>
        <p:nvSpPr>
          <p:cNvPr id="10" name="Прямоугольник 9"/>
          <p:cNvSpPr/>
          <p:nvPr/>
        </p:nvSpPr>
        <p:spPr>
          <a:xfrm>
            <a:off x="2193985" y="3675039"/>
            <a:ext cx="9779479" cy="456279"/>
          </a:xfrm>
          <a:prstGeom prst="rect">
            <a:avLst/>
          </a:prstGeom>
        </p:spPr>
        <p:txBody>
          <a:bodyPr wrap="square">
            <a:spAutoFit/>
          </a:bodyPr>
          <a:lstStyle/>
          <a:p>
            <a:pPr algn="just">
              <a:lnSpc>
                <a:spcPct val="115000"/>
              </a:lnSpc>
            </a:pPr>
            <a:r>
              <a:rPr lang="ru-RU" sz="1100" dirty="0">
                <a:latin typeface="Times New Roman" panose="02020603050405020304" pitchFamily="18" charset="0"/>
                <a:ea typeface="Calibri" panose="020F0502020204030204" pitchFamily="34" charset="0"/>
              </a:rPr>
              <a:t>Задачи Программы: </a:t>
            </a:r>
            <a:endParaRPr lang="ru-RU" sz="1100" dirty="0">
              <a:latin typeface="Times New Roman" panose="02020603050405020304" pitchFamily="18" charset="0"/>
              <a:ea typeface="Times New Roman" panose="02020603050405020304" pitchFamily="18" charset="0"/>
            </a:endParaRPr>
          </a:p>
          <a:p>
            <a:pPr algn="just"/>
            <a:r>
              <a:rPr lang="ru-RU" sz="1100" dirty="0">
                <a:latin typeface="Times New Roman" panose="02020603050405020304" pitchFamily="18" charset="0"/>
                <a:ea typeface="Times New Roman" panose="02020603050405020304" pitchFamily="18" charset="0"/>
              </a:rPr>
              <a:t>- организация озеленения территории и обустройство зеленых зон малыми архитектурными формами; </a:t>
            </a:r>
            <a:endParaRPr lang="ru-RU" sz="1100" dirty="0"/>
          </a:p>
        </p:txBody>
      </p:sp>
      <p:sp>
        <p:nvSpPr>
          <p:cNvPr id="11" name="Прямоугольник 10"/>
          <p:cNvSpPr/>
          <p:nvPr/>
        </p:nvSpPr>
        <p:spPr>
          <a:xfrm>
            <a:off x="149523" y="4128088"/>
            <a:ext cx="11746303" cy="938719"/>
          </a:xfrm>
          <a:prstGeom prst="rect">
            <a:avLst/>
          </a:prstGeom>
        </p:spPr>
        <p:txBody>
          <a:bodyPr wrap="square">
            <a:spAutoFit/>
          </a:bodyPr>
          <a:lstStyle/>
          <a:p>
            <a:pPr algn="just"/>
            <a:r>
              <a:rPr lang="ru-RU" sz="1100" dirty="0">
                <a:latin typeface="Times New Roman" panose="02020603050405020304" pitchFamily="18" charset="0"/>
                <a:ea typeface="Times New Roman" panose="02020603050405020304" pitchFamily="18" charset="0"/>
              </a:rPr>
              <a:t>-обеспечение освещённости улиц, внедрение современных экологически безопасных осветительных приборов, повышение энергетической эффективности населённых пунктов;</a:t>
            </a:r>
          </a:p>
          <a:p>
            <a:pPr algn="just"/>
            <a:r>
              <a:rPr lang="ru-RU" sz="1100" dirty="0">
                <a:latin typeface="Times New Roman" panose="02020603050405020304" pitchFamily="18" charset="0"/>
                <a:ea typeface="Times New Roman" panose="02020603050405020304" pitchFamily="18" charset="0"/>
              </a:rPr>
              <a:t>-повышение уровня благоустройства общественных и дворовых территорий;</a:t>
            </a:r>
          </a:p>
          <a:p>
            <a:pPr algn="just"/>
            <a:r>
              <a:rPr lang="ru-RU" sz="1100" dirty="0">
                <a:latin typeface="Times New Roman" panose="02020603050405020304" pitchFamily="18" charset="0"/>
                <a:ea typeface="Times New Roman" panose="02020603050405020304" pitchFamily="18" charset="0"/>
              </a:rPr>
              <a:t>-улучшение санитарно -эпидемиологического состояния   территории;</a:t>
            </a:r>
          </a:p>
          <a:p>
            <a:pPr algn="just">
              <a:buFontTx/>
              <a:buChar char="-"/>
            </a:pPr>
            <a:r>
              <a:rPr lang="ru-RU" sz="1100" dirty="0">
                <a:latin typeface="Times New Roman" panose="02020603050405020304" pitchFamily="18" charset="0"/>
                <a:ea typeface="Times New Roman" panose="02020603050405020304" pitchFamily="18" charset="0"/>
              </a:rPr>
              <a:t>приведение в надлежащее состояние объектов благоустройства;</a:t>
            </a:r>
          </a:p>
          <a:p>
            <a:pPr algn="just">
              <a:buFontTx/>
              <a:buChar char="-"/>
            </a:pPr>
            <a:r>
              <a:rPr lang="ru-RU" sz="1100" dirty="0">
                <a:latin typeface="Times New Roman" panose="02020603050405020304" pitchFamily="18" charset="0"/>
                <a:ea typeface="Times New Roman" panose="02020603050405020304" pitchFamily="18" charset="0"/>
              </a:rPr>
              <a:t>реализация проектов инициативного бюджетирования.</a:t>
            </a:r>
            <a:endParaRPr lang="ru-RU" sz="1100" dirty="0"/>
          </a:p>
        </p:txBody>
      </p:sp>
      <p:sp>
        <p:nvSpPr>
          <p:cNvPr id="12" name="Прямоугольник 11"/>
          <p:cNvSpPr/>
          <p:nvPr/>
        </p:nvSpPr>
        <p:spPr>
          <a:xfrm>
            <a:off x="192657" y="5029048"/>
            <a:ext cx="6096000" cy="261610"/>
          </a:xfrm>
          <a:prstGeom prst="rect">
            <a:avLst/>
          </a:prstGeom>
        </p:spPr>
        <p:txBody>
          <a:bodyPr>
            <a:spAutoFit/>
          </a:bodyPr>
          <a:lstStyle/>
          <a:p>
            <a:r>
              <a:rPr lang="ru-RU" sz="1100" dirty="0">
                <a:latin typeface="Times New Roman" panose="02020603050405020304" pitchFamily="18" charset="0"/>
                <a:ea typeface="Calibri" panose="020F0502020204030204" pitchFamily="34" charset="0"/>
              </a:rPr>
              <a:t>Основное мероприятие – благоустройство и озеленение территории округа.</a:t>
            </a:r>
          </a:p>
        </p:txBody>
      </p:sp>
      <p:sp>
        <p:nvSpPr>
          <p:cNvPr id="13" name="Прямоугольник 12"/>
          <p:cNvSpPr/>
          <p:nvPr/>
        </p:nvSpPr>
        <p:spPr>
          <a:xfrm>
            <a:off x="149522" y="5242173"/>
            <a:ext cx="11884325" cy="1446550"/>
          </a:xfrm>
          <a:prstGeom prst="rect">
            <a:avLst/>
          </a:prstGeom>
        </p:spPr>
        <p:txBody>
          <a:bodyPr wrap="square">
            <a:spAutoFit/>
          </a:bodyPr>
          <a:lstStyle/>
          <a:p>
            <a:pPr algn="just"/>
            <a:r>
              <a:rPr lang="ru-RU" sz="1100" dirty="0">
                <a:latin typeface="Times New Roman" panose="02020603050405020304" pitchFamily="18" charset="0"/>
                <a:ea typeface="Times New Roman" panose="02020603050405020304" pitchFamily="18" charset="0"/>
              </a:rPr>
              <a:t>Ожидаемые результаты реализации:</a:t>
            </a:r>
          </a:p>
          <a:p>
            <a:pPr algn="just"/>
            <a:r>
              <a:rPr lang="ru-RU" sz="1100" dirty="0">
                <a:latin typeface="Times New Roman" panose="02020603050405020304" pitchFamily="18" charset="0"/>
                <a:ea typeface="Times New Roman" panose="02020603050405020304" pitchFamily="18" charset="0"/>
              </a:rPr>
              <a:t>  -создание новых экосистем, обогащая </a:t>
            </a:r>
            <a:r>
              <a:rPr lang="ru-RU" sz="1100" dirty="0" err="1">
                <a:latin typeface="Times New Roman" panose="02020603050405020304" pitchFamily="18" charset="0"/>
                <a:ea typeface="Times New Roman" panose="02020603050405020304" pitchFamily="18" charset="0"/>
              </a:rPr>
              <a:t>биоразнообразие</a:t>
            </a:r>
            <a:r>
              <a:rPr lang="ru-RU" sz="1100" dirty="0">
                <a:latin typeface="Times New Roman" panose="02020603050405020304" pitchFamily="18" charset="0"/>
                <a:ea typeface="Times New Roman" panose="02020603050405020304" pitchFamily="18" charset="0"/>
              </a:rPr>
              <a:t> и предоставляя убежище и пищу для различных видов, энергосбережение и повышение </a:t>
            </a:r>
            <a:r>
              <a:rPr lang="ru-RU" sz="1100" dirty="0" err="1">
                <a:latin typeface="Times New Roman" panose="02020603050405020304" pitchFamily="18" charset="0"/>
                <a:ea typeface="Times New Roman" panose="02020603050405020304" pitchFamily="18" charset="0"/>
              </a:rPr>
              <a:t>энергоэффективности</a:t>
            </a:r>
            <a:r>
              <a:rPr lang="ru-RU" sz="1100" dirty="0">
                <a:latin typeface="Times New Roman" panose="02020603050405020304" pitchFamily="18" charset="0"/>
                <a:ea typeface="Times New Roman" panose="02020603050405020304" pitchFamily="18" charset="0"/>
              </a:rPr>
              <a:t> качественной и бесперебойной работы уличного освещения;</a:t>
            </a:r>
          </a:p>
          <a:p>
            <a:pPr algn="just"/>
            <a:r>
              <a:rPr lang="ru-RU" sz="1100" dirty="0">
                <a:latin typeface="Times New Roman" panose="02020603050405020304" pitchFamily="18" charset="0"/>
                <a:ea typeface="Times New Roman" panose="02020603050405020304" pitchFamily="18" charset="0"/>
              </a:rPr>
              <a:t>-обеспечение надлежащего содержания территории муниципального образования и объектов благоустройства, повышение качества территорий муниципального образования за счет сохранения, создания, установки, реконструкции и ремонта объектов благоустройства, организация досуга детей дошкольного и младшего школьного возраста; безопасность жизни и здоровья детей, пропаганда здорового образа жизни. </a:t>
            </a:r>
          </a:p>
          <a:p>
            <a:pPr algn="just"/>
            <a:r>
              <a:rPr lang="ru-RU" sz="1100" dirty="0">
                <a:latin typeface="Times New Roman" panose="02020603050405020304" pitchFamily="18" charset="0"/>
                <a:ea typeface="Times New Roman" panose="02020603050405020304" pitchFamily="18" charset="0"/>
              </a:rPr>
              <a:t>-комплексная оценка проектно-сметной документации, определит, каким функциональным, прочностным и другим эксплуатационным характеристикам должны соответствовать конструкции и конструктивные элементы, позволит самостоятельно, своевременно в большем объеме осуществлять работы по содержанию общественных и дворовых территорий</a:t>
            </a:r>
            <a:endParaRPr lang="ru-RU" sz="11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1"/>
            <a:ext cx="12192000" cy="6857999"/>
          </a:xfrm>
          <a:prstGeom prst="rect">
            <a:avLst/>
          </a:prstGeom>
        </p:spPr>
      </p:pic>
      <p:graphicFrame>
        <p:nvGraphicFramePr>
          <p:cNvPr id="3" name="Таблица 2">
            <a:extLst>
              <a:ext uri="{FF2B5EF4-FFF2-40B4-BE49-F238E27FC236}">
                <a16:creationId xmlns:a16="http://schemas.microsoft.com/office/drawing/2014/main" id="{238554CD-BDB0-BE0E-49CE-6722F3B9F5BC}"/>
              </a:ext>
            </a:extLst>
          </p:cNvPr>
          <p:cNvGraphicFramePr>
            <a:graphicFrameLocks noGrp="1"/>
          </p:cNvGraphicFramePr>
          <p:nvPr>
            <p:extLst>
              <p:ext uri="{D42A27DB-BD31-4B8C-83A1-F6EECF244321}">
                <p14:modId xmlns:p14="http://schemas.microsoft.com/office/powerpoint/2010/main" val="1296873904"/>
              </p:ext>
            </p:extLst>
          </p:nvPr>
        </p:nvGraphicFramePr>
        <p:xfrm>
          <a:off x="146063" y="193886"/>
          <a:ext cx="11842811" cy="2652736"/>
        </p:xfrm>
        <a:graphic>
          <a:graphicData uri="http://schemas.openxmlformats.org/drawingml/2006/table">
            <a:tbl>
              <a:tblPr firstRow="1" bandRow="1">
                <a:tableStyleId>{BDBED569-4797-4DF1-A0F4-6AAB3CD982D8}</a:tableStyleId>
              </a:tblPr>
              <a:tblGrid>
                <a:gridCol w="418686">
                  <a:extLst>
                    <a:ext uri="{9D8B030D-6E8A-4147-A177-3AD203B41FA5}">
                      <a16:colId xmlns:a16="http://schemas.microsoft.com/office/drawing/2014/main" val="3552395152"/>
                    </a:ext>
                  </a:extLst>
                </a:gridCol>
                <a:gridCol w="7722137">
                  <a:extLst>
                    <a:ext uri="{9D8B030D-6E8A-4147-A177-3AD203B41FA5}">
                      <a16:colId xmlns:a16="http://schemas.microsoft.com/office/drawing/2014/main" val="3059868666"/>
                    </a:ext>
                  </a:extLst>
                </a:gridCol>
                <a:gridCol w="701336">
                  <a:extLst>
                    <a:ext uri="{9D8B030D-6E8A-4147-A177-3AD203B41FA5}">
                      <a16:colId xmlns:a16="http://schemas.microsoft.com/office/drawing/2014/main" val="3116357261"/>
                    </a:ext>
                  </a:extLst>
                </a:gridCol>
                <a:gridCol w="1020932">
                  <a:extLst>
                    <a:ext uri="{9D8B030D-6E8A-4147-A177-3AD203B41FA5}">
                      <a16:colId xmlns:a16="http://schemas.microsoft.com/office/drawing/2014/main" val="566982424"/>
                    </a:ext>
                  </a:extLst>
                </a:gridCol>
                <a:gridCol w="994299">
                  <a:extLst>
                    <a:ext uri="{9D8B030D-6E8A-4147-A177-3AD203B41FA5}">
                      <a16:colId xmlns:a16="http://schemas.microsoft.com/office/drawing/2014/main" val="4084061568"/>
                    </a:ext>
                  </a:extLst>
                </a:gridCol>
                <a:gridCol w="985421">
                  <a:extLst>
                    <a:ext uri="{9D8B030D-6E8A-4147-A177-3AD203B41FA5}">
                      <a16:colId xmlns:a16="http://schemas.microsoft.com/office/drawing/2014/main" val="1253693386"/>
                    </a:ext>
                  </a:extLst>
                </a:gridCol>
              </a:tblGrid>
              <a:tr h="297180">
                <a:tc rowSpan="2">
                  <a:txBody>
                    <a:bodyPr/>
                    <a:lstStyle/>
                    <a:p>
                      <a:r>
                        <a:rPr lang="ru-RU" sz="1100" dirty="0">
                          <a:latin typeface="Times New Roman" panose="02020603050405020304" pitchFamily="18" charset="0"/>
                          <a:cs typeface="Times New Roman" panose="02020603050405020304" pitchFamily="18" charset="0"/>
                        </a:rPr>
                        <a:t>№ п/п</a:t>
                      </a:r>
                    </a:p>
                  </a:txBody>
                  <a:tcPr/>
                </a:tc>
                <a:tc rowSpan="2">
                  <a:txBody>
                    <a:bodyPr/>
                    <a:lstStyle/>
                    <a:p>
                      <a:r>
                        <a:rPr lang="ru-RU" sz="1100" dirty="0">
                          <a:latin typeface="Times New Roman" panose="02020603050405020304" pitchFamily="18" charset="0"/>
                          <a:cs typeface="Times New Roman" panose="02020603050405020304" pitchFamily="18" charset="0"/>
                        </a:rPr>
                        <a:t>Наименование показателя</a:t>
                      </a:r>
                    </a:p>
                  </a:txBody>
                  <a:tcPr/>
                </a:tc>
                <a:tc rowSpan="2">
                  <a:txBody>
                    <a:bodyPr/>
                    <a:lstStyle/>
                    <a:p>
                      <a:r>
                        <a:rPr lang="ru-RU" sz="1100" dirty="0">
                          <a:latin typeface="Times New Roman" panose="02020603050405020304" pitchFamily="18" charset="0"/>
                          <a:cs typeface="Times New Roman" panose="02020603050405020304" pitchFamily="18" charset="0"/>
                        </a:rPr>
                        <a:t>Ед. изм.</a:t>
                      </a:r>
                    </a:p>
                  </a:txBody>
                  <a:tcPr/>
                </a:tc>
                <a:tc gridSpan="3">
                  <a:txBody>
                    <a:bodyPr/>
                    <a:lstStyle/>
                    <a:p>
                      <a:r>
                        <a:rPr lang="ru-RU" sz="1100" dirty="0">
                          <a:latin typeface="Times New Roman" panose="02020603050405020304" pitchFamily="18" charset="0"/>
                          <a:cs typeface="Times New Roman" panose="02020603050405020304" pitchFamily="18" charset="0"/>
                        </a:rPr>
                        <a:t>Значения показателей</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43571489"/>
                  </a:ext>
                </a:extLst>
              </a:tr>
              <a:tr h="23177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100" b="1" dirty="0">
                          <a:latin typeface="Times New Roman" panose="02020603050405020304" pitchFamily="18" charset="0"/>
                          <a:cs typeface="Times New Roman" panose="02020603050405020304" pitchFamily="18" charset="0"/>
                        </a:rPr>
                        <a:t>2025год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2026год</a:t>
                      </a:r>
                    </a:p>
                  </a:txBody>
                  <a:tcPr/>
                </a:tc>
                <a:tc>
                  <a:txBody>
                    <a:bodyPr/>
                    <a:lstStyle/>
                    <a:p>
                      <a:pPr algn="ctr"/>
                      <a:r>
                        <a:rPr lang="ru-RU" sz="1100" b="1" dirty="0">
                          <a:latin typeface="Times New Roman" panose="02020603050405020304" pitchFamily="18" charset="0"/>
                          <a:cs typeface="Times New Roman" panose="02020603050405020304" pitchFamily="18" charset="0"/>
                        </a:rPr>
                        <a:t>2027год</a:t>
                      </a:r>
                    </a:p>
                  </a:txBody>
                  <a:tcPr/>
                </a:tc>
                <a:extLst>
                  <a:ext uri="{0D108BD9-81ED-4DB2-BD59-A6C34878D82A}">
                    <a16:rowId xmlns:a16="http://schemas.microsoft.com/office/drawing/2014/main" val="238859180"/>
                  </a:ext>
                </a:extLst>
              </a:tr>
              <a:tr h="0">
                <a:tc>
                  <a:txBody>
                    <a:bodyPr/>
                    <a:lstStyle/>
                    <a:p>
                      <a:pPr algn="ctr"/>
                      <a:r>
                        <a:rPr lang="ru-RU" sz="1100" dirty="0">
                          <a:latin typeface="Times New Roman" panose="02020603050405020304" pitchFamily="18" charset="0"/>
                          <a:cs typeface="Times New Roman" panose="02020603050405020304" pitchFamily="18" charset="0"/>
                        </a:rPr>
                        <a:t>1</a:t>
                      </a:r>
                    </a:p>
                  </a:txBody>
                  <a:tcPr/>
                </a:tc>
                <a:tc>
                  <a:txBody>
                    <a:bodyPr/>
                    <a:lstStyle/>
                    <a:p>
                      <a:pPr algn="ctr"/>
                      <a:r>
                        <a:rPr lang="ru-RU" sz="1100" dirty="0">
                          <a:latin typeface="Times New Roman" panose="02020603050405020304" pitchFamily="18" charset="0"/>
                          <a:cs typeface="Times New Roman" panose="02020603050405020304" pitchFamily="18" charset="0"/>
                        </a:rPr>
                        <a:t>2</a:t>
                      </a:r>
                    </a:p>
                  </a:txBody>
                  <a:tcPr/>
                </a:tc>
                <a:tc>
                  <a:txBody>
                    <a:bodyPr/>
                    <a:lstStyle/>
                    <a:p>
                      <a:pPr algn="ctr"/>
                      <a:r>
                        <a:rPr lang="ru-RU" sz="1100" dirty="0">
                          <a:latin typeface="Times New Roman" panose="02020603050405020304" pitchFamily="18" charset="0"/>
                          <a:cs typeface="Times New Roman" panose="02020603050405020304" pitchFamily="18" charset="0"/>
                        </a:rPr>
                        <a:t>3</a:t>
                      </a:r>
                    </a:p>
                  </a:txBody>
                  <a:tcPr/>
                </a:tc>
                <a:tc>
                  <a:txBody>
                    <a:bodyPr/>
                    <a:lstStyle/>
                    <a:p>
                      <a:pPr algn="ctr"/>
                      <a:r>
                        <a:rPr lang="ru-RU" sz="1100" dirty="0">
                          <a:latin typeface="Times New Roman" panose="02020603050405020304" pitchFamily="18" charset="0"/>
                          <a:cs typeface="Times New Roman" panose="02020603050405020304" pitchFamily="18" charset="0"/>
                        </a:rPr>
                        <a:t>4</a:t>
                      </a:r>
                    </a:p>
                  </a:txBody>
                  <a:tcPr/>
                </a:tc>
                <a:tc>
                  <a:txBody>
                    <a:bodyPr/>
                    <a:lstStyle/>
                    <a:p>
                      <a:pPr algn="ctr"/>
                      <a:r>
                        <a:rPr lang="ru-RU" sz="1100" dirty="0">
                          <a:latin typeface="Times New Roman" panose="02020603050405020304" pitchFamily="18" charset="0"/>
                          <a:cs typeface="Times New Roman" panose="02020603050405020304" pitchFamily="18" charset="0"/>
                        </a:rPr>
                        <a:t>5</a:t>
                      </a:r>
                    </a:p>
                  </a:txBody>
                  <a:tcPr/>
                </a:tc>
                <a:tc>
                  <a:txBody>
                    <a:bodyPr/>
                    <a:lstStyle/>
                    <a:p>
                      <a:pPr algn="ctr"/>
                      <a:r>
                        <a:rPr lang="ru-RU" sz="11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3098000721"/>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spcAft>
                          <a:spcPts val="0"/>
                        </a:spcAft>
                      </a:pPr>
                      <a:r>
                        <a:rPr lang="ru-RU" sz="1000" dirty="0">
                          <a:latin typeface="Times New Roman" pitchFamily="18" charset="0"/>
                          <a:ea typeface="Calibri"/>
                          <a:cs typeface="Times New Roman" pitchFamily="18" charset="0"/>
                        </a:rPr>
                        <a:t>Высажено зелёных насаждений </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err="1">
                          <a:latin typeface="Times New Roman" pitchFamily="18" charset="0"/>
                          <a:ea typeface="Calibri"/>
                          <a:cs typeface="Times New Roman" pitchFamily="18" charset="0"/>
                        </a:rPr>
                        <a:t>шт</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100</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100</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100</a:t>
                      </a:r>
                      <a:endParaRPr lang="ru-RU" sz="1000" dirty="0">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2008240502"/>
                  </a:ext>
                </a:extLst>
              </a:tr>
              <a:tr h="202888">
                <a:tc>
                  <a:txBody>
                    <a:bodyPr/>
                    <a:lstStyle/>
                    <a:p>
                      <a:pPr algn="ctr"/>
                      <a:r>
                        <a:rPr lang="ru-RU" sz="1000" dirty="0">
                          <a:latin typeface="Times New Roman" pitchFamily="18" charset="0"/>
                          <a:cs typeface="Times New Roman" pitchFamily="18" charset="0"/>
                        </a:rPr>
                        <a:t>2</a:t>
                      </a:r>
                    </a:p>
                  </a:txBody>
                  <a:tcPr/>
                </a:tc>
                <a:tc>
                  <a:txBody>
                    <a:bodyPr/>
                    <a:lstStyle/>
                    <a:p>
                      <a:pPr>
                        <a:spcAft>
                          <a:spcPts val="0"/>
                        </a:spcAft>
                      </a:pPr>
                      <a:r>
                        <a:rPr lang="ru-RU" sz="1000" dirty="0">
                          <a:latin typeface="Times New Roman" pitchFamily="18" charset="0"/>
                          <a:ea typeface="Calibri"/>
                          <a:cs typeface="Times New Roman" pitchFamily="18" charset="0"/>
                        </a:rPr>
                        <a:t>Содержание систем уличного освещения</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км</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13400</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13400</a:t>
                      </a:r>
                      <a:endParaRPr lang="ru-RU" sz="100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13400</a:t>
                      </a:r>
                      <a:endParaRPr lang="ru-RU" sz="1000">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53727281"/>
                  </a:ext>
                </a:extLst>
              </a:tr>
              <a:tr h="0">
                <a:tc>
                  <a:txBody>
                    <a:bodyPr/>
                    <a:lstStyle/>
                    <a:p>
                      <a:pPr algn="ctr"/>
                      <a:r>
                        <a:rPr lang="ru-RU" sz="1000" dirty="0">
                          <a:latin typeface="Times New Roman" pitchFamily="18" charset="0"/>
                          <a:cs typeface="Times New Roman" pitchFamily="18" charset="0"/>
                        </a:rPr>
                        <a:t>3</a:t>
                      </a:r>
                    </a:p>
                  </a:txBody>
                  <a:tcPr/>
                </a:tc>
                <a:tc>
                  <a:txBody>
                    <a:bodyPr/>
                    <a:lstStyle/>
                    <a:p>
                      <a:pPr>
                        <a:spcAft>
                          <a:spcPts val="0"/>
                        </a:spcAft>
                      </a:pPr>
                      <a:r>
                        <a:rPr lang="ru-RU" sz="1000" dirty="0">
                          <a:latin typeface="Times New Roman" pitchFamily="18" charset="0"/>
                          <a:ea typeface="Calibri"/>
                          <a:cs typeface="Times New Roman" pitchFamily="18" charset="0"/>
                        </a:rPr>
                        <a:t>Увеличение доли протяженности освещенных улиц от общей протяженности улиц</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a:t>
                      </a:r>
                      <a:endParaRPr lang="ru-RU" sz="100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2</a:t>
                      </a:r>
                      <a:endParaRPr lang="ru-RU" sz="100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2</a:t>
                      </a:r>
                      <a:endParaRPr lang="ru-RU" sz="100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2</a:t>
                      </a:r>
                      <a:endParaRPr lang="ru-RU" sz="1000">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708735103"/>
                  </a:ext>
                </a:extLst>
              </a:tr>
              <a:tr h="174318">
                <a:tc>
                  <a:txBody>
                    <a:bodyPr/>
                    <a:lstStyle/>
                    <a:p>
                      <a:pPr algn="ctr"/>
                      <a:r>
                        <a:rPr lang="ru-RU" sz="1000" dirty="0">
                          <a:latin typeface="Times New Roman" pitchFamily="18" charset="0"/>
                          <a:cs typeface="Times New Roman" pitchFamily="18" charset="0"/>
                        </a:rPr>
                        <a:t>4</a:t>
                      </a:r>
                    </a:p>
                  </a:txBody>
                  <a:tcPr/>
                </a:tc>
                <a:tc>
                  <a:txBody>
                    <a:bodyPr/>
                    <a:lstStyle/>
                    <a:p>
                      <a:pPr>
                        <a:spcAft>
                          <a:spcPts val="0"/>
                        </a:spcAft>
                      </a:pPr>
                      <a:r>
                        <a:rPr lang="ru-RU" sz="1000" dirty="0">
                          <a:latin typeface="Times New Roman" pitchFamily="18" charset="0"/>
                          <a:ea typeface="Calibri"/>
                          <a:cs typeface="Times New Roman" pitchFamily="18" charset="0"/>
                        </a:rPr>
                        <a:t>Содержание объектов благоустройства и общественных территорий</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м</a:t>
                      </a:r>
                      <a:r>
                        <a:rPr lang="ru-RU" sz="1000" baseline="30000" dirty="0">
                          <a:latin typeface="Times New Roman" pitchFamily="18" charset="0"/>
                          <a:ea typeface="Calibri"/>
                          <a:cs typeface="Times New Roman" pitchFamily="18" charset="0"/>
                        </a:rPr>
                        <a:t>2</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57160</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57160</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57160</a:t>
                      </a:r>
                      <a:endParaRPr lang="ru-RU" sz="1000" dirty="0">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2965617575"/>
                  </a:ext>
                </a:extLst>
              </a:tr>
              <a:tr h="206524">
                <a:tc>
                  <a:txBody>
                    <a:bodyPr/>
                    <a:lstStyle/>
                    <a:p>
                      <a:pPr algn="ctr"/>
                      <a:r>
                        <a:rPr lang="ru-RU" sz="1000" dirty="0">
                          <a:latin typeface="Times New Roman" pitchFamily="18" charset="0"/>
                          <a:cs typeface="Times New Roman" pitchFamily="18" charset="0"/>
                        </a:rPr>
                        <a:t>5</a:t>
                      </a:r>
                    </a:p>
                  </a:txBody>
                  <a:tcPr/>
                </a:tc>
                <a:tc>
                  <a:txBody>
                    <a:bodyPr/>
                    <a:lstStyle/>
                    <a:p>
                      <a:pPr>
                        <a:spcAft>
                          <a:spcPts val="0"/>
                        </a:spcAft>
                      </a:pPr>
                      <a:r>
                        <a:rPr lang="ru-RU" sz="1000" dirty="0">
                          <a:latin typeface="Times New Roman" pitchFamily="18" charset="0"/>
                          <a:ea typeface="Calibri"/>
                          <a:cs typeface="Times New Roman" pitchFamily="18" charset="0"/>
                        </a:rPr>
                        <a:t>Установка детских  игровых площадок</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шт</a:t>
                      </a:r>
                      <a:endParaRPr lang="ru-RU" sz="100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0</a:t>
                      </a:r>
                      <a:endParaRPr lang="ru-RU" sz="100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1</a:t>
                      </a:r>
                      <a:endParaRPr lang="ru-RU" sz="100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a:latin typeface="Times New Roman" pitchFamily="18" charset="0"/>
                          <a:ea typeface="Calibri"/>
                          <a:cs typeface="Times New Roman" pitchFamily="18" charset="0"/>
                        </a:rPr>
                        <a:t>0</a:t>
                      </a:r>
                      <a:endParaRPr lang="ru-RU" sz="1000">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412699305"/>
                  </a:ext>
                </a:extLst>
              </a:tr>
              <a:tr h="247356">
                <a:tc>
                  <a:txBody>
                    <a:bodyPr/>
                    <a:lstStyle/>
                    <a:p>
                      <a:pPr algn="ctr"/>
                      <a:r>
                        <a:rPr lang="ru-RU" sz="1000" dirty="0">
                          <a:latin typeface="Times New Roman" pitchFamily="18" charset="0"/>
                          <a:cs typeface="Times New Roman" pitchFamily="18" charset="0"/>
                        </a:rPr>
                        <a:t>6</a:t>
                      </a:r>
                    </a:p>
                  </a:txBody>
                  <a:tcPr/>
                </a:tc>
                <a:tc>
                  <a:txBody>
                    <a:bodyPr/>
                    <a:lstStyle/>
                    <a:p>
                      <a:pPr>
                        <a:spcAft>
                          <a:spcPts val="0"/>
                        </a:spcAft>
                      </a:pPr>
                      <a:r>
                        <a:rPr lang="ru-RU" sz="1000" dirty="0">
                          <a:latin typeface="Times New Roman" pitchFamily="18" charset="0"/>
                          <a:ea typeface="Calibri"/>
                          <a:cs typeface="Times New Roman" pitchFamily="18" charset="0"/>
                        </a:rPr>
                        <a:t>Разработка и проведение экспертизы    проектно-сметной документации</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err="1">
                          <a:latin typeface="Times New Roman" pitchFamily="18" charset="0"/>
                          <a:ea typeface="Calibri"/>
                          <a:cs typeface="Times New Roman" pitchFamily="18" charset="0"/>
                        </a:rPr>
                        <a:t>шт</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5</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5</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5</a:t>
                      </a:r>
                      <a:endParaRPr lang="ru-RU" sz="1000" dirty="0">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3073865414"/>
                  </a:ext>
                </a:extLst>
              </a:tr>
              <a:tr h="370840">
                <a:tc>
                  <a:txBody>
                    <a:bodyPr/>
                    <a:lstStyle/>
                    <a:p>
                      <a:pPr algn="ctr">
                        <a:spcAft>
                          <a:spcPts val="0"/>
                        </a:spcAft>
                      </a:pPr>
                      <a:r>
                        <a:rPr lang="ru-RU" sz="1000" dirty="0">
                          <a:latin typeface="Times New Roman" pitchFamily="18" charset="0"/>
                          <a:ea typeface="Calibri"/>
                          <a:cs typeface="Times New Roman" pitchFamily="18" charset="0"/>
                        </a:rPr>
                        <a:t>7</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spcAft>
                          <a:spcPts val="0"/>
                        </a:spcAft>
                      </a:pPr>
                      <a:r>
                        <a:rPr lang="ru-RU" sz="1000" dirty="0">
                          <a:latin typeface="Times New Roman" pitchFamily="18" charset="0"/>
                          <a:ea typeface="Calibri"/>
                          <a:cs typeface="Times New Roman" pitchFamily="18" charset="0"/>
                        </a:rPr>
                        <a:t>Приобретение машин и оборудование для благоустройства.</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err="1">
                          <a:latin typeface="Times New Roman" pitchFamily="18" charset="0"/>
                          <a:ea typeface="Calibri"/>
                          <a:cs typeface="Times New Roman" pitchFamily="18" charset="0"/>
                        </a:rPr>
                        <a:t>шт</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1</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1</a:t>
                      </a:r>
                      <a:endParaRPr lang="ru-RU" sz="1000" dirty="0">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000" dirty="0">
                          <a:latin typeface="Times New Roman" pitchFamily="18" charset="0"/>
                          <a:ea typeface="Calibri"/>
                          <a:cs typeface="Times New Roman" pitchFamily="18" charset="0"/>
                        </a:rPr>
                        <a:t>1</a:t>
                      </a:r>
                      <a:endParaRPr lang="ru-RU" sz="1000" dirty="0">
                        <a:latin typeface="Times New Roman" pitchFamily="18" charset="0"/>
                        <a:ea typeface="Times New Roman"/>
                        <a:cs typeface="Times New Roman" pitchFamily="18" charset="0"/>
                      </a:endParaRPr>
                    </a:p>
                  </a:txBody>
                  <a:tcPr marL="68580" marR="68580" marT="0" marB="0" anchor="ctr"/>
                </a:tc>
                <a:extLst>
                  <a:ext uri="{0D108BD9-81ED-4DB2-BD59-A6C34878D82A}">
                    <a16:rowId xmlns:a16="http://schemas.microsoft.com/office/drawing/2014/main" val="10009"/>
                  </a:ext>
                </a:extLst>
              </a:tr>
            </a:tbl>
          </a:graphicData>
        </a:graphic>
      </p:graphicFrame>
      <p:pic>
        <p:nvPicPr>
          <p:cNvPr id="4" name="Рисунок 3">
            <a:extLst>
              <a:ext uri="{FF2B5EF4-FFF2-40B4-BE49-F238E27FC236}">
                <a16:creationId xmlns:a16="http://schemas.microsoft.com/office/drawing/2014/main" id="{9975814B-9674-18BF-8B40-9D9A52D97A33}"/>
              </a:ext>
            </a:extLst>
          </p:cNvPr>
          <p:cNvPicPr>
            <a:picLocks noChangeAspect="1"/>
          </p:cNvPicPr>
          <p:nvPr/>
        </p:nvPicPr>
        <p:blipFill>
          <a:blip r:embed="rId3" cstate="print"/>
          <a:stretch>
            <a:fillRect/>
          </a:stretch>
        </p:blipFill>
        <p:spPr>
          <a:xfrm>
            <a:off x="176084" y="3114135"/>
            <a:ext cx="2402032" cy="1469263"/>
          </a:xfrm>
          <a:prstGeom prst="rect">
            <a:avLst/>
          </a:prstGeom>
        </p:spPr>
      </p:pic>
      <p:sp>
        <p:nvSpPr>
          <p:cNvPr id="5" name="TextBox 4">
            <a:extLst>
              <a:ext uri="{FF2B5EF4-FFF2-40B4-BE49-F238E27FC236}">
                <a16:creationId xmlns:a16="http://schemas.microsoft.com/office/drawing/2014/main" id="{B1D317C4-36AF-8AF7-01F3-2A50FD01F9F2}"/>
              </a:ext>
            </a:extLst>
          </p:cNvPr>
          <p:cNvSpPr txBox="1"/>
          <p:nvPr/>
        </p:nvSpPr>
        <p:spPr>
          <a:xfrm>
            <a:off x="2701435" y="3015290"/>
            <a:ext cx="8732668" cy="461665"/>
          </a:xfrm>
          <a:prstGeom prst="rect">
            <a:avLst/>
          </a:prstGeom>
          <a:noFill/>
        </p:spPr>
        <p:txBody>
          <a:bodyPr wrap="square">
            <a:spAutoFit/>
          </a:bodyPr>
          <a:lstStyle/>
          <a:p>
            <a:pPr marL="274320" indent="-274320" algn="just" hangingPunct="0"/>
            <a:r>
              <a:rPr lang="ru-RU" sz="1200" b="1" dirty="0">
                <a:latin typeface="Times New Roman" panose="02020603050405020304" pitchFamily="18" charset="0"/>
                <a:cs typeface="Times New Roman" panose="02020603050405020304" pitchFamily="18" charset="0"/>
              </a:rPr>
              <a:t>Муниципальная программа «Формирование современной городской среды населённых пунктов на территории </a:t>
            </a:r>
            <a:r>
              <a:rPr lang="ru-RU" sz="1200" b="1" kern="0" dirty="0">
                <a:effectLst/>
                <a:latin typeface="Times New Roman" panose="02020603050405020304" pitchFamily="18" charset="0"/>
              </a:rPr>
              <a:t>Анучинского муниципального округа </a:t>
            </a:r>
            <a:r>
              <a:rPr lang="ru-RU" sz="1200" b="1" dirty="0">
                <a:effectLst/>
                <a:latin typeface="Times New Roman" panose="02020603050405020304" pitchFamily="18" charset="0"/>
                <a:ea typeface="SimSun" panose="02010600030101010101" pitchFamily="2" charset="-122"/>
              </a:rPr>
              <a:t>на 2025-2029годы </a:t>
            </a:r>
            <a:endParaRPr lang="ru-RU" sz="1200" b="1"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C17AF5F-807C-982A-ABA1-D8AA414C2418}"/>
              </a:ext>
            </a:extLst>
          </p:cNvPr>
          <p:cNvSpPr txBox="1"/>
          <p:nvPr/>
        </p:nvSpPr>
        <p:spPr>
          <a:xfrm>
            <a:off x="4143413" y="3469507"/>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15.07.2024г № 649</a:t>
            </a:r>
          </a:p>
        </p:txBody>
      </p:sp>
      <p:sp>
        <p:nvSpPr>
          <p:cNvPr id="7" name="TextBox 6">
            <a:extLst>
              <a:ext uri="{FF2B5EF4-FFF2-40B4-BE49-F238E27FC236}">
                <a16:creationId xmlns:a16="http://schemas.microsoft.com/office/drawing/2014/main" id="{D7394B3E-342D-C8AB-8CBF-21DD32102636}"/>
              </a:ext>
            </a:extLst>
          </p:cNvPr>
          <p:cNvSpPr txBox="1"/>
          <p:nvPr/>
        </p:nvSpPr>
        <p:spPr>
          <a:xfrm>
            <a:off x="2641049" y="3760704"/>
            <a:ext cx="9384173" cy="938719"/>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Основными приоритетами в сфере реализации программы являются: </a:t>
            </a:r>
          </a:p>
          <a:p>
            <a:r>
              <a:rPr lang="ru-RU" sz="1100" dirty="0">
                <a:latin typeface="Times New Roman" panose="02020603050405020304" pitchFamily="18" charset="0"/>
                <a:cs typeface="Times New Roman" panose="02020603050405020304" pitchFamily="18" charset="0"/>
              </a:rPr>
              <a:t>- комплексный подход к реализации проектов благоустройства; </a:t>
            </a:r>
          </a:p>
          <a:p>
            <a:r>
              <a:rPr lang="ru-RU" sz="1100" dirty="0">
                <a:latin typeface="Times New Roman" panose="02020603050405020304" pitchFamily="18" charset="0"/>
                <a:cs typeface="Times New Roman" panose="02020603050405020304" pitchFamily="18" charset="0"/>
              </a:rPr>
              <a:t>- вовлечение граждан и общественных организаций в процесс обсуждения проектов, их отбор; </a:t>
            </a:r>
          </a:p>
          <a:p>
            <a:r>
              <a:rPr lang="ru-RU" sz="1100" dirty="0">
                <a:latin typeface="Times New Roman" panose="02020603050405020304" pitchFamily="18" charset="0"/>
                <a:cs typeface="Times New Roman" panose="02020603050405020304" pitchFamily="18" charset="0"/>
              </a:rPr>
              <a:t>- повышение качества городской среды; </a:t>
            </a:r>
          </a:p>
          <a:p>
            <a:r>
              <a:rPr lang="ru-RU" sz="1100" dirty="0">
                <a:latin typeface="Times New Roman" panose="02020603050405020304" pitchFamily="18" charset="0"/>
                <a:cs typeface="Times New Roman" panose="02020603050405020304" pitchFamily="18" charset="0"/>
              </a:rPr>
              <a:t>-реализация мероприятий, обеспечивающих поддержание территорий в надлежащем комфортном состоянии; обеспечение доступности городской среды</a:t>
            </a:r>
          </a:p>
        </p:txBody>
      </p:sp>
      <p:sp>
        <p:nvSpPr>
          <p:cNvPr id="8" name="Прямоугольник 7"/>
          <p:cNvSpPr/>
          <p:nvPr/>
        </p:nvSpPr>
        <p:spPr>
          <a:xfrm>
            <a:off x="192656" y="4613550"/>
            <a:ext cx="11703170" cy="430887"/>
          </a:xfrm>
          <a:prstGeom prst="rect">
            <a:avLst/>
          </a:prstGeom>
        </p:spPr>
        <p:txBody>
          <a:bodyPr wrap="square">
            <a:spAutoFit/>
          </a:bodyPr>
          <a:lstStyle/>
          <a:p>
            <a:r>
              <a:rPr lang="ru-RU" sz="1100" dirty="0">
                <a:latin typeface="Times New Roman" panose="02020603050405020304" pitchFamily="18" charset="0"/>
                <a:cs typeface="Times New Roman" panose="02020603050405020304" pitchFamily="18" charset="0"/>
              </a:rPr>
              <a:t>для </a:t>
            </a:r>
            <a:r>
              <a:rPr lang="ru-RU" sz="1100" dirty="0" err="1">
                <a:latin typeface="Times New Roman" panose="02020603050405020304" pitchFamily="18" charset="0"/>
                <a:cs typeface="Times New Roman" panose="02020603050405020304" pitchFamily="18" charset="0"/>
              </a:rPr>
              <a:t>маломобильных</a:t>
            </a:r>
            <a:r>
              <a:rPr lang="ru-RU" sz="1100" dirty="0">
                <a:latin typeface="Times New Roman" panose="02020603050405020304" pitchFamily="18" charset="0"/>
                <a:cs typeface="Times New Roman" panose="02020603050405020304" pitchFamily="18" charset="0"/>
              </a:rPr>
              <a:t> групп населения, в том числе создание </a:t>
            </a:r>
            <a:r>
              <a:rPr lang="ru-RU" sz="1100" dirty="0" err="1">
                <a:latin typeface="Times New Roman" panose="02020603050405020304" pitchFamily="18" charset="0"/>
                <a:cs typeface="Times New Roman" panose="02020603050405020304" pitchFamily="18" charset="0"/>
              </a:rPr>
              <a:t>безбарьерной</a:t>
            </a:r>
            <a:r>
              <a:rPr lang="ru-RU" sz="1100" dirty="0">
                <a:latin typeface="Times New Roman" panose="02020603050405020304" pitchFamily="18" charset="0"/>
                <a:cs typeface="Times New Roman" panose="02020603050405020304" pitchFamily="18" charset="0"/>
              </a:rPr>
              <a:t> среды для </a:t>
            </a:r>
            <a:r>
              <a:rPr lang="ru-RU" sz="1100" dirty="0" err="1">
                <a:latin typeface="Times New Roman" panose="02020603050405020304" pitchFamily="18" charset="0"/>
                <a:cs typeface="Times New Roman" panose="02020603050405020304" pitchFamily="18" charset="0"/>
              </a:rPr>
              <a:t>маломобильных</a:t>
            </a:r>
            <a:r>
              <a:rPr lang="ru-RU" sz="1100" dirty="0">
                <a:latin typeface="Times New Roman" panose="02020603050405020304" pitchFamily="18" charset="0"/>
                <a:cs typeface="Times New Roman" panose="02020603050405020304" pitchFamily="18" charset="0"/>
              </a:rPr>
              <a:t> граждан в зоне общественных пространств.     	</a:t>
            </a:r>
          </a:p>
          <a:p>
            <a:r>
              <a:rPr lang="ru-RU" sz="1100" dirty="0">
                <a:latin typeface="Times New Roman" panose="02020603050405020304" pitchFamily="18" charset="0"/>
                <a:cs typeface="Times New Roman" panose="02020603050405020304" pitchFamily="18" charset="0"/>
              </a:rPr>
              <a:t>Приоритеты муниципальной политики направлены на повышение уровня комфортности жизнедеятельности граждан посредством благоустройства населённых пунктов.</a:t>
            </a:r>
          </a:p>
        </p:txBody>
      </p:sp>
      <p:graphicFrame>
        <p:nvGraphicFramePr>
          <p:cNvPr id="9" name="Таблица 18">
            <a:extLst>
              <a:ext uri="{FF2B5EF4-FFF2-40B4-BE49-F238E27FC236}">
                <a16:creationId xmlns:a16="http://schemas.microsoft.com/office/drawing/2014/main" id="{F842BED9-67D3-06A6-5227-BA6E49CA63F8}"/>
              </a:ext>
            </a:extLst>
          </p:cNvPr>
          <p:cNvGraphicFramePr>
            <a:graphicFrameLocks noGrp="1"/>
          </p:cNvGraphicFramePr>
          <p:nvPr>
            <p:extLst>
              <p:ext uri="{D42A27DB-BD31-4B8C-83A1-F6EECF244321}">
                <p14:modId xmlns:p14="http://schemas.microsoft.com/office/powerpoint/2010/main" val="1363622984"/>
              </p:ext>
            </p:extLst>
          </p:nvPr>
        </p:nvGraphicFramePr>
        <p:xfrm>
          <a:off x="219774" y="5185040"/>
          <a:ext cx="11753689" cy="1287990"/>
        </p:xfrm>
        <a:graphic>
          <a:graphicData uri="http://schemas.openxmlformats.org/drawingml/2006/table">
            <a:tbl>
              <a:tblPr firstRow="1" bandRow="1">
                <a:tableStyleId>{8A107856-5554-42FB-B03E-39F5DBC370BA}</a:tableStyleId>
              </a:tblPr>
              <a:tblGrid>
                <a:gridCol w="3156908">
                  <a:extLst>
                    <a:ext uri="{9D8B030D-6E8A-4147-A177-3AD203B41FA5}">
                      <a16:colId xmlns:a16="http://schemas.microsoft.com/office/drawing/2014/main" val="1756908769"/>
                    </a:ext>
                  </a:extLst>
                </a:gridCol>
                <a:gridCol w="1622691">
                  <a:extLst>
                    <a:ext uri="{9D8B030D-6E8A-4147-A177-3AD203B41FA5}">
                      <a16:colId xmlns:a16="http://schemas.microsoft.com/office/drawing/2014/main" val="2972828671"/>
                    </a:ext>
                  </a:extLst>
                </a:gridCol>
                <a:gridCol w="1738597">
                  <a:extLst>
                    <a:ext uri="{9D8B030D-6E8A-4147-A177-3AD203B41FA5}">
                      <a16:colId xmlns:a16="http://schemas.microsoft.com/office/drawing/2014/main" val="1140601564"/>
                    </a:ext>
                  </a:extLst>
                </a:gridCol>
                <a:gridCol w="1692233">
                  <a:extLst>
                    <a:ext uri="{9D8B030D-6E8A-4147-A177-3AD203B41FA5}">
                      <a16:colId xmlns:a16="http://schemas.microsoft.com/office/drawing/2014/main" val="3858202059"/>
                    </a:ext>
                  </a:extLst>
                </a:gridCol>
                <a:gridCol w="1645869">
                  <a:extLst>
                    <a:ext uri="{9D8B030D-6E8A-4147-A177-3AD203B41FA5}">
                      <a16:colId xmlns:a16="http://schemas.microsoft.com/office/drawing/2014/main" val="3329245531"/>
                    </a:ext>
                  </a:extLst>
                </a:gridCol>
                <a:gridCol w="1897391">
                  <a:extLst>
                    <a:ext uri="{9D8B030D-6E8A-4147-A177-3AD203B41FA5}">
                      <a16:colId xmlns:a16="http://schemas.microsoft.com/office/drawing/2014/main" val="1340474206"/>
                    </a:ext>
                  </a:extLst>
                </a:gridCol>
              </a:tblGrid>
              <a:tr h="256478">
                <a:tc>
                  <a:txBody>
                    <a:bodyPr/>
                    <a:lstStyle/>
                    <a:p>
                      <a:r>
                        <a:rPr lang="ru-RU" sz="1000" dirty="0">
                          <a:latin typeface="Times New Roman" panose="02020603050405020304" pitchFamily="18" charset="0"/>
                          <a:cs typeface="Times New Roman" panose="02020603050405020304" pitchFamily="18" charset="0"/>
                        </a:rPr>
                        <a:t>Подпрограммы</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2023г</a:t>
                      </a:r>
                    </a:p>
                    <a:p>
                      <a:pPr algn="ctr"/>
                      <a:r>
                        <a:rPr lang="ru-RU" sz="1000" dirty="0">
                          <a:latin typeface="Times New Roman" panose="02020603050405020304" pitchFamily="18" charset="0"/>
                          <a:cs typeface="Times New Roman" panose="02020603050405020304" pitchFamily="18" charset="0"/>
                        </a:rPr>
                        <a:t>факт</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оценка</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проект</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solidFill>
                      <a:schemeClr val="bg2"/>
                    </a:solidFill>
                  </a:tcPr>
                </a:tc>
                <a:extLst>
                  <a:ext uri="{0D108BD9-81ED-4DB2-BD59-A6C34878D82A}">
                    <a16:rowId xmlns:a16="http://schemas.microsoft.com/office/drawing/2014/main" val="335547516"/>
                  </a:ext>
                </a:extLst>
              </a:tr>
              <a:tr h="243921">
                <a:tc>
                  <a:txBody>
                    <a:bodyPr/>
                    <a:lstStyle/>
                    <a:p>
                      <a:r>
                        <a:rPr lang="ru-RU" sz="1000" dirty="0">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 </a:t>
                      </a:r>
                    </a:p>
                  </a:txBody>
                  <a:tcPr>
                    <a:solidFill>
                      <a:schemeClr val="bg2"/>
                    </a:solidFill>
                  </a:tcPr>
                </a:tc>
                <a:tc>
                  <a:txBody>
                    <a:bodyPr/>
                    <a:lstStyle/>
                    <a:p>
                      <a:pPr algn="ctr" fontAlgn="t"/>
                      <a:r>
                        <a:rPr lang="ru-RU" sz="1000" b="0" i="0" u="none" strike="noStrike" dirty="0">
                          <a:solidFill>
                            <a:srgbClr val="000000"/>
                          </a:solidFill>
                          <a:latin typeface="Times New Roman"/>
                        </a:rPr>
                        <a:t>4068729,58</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8513952,65</a:t>
                      </a:r>
                    </a:p>
                  </a:txBody>
                  <a:tcPr marL="7620" marR="7620" marT="7620" marB="0">
                    <a:solidFill>
                      <a:schemeClr val="bg2"/>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chemeClr val="bg2"/>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chemeClr val="bg2"/>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chemeClr val="bg2"/>
                    </a:solidFill>
                  </a:tcPr>
                </a:tc>
                <a:extLst>
                  <a:ext uri="{0D108BD9-81ED-4DB2-BD59-A6C34878D82A}">
                    <a16:rowId xmlns:a16="http://schemas.microsoft.com/office/drawing/2014/main" val="3313264423"/>
                  </a:ext>
                </a:extLst>
              </a:tr>
              <a:tr h="251670">
                <a:tc>
                  <a:txBody>
                    <a:bodyPr/>
                    <a:lstStyle/>
                    <a:p>
                      <a:r>
                        <a:rPr lang="ru-RU" sz="1000" dirty="0">
                          <a:latin typeface="Times New Roman" panose="02020603050405020304" pitchFamily="18" charset="0"/>
                          <a:cs typeface="Times New Roman" panose="02020603050405020304" pitchFamily="18" charset="0"/>
                        </a:rPr>
                        <a:t>Благоустройство территорий </a:t>
                      </a:r>
                    </a:p>
                  </a:txBody>
                  <a:tcPr>
                    <a:solidFill>
                      <a:schemeClr val="bg2"/>
                    </a:solidFill>
                  </a:tcPr>
                </a:tc>
                <a:tc>
                  <a:txBody>
                    <a:bodyPr/>
                    <a:lstStyle/>
                    <a:p>
                      <a:pPr algn="ctr" fontAlgn="t"/>
                      <a:r>
                        <a:rPr lang="ru-RU" sz="1000" b="0" i="0" u="none" strike="noStrike">
                          <a:solidFill>
                            <a:srgbClr val="000000"/>
                          </a:solidFill>
                          <a:latin typeface="Times New Roman"/>
                        </a:rPr>
                        <a:t>5268089,35</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5321490,40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150000,00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8378283,43</a:t>
                      </a:r>
                    </a:p>
                  </a:txBody>
                  <a:tcPr marL="7620" marR="7620" marT="7620" marB="0">
                    <a:solidFill>
                      <a:schemeClr val="bg2"/>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Times New Roman"/>
                          <a:ea typeface="+mn-ea"/>
                          <a:cs typeface="+mn-cs"/>
                        </a:rPr>
                        <a:t>8378283,43</a:t>
                      </a:r>
                      <a:endParaRPr lang="ru-RU" sz="1000" b="0" i="0" u="none" strike="noStrike" dirty="0">
                        <a:solidFill>
                          <a:srgbClr val="000000"/>
                        </a:solidFill>
                        <a:latin typeface="Times New Roman"/>
                      </a:endParaRPr>
                    </a:p>
                  </a:txBody>
                  <a:tcPr marL="7620" marR="7620" marT="7620" marB="0">
                    <a:solidFill>
                      <a:schemeClr val="bg2"/>
                    </a:solidFill>
                  </a:tcPr>
                </a:tc>
                <a:extLst>
                  <a:ext uri="{0D108BD9-81ED-4DB2-BD59-A6C34878D82A}">
                    <a16:rowId xmlns:a16="http://schemas.microsoft.com/office/drawing/2014/main" val="3649035074"/>
                  </a:ext>
                </a:extLst>
              </a:tr>
              <a:tr h="204460">
                <a:tc>
                  <a:txBody>
                    <a:bodyPr/>
                    <a:lstStyle/>
                    <a:p>
                      <a:r>
                        <a:rPr lang="ru-RU" sz="1000" b="1" dirty="0">
                          <a:latin typeface="Times New Roman" panose="02020603050405020304" pitchFamily="18" charset="0"/>
                          <a:cs typeface="Times New Roman" panose="02020603050405020304" pitchFamily="18" charset="0"/>
                        </a:rPr>
                        <a:t>ИТОГО</a:t>
                      </a:r>
                    </a:p>
                  </a:txBody>
                  <a:tcPr>
                    <a:solidFill>
                      <a:schemeClr val="bg2"/>
                    </a:solidFill>
                  </a:tcPr>
                </a:tc>
                <a:tc>
                  <a:txBody>
                    <a:bodyPr/>
                    <a:lstStyle/>
                    <a:p>
                      <a:pPr algn="ctr" fontAlgn="t"/>
                      <a:r>
                        <a:rPr lang="ru-RU" sz="1000" b="1" i="0" u="none" strike="noStrike" dirty="0">
                          <a:solidFill>
                            <a:srgbClr val="000000"/>
                          </a:solidFill>
                          <a:latin typeface="Times New Roman"/>
                        </a:rPr>
                        <a:t>9336818,93</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13835443,05</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150000,00</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8378283,43</a:t>
                      </a:r>
                    </a:p>
                  </a:txBody>
                  <a:tcPr marL="7620" marR="7620" marT="7620" marB="0">
                    <a:solidFill>
                      <a:schemeClr val="bg2"/>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srgbClr val="000000"/>
                          </a:solidFill>
                          <a:effectLst/>
                          <a:uLnTx/>
                          <a:uFillTx/>
                          <a:latin typeface="Times New Roman"/>
                          <a:ea typeface="+mn-ea"/>
                          <a:cs typeface="+mn-cs"/>
                        </a:rPr>
                        <a:t>8378283,43</a:t>
                      </a:r>
                      <a:endParaRPr lang="ru-RU" sz="1000" b="1" i="0" u="none" strike="noStrike" dirty="0">
                        <a:solidFill>
                          <a:srgbClr val="000000"/>
                        </a:solidFill>
                        <a:latin typeface="Times New Roman"/>
                      </a:endParaRPr>
                    </a:p>
                  </a:txBody>
                  <a:tcPr marL="7620" marR="7620" marT="7620" marB="0">
                    <a:solidFill>
                      <a:schemeClr val="bg2"/>
                    </a:solidFill>
                  </a:tcPr>
                </a:tc>
                <a:extLst>
                  <a:ext uri="{0D108BD9-81ED-4DB2-BD59-A6C34878D82A}">
                    <a16:rowId xmlns:a16="http://schemas.microsoft.com/office/drawing/2014/main" val="2223811994"/>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1"/>
            <a:ext cx="12192000" cy="6857999"/>
          </a:xfrm>
          <a:prstGeom prst="rect">
            <a:avLst/>
          </a:prstGeom>
        </p:spPr>
      </p:pic>
      <p:sp>
        <p:nvSpPr>
          <p:cNvPr id="3" name="Прямоугольник 2"/>
          <p:cNvSpPr/>
          <p:nvPr/>
        </p:nvSpPr>
        <p:spPr>
          <a:xfrm>
            <a:off x="192656" y="193011"/>
            <a:ext cx="11608279" cy="938719"/>
          </a:xfrm>
          <a:prstGeom prst="rect">
            <a:avLst/>
          </a:prstGeom>
        </p:spPr>
        <p:txBody>
          <a:bodyPr wrap="square">
            <a:spAutoFit/>
          </a:bodyPr>
          <a:lstStyle/>
          <a:p>
            <a:r>
              <a:rPr lang="ru-RU" sz="1100" dirty="0">
                <a:latin typeface="Times New Roman" panose="02020603050405020304" pitchFamily="18" charset="0"/>
                <a:cs typeface="Times New Roman" panose="02020603050405020304" pitchFamily="18" charset="0"/>
              </a:rPr>
              <a:t>Цель муниципальной программы- повышение уровня благоустройства территорий  округа и создание благоприятных условий для проживания и отдыха населения. Для достижения поставленных целей требуется формирование комплексного подхода к реализации мероприятий для решения следующих задач: </a:t>
            </a:r>
          </a:p>
          <a:p>
            <a:r>
              <a:rPr lang="ru-RU" sz="1100" dirty="0">
                <a:latin typeface="Times New Roman" panose="02020603050405020304" pitchFamily="18" charset="0"/>
                <a:cs typeface="Times New Roman" panose="02020603050405020304" pitchFamily="18" charset="0"/>
              </a:rPr>
              <a:t>-повышение уровня благоустроенных дворовых территорий;</a:t>
            </a:r>
          </a:p>
          <a:p>
            <a:r>
              <a:rPr lang="ru-RU" sz="1100" dirty="0">
                <a:latin typeface="Times New Roman" panose="02020603050405020304" pitchFamily="18" charset="0"/>
                <a:cs typeface="Times New Roman" panose="02020603050405020304" pitchFamily="18" charset="0"/>
              </a:rPr>
              <a:t>-формирование реализованных практик благоустройства на территории округа (парков, скверов, зон отдыха и др.);</a:t>
            </a:r>
          </a:p>
          <a:p>
            <a:r>
              <a:rPr lang="ru-RU" sz="1100" dirty="0">
                <a:latin typeface="Times New Roman" panose="02020603050405020304" pitchFamily="18" charset="0"/>
                <a:cs typeface="Times New Roman" panose="02020603050405020304" pitchFamily="18" charset="0"/>
              </a:rPr>
              <a:t>-повышение уровня вовлеченности заинтересованных граждан, организаций в реализацию мероприятий по благоустройству территории округа.</a:t>
            </a:r>
          </a:p>
        </p:txBody>
      </p:sp>
      <p:sp>
        <p:nvSpPr>
          <p:cNvPr id="4" name="Прямоугольник 3"/>
          <p:cNvSpPr/>
          <p:nvPr/>
        </p:nvSpPr>
        <p:spPr>
          <a:xfrm>
            <a:off x="227163" y="1117468"/>
            <a:ext cx="11754928" cy="938719"/>
          </a:xfrm>
          <a:prstGeom prst="rect">
            <a:avLst/>
          </a:prstGeom>
        </p:spPr>
        <p:txBody>
          <a:bodyPr wrap="square">
            <a:spAutoFit/>
          </a:bodyPr>
          <a:lstStyle/>
          <a:p>
            <a:r>
              <a:rPr lang="ru-RU" sz="1100" dirty="0">
                <a:latin typeface="Times New Roman" panose="02020603050405020304" pitchFamily="18" charset="0"/>
                <a:cs typeface="Times New Roman" panose="02020603050405020304" pitchFamily="18" charset="0"/>
              </a:rPr>
              <a:t>Ожидаемые результаты реализации муниципальной программы:</a:t>
            </a:r>
          </a:p>
          <a:p>
            <a:r>
              <a:rPr lang="ru-RU" sz="1100" dirty="0">
                <a:latin typeface="Times New Roman" panose="02020603050405020304" pitchFamily="18" charset="0"/>
                <a:cs typeface="Times New Roman" panose="02020603050405020304" pitchFamily="18" charset="0"/>
              </a:rPr>
              <a:t> -достижение высокого уровня комфортности благоустроенных  территорий, отвечающего современным потребностям населения;</a:t>
            </a:r>
          </a:p>
          <a:p>
            <a:r>
              <a:rPr lang="ru-RU" sz="1100" dirty="0">
                <a:latin typeface="Times New Roman" panose="02020603050405020304" pitchFamily="18" charset="0"/>
                <a:cs typeface="Times New Roman" panose="02020603050405020304" pitchFamily="18" charset="0"/>
              </a:rPr>
              <a:t>- повышение уровня вовлеченности заинтересованных граждан, организаций в реализацию мероприятий по благоустройству территории округа;</a:t>
            </a:r>
          </a:p>
          <a:p>
            <a:r>
              <a:rPr lang="ru-RU" sz="1100" dirty="0">
                <a:latin typeface="Times New Roman" panose="02020603050405020304" pitchFamily="18" charset="0"/>
                <a:cs typeface="Times New Roman" panose="02020603050405020304" pitchFamily="18" charset="0"/>
              </a:rPr>
              <a:t>- комплексная оценка проектно-сметной документации, определит, каким функциональным, прочностным и другим эксплуатационным характеристикам должны соответствовать конструкции и конструктивные элементы</a:t>
            </a:r>
          </a:p>
        </p:txBody>
      </p:sp>
      <p:pic>
        <p:nvPicPr>
          <p:cNvPr id="115714" name="Picture 2" descr="В Карелии объявлен конкурсный отбор общественно значимых проектов по  благоустройству сельских территорий на 2022 год - Региональные новости -  Новости, объявления, события - Сельское поселение Кааламское"/>
          <p:cNvPicPr>
            <a:picLocks noChangeAspect="1" noChangeArrowheads="1"/>
          </p:cNvPicPr>
          <p:nvPr/>
        </p:nvPicPr>
        <p:blipFill>
          <a:blip r:embed="rId3" cstate="print"/>
          <a:srcRect/>
          <a:stretch>
            <a:fillRect/>
          </a:stretch>
        </p:blipFill>
        <p:spPr bwMode="auto">
          <a:xfrm>
            <a:off x="356060" y="2147978"/>
            <a:ext cx="1852302" cy="1587260"/>
          </a:xfrm>
          <a:prstGeom prst="rect">
            <a:avLst/>
          </a:prstGeom>
          <a:noFill/>
        </p:spPr>
      </p:pic>
      <p:sp>
        <p:nvSpPr>
          <p:cNvPr id="115715" name="Rectangle 3"/>
          <p:cNvSpPr>
            <a:spLocks noChangeArrowheads="1"/>
          </p:cNvSpPr>
          <p:nvPr/>
        </p:nvSpPr>
        <p:spPr bwMode="auto">
          <a:xfrm>
            <a:off x="2544794" y="2059481"/>
            <a:ext cx="803119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a:ln>
                  <a:noFill/>
                </a:ln>
                <a:solidFill>
                  <a:schemeClr val="accent1">
                    <a:lumMod val="50000"/>
                  </a:schemeClr>
                </a:solidFill>
                <a:effectLst/>
                <a:latin typeface="Times New Roman" pitchFamily="18" charset="0"/>
                <a:ea typeface="Times New Roman" pitchFamily="18" charset="0"/>
                <a:cs typeface="Times New Roman" pitchFamily="18" charset="0"/>
              </a:rPr>
              <a:t>Муниципальная программа «Комплексное развитие сельских территорий </a:t>
            </a:r>
            <a:r>
              <a:rPr kumimoji="0" lang="ru-RU" sz="1200" b="1" i="0" u="none" strike="noStrike" cap="none" normalizeH="0" baseline="0" dirty="0" err="1">
                <a:ln>
                  <a:noFill/>
                </a:ln>
                <a:solidFill>
                  <a:schemeClr val="accent1">
                    <a:lumMod val="50000"/>
                  </a:schemeClr>
                </a:solidFill>
                <a:effectLst/>
                <a:latin typeface="Times New Roman" pitchFamily="18" charset="0"/>
                <a:ea typeface="Times New Roman" pitchFamily="18" charset="0"/>
                <a:cs typeface="Times New Roman" pitchFamily="18" charset="0"/>
              </a:rPr>
              <a:t>Анучинского</a:t>
            </a:r>
            <a:r>
              <a:rPr kumimoji="0" lang="ru-RU" sz="1200" b="1" i="0" u="none" strike="noStrike" cap="none" normalizeH="0" baseline="0" dirty="0">
                <a:ln>
                  <a:noFill/>
                </a:ln>
                <a:solidFill>
                  <a:schemeClr val="accent1">
                    <a:lumMod val="50000"/>
                  </a:schemeClr>
                </a:solidFill>
                <a:effectLst/>
                <a:latin typeface="Times New Roman" pitchFamily="18" charset="0"/>
                <a:ea typeface="Times New Roman" pitchFamily="18" charset="0"/>
                <a:cs typeface="Times New Roman" pitchFamily="18" charset="0"/>
              </a:rPr>
              <a:t> муниципального округа» на 2025-2029 годы</a:t>
            </a:r>
            <a:r>
              <a:rPr kumimoji="0" lang="ru-RU" sz="1200" b="0" i="0" u="none" strike="noStrike" cap="none" normalizeH="0" baseline="0" dirty="0">
                <a:ln>
                  <a:noFill/>
                </a:ln>
                <a:solidFill>
                  <a:schemeClr val="accent1">
                    <a:lumMod val="50000"/>
                  </a:schemeClr>
                </a:solidFill>
                <a:effectLst/>
                <a:latin typeface="Times New Roman" pitchFamily="18" charset="0"/>
                <a:cs typeface="Times New Roman" pitchFamily="18" charset="0"/>
              </a:rPr>
              <a:t> </a:t>
            </a:r>
          </a:p>
        </p:txBody>
      </p:sp>
      <p:sp>
        <p:nvSpPr>
          <p:cNvPr id="7" name="TextBox 6">
            <a:extLst>
              <a:ext uri="{FF2B5EF4-FFF2-40B4-BE49-F238E27FC236}">
                <a16:creationId xmlns:a16="http://schemas.microsoft.com/office/drawing/2014/main" id="{1C17AF5F-807C-982A-ABA1-D8AA414C2418}"/>
              </a:ext>
            </a:extLst>
          </p:cNvPr>
          <p:cNvSpPr txBox="1"/>
          <p:nvPr/>
        </p:nvSpPr>
        <p:spPr>
          <a:xfrm>
            <a:off x="4022644" y="2494722"/>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22.05.2024г № 449</a:t>
            </a:r>
          </a:p>
        </p:txBody>
      </p:sp>
      <p:sp>
        <p:nvSpPr>
          <p:cNvPr id="8" name="Прямоугольник 7"/>
          <p:cNvSpPr/>
          <p:nvPr/>
        </p:nvSpPr>
        <p:spPr>
          <a:xfrm>
            <a:off x="2288876" y="2768928"/>
            <a:ext cx="9555192" cy="430887"/>
          </a:xfrm>
          <a:prstGeom prst="rect">
            <a:avLst/>
          </a:prstGeom>
        </p:spPr>
        <p:txBody>
          <a:bodyPr wrap="square">
            <a:spAutoFit/>
          </a:bodyPr>
          <a:lstStyle/>
          <a:p>
            <a:pPr algn="just"/>
            <a:r>
              <a:rPr lang="ru-RU" sz="1100" dirty="0">
                <a:latin typeface="Times New Roman" pitchFamily="18" charset="0"/>
                <a:cs typeface="Times New Roman" pitchFamily="18" charset="0"/>
              </a:rPr>
              <a:t>Приоритеты муниципальной политики направлены на повышение уровня и качества жизни сельского населения  населённых пунктов </a:t>
            </a:r>
            <a:r>
              <a:rPr lang="ru-RU" sz="1100" dirty="0" err="1">
                <a:latin typeface="Times New Roman" pitchFamily="18" charset="0"/>
                <a:cs typeface="Times New Roman" pitchFamily="18" charset="0"/>
              </a:rPr>
              <a:t>Анучинского</a:t>
            </a:r>
            <a:r>
              <a:rPr lang="ru-RU" sz="1100" dirty="0">
                <a:latin typeface="Times New Roman" pitchFamily="18" charset="0"/>
                <a:cs typeface="Times New Roman" pitchFamily="18" charset="0"/>
              </a:rPr>
              <a:t> муниципального округа.</a:t>
            </a:r>
          </a:p>
        </p:txBody>
      </p:sp>
      <p:sp>
        <p:nvSpPr>
          <p:cNvPr id="11" name="Прямоугольник 10"/>
          <p:cNvSpPr/>
          <p:nvPr/>
        </p:nvSpPr>
        <p:spPr>
          <a:xfrm>
            <a:off x="1814422" y="3140341"/>
            <a:ext cx="6096000" cy="261610"/>
          </a:xfrm>
          <a:prstGeom prst="rect">
            <a:avLst/>
          </a:prstGeom>
        </p:spPr>
        <p:txBody>
          <a:bodyPr>
            <a:spAutoFit/>
          </a:bodyPr>
          <a:lstStyle/>
          <a:p>
            <a:pPr lvl="0" indent="450850" fontAlgn="base">
              <a:spcBef>
                <a:spcPct val="0"/>
              </a:spcBef>
              <a:spcAft>
                <a:spcPct val="0"/>
              </a:spcAft>
            </a:pPr>
            <a:r>
              <a:rPr lang="ru-RU" sz="1100" dirty="0">
                <a:latin typeface="Times New Roman" pitchFamily="18" charset="0"/>
                <a:ea typeface="Calibri" pitchFamily="34" charset="0"/>
                <a:cs typeface="Times New Roman" pitchFamily="18" charset="0"/>
              </a:rPr>
              <a:t>В соответствии со стратегическими приоритетами формируется ц</a:t>
            </a:r>
            <a:r>
              <a:rPr lang="ru-RU" sz="1100" dirty="0">
                <a:latin typeface="Times New Roman" pitchFamily="18" charset="0"/>
                <a:ea typeface="Times New Roman" pitchFamily="18" charset="0"/>
                <a:cs typeface="Times New Roman" pitchFamily="18" charset="0"/>
              </a:rPr>
              <a:t>ели и задачи Программы:</a:t>
            </a:r>
            <a:endParaRPr lang="ru-RU" sz="1100" dirty="0">
              <a:latin typeface="Times New Roman" pitchFamily="18" charset="0"/>
              <a:cs typeface="Times New Roman" pitchFamily="18" charset="0"/>
            </a:endParaRPr>
          </a:p>
        </p:txBody>
      </p:sp>
      <p:graphicFrame>
        <p:nvGraphicFramePr>
          <p:cNvPr id="14" name="Таблица 18">
            <a:extLst>
              <a:ext uri="{FF2B5EF4-FFF2-40B4-BE49-F238E27FC236}">
                <a16:creationId xmlns:a16="http://schemas.microsoft.com/office/drawing/2014/main" id="{F842BED9-67D3-06A6-5227-BA6E49CA63F8}"/>
              </a:ext>
            </a:extLst>
          </p:cNvPr>
          <p:cNvGraphicFramePr>
            <a:graphicFrameLocks noGrp="1"/>
          </p:cNvGraphicFramePr>
          <p:nvPr>
            <p:extLst>
              <p:ext uri="{D42A27DB-BD31-4B8C-83A1-F6EECF244321}">
                <p14:modId xmlns:p14="http://schemas.microsoft.com/office/powerpoint/2010/main" val="2489951945"/>
              </p:ext>
            </p:extLst>
          </p:nvPr>
        </p:nvGraphicFramePr>
        <p:xfrm>
          <a:off x="228402" y="5096537"/>
          <a:ext cx="11753689" cy="1539660"/>
        </p:xfrm>
        <a:graphic>
          <a:graphicData uri="http://schemas.openxmlformats.org/drawingml/2006/table">
            <a:tbl>
              <a:tblPr firstRow="1" bandRow="1">
                <a:tableStyleId>{8A107856-5554-42FB-B03E-39F5DBC370BA}</a:tableStyleId>
              </a:tblPr>
              <a:tblGrid>
                <a:gridCol w="4757668">
                  <a:extLst>
                    <a:ext uri="{9D8B030D-6E8A-4147-A177-3AD203B41FA5}">
                      <a16:colId xmlns:a16="http://schemas.microsoft.com/office/drawing/2014/main" val="1756908769"/>
                    </a:ext>
                  </a:extLst>
                </a:gridCol>
                <a:gridCol w="1233577">
                  <a:extLst>
                    <a:ext uri="{9D8B030D-6E8A-4147-A177-3AD203B41FA5}">
                      <a16:colId xmlns:a16="http://schemas.microsoft.com/office/drawing/2014/main" val="2972828671"/>
                    </a:ext>
                  </a:extLst>
                </a:gridCol>
                <a:gridCol w="1500996">
                  <a:extLst>
                    <a:ext uri="{9D8B030D-6E8A-4147-A177-3AD203B41FA5}">
                      <a16:colId xmlns:a16="http://schemas.microsoft.com/office/drawing/2014/main" val="1140601564"/>
                    </a:ext>
                  </a:extLst>
                </a:gridCol>
                <a:gridCol w="1328468">
                  <a:extLst>
                    <a:ext uri="{9D8B030D-6E8A-4147-A177-3AD203B41FA5}">
                      <a16:colId xmlns:a16="http://schemas.microsoft.com/office/drawing/2014/main" val="3858202059"/>
                    </a:ext>
                  </a:extLst>
                </a:gridCol>
                <a:gridCol w="1440611">
                  <a:extLst>
                    <a:ext uri="{9D8B030D-6E8A-4147-A177-3AD203B41FA5}">
                      <a16:colId xmlns:a16="http://schemas.microsoft.com/office/drawing/2014/main" val="3329245531"/>
                    </a:ext>
                  </a:extLst>
                </a:gridCol>
                <a:gridCol w="1492369">
                  <a:extLst>
                    <a:ext uri="{9D8B030D-6E8A-4147-A177-3AD203B41FA5}">
                      <a16:colId xmlns:a16="http://schemas.microsoft.com/office/drawing/2014/main" val="1340474206"/>
                    </a:ext>
                  </a:extLst>
                </a:gridCol>
              </a:tblGrid>
              <a:tr h="256478">
                <a:tc>
                  <a:txBody>
                    <a:bodyPr/>
                    <a:lstStyle/>
                    <a:p>
                      <a:r>
                        <a:rPr lang="ru-RU" sz="1000" dirty="0">
                          <a:latin typeface="Times New Roman" panose="02020603050405020304" pitchFamily="18" charset="0"/>
                          <a:cs typeface="Times New Roman" panose="02020603050405020304" pitchFamily="18" charset="0"/>
                        </a:rPr>
                        <a:t>Подпрограммы</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2023г</a:t>
                      </a:r>
                    </a:p>
                    <a:p>
                      <a:pPr algn="ctr"/>
                      <a:r>
                        <a:rPr lang="ru-RU" sz="1000" dirty="0">
                          <a:latin typeface="Times New Roman" panose="02020603050405020304" pitchFamily="18" charset="0"/>
                          <a:cs typeface="Times New Roman" panose="02020603050405020304" pitchFamily="18" charset="0"/>
                        </a:rPr>
                        <a:t>факт</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оценка</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проект</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solidFill>
                      <a:schemeClr val="bg2"/>
                    </a:solidFill>
                  </a:tcPr>
                </a:tc>
                <a:extLst>
                  <a:ext uri="{0D108BD9-81ED-4DB2-BD59-A6C34878D82A}">
                    <a16:rowId xmlns:a16="http://schemas.microsoft.com/office/drawing/2014/main" val="335547516"/>
                  </a:ext>
                </a:extLst>
              </a:tr>
              <a:tr h="243921">
                <a:tc>
                  <a:txBody>
                    <a:bodyPr/>
                    <a:lstStyle/>
                    <a:p>
                      <a:r>
                        <a:rPr lang="ru-RU" sz="1000" dirty="0">
                          <a:latin typeface="Times New Roman" panose="02020603050405020304" pitchFamily="18" charset="0"/>
                          <a:cs typeface="Times New Roman" panose="02020603050405020304" pitchFamily="18" charset="0"/>
                        </a:rPr>
                        <a:t>Обеспечение граждан сельских территорий жильем и закрепление молодых специалистов на селе и в сельском хозяйстве</a:t>
                      </a:r>
                    </a:p>
                  </a:txBody>
                  <a:tcPr>
                    <a:solidFill>
                      <a:schemeClr val="bg2"/>
                    </a:solidFill>
                  </a:tcPr>
                </a:tc>
                <a:tc>
                  <a:txBody>
                    <a:bodyPr/>
                    <a:lstStyle/>
                    <a:p>
                      <a:pPr algn="ctr" fontAlgn="t"/>
                      <a:r>
                        <a:rPr lang="ru-RU" sz="1000" b="1" i="0" u="none" strike="noStrike" dirty="0">
                          <a:solidFill>
                            <a:srgbClr val="000000"/>
                          </a:solidFill>
                          <a:latin typeface="Times New Roman"/>
                        </a:rPr>
                        <a:t> </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70380,00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378400,00 </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378400,00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78400,00</a:t>
                      </a:r>
                    </a:p>
                  </a:txBody>
                  <a:tcPr marL="7620" marR="7620" marT="7620" marB="0">
                    <a:solidFill>
                      <a:schemeClr val="bg2"/>
                    </a:solidFill>
                  </a:tcPr>
                </a:tc>
                <a:extLst>
                  <a:ext uri="{0D108BD9-81ED-4DB2-BD59-A6C34878D82A}">
                    <a16:rowId xmlns:a16="http://schemas.microsoft.com/office/drawing/2014/main" val="3313264423"/>
                  </a:ext>
                </a:extLst>
              </a:tr>
              <a:tr h="251670">
                <a:tc>
                  <a:txBody>
                    <a:bodyPr/>
                    <a:lstStyle/>
                    <a:p>
                      <a:r>
                        <a:rPr lang="ru-RU" sz="1000" dirty="0">
                          <a:latin typeface="Times New Roman" panose="02020603050405020304" pitchFamily="18" charset="0"/>
                          <a:cs typeface="Times New Roman" panose="02020603050405020304" pitchFamily="18" charset="0"/>
                        </a:rPr>
                        <a:t>Мероприятия по благоустройству сельских территорий округа"</a:t>
                      </a:r>
                    </a:p>
                  </a:txBody>
                  <a:tcPr>
                    <a:solidFill>
                      <a:schemeClr val="bg2"/>
                    </a:solidFill>
                  </a:tcPr>
                </a:tc>
                <a:tc>
                  <a:txBody>
                    <a:bodyPr/>
                    <a:lstStyle/>
                    <a:p>
                      <a:pPr algn="ctr" fontAlgn="t"/>
                      <a:r>
                        <a:rPr lang="ru-RU" sz="1000" b="0" i="0" u="none" strike="noStrike">
                          <a:solidFill>
                            <a:srgbClr val="000000"/>
                          </a:solidFill>
                          <a:latin typeface="Times New Roman"/>
                        </a:rPr>
                        <a:t>3983306,10</a:t>
                      </a:r>
                    </a:p>
                  </a:txBody>
                  <a:tcPr marL="7620" marR="7620" marT="7620" marB="0">
                    <a:solidFill>
                      <a:schemeClr val="bg2"/>
                    </a:solidFill>
                  </a:tcPr>
                </a:tc>
                <a:tc>
                  <a:txBody>
                    <a:bodyPr/>
                    <a:lstStyle/>
                    <a:p>
                      <a:pPr algn="ctr" fontAlgn="t"/>
                      <a:r>
                        <a:rPr lang="ru-RU" sz="1000" b="0" i="0" u="none" strike="noStrike">
                          <a:solidFill>
                            <a:srgbClr val="000000"/>
                          </a:solidFill>
                          <a:latin typeface="Times New Roman"/>
                        </a:rPr>
                        <a:t>1500000,00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 </a:t>
                      </a:r>
                    </a:p>
                  </a:txBody>
                  <a:tcPr marL="7620" marR="7620" marT="7620" marB="0">
                    <a:solidFill>
                      <a:schemeClr val="bg2"/>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chemeClr val="bg2"/>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chemeClr val="bg2"/>
                    </a:solidFill>
                  </a:tcPr>
                </a:tc>
                <a:extLst>
                  <a:ext uri="{0D108BD9-81ED-4DB2-BD59-A6C34878D82A}">
                    <a16:rowId xmlns:a16="http://schemas.microsoft.com/office/drawing/2014/main" val="3649035074"/>
                  </a:ext>
                </a:extLst>
              </a:tr>
              <a:tr h="251670">
                <a:tc>
                  <a:txBody>
                    <a:bodyPr/>
                    <a:lstStyle/>
                    <a:p>
                      <a:r>
                        <a:rPr lang="ru-RU" sz="1000" dirty="0">
                          <a:latin typeface="Times New Roman" panose="02020603050405020304" pitchFamily="18" charset="0"/>
                          <a:cs typeface="Times New Roman" panose="02020603050405020304" pitchFamily="18" charset="0"/>
                        </a:rPr>
                        <a:t>Создание и развитие инфраструктуры сельских территорий</a:t>
                      </a:r>
                    </a:p>
                  </a:txBody>
                  <a:tcPr>
                    <a:solidFill>
                      <a:schemeClr val="bg2"/>
                    </a:solidFill>
                  </a:tcPr>
                </a:tc>
                <a:tc>
                  <a:txBody>
                    <a:bodyPr/>
                    <a:lstStyle/>
                    <a:p>
                      <a:pPr algn="ctr" fontAlgn="t"/>
                      <a:endParaRPr lang="ru-RU" sz="1000" b="0" i="0" u="none" strike="noStrike">
                        <a:solidFill>
                          <a:srgbClr val="000000"/>
                        </a:solidFill>
                        <a:latin typeface="Times New Roman"/>
                      </a:endParaRPr>
                    </a:p>
                  </a:txBody>
                  <a:tcPr marL="7620" marR="7620" marT="7620" marB="0">
                    <a:solidFill>
                      <a:schemeClr val="bg2"/>
                    </a:solidFill>
                  </a:tcPr>
                </a:tc>
                <a:tc>
                  <a:txBody>
                    <a:bodyPr/>
                    <a:lstStyle/>
                    <a:p>
                      <a:pPr algn="ctr" fontAlgn="t"/>
                      <a:endParaRPr lang="ru-RU" sz="1000" b="0" i="0" u="none" strike="noStrike">
                        <a:solidFill>
                          <a:srgbClr val="000000"/>
                        </a:solidFill>
                        <a:latin typeface="Times New Roman"/>
                      </a:endParaRP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264100,00</a:t>
                      </a:r>
                    </a:p>
                  </a:txBody>
                  <a:tcPr marL="7620" marR="7620" marT="7620" marB="0">
                    <a:solidFill>
                      <a:schemeClr val="bg2"/>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chemeClr val="bg2"/>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chemeClr val="bg2"/>
                    </a:solidFill>
                  </a:tcPr>
                </a:tc>
                <a:extLst>
                  <a:ext uri="{0D108BD9-81ED-4DB2-BD59-A6C34878D82A}">
                    <a16:rowId xmlns:a16="http://schemas.microsoft.com/office/drawing/2014/main" val="1366323156"/>
                  </a:ext>
                </a:extLst>
              </a:tr>
              <a:tr h="204460">
                <a:tc>
                  <a:txBody>
                    <a:bodyPr/>
                    <a:lstStyle/>
                    <a:p>
                      <a:r>
                        <a:rPr lang="ru-RU" sz="1000" b="1" dirty="0">
                          <a:latin typeface="Times New Roman" panose="02020603050405020304" pitchFamily="18" charset="0"/>
                          <a:cs typeface="Times New Roman" panose="02020603050405020304" pitchFamily="18" charset="0"/>
                        </a:rPr>
                        <a:t>ИТОГО</a:t>
                      </a:r>
                    </a:p>
                  </a:txBody>
                  <a:tcPr>
                    <a:solidFill>
                      <a:schemeClr val="bg2"/>
                    </a:solidFill>
                  </a:tcPr>
                </a:tc>
                <a:tc>
                  <a:txBody>
                    <a:bodyPr/>
                    <a:lstStyle/>
                    <a:p>
                      <a:pPr algn="ctr" fontAlgn="t"/>
                      <a:r>
                        <a:rPr lang="ru-RU" sz="1000" b="1" i="0" u="none" strike="noStrike" dirty="0">
                          <a:solidFill>
                            <a:srgbClr val="000000"/>
                          </a:solidFill>
                          <a:latin typeface="Times New Roman"/>
                        </a:rPr>
                        <a:t>3983306,10</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1570380,00</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642500,00</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378400,00</a:t>
                      </a:r>
                    </a:p>
                  </a:txBody>
                  <a:tcPr marL="7620" marR="7620" marT="7620" marB="0">
                    <a:solidFill>
                      <a:schemeClr val="bg2"/>
                    </a:solidFill>
                  </a:tcPr>
                </a:tc>
                <a:tc>
                  <a:txBody>
                    <a:bodyPr/>
                    <a:lstStyle/>
                    <a:p>
                      <a:pPr algn="ctr" fontAlgn="t"/>
                      <a:r>
                        <a:rPr lang="ru-RU" sz="1000" b="1" i="0" u="none" strike="noStrike" dirty="0">
                          <a:solidFill>
                            <a:srgbClr val="000000"/>
                          </a:solidFill>
                          <a:latin typeface="Times New Roman"/>
                        </a:rPr>
                        <a:t>78400,00</a:t>
                      </a:r>
                    </a:p>
                  </a:txBody>
                  <a:tcPr marL="7620" marR="7620" marT="7620" marB="0">
                    <a:solidFill>
                      <a:schemeClr val="bg2"/>
                    </a:solidFill>
                  </a:tcPr>
                </a:tc>
                <a:extLst>
                  <a:ext uri="{0D108BD9-81ED-4DB2-BD59-A6C34878D82A}">
                    <a16:rowId xmlns:a16="http://schemas.microsoft.com/office/drawing/2014/main" val="2223811994"/>
                  </a:ext>
                </a:extLst>
              </a:tr>
            </a:tbl>
          </a:graphicData>
        </a:graphic>
      </p:graphicFrame>
      <p:sp>
        <p:nvSpPr>
          <p:cNvPr id="115717" name="Rectangle 5"/>
          <p:cNvSpPr>
            <a:spLocks noChangeArrowheads="1"/>
          </p:cNvSpPr>
          <p:nvPr/>
        </p:nvSpPr>
        <p:spPr bwMode="auto">
          <a:xfrm>
            <a:off x="2284493" y="3334325"/>
            <a:ext cx="9502066"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создание комфортных условий проживания и жизнедеятельности в сельской местности, формирование позитивного отношения к сельской местности, к сельскому образу жизни; </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6" name="Rectangle 5"/>
          <p:cNvSpPr>
            <a:spLocks noChangeArrowheads="1"/>
          </p:cNvSpPr>
          <p:nvPr/>
        </p:nvSpPr>
        <p:spPr bwMode="auto">
          <a:xfrm>
            <a:off x="357927" y="3729893"/>
            <a:ext cx="9502066"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п</a:t>
            </a:r>
            <a:r>
              <a:rPr lang="ru-RU" sz="1100" dirty="0">
                <a:latin typeface="Times New Roman" pitchFamily="18" charset="0"/>
                <a:cs typeface="Times New Roman" pitchFamily="18" charset="0"/>
              </a:rPr>
              <a:t>овышение престижности проживания в сельской местности;</a:t>
            </a:r>
          </a:p>
          <a:p>
            <a:pPr lvl="0" algn="just" fontAlgn="base">
              <a:spcBef>
                <a:spcPct val="0"/>
              </a:spcBef>
              <a:spcAft>
                <a:spcPct val="0"/>
              </a:spcAft>
              <a:buFontTx/>
              <a:buChar char="-"/>
            </a:pPr>
            <a:r>
              <a:rPr lang="ru-RU" sz="1100" dirty="0">
                <a:latin typeface="Times New Roman" pitchFamily="18" charset="0"/>
                <a:cs typeface="Times New Roman" pitchFamily="18" charset="0"/>
              </a:rPr>
              <a:t> обеспечение граждан жильём надлежащего качества, закрепление кадров на селе и в сельском хозяйстве;</a:t>
            </a:r>
          </a:p>
          <a:p>
            <a:pPr lvl="0" algn="just" fontAlgn="base">
              <a:spcBef>
                <a:spcPct val="0"/>
              </a:spcBef>
              <a:spcAft>
                <a:spcPct val="0"/>
              </a:spcAft>
              <a:buFontTx/>
              <a:buChar char="-"/>
            </a:pPr>
            <a:r>
              <a:rPr lang="ru-RU" sz="1100" dirty="0">
                <a:latin typeface="Times New Roman" pitchFamily="18" charset="0"/>
                <a:cs typeface="Times New Roman" pitchFamily="18" charset="0"/>
              </a:rPr>
              <a:t> улучшения демографической ситуации в </a:t>
            </a:r>
            <a:r>
              <a:rPr lang="ru-RU" sz="1100" dirty="0" err="1">
                <a:latin typeface="Times New Roman" pitchFamily="18" charset="0"/>
                <a:cs typeface="Times New Roman" pitchFamily="18" charset="0"/>
              </a:rPr>
              <a:t>Анучинском</a:t>
            </a:r>
            <a:r>
              <a:rPr lang="ru-RU" sz="1100" dirty="0">
                <a:latin typeface="Times New Roman" pitchFamily="18" charset="0"/>
                <a:cs typeface="Times New Roman" pitchFamily="18" charset="0"/>
              </a:rPr>
              <a:t> муниципальном округе.</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7" name="Rectangle 5"/>
          <p:cNvSpPr>
            <a:spLocks noChangeArrowheads="1"/>
          </p:cNvSpPr>
          <p:nvPr/>
        </p:nvSpPr>
        <p:spPr bwMode="auto">
          <a:xfrm>
            <a:off x="380930" y="4315241"/>
            <a:ext cx="9502066"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ru-RU" sz="1100" b="0" i="0" u="none" strike="noStrike" cap="none" normalizeH="0" baseline="0" dirty="0">
                <a:ln>
                  <a:noFill/>
                </a:ln>
                <a:solidFill>
                  <a:schemeClr val="tx1"/>
                </a:solidFill>
                <a:effectLst/>
                <a:latin typeface="Times New Roman" pitchFamily="18" charset="0"/>
                <a:cs typeface="Times New Roman" pitchFamily="18" charset="0"/>
              </a:rPr>
              <a:t>Основные мероприятия:</a:t>
            </a:r>
          </a:p>
          <a:p>
            <a:pPr lvl="0" algn="just" fontAlgn="base">
              <a:spcBef>
                <a:spcPct val="0"/>
              </a:spcBef>
              <a:spcAft>
                <a:spcPct val="0"/>
              </a:spcAft>
              <a:buFontTx/>
              <a:buChar char="-"/>
            </a:pPr>
            <a:r>
              <a:rPr lang="ru-RU" sz="1100" dirty="0">
                <a:latin typeface="Times New Roman" pitchFamily="18" charset="0"/>
                <a:cs typeface="Times New Roman" pitchFamily="18" charset="0"/>
              </a:rPr>
              <a:t>поддержка по обеспечению жильем граждан;</a:t>
            </a:r>
          </a:p>
          <a:p>
            <a:pPr lvl="0" algn="just" fontAlgn="base">
              <a:spcBef>
                <a:spcPct val="0"/>
              </a:spcBef>
              <a:spcAft>
                <a:spcPct val="0"/>
              </a:spcAft>
              <a:buFontTx/>
              <a:buChar char="-"/>
            </a:pPr>
            <a:r>
              <a:rPr kumimoji="0" lang="ru-RU" sz="1100" b="0" i="0" u="none" strike="noStrike" cap="none" normalizeH="0" baseline="0" dirty="0">
                <a:ln>
                  <a:noFill/>
                </a:ln>
                <a:solidFill>
                  <a:schemeClr val="tx1"/>
                </a:solidFill>
                <a:effectLst/>
                <a:latin typeface="Times New Roman" pitchFamily="18" charset="0"/>
                <a:cs typeface="Times New Roman" pitchFamily="18" charset="0"/>
              </a:rPr>
              <a:t> </a:t>
            </a:r>
            <a:r>
              <a:rPr lang="ru-RU" sz="1100" dirty="0">
                <a:latin typeface="Times New Roman" pitchFamily="18" charset="0"/>
                <a:cs typeface="Times New Roman" pitchFamily="18" charset="0"/>
              </a:rPr>
              <a:t>б</a:t>
            </a:r>
            <a:r>
              <a:rPr kumimoji="0" lang="ru-RU" sz="1100" b="0" i="0" u="none" strike="noStrike" cap="none" normalizeH="0" baseline="0" dirty="0">
                <a:ln>
                  <a:noFill/>
                </a:ln>
                <a:solidFill>
                  <a:schemeClr val="tx1"/>
                </a:solidFill>
                <a:effectLst/>
                <a:latin typeface="Times New Roman" pitchFamily="18" charset="0"/>
                <a:cs typeface="Times New Roman" pitchFamily="18" charset="0"/>
              </a:rPr>
              <a:t>лагоустройство территорий округа;</a:t>
            </a:r>
          </a:p>
          <a:p>
            <a:pPr lvl="0" algn="just" fontAlgn="base">
              <a:spcBef>
                <a:spcPct val="0"/>
              </a:spcBef>
              <a:spcAft>
                <a:spcPct val="0"/>
              </a:spcAft>
              <a:buFontTx/>
              <a:buChar char="-"/>
            </a:pPr>
            <a:r>
              <a:rPr kumimoji="0" lang="ru-RU" sz="1100" b="0" i="0" u="none" strike="noStrike" cap="none" normalizeH="0" baseline="0" dirty="0">
                <a:ln>
                  <a:noFill/>
                </a:ln>
                <a:solidFill>
                  <a:schemeClr val="tx1"/>
                </a:solidFill>
                <a:effectLst/>
                <a:latin typeface="Times New Roman" pitchFamily="18" charset="0"/>
                <a:cs typeface="Times New Roman" pitchFamily="18" charset="0"/>
              </a:rPr>
              <a:t>создание условий для комфортного проживания граждан.</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1"/>
            <a:ext cx="12192000" cy="6857999"/>
          </a:xfrm>
          <a:prstGeom prst="rect">
            <a:avLst/>
          </a:prstGeom>
        </p:spPr>
      </p:pic>
      <p:graphicFrame>
        <p:nvGraphicFramePr>
          <p:cNvPr id="3" name="Таблица 2"/>
          <p:cNvGraphicFramePr>
            <a:graphicFrameLocks noGrp="1"/>
          </p:cNvGraphicFramePr>
          <p:nvPr/>
        </p:nvGraphicFramePr>
        <p:xfrm>
          <a:off x="112141" y="158439"/>
          <a:ext cx="11913081" cy="2619267"/>
        </p:xfrm>
        <a:graphic>
          <a:graphicData uri="http://schemas.openxmlformats.org/drawingml/2006/table">
            <a:tbl>
              <a:tblPr>
                <a:tableStyleId>{8A107856-5554-42FB-B03E-39F5DBC370BA}</a:tableStyleId>
              </a:tblPr>
              <a:tblGrid>
                <a:gridCol w="561029">
                  <a:extLst>
                    <a:ext uri="{9D8B030D-6E8A-4147-A177-3AD203B41FA5}">
                      <a16:colId xmlns:a16="http://schemas.microsoft.com/office/drawing/2014/main" val="20000"/>
                    </a:ext>
                  </a:extLst>
                </a:gridCol>
                <a:gridCol w="6125481">
                  <a:extLst>
                    <a:ext uri="{9D8B030D-6E8A-4147-A177-3AD203B41FA5}">
                      <a16:colId xmlns:a16="http://schemas.microsoft.com/office/drawing/2014/main" val="20001"/>
                    </a:ext>
                  </a:extLst>
                </a:gridCol>
                <a:gridCol w="1325489">
                  <a:extLst>
                    <a:ext uri="{9D8B030D-6E8A-4147-A177-3AD203B41FA5}">
                      <a16:colId xmlns:a16="http://schemas.microsoft.com/office/drawing/2014/main" val="20002"/>
                    </a:ext>
                  </a:extLst>
                </a:gridCol>
                <a:gridCol w="1233273">
                  <a:extLst>
                    <a:ext uri="{9D8B030D-6E8A-4147-A177-3AD203B41FA5}">
                      <a16:colId xmlns:a16="http://schemas.microsoft.com/office/drawing/2014/main" val="20003"/>
                    </a:ext>
                  </a:extLst>
                </a:gridCol>
                <a:gridCol w="1159048">
                  <a:extLst>
                    <a:ext uri="{9D8B030D-6E8A-4147-A177-3AD203B41FA5}">
                      <a16:colId xmlns:a16="http://schemas.microsoft.com/office/drawing/2014/main" val="20004"/>
                    </a:ext>
                  </a:extLst>
                </a:gridCol>
                <a:gridCol w="1508761">
                  <a:extLst>
                    <a:ext uri="{9D8B030D-6E8A-4147-A177-3AD203B41FA5}">
                      <a16:colId xmlns:a16="http://schemas.microsoft.com/office/drawing/2014/main" val="20005"/>
                    </a:ext>
                  </a:extLst>
                </a:gridCol>
              </a:tblGrid>
              <a:tr h="120415">
                <a:tc rowSpan="2">
                  <a:txBody>
                    <a:bodyPr/>
                    <a:lstStyle/>
                    <a:p>
                      <a:pPr algn="ctr">
                        <a:spcAft>
                          <a:spcPts val="0"/>
                        </a:spcAft>
                      </a:pPr>
                      <a:r>
                        <a:rPr lang="ru-RU" sz="1000" dirty="0">
                          <a:latin typeface="Times New Roman" pitchFamily="18" charset="0"/>
                          <a:cs typeface="Times New Roman" pitchFamily="18" charset="0"/>
                        </a:rPr>
                        <a:t>№ </a:t>
                      </a:r>
                      <a:r>
                        <a:rPr lang="ru-RU" sz="1000" dirty="0" err="1">
                          <a:latin typeface="Times New Roman" pitchFamily="18" charset="0"/>
                          <a:cs typeface="Times New Roman" pitchFamily="18" charset="0"/>
                        </a:rPr>
                        <a:t>п</a:t>
                      </a:r>
                      <a:r>
                        <a:rPr lang="ru-RU" sz="1000" dirty="0">
                          <a:latin typeface="Times New Roman" pitchFamily="18" charset="0"/>
                          <a:cs typeface="Times New Roman" pitchFamily="18" charset="0"/>
                        </a:rPr>
                        <a:t>/</a:t>
                      </a:r>
                      <a:r>
                        <a:rPr lang="ru-RU" sz="1000" dirty="0" err="1">
                          <a:latin typeface="Times New Roman" pitchFamily="18" charset="0"/>
                          <a:cs typeface="Times New Roman" pitchFamily="18" charset="0"/>
                        </a:rPr>
                        <a:t>п</a:t>
                      </a:r>
                      <a:endParaRPr lang="ru-RU" sz="1000" dirty="0">
                        <a:latin typeface="Times New Roman" pitchFamily="18" charset="0"/>
                        <a:ea typeface="Times New Roman"/>
                        <a:cs typeface="Times New Roman" pitchFamily="18" charset="0"/>
                      </a:endParaRPr>
                    </a:p>
                  </a:txBody>
                  <a:tcPr marL="38705" marR="38705" marT="0" marB="0"/>
                </a:tc>
                <a:tc rowSpan="2">
                  <a:txBody>
                    <a:bodyPr/>
                    <a:lstStyle/>
                    <a:p>
                      <a:pPr algn="ctr">
                        <a:spcAft>
                          <a:spcPts val="0"/>
                        </a:spcAft>
                      </a:pPr>
                      <a:r>
                        <a:rPr lang="ru-RU" sz="1000" dirty="0">
                          <a:latin typeface="Times New Roman" pitchFamily="18" charset="0"/>
                          <a:cs typeface="Times New Roman" pitchFamily="18" charset="0"/>
                        </a:rPr>
                        <a:t>Наименование индикатора</a:t>
                      </a:r>
                      <a:endParaRPr lang="ru-RU" sz="1000" dirty="0">
                        <a:latin typeface="Times New Roman" pitchFamily="18" charset="0"/>
                        <a:ea typeface="Times New Roman"/>
                        <a:cs typeface="Times New Roman" pitchFamily="18" charset="0"/>
                      </a:endParaRPr>
                    </a:p>
                  </a:txBody>
                  <a:tcPr marL="38705" marR="38705" marT="0" marB="0"/>
                </a:tc>
                <a:tc rowSpan="2">
                  <a:txBody>
                    <a:bodyPr/>
                    <a:lstStyle/>
                    <a:p>
                      <a:pPr algn="ctr">
                        <a:spcAft>
                          <a:spcPts val="0"/>
                        </a:spcAft>
                      </a:pPr>
                      <a:r>
                        <a:rPr lang="ru-RU" sz="1000" dirty="0">
                          <a:latin typeface="Times New Roman" pitchFamily="18" charset="0"/>
                          <a:cs typeface="Times New Roman" pitchFamily="18" charset="0"/>
                        </a:rPr>
                        <a:t>Ед. </a:t>
                      </a:r>
                      <a:r>
                        <a:rPr lang="ru-RU" sz="1000" dirty="0" err="1">
                          <a:latin typeface="Times New Roman" pitchFamily="18" charset="0"/>
                          <a:cs typeface="Times New Roman" pitchFamily="18" charset="0"/>
                        </a:rPr>
                        <a:t>изм</a:t>
                      </a:r>
                      <a:r>
                        <a:rPr lang="ru-RU" sz="1000" dirty="0">
                          <a:latin typeface="Times New Roman" pitchFamily="18" charset="0"/>
                          <a:cs typeface="Times New Roman" pitchFamily="18" charset="0"/>
                        </a:rPr>
                        <a:t>.</a:t>
                      </a:r>
                      <a:endParaRPr lang="ru-RU" sz="1000" dirty="0">
                        <a:latin typeface="Times New Roman" pitchFamily="18" charset="0"/>
                        <a:ea typeface="Times New Roman"/>
                        <a:cs typeface="Times New Roman" pitchFamily="18" charset="0"/>
                      </a:endParaRPr>
                    </a:p>
                  </a:txBody>
                  <a:tcPr marL="38705" marR="38705" marT="0" marB="0"/>
                </a:tc>
                <a:tc gridSpan="3">
                  <a:txBody>
                    <a:bodyPr/>
                    <a:lstStyle/>
                    <a:p>
                      <a:pPr algn="ctr">
                        <a:spcAft>
                          <a:spcPts val="0"/>
                        </a:spcAft>
                      </a:pPr>
                      <a:r>
                        <a:rPr lang="ru-RU" sz="1000" dirty="0">
                          <a:latin typeface="Times New Roman" pitchFamily="18" charset="0"/>
                          <a:cs typeface="Times New Roman" pitchFamily="18" charset="0"/>
                        </a:rPr>
                        <a:t>Базовый период, год</a:t>
                      </a:r>
                      <a:endParaRPr lang="ru-RU" sz="1000" dirty="0">
                        <a:latin typeface="Times New Roman" pitchFamily="18" charset="0"/>
                        <a:ea typeface="Times New Roman"/>
                        <a:cs typeface="Times New Roman" pitchFamily="18" charset="0"/>
                      </a:endParaRPr>
                    </a:p>
                  </a:txBody>
                  <a:tcPr marL="38705" marR="38705"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12041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1000">
                          <a:latin typeface="Times New Roman" pitchFamily="18" charset="0"/>
                          <a:cs typeface="Times New Roman" pitchFamily="18" charset="0"/>
                        </a:rPr>
                        <a:t>2025 </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2026 </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2027 </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1"/>
                  </a:ext>
                </a:extLst>
              </a:tr>
              <a:tr h="200995">
                <a:tc>
                  <a:txBody>
                    <a:bodyPr/>
                    <a:lstStyle/>
                    <a:p>
                      <a:pPr algn="ctr">
                        <a:spcAft>
                          <a:spcPts val="0"/>
                        </a:spcAft>
                      </a:pPr>
                      <a:endParaRPr lang="ru-RU" sz="1000" dirty="0">
                        <a:latin typeface="Times New Roman" pitchFamily="18" charset="0"/>
                        <a:ea typeface="Calibri"/>
                        <a:cs typeface="Times New Roman" pitchFamily="18" charset="0"/>
                      </a:endParaRPr>
                    </a:p>
                  </a:txBody>
                  <a:tcPr marL="38705" marR="38705" marT="0" marB="0"/>
                </a:tc>
                <a:tc gridSpan="5">
                  <a:txBody>
                    <a:bodyPr/>
                    <a:lstStyle/>
                    <a:p>
                      <a:pPr marL="342900" lvl="0" indent="-342900" algn="ctr">
                        <a:spcAft>
                          <a:spcPts val="0"/>
                        </a:spcAft>
                        <a:buFont typeface="+mj-lt"/>
                        <a:buNone/>
                      </a:pPr>
                      <a:r>
                        <a:rPr lang="ru-RU" sz="1000" i="1" dirty="0">
                          <a:latin typeface="Times New Roman" pitchFamily="18" charset="0"/>
                          <a:cs typeface="Times New Roman" pitchFamily="18" charset="0"/>
                        </a:rPr>
                        <a:t>Подпрограмма «Обеспечение граждан сельских территорий жильём и закрепление молодых специалистов на селе и в сельском хозяйстве</a:t>
                      </a:r>
                      <a:endParaRPr lang="ru-RU" sz="1000" i="1" dirty="0">
                        <a:latin typeface="Times New Roman" pitchFamily="18" charset="0"/>
                        <a:ea typeface="Times New Roman"/>
                        <a:cs typeface="Times New Roman" pitchFamily="18" charset="0"/>
                      </a:endParaRPr>
                    </a:p>
                  </a:txBody>
                  <a:tcPr marL="38705" marR="3870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2"/>
                  </a:ext>
                </a:extLst>
              </a:tr>
              <a:tr h="258793">
                <a:tc>
                  <a:txBody>
                    <a:bodyPr/>
                    <a:lstStyle/>
                    <a:p>
                      <a:pPr algn="ctr">
                        <a:spcAft>
                          <a:spcPts val="0"/>
                        </a:spcAft>
                      </a:pPr>
                      <a:r>
                        <a:rPr lang="ru-RU" sz="1000">
                          <a:latin typeface="Times New Roman" pitchFamily="18" charset="0"/>
                          <a:cs typeface="Times New Roman" pitchFamily="18" charset="0"/>
                        </a:rPr>
                        <a:t>1.1.</a:t>
                      </a:r>
                      <a:endParaRPr lang="ru-RU" sz="1000">
                        <a:latin typeface="Times New Roman" pitchFamily="18" charset="0"/>
                        <a:ea typeface="Times New Roman"/>
                        <a:cs typeface="Times New Roman" pitchFamily="18" charset="0"/>
                      </a:endParaRPr>
                    </a:p>
                  </a:txBody>
                  <a:tcPr marL="38705" marR="38705" marT="0" marB="0"/>
                </a:tc>
                <a:tc>
                  <a:txBody>
                    <a:bodyPr/>
                    <a:lstStyle/>
                    <a:p>
                      <a:pPr marL="38100">
                        <a:spcAft>
                          <a:spcPts val="0"/>
                        </a:spcAft>
                      </a:pPr>
                      <a:r>
                        <a:rPr lang="ru-RU" sz="1000" dirty="0">
                          <a:latin typeface="Times New Roman" pitchFamily="18" charset="0"/>
                          <a:cs typeface="Times New Roman" pitchFamily="18" charset="0"/>
                        </a:rPr>
                        <a:t>Количество</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приобретённого</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построенного</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жилья</a:t>
                      </a:r>
                      <a:endParaRPr lang="ru-RU" sz="1000" dirty="0">
                        <a:latin typeface="Times New Roman" pitchFamily="18" charset="0"/>
                        <a:ea typeface="Times New Roman"/>
                        <a:cs typeface="Times New Roman" pitchFamily="18" charset="0"/>
                      </a:endParaRPr>
                    </a:p>
                  </a:txBody>
                  <a:tcPr marL="38705" marR="38705" marT="0" marB="0"/>
                </a:tc>
                <a:tc>
                  <a:txBody>
                    <a:bodyPr/>
                    <a:lstStyle/>
                    <a:p>
                      <a:pPr indent="457200" algn="just">
                        <a:spcAft>
                          <a:spcPts val="0"/>
                        </a:spcAft>
                      </a:pPr>
                      <a:r>
                        <a:rPr lang="ru-RU" sz="1000" dirty="0">
                          <a:latin typeface="Times New Roman" pitchFamily="18" charset="0"/>
                          <a:cs typeface="Times New Roman" pitchFamily="18" charset="0"/>
                        </a:rPr>
                        <a:t>Квартир,</a:t>
                      </a:r>
                    </a:p>
                    <a:p>
                      <a:pPr indent="457200" algn="just">
                        <a:spcAft>
                          <a:spcPts val="0"/>
                        </a:spcAft>
                      </a:pPr>
                      <a:r>
                        <a:rPr lang="ru-RU" sz="1000" dirty="0">
                          <a:latin typeface="Times New Roman" pitchFamily="18" charset="0"/>
                          <a:cs typeface="Times New Roman" pitchFamily="18" charset="0"/>
                        </a:rPr>
                        <a:t>домов</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dirty="0">
                          <a:latin typeface="Times New Roman" pitchFamily="18" charset="0"/>
                          <a:cs typeface="Times New Roman" pitchFamily="18" charset="0"/>
                        </a:rPr>
                        <a:t>2</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2</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2</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3"/>
                  </a:ext>
                </a:extLst>
              </a:tr>
              <a:tr h="161026">
                <a:tc>
                  <a:txBody>
                    <a:bodyPr/>
                    <a:lstStyle/>
                    <a:p>
                      <a:pPr algn="ctr">
                        <a:spcAft>
                          <a:spcPts val="0"/>
                        </a:spcAft>
                      </a:pPr>
                      <a:r>
                        <a:rPr lang="ru-RU" sz="1000">
                          <a:latin typeface="Times New Roman" pitchFamily="18" charset="0"/>
                          <a:cs typeface="Times New Roman" pitchFamily="18" charset="0"/>
                        </a:rPr>
                        <a:t>1.2.</a:t>
                      </a:r>
                      <a:endParaRPr lang="ru-RU" sz="1000">
                        <a:latin typeface="Times New Roman" pitchFamily="18" charset="0"/>
                        <a:ea typeface="Times New Roman"/>
                        <a:cs typeface="Times New Roman" pitchFamily="18" charset="0"/>
                      </a:endParaRPr>
                    </a:p>
                  </a:txBody>
                  <a:tcPr marL="38705" marR="38705" marT="0" marB="0"/>
                </a:tc>
                <a:tc>
                  <a:txBody>
                    <a:bodyPr/>
                    <a:lstStyle/>
                    <a:p>
                      <a:pPr>
                        <a:spcAft>
                          <a:spcPts val="0"/>
                        </a:spcAft>
                      </a:pPr>
                      <a:r>
                        <a:rPr lang="ru-RU" sz="1000" dirty="0">
                          <a:latin typeface="Times New Roman" pitchFamily="18" charset="0"/>
                          <a:cs typeface="Times New Roman" pitchFamily="18" charset="0"/>
                        </a:rPr>
                        <a:t>Количество молодых специалистов</a:t>
                      </a:r>
                      <a:endParaRPr lang="ru-RU" sz="1000" dirty="0">
                        <a:latin typeface="Times New Roman" pitchFamily="18" charset="0"/>
                        <a:ea typeface="Times New Roman"/>
                        <a:cs typeface="Times New Roman" pitchFamily="18" charset="0"/>
                      </a:endParaRPr>
                    </a:p>
                  </a:txBody>
                  <a:tcPr marL="38705" marR="38705" marT="0" marB="0"/>
                </a:tc>
                <a:tc>
                  <a:txBody>
                    <a:bodyPr/>
                    <a:lstStyle/>
                    <a:p>
                      <a:pPr indent="457200" algn="just">
                        <a:spcAft>
                          <a:spcPts val="0"/>
                        </a:spcAft>
                      </a:pPr>
                      <a:r>
                        <a:rPr lang="ru-RU" sz="1000" dirty="0">
                          <a:latin typeface="Times New Roman" pitchFamily="18" charset="0"/>
                          <a:cs typeface="Times New Roman" pitchFamily="18" charset="0"/>
                        </a:rPr>
                        <a:t>Чел.</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2</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4"/>
                  </a:ext>
                </a:extLst>
              </a:tr>
              <a:tr h="240830">
                <a:tc>
                  <a:txBody>
                    <a:bodyPr/>
                    <a:lstStyle/>
                    <a:p>
                      <a:pPr algn="ctr">
                        <a:spcAft>
                          <a:spcPts val="0"/>
                        </a:spcAft>
                      </a:pPr>
                      <a:endParaRPr lang="ru-RU" sz="1000">
                        <a:latin typeface="Times New Roman" pitchFamily="18" charset="0"/>
                        <a:ea typeface="Calibri"/>
                        <a:cs typeface="Times New Roman" pitchFamily="18" charset="0"/>
                      </a:endParaRPr>
                    </a:p>
                  </a:txBody>
                  <a:tcPr marL="38705" marR="38705" marT="0" marB="0"/>
                </a:tc>
                <a:tc gridSpan="5">
                  <a:txBody>
                    <a:bodyPr/>
                    <a:lstStyle/>
                    <a:p>
                      <a:pPr marL="342900" lvl="0" indent="-342900" algn="ctr">
                        <a:spcAft>
                          <a:spcPts val="0"/>
                        </a:spcAft>
                        <a:buFont typeface="+mj-lt"/>
                        <a:buNone/>
                      </a:pPr>
                      <a:r>
                        <a:rPr lang="ru-RU" sz="1000" i="1" dirty="0">
                          <a:latin typeface="Times New Roman" pitchFamily="18" charset="0"/>
                          <a:cs typeface="Times New Roman" pitchFamily="18" charset="0"/>
                        </a:rPr>
                        <a:t>Подпрограмма «Мероприятия по благоустройству сельских территорий »</a:t>
                      </a:r>
                      <a:endParaRPr lang="ru-RU" sz="1000" i="1" dirty="0">
                        <a:latin typeface="Times New Roman" pitchFamily="18" charset="0"/>
                        <a:ea typeface="Times New Roman"/>
                        <a:cs typeface="Times New Roman" pitchFamily="18" charset="0"/>
                      </a:endParaRPr>
                    </a:p>
                  </a:txBody>
                  <a:tcPr marL="38705" marR="3870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5"/>
                  </a:ext>
                </a:extLst>
              </a:tr>
              <a:tr h="205578">
                <a:tc>
                  <a:txBody>
                    <a:bodyPr/>
                    <a:lstStyle/>
                    <a:p>
                      <a:pPr algn="ctr">
                        <a:spcAft>
                          <a:spcPts val="0"/>
                        </a:spcAft>
                      </a:pPr>
                      <a:r>
                        <a:rPr lang="ru-RU" sz="1000">
                          <a:latin typeface="Times New Roman" pitchFamily="18" charset="0"/>
                          <a:cs typeface="Times New Roman" pitchFamily="18" charset="0"/>
                        </a:rPr>
                        <a:t>2.1.</a:t>
                      </a:r>
                      <a:endParaRPr lang="ru-RU" sz="1000">
                        <a:latin typeface="Times New Roman" pitchFamily="18" charset="0"/>
                        <a:ea typeface="Times New Roman"/>
                        <a:cs typeface="Times New Roman" pitchFamily="18" charset="0"/>
                      </a:endParaRPr>
                    </a:p>
                  </a:txBody>
                  <a:tcPr marL="38705" marR="38705" marT="0" marB="0"/>
                </a:tc>
                <a:tc>
                  <a:txBody>
                    <a:bodyPr/>
                    <a:lstStyle/>
                    <a:p>
                      <a:pPr>
                        <a:spcAft>
                          <a:spcPts val="0"/>
                        </a:spcAft>
                      </a:pPr>
                      <a:r>
                        <a:rPr lang="en-US" sz="1000" dirty="0" err="1">
                          <a:latin typeface="Times New Roman" pitchFamily="18" charset="0"/>
                          <a:cs typeface="Times New Roman" pitchFamily="18" charset="0"/>
                        </a:rPr>
                        <a:t>Количество</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обустроенных</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спортивных</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площадок</a:t>
                      </a:r>
                      <a:r>
                        <a:rPr lang="en-US" sz="1000" dirty="0">
                          <a:latin typeface="Times New Roman" pitchFamily="18" charset="0"/>
                          <a:cs typeface="Times New Roman" pitchFamily="18" charset="0"/>
                        </a:rPr>
                        <a:t> </a:t>
                      </a:r>
                      <a:endParaRPr lang="ru-RU" sz="1000" dirty="0">
                        <a:latin typeface="Times New Roman" pitchFamily="18" charset="0"/>
                        <a:ea typeface="Times New Roman"/>
                        <a:cs typeface="Times New Roman" pitchFamily="18" charset="0"/>
                      </a:endParaRPr>
                    </a:p>
                  </a:txBody>
                  <a:tcPr marL="38705" marR="38705" marT="0" marB="0"/>
                </a:tc>
                <a:tc>
                  <a:txBody>
                    <a:bodyPr/>
                    <a:lstStyle/>
                    <a:p>
                      <a:pPr indent="457200" algn="just">
                        <a:spcAft>
                          <a:spcPts val="0"/>
                        </a:spcAft>
                      </a:pPr>
                      <a:r>
                        <a:rPr lang="ru-RU" sz="1000" dirty="0">
                          <a:latin typeface="Times New Roman" pitchFamily="18" charset="0"/>
                          <a:cs typeface="Times New Roman" pitchFamily="18" charset="0"/>
                        </a:rPr>
                        <a:t>Ед.</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0</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0</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6"/>
                  </a:ext>
                </a:extLst>
              </a:tr>
              <a:tr h="207034">
                <a:tc>
                  <a:txBody>
                    <a:bodyPr/>
                    <a:lstStyle/>
                    <a:p>
                      <a:pPr algn="ctr">
                        <a:spcAft>
                          <a:spcPts val="0"/>
                        </a:spcAft>
                      </a:pPr>
                      <a:r>
                        <a:rPr lang="ru-RU" sz="1000">
                          <a:latin typeface="Times New Roman" pitchFamily="18" charset="0"/>
                          <a:cs typeface="Times New Roman" pitchFamily="18" charset="0"/>
                        </a:rPr>
                        <a:t>2.2.</a:t>
                      </a:r>
                      <a:endParaRPr lang="ru-RU" sz="1000">
                        <a:latin typeface="Times New Roman" pitchFamily="18" charset="0"/>
                        <a:ea typeface="Times New Roman"/>
                        <a:cs typeface="Times New Roman" pitchFamily="18" charset="0"/>
                      </a:endParaRPr>
                    </a:p>
                  </a:txBody>
                  <a:tcPr marL="38705" marR="38705" marT="0" marB="0"/>
                </a:tc>
                <a:tc>
                  <a:txBody>
                    <a:bodyPr/>
                    <a:lstStyle/>
                    <a:p>
                      <a:pPr>
                        <a:spcAft>
                          <a:spcPts val="0"/>
                        </a:spcAft>
                      </a:pPr>
                      <a:r>
                        <a:rPr lang="ru-RU" sz="1000" dirty="0">
                          <a:latin typeface="Times New Roman" pitchFamily="18" charset="0"/>
                          <a:cs typeface="Times New Roman" pitchFamily="18" charset="0"/>
                        </a:rPr>
                        <a:t>Количество зданий с оформленными фасадами</a:t>
                      </a:r>
                      <a:endParaRPr lang="ru-RU" sz="1000" dirty="0">
                        <a:latin typeface="Times New Roman" pitchFamily="18" charset="0"/>
                        <a:ea typeface="Times New Roman"/>
                        <a:cs typeface="Times New Roman" pitchFamily="18" charset="0"/>
                      </a:endParaRPr>
                    </a:p>
                  </a:txBody>
                  <a:tcPr marL="38705" marR="38705" marT="0" marB="0"/>
                </a:tc>
                <a:tc>
                  <a:txBody>
                    <a:bodyPr/>
                    <a:lstStyle/>
                    <a:p>
                      <a:pPr indent="457200" algn="just">
                        <a:spcAft>
                          <a:spcPts val="0"/>
                        </a:spcAft>
                      </a:pPr>
                      <a:r>
                        <a:rPr lang="ru-RU" sz="1000" dirty="0">
                          <a:latin typeface="Times New Roman" pitchFamily="18" charset="0"/>
                          <a:cs typeface="Times New Roman" pitchFamily="18" charset="0"/>
                        </a:rPr>
                        <a:t>Ед.</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0</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2</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dirty="0">
                          <a:latin typeface="Times New Roman" pitchFamily="18" charset="0"/>
                          <a:cs typeface="Times New Roman" pitchFamily="18" charset="0"/>
                        </a:rPr>
                        <a:t>0</a:t>
                      </a:r>
                      <a:endParaRPr lang="ru-RU" sz="1000" dirty="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7"/>
                  </a:ext>
                </a:extLst>
              </a:tr>
              <a:tr h="240830">
                <a:tc>
                  <a:txBody>
                    <a:bodyPr/>
                    <a:lstStyle/>
                    <a:p>
                      <a:pPr algn="ctr">
                        <a:spcAft>
                          <a:spcPts val="0"/>
                        </a:spcAft>
                      </a:pPr>
                      <a:endParaRPr lang="ru-RU" sz="1000">
                        <a:latin typeface="Times New Roman" pitchFamily="18" charset="0"/>
                        <a:ea typeface="Calibri"/>
                        <a:cs typeface="Times New Roman" pitchFamily="18" charset="0"/>
                      </a:endParaRPr>
                    </a:p>
                  </a:txBody>
                  <a:tcPr marL="38705" marR="38705" marT="0" marB="0"/>
                </a:tc>
                <a:tc gridSpan="5">
                  <a:txBody>
                    <a:bodyPr/>
                    <a:lstStyle/>
                    <a:p>
                      <a:pPr marL="342900" lvl="0" indent="-342900" algn="ctr">
                        <a:spcAft>
                          <a:spcPts val="0"/>
                        </a:spcAft>
                        <a:buFont typeface="+mj-lt"/>
                        <a:buNone/>
                      </a:pPr>
                      <a:r>
                        <a:rPr lang="ru-RU" sz="1000" i="1" dirty="0">
                          <a:latin typeface="Times New Roman" pitchFamily="18" charset="0"/>
                          <a:cs typeface="Times New Roman" pitchFamily="18" charset="0"/>
                        </a:rPr>
                        <a:t>Подпрограмма «Создание и развитие инфраструктуры сельских территорий округа»</a:t>
                      </a:r>
                      <a:endParaRPr lang="ru-RU" sz="1000" i="1" dirty="0">
                        <a:latin typeface="Times New Roman" pitchFamily="18" charset="0"/>
                        <a:ea typeface="Times New Roman"/>
                        <a:cs typeface="Times New Roman" pitchFamily="18" charset="0"/>
                      </a:endParaRPr>
                    </a:p>
                  </a:txBody>
                  <a:tcPr marL="38705" marR="38705"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8"/>
                  </a:ext>
                </a:extLst>
              </a:tr>
              <a:tr h="339306">
                <a:tc>
                  <a:txBody>
                    <a:bodyPr/>
                    <a:lstStyle/>
                    <a:p>
                      <a:pPr algn="ctr">
                        <a:spcAft>
                          <a:spcPts val="0"/>
                        </a:spcAft>
                      </a:pPr>
                      <a:r>
                        <a:rPr lang="ru-RU" sz="1000">
                          <a:latin typeface="Times New Roman" pitchFamily="18" charset="0"/>
                          <a:cs typeface="Times New Roman" pitchFamily="18" charset="0"/>
                        </a:rPr>
                        <a:t>3.1.</a:t>
                      </a:r>
                      <a:endParaRPr lang="ru-RU" sz="1000">
                        <a:latin typeface="Times New Roman" pitchFamily="18" charset="0"/>
                        <a:ea typeface="Times New Roman"/>
                        <a:cs typeface="Times New Roman" pitchFamily="18" charset="0"/>
                      </a:endParaRPr>
                    </a:p>
                  </a:txBody>
                  <a:tcPr marL="38705" marR="38705" marT="0" marB="0"/>
                </a:tc>
                <a:tc>
                  <a:txBody>
                    <a:bodyPr/>
                    <a:lstStyle/>
                    <a:p>
                      <a:pPr indent="-32385">
                        <a:spcAft>
                          <a:spcPts val="0"/>
                        </a:spcAft>
                      </a:pPr>
                      <a:r>
                        <a:rPr lang="ru-RU" sz="1000">
                          <a:latin typeface="Times New Roman" pitchFamily="18" charset="0"/>
                          <a:cs typeface="Times New Roman" pitchFamily="18" charset="0"/>
                        </a:rPr>
                        <a:t>Количество  построенных и капитально-отремонтированных сетей водоснабжения и (или) водоотведения для обеспечения качественными услугами жилищно-коммунального хозяйства</a:t>
                      </a:r>
                      <a:endParaRPr lang="ru-RU" sz="1000">
                        <a:latin typeface="Times New Roman" pitchFamily="18" charset="0"/>
                        <a:ea typeface="Times New Roman"/>
                        <a:cs typeface="Times New Roman" pitchFamily="18" charset="0"/>
                      </a:endParaRPr>
                    </a:p>
                  </a:txBody>
                  <a:tcPr marL="38705" marR="38705" marT="0" marB="0"/>
                </a:tc>
                <a:tc>
                  <a:txBody>
                    <a:bodyPr/>
                    <a:lstStyle/>
                    <a:p>
                      <a:pPr indent="457200" algn="just">
                        <a:spcAft>
                          <a:spcPts val="0"/>
                        </a:spcAft>
                      </a:pPr>
                      <a:r>
                        <a:rPr lang="ru-RU" sz="1000" dirty="0">
                          <a:latin typeface="Times New Roman" pitchFamily="18" charset="0"/>
                          <a:cs typeface="Times New Roman" pitchFamily="18" charset="0"/>
                        </a:rPr>
                        <a:t>км</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dirty="0">
                          <a:latin typeface="Times New Roman" pitchFamily="18" charset="0"/>
                          <a:cs typeface="Times New Roman" pitchFamily="18" charset="0"/>
                        </a:rPr>
                        <a:t>1,0125</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dirty="0">
                          <a:latin typeface="Times New Roman" pitchFamily="18" charset="0"/>
                          <a:cs typeface="Times New Roman" pitchFamily="18" charset="0"/>
                        </a:rPr>
                        <a:t>0</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a:latin typeface="Times New Roman" pitchFamily="18" charset="0"/>
                          <a:cs typeface="Times New Roman" pitchFamily="18" charset="0"/>
                        </a:rPr>
                        <a:t>0</a:t>
                      </a:r>
                      <a:endParaRPr lang="ru-RU" sz="100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09"/>
                  </a:ext>
                </a:extLst>
              </a:tr>
              <a:tr h="414068">
                <a:tc>
                  <a:txBody>
                    <a:bodyPr/>
                    <a:lstStyle/>
                    <a:p>
                      <a:pPr algn="ctr">
                        <a:spcAft>
                          <a:spcPts val="0"/>
                        </a:spcAft>
                      </a:pPr>
                      <a:r>
                        <a:rPr lang="ru-RU" sz="1000">
                          <a:latin typeface="Times New Roman" pitchFamily="18" charset="0"/>
                          <a:cs typeface="Times New Roman" pitchFamily="18" charset="0"/>
                        </a:rPr>
                        <a:t>3.2.</a:t>
                      </a:r>
                      <a:endParaRPr lang="ru-RU" sz="1000">
                        <a:latin typeface="Times New Roman" pitchFamily="18" charset="0"/>
                        <a:ea typeface="Times New Roman"/>
                        <a:cs typeface="Times New Roman" pitchFamily="18" charset="0"/>
                      </a:endParaRPr>
                    </a:p>
                  </a:txBody>
                  <a:tcPr marL="38705" marR="38705" marT="0" marB="0"/>
                </a:tc>
                <a:tc>
                  <a:txBody>
                    <a:bodyPr/>
                    <a:lstStyle/>
                    <a:p>
                      <a:pPr indent="-32385">
                        <a:spcAft>
                          <a:spcPts val="0"/>
                        </a:spcAft>
                      </a:pPr>
                      <a:r>
                        <a:rPr lang="ru-RU" sz="1000" dirty="0">
                          <a:latin typeface="Times New Roman" pitchFamily="18" charset="0"/>
                          <a:cs typeface="Times New Roman" pitchFamily="18" charset="0"/>
                        </a:rPr>
                        <a:t>Количество учреждений образования и культуры, в которых улучшены </a:t>
                      </a:r>
                      <a:r>
                        <a:rPr lang="ru-RU" sz="1000" spc="25" dirty="0">
                          <a:latin typeface="Times New Roman" pitchFamily="18" charset="0"/>
                          <a:cs typeface="Times New Roman" pitchFamily="18" charset="0"/>
                        </a:rPr>
                        <a:t>условия для повышения качества       образования и предоставления услуг в области культуры</a:t>
                      </a:r>
                      <a:endParaRPr lang="ru-RU" sz="1000" dirty="0">
                        <a:latin typeface="Times New Roman" pitchFamily="18" charset="0"/>
                        <a:ea typeface="Times New Roman"/>
                        <a:cs typeface="Times New Roman" pitchFamily="18" charset="0"/>
                      </a:endParaRPr>
                    </a:p>
                  </a:txBody>
                  <a:tcPr marL="38705" marR="38705" marT="0" marB="0"/>
                </a:tc>
                <a:tc>
                  <a:txBody>
                    <a:bodyPr/>
                    <a:lstStyle/>
                    <a:p>
                      <a:pPr indent="457200" algn="just">
                        <a:spcAft>
                          <a:spcPts val="0"/>
                        </a:spcAft>
                      </a:pPr>
                      <a:r>
                        <a:rPr lang="ru-RU" sz="1000" dirty="0">
                          <a:latin typeface="Times New Roman" pitchFamily="18" charset="0"/>
                          <a:cs typeface="Times New Roman" pitchFamily="18" charset="0"/>
                        </a:rPr>
                        <a:t>Ед.</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en-US" sz="1000">
                          <a:latin typeface="Times New Roman" pitchFamily="18" charset="0"/>
                          <a:cs typeface="Times New Roman" pitchFamily="18" charset="0"/>
                        </a:rPr>
                        <a:t>3</a:t>
                      </a:r>
                      <a:endParaRPr lang="ru-RU" sz="100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ru-RU" sz="1000" dirty="0">
                          <a:latin typeface="Times New Roman" pitchFamily="18" charset="0"/>
                          <a:cs typeface="Times New Roman" pitchFamily="18" charset="0"/>
                        </a:rPr>
                        <a:t>3</a:t>
                      </a:r>
                      <a:endParaRPr lang="ru-RU" sz="1000" dirty="0">
                        <a:latin typeface="Times New Roman" pitchFamily="18" charset="0"/>
                        <a:ea typeface="Times New Roman"/>
                        <a:cs typeface="Times New Roman" pitchFamily="18" charset="0"/>
                      </a:endParaRPr>
                    </a:p>
                  </a:txBody>
                  <a:tcPr marL="38705" marR="38705" marT="0" marB="0"/>
                </a:tc>
                <a:tc>
                  <a:txBody>
                    <a:bodyPr/>
                    <a:lstStyle/>
                    <a:p>
                      <a:pPr algn="ctr">
                        <a:spcAft>
                          <a:spcPts val="0"/>
                        </a:spcAft>
                      </a:pPr>
                      <a:r>
                        <a:rPr lang="en-US" sz="1000" dirty="0">
                          <a:latin typeface="Times New Roman" pitchFamily="18" charset="0"/>
                          <a:cs typeface="Times New Roman" pitchFamily="18" charset="0"/>
                        </a:rPr>
                        <a:t>1</a:t>
                      </a:r>
                      <a:endParaRPr lang="ru-RU" sz="1000" dirty="0">
                        <a:latin typeface="Times New Roman" pitchFamily="18" charset="0"/>
                        <a:ea typeface="Times New Roman"/>
                        <a:cs typeface="Times New Roman" pitchFamily="18" charset="0"/>
                      </a:endParaRPr>
                    </a:p>
                  </a:txBody>
                  <a:tcPr marL="38705" marR="38705" marT="0" marB="0"/>
                </a:tc>
                <a:extLst>
                  <a:ext uri="{0D108BD9-81ED-4DB2-BD59-A6C34878D82A}">
                    <a16:rowId xmlns:a16="http://schemas.microsoft.com/office/drawing/2014/main" val="10010"/>
                  </a:ext>
                </a:extLst>
              </a:tr>
            </a:tbl>
          </a:graphicData>
        </a:graphic>
      </p:graphicFrame>
      <p:sp>
        <p:nvSpPr>
          <p:cNvPr id="4" name="Прямоугольник 3"/>
          <p:cNvSpPr/>
          <p:nvPr/>
        </p:nvSpPr>
        <p:spPr>
          <a:xfrm>
            <a:off x="132272" y="2881548"/>
            <a:ext cx="11884324" cy="1277273"/>
          </a:xfrm>
          <a:prstGeom prst="rect">
            <a:avLst/>
          </a:prstGeom>
        </p:spPr>
        <p:txBody>
          <a:bodyPr wrap="square">
            <a:spAutoFit/>
          </a:bodyPr>
          <a:lstStyle/>
          <a:p>
            <a:r>
              <a:rPr lang="ru-RU" sz="1100" dirty="0">
                <a:latin typeface="Times New Roman" pitchFamily="18" charset="0"/>
                <a:cs typeface="Times New Roman" pitchFamily="18" charset="0"/>
              </a:rPr>
              <a:t>Ожидаемые результаты реализации муниципальной программы:</a:t>
            </a:r>
          </a:p>
          <a:p>
            <a:pPr lvl="0"/>
            <a:r>
              <a:rPr lang="ru-RU" sz="1100" dirty="0">
                <a:latin typeface="Times New Roman" pitchFamily="18" charset="0"/>
                <a:cs typeface="Times New Roman" pitchFamily="18" charset="0"/>
              </a:rPr>
              <a:t>- увеличение количества жилья, предоставляемое (построенного) гражданам сельских территорий -  10 ед.;</a:t>
            </a:r>
          </a:p>
          <a:p>
            <a:r>
              <a:rPr lang="ru-RU" sz="1100" dirty="0">
                <a:latin typeface="Times New Roman" pitchFamily="18" charset="0"/>
                <a:cs typeface="Times New Roman" pitchFamily="18" charset="0"/>
              </a:rPr>
              <a:t>- закрепление квалифицированных молодых кадров на селе и в сельскохозяйственном производстве - 6 чел.;</a:t>
            </a:r>
          </a:p>
          <a:p>
            <a:r>
              <a:rPr lang="ru-RU" sz="1100" dirty="0">
                <a:latin typeface="Times New Roman" pitchFamily="18" charset="0"/>
                <a:cs typeface="Times New Roman" pitchFamily="18" charset="0"/>
              </a:rPr>
              <a:t>- увеличение количества спортивных площадок - 1 ед.;</a:t>
            </a:r>
          </a:p>
          <a:p>
            <a:r>
              <a:rPr lang="ru-RU" sz="1100" dirty="0">
                <a:latin typeface="Times New Roman" pitchFamily="18" charset="0"/>
                <a:cs typeface="Times New Roman" pitchFamily="18" charset="0"/>
              </a:rPr>
              <a:t>- увеличение количества зданий с оформленными фасадами - 2 ед.;</a:t>
            </a:r>
          </a:p>
          <a:p>
            <a:pPr lvl="0"/>
            <a:r>
              <a:rPr lang="ru-RU" sz="1100" dirty="0">
                <a:latin typeface="Times New Roman" pitchFamily="18" charset="0"/>
                <a:cs typeface="Times New Roman" pitchFamily="18" charset="0"/>
              </a:rPr>
              <a:t>- увеличение протяжённости построенных и  капитально-отремонтированных сетей водоснабжения и (или) водоотведения -  1,0125 км;</a:t>
            </a:r>
          </a:p>
          <a:p>
            <a:pPr lvl="0"/>
            <a:r>
              <a:rPr lang="ru-RU" sz="1100" dirty="0">
                <a:latin typeface="Times New Roman" pitchFamily="18" charset="0"/>
                <a:cs typeface="Times New Roman" pitchFamily="18" charset="0"/>
              </a:rPr>
              <a:t>- увеличение количества капитально -отремонтированных учреждений образования и культуры  - 8 ед.</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36FEEE6-8C24-84C6-D814-A9A4614BF9D1}"/>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1B8A1298-E74C-960C-4449-B2807518BFE6}"/>
              </a:ext>
            </a:extLst>
          </p:cNvPr>
          <p:cNvPicPr>
            <a:picLocks noChangeAspect="1"/>
          </p:cNvPicPr>
          <p:nvPr/>
        </p:nvPicPr>
        <p:blipFill>
          <a:blip r:embed="rId3"/>
          <a:stretch>
            <a:fillRect/>
          </a:stretch>
        </p:blipFill>
        <p:spPr>
          <a:xfrm>
            <a:off x="294455" y="201755"/>
            <a:ext cx="1804572" cy="1237595"/>
          </a:xfrm>
          <a:prstGeom prst="rect">
            <a:avLst/>
          </a:prstGeom>
        </p:spPr>
      </p:pic>
      <p:sp>
        <p:nvSpPr>
          <p:cNvPr id="4" name="TextBox 3">
            <a:extLst>
              <a:ext uri="{FF2B5EF4-FFF2-40B4-BE49-F238E27FC236}">
                <a16:creationId xmlns:a16="http://schemas.microsoft.com/office/drawing/2014/main" id="{56DEDE96-6E9D-C69E-9F22-9205069BF52B}"/>
              </a:ext>
            </a:extLst>
          </p:cNvPr>
          <p:cNvSpPr txBox="1"/>
          <p:nvPr/>
        </p:nvSpPr>
        <p:spPr>
          <a:xfrm>
            <a:off x="2443992" y="67214"/>
            <a:ext cx="8965036" cy="469359"/>
          </a:xfrm>
          <a:prstGeom prst="rect">
            <a:avLst/>
          </a:prstGeom>
          <a:noFill/>
        </p:spPr>
        <p:txBody>
          <a:bodyPr wrap="square">
            <a:spAutoFit/>
          </a:bodyPr>
          <a:lstStyle/>
          <a:p>
            <a:pPr marL="25400" indent="-25400" algn="ctr">
              <a:lnSpc>
                <a:spcPct val="115000"/>
              </a:lnSpc>
              <a:spcAft>
                <a:spcPts val="1000"/>
              </a:spcAft>
            </a:pPr>
            <a:r>
              <a:rPr lang="ru-RU" sz="1100" b="1" dirty="0">
                <a:solidFill>
                  <a:srgbClr val="6600FF"/>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«Поддержка социально ориентированных некоммерческих организаций на территории Анучинского муниципального округа  на 2025-2029 годы»</a:t>
            </a:r>
            <a:endParaRPr lang="ru-RU" sz="1100" dirty="0">
              <a:solidFill>
                <a:srgbClr val="6600FF"/>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2A4D5F4-BA6C-F4EC-C84B-D3F2E1829FF0}"/>
              </a:ext>
            </a:extLst>
          </p:cNvPr>
          <p:cNvSpPr txBox="1"/>
          <p:nvPr/>
        </p:nvSpPr>
        <p:spPr>
          <a:xfrm>
            <a:off x="4311102" y="536785"/>
            <a:ext cx="4519186"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30.08.2024 № 818</a:t>
            </a:r>
          </a:p>
        </p:txBody>
      </p:sp>
      <p:sp>
        <p:nvSpPr>
          <p:cNvPr id="6" name="TextBox 5">
            <a:extLst>
              <a:ext uri="{FF2B5EF4-FFF2-40B4-BE49-F238E27FC236}">
                <a16:creationId xmlns:a16="http://schemas.microsoft.com/office/drawing/2014/main" id="{FDA95474-1975-911C-6E6A-144B5FA3EE46}"/>
              </a:ext>
            </a:extLst>
          </p:cNvPr>
          <p:cNvSpPr txBox="1"/>
          <p:nvPr/>
        </p:nvSpPr>
        <p:spPr>
          <a:xfrm>
            <a:off x="2124282" y="733387"/>
            <a:ext cx="9830030" cy="76944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Отражая интересы различных групп населения, в первую очередь социально незащищённых, СОНКО и общественные объединения играют значительную роль в развитии демократии: способствуют развитию общественного участия в принятии решений органами местного самоуправления для повышения их эффективности; выполняют социальные функции; реализуют значимые для местного сообщества мероприятия, стимулируют общественную жизнь, активность жителей.</a:t>
            </a:r>
          </a:p>
        </p:txBody>
      </p:sp>
      <p:sp>
        <p:nvSpPr>
          <p:cNvPr id="7" name="TextBox 6">
            <a:extLst>
              <a:ext uri="{FF2B5EF4-FFF2-40B4-BE49-F238E27FC236}">
                <a16:creationId xmlns:a16="http://schemas.microsoft.com/office/drawing/2014/main" id="{63A60E49-9795-A145-3D6A-1DDBFAB3C1FA}"/>
              </a:ext>
            </a:extLst>
          </p:cNvPr>
          <p:cNvSpPr txBox="1"/>
          <p:nvPr/>
        </p:nvSpPr>
        <p:spPr>
          <a:xfrm>
            <a:off x="241184" y="1572187"/>
            <a:ext cx="11713128" cy="469359"/>
          </a:xfrm>
          <a:prstGeom prst="rect">
            <a:avLst/>
          </a:prstGeom>
          <a:noFill/>
        </p:spPr>
        <p:txBody>
          <a:bodyPr wrap="square">
            <a:spAutoFit/>
          </a:bodyPr>
          <a:lstStyle/>
          <a:p>
            <a:pPr algn="just">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Целью программы является обеспечение условий для эффективной деятельности и развития социально ориентированных некоммерческих организаций (далее - СОНКО) на территории округа, формирование механизма партнёрских отношений между администрацией округа и некоммерческими организациями, общественными объединениями округа.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A9CE8DD-12DB-6277-DB92-080B551BEC31}"/>
              </a:ext>
            </a:extLst>
          </p:cNvPr>
          <p:cNvSpPr txBox="1"/>
          <p:nvPr/>
        </p:nvSpPr>
        <p:spPr>
          <a:xfrm>
            <a:off x="237688" y="1970982"/>
            <a:ext cx="6721712" cy="600164"/>
          </a:xfrm>
          <a:prstGeom prst="rect">
            <a:avLst/>
          </a:prstGeom>
          <a:noFill/>
        </p:spPr>
        <p:txBody>
          <a:bodyPr wrap="none" rtlCol="0">
            <a:spAutoFit/>
          </a:bodyPr>
          <a:lstStyle/>
          <a:p>
            <a:r>
              <a:rPr lang="ru-RU" sz="1100" dirty="0">
                <a:effectLst/>
                <a:latin typeface="Times New Roman" panose="02020603050405020304" pitchFamily="18" charset="0"/>
                <a:ea typeface="Calibri" panose="020F0502020204030204" pitchFamily="34" charset="0"/>
              </a:rPr>
              <a:t>Задачи Программы:</a:t>
            </a:r>
          </a:p>
          <a:p>
            <a:r>
              <a:rPr lang="ru-RU" sz="1100" dirty="0">
                <a:effectLst/>
                <a:latin typeface="Times New Roman" panose="02020603050405020304" pitchFamily="18" charset="0"/>
                <a:ea typeface="Calibri" panose="020F0502020204030204" pitchFamily="34" charset="0"/>
              </a:rPr>
              <a:t>- вовлечение населения в деятельность СО НКО в целях решения вопросов местного значения;</a:t>
            </a:r>
          </a:p>
          <a:p>
            <a:r>
              <a:rPr lang="ru-RU" sz="1100" dirty="0">
                <a:effectLst/>
                <a:latin typeface="Times New Roman" panose="02020603050405020304" pitchFamily="18" charset="0"/>
                <a:ea typeface="Calibri" panose="020F0502020204030204" pitchFamily="34" charset="0"/>
              </a:rPr>
              <a:t>- оказание имущественной, информационной, консультационной и финансовой поддержки СО НКО округа.</a:t>
            </a:r>
            <a:endParaRPr lang="ru-RU" sz="1100" dirty="0"/>
          </a:p>
        </p:txBody>
      </p:sp>
      <p:sp>
        <p:nvSpPr>
          <p:cNvPr id="9" name="TextBox 8">
            <a:extLst>
              <a:ext uri="{FF2B5EF4-FFF2-40B4-BE49-F238E27FC236}">
                <a16:creationId xmlns:a16="http://schemas.microsoft.com/office/drawing/2014/main" id="{9AB6FCEC-1F00-01DD-C516-21D56B1195C9}"/>
              </a:ext>
            </a:extLst>
          </p:cNvPr>
          <p:cNvSpPr txBox="1"/>
          <p:nvPr/>
        </p:nvSpPr>
        <p:spPr>
          <a:xfrm>
            <a:off x="226870" y="2549194"/>
            <a:ext cx="6153324" cy="261610"/>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cs typeface="Times New Roman" panose="02020603050405020304" pitchFamily="18" charset="0"/>
              </a:rPr>
              <a:t>Основное мероприятие - обеспечение поддержки деятельности СО НКО.</a:t>
            </a:r>
            <a:endParaRPr lang="ru-RU" dirty="0">
              <a:latin typeface="Times New Roman" panose="02020603050405020304" pitchFamily="18" charset="0"/>
              <a:cs typeface="Times New Roman" panose="02020603050405020304" pitchFamily="18" charset="0"/>
            </a:endParaRPr>
          </a:p>
        </p:txBody>
      </p:sp>
      <p:graphicFrame>
        <p:nvGraphicFramePr>
          <p:cNvPr id="10" name="Таблица 9">
            <a:extLst>
              <a:ext uri="{FF2B5EF4-FFF2-40B4-BE49-F238E27FC236}">
                <a16:creationId xmlns:a16="http://schemas.microsoft.com/office/drawing/2014/main" id="{F9678395-3828-74A8-9142-05B3D32A4A65}"/>
              </a:ext>
            </a:extLst>
          </p:cNvPr>
          <p:cNvGraphicFramePr>
            <a:graphicFrameLocks noGrp="1"/>
          </p:cNvGraphicFramePr>
          <p:nvPr>
            <p:extLst>
              <p:ext uri="{D42A27DB-BD31-4B8C-83A1-F6EECF244321}">
                <p14:modId xmlns:p14="http://schemas.microsoft.com/office/powerpoint/2010/main" val="3101157201"/>
              </p:ext>
            </p:extLst>
          </p:nvPr>
        </p:nvGraphicFramePr>
        <p:xfrm>
          <a:off x="319710" y="2897712"/>
          <a:ext cx="11656802" cy="1041275"/>
        </p:xfrm>
        <a:graphic>
          <a:graphicData uri="http://schemas.openxmlformats.org/drawingml/2006/table">
            <a:tbl>
              <a:tblPr>
                <a:tableStyleId>{0505E3EF-67EA-436B-97B2-0124C06EBD24}</a:tableStyleId>
              </a:tblPr>
              <a:tblGrid>
                <a:gridCol w="5825468">
                  <a:extLst>
                    <a:ext uri="{9D8B030D-6E8A-4147-A177-3AD203B41FA5}">
                      <a16:colId xmlns:a16="http://schemas.microsoft.com/office/drawing/2014/main" val="20000"/>
                    </a:ext>
                  </a:extLst>
                </a:gridCol>
                <a:gridCol w="1248106">
                  <a:extLst>
                    <a:ext uri="{9D8B030D-6E8A-4147-A177-3AD203B41FA5}">
                      <a16:colId xmlns:a16="http://schemas.microsoft.com/office/drawing/2014/main" val="20001"/>
                    </a:ext>
                  </a:extLst>
                </a:gridCol>
                <a:gridCol w="1454900">
                  <a:extLst>
                    <a:ext uri="{9D8B030D-6E8A-4147-A177-3AD203B41FA5}">
                      <a16:colId xmlns:a16="http://schemas.microsoft.com/office/drawing/2014/main" val="20002"/>
                    </a:ext>
                  </a:extLst>
                </a:gridCol>
                <a:gridCol w="1456366">
                  <a:extLst>
                    <a:ext uri="{9D8B030D-6E8A-4147-A177-3AD203B41FA5}">
                      <a16:colId xmlns:a16="http://schemas.microsoft.com/office/drawing/2014/main" val="20003"/>
                    </a:ext>
                  </a:extLst>
                </a:gridCol>
                <a:gridCol w="1671962">
                  <a:extLst>
                    <a:ext uri="{9D8B030D-6E8A-4147-A177-3AD203B41FA5}">
                      <a16:colId xmlns:a16="http://schemas.microsoft.com/office/drawing/2014/main" val="20004"/>
                    </a:ext>
                  </a:extLst>
                </a:gridCol>
              </a:tblGrid>
              <a:tr h="0">
                <a:tc rowSpan="2">
                  <a:txBody>
                    <a:bodyPr/>
                    <a:lstStyle/>
                    <a:p>
                      <a:pPr algn="ctr">
                        <a:lnSpc>
                          <a:spcPct val="115000"/>
                        </a:lnSpc>
                        <a:spcAft>
                          <a:spcPts val="0"/>
                        </a:spcAft>
                      </a:pPr>
                      <a:r>
                        <a:rPr lang="ru-RU" sz="1000" dirty="0">
                          <a:latin typeface="Times New Roman" pitchFamily="18" charset="0"/>
                          <a:cs typeface="Times New Roman" pitchFamily="18" charset="0"/>
                        </a:rPr>
                        <a:t>Наименование индикатора</a:t>
                      </a:r>
                      <a:endParaRPr lang="ru-RU" sz="1000" dirty="0">
                        <a:latin typeface="Times New Roman" pitchFamily="18" charset="0"/>
                        <a:ea typeface="Calibri"/>
                        <a:cs typeface="Times New Roman" pitchFamily="18" charset="0"/>
                      </a:endParaRPr>
                    </a:p>
                  </a:txBody>
                  <a:tcPr marL="68580" marR="68580" marT="0" marB="0"/>
                </a:tc>
                <a:tc rowSpan="2">
                  <a:txBody>
                    <a:bodyPr/>
                    <a:lstStyle/>
                    <a:p>
                      <a:pPr algn="ctr">
                        <a:lnSpc>
                          <a:spcPct val="115000"/>
                        </a:lnSpc>
                        <a:spcAft>
                          <a:spcPts val="0"/>
                        </a:spcAft>
                      </a:pPr>
                      <a:r>
                        <a:rPr lang="ru-RU" sz="1000" dirty="0">
                          <a:latin typeface="Times New Roman" pitchFamily="18" charset="0"/>
                          <a:cs typeface="Times New Roman" pitchFamily="18" charset="0"/>
                        </a:rPr>
                        <a:t>Ед. </a:t>
                      </a:r>
                      <a:r>
                        <a:rPr lang="ru-RU" sz="1000" dirty="0" err="1">
                          <a:latin typeface="Times New Roman" pitchFamily="18" charset="0"/>
                          <a:cs typeface="Times New Roman" pitchFamily="18" charset="0"/>
                        </a:rPr>
                        <a:t>изм</a:t>
                      </a:r>
                      <a:r>
                        <a:rPr lang="ru-RU" sz="1000" dirty="0">
                          <a:latin typeface="Times New Roman" pitchFamily="18" charset="0"/>
                          <a:cs typeface="Times New Roman" pitchFamily="18" charset="0"/>
                        </a:rPr>
                        <a:t>.</a:t>
                      </a:r>
                      <a:endParaRPr lang="ru-RU" sz="1000" dirty="0">
                        <a:latin typeface="Times New Roman" pitchFamily="18" charset="0"/>
                        <a:ea typeface="Calibri"/>
                        <a:cs typeface="Times New Roman" pitchFamily="18" charset="0"/>
                      </a:endParaRPr>
                    </a:p>
                  </a:txBody>
                  <a:tcPr marL="68580" marR="68580" marT="0" marB="0"/>
                </a:tc>
                <a:tc gridSpan="3">
                  <a:txBody>
                    <a:bodyPr/>
                    <a:lstStyle/>
                    <a:p>
                      <a:pPr algn="ctr">
                        <a:lnSpc>
                          <a:spcPct val="115000"/>
                        </a:lnSpc>
                        <a:spcAft>
                          <a:spcPts val="0"/>
                        </a:spcAft>
                      </a:pPr>
                      <a:r>
                        <a:rPr lang="ru-RU" sz="1000" dirty="0">
                          <a:latin typeface="Times New Roman" pitchFamily="18" charset="0"/>
                          <a:cs typeface="Times New Roman" pitchFamily="18" charset="0"/>
                        </a:rPr>
                        <a:t>Значение показателей (индикаторов)</a:t>
                      </a:r>
                      <a:endParaRPr lang="ru-RU" sz="1000" dirty="0">
                        <a:latin typeface="Times New Roman" pitchFamily="18" charset="0"/>
                        <a:ea typeface="Calibri"/>
                        <a:cs typeface="Times New Roman" pitchFamily="18" charset="0"/>
                      </a:endParaRPr>
                    </a:p>
                  </a:txBody>
                  <a:tcPr marL="68580" marR="68580"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0">
                <a:tc vMerge="1">
                  <a:txBody>
                    <a:bodyPr/>
                    <a:lstStyle/>
                    <a:p>
                      <a:endParaRPr lang="ru-RU"/>
                    </a:p>
                  </a:txBody>
                  <a:tcPr/>
                </a:tc>
                <a:tc vMerge="1">
                  <a:txBody>
                    <a:bodyPr/>
                    <a:lstStyle/>
                    <a:p>
                      <a:endParaRPr lang="ru-RU"/>
                    </a:p>
                  </a:txBody>
                  <a:tcPr/>
                </a:tc>
                <a:tc>
                  <a:txBody>
                    <a:bodyPr/>
                    <a:lstStyle/>
                    <a:p>
                      <a:pPr algn="ctr">
                        <a:lnSpc>
                          <a:spcPct val="150000"/>
                        </a:lnSpc>
                        <a:spcAft>
                          <a:spcPts val="0"/>
                        </a:spcAft>
                      </a:pPr>
                      <a:r>
                        <a:rPr lang="ru-RU" sz="1000" dirty="0">
                          <a:latin typeface="Times New Roman" pitchFamily="18" charset="0"/>
                          <a:cs typeface="Times New Roman" pitchFamily="18" charset="0"/>
                        </a:rPr>
                        <a:t>2025год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2026 год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2027 год</a:t>
                      </a:r>
                      <a:endParaRPr lang="ru-RU" sz="1000"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0">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некоммерческих организаций, общественных объединений Анучинского муниципального округа, взаимодействующих с администрацией АМО</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0">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мероприятий, акций некоммерческими организациями, общественными объединениями Анучинского муниципального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sp>
        <p:nvSpPr>
          <p:cNvPr id="11" name="TextBox 10">
            <a:extLst>
              <a:ext uri="{FF2B5EF4-FFF2-40B4-BE49-F238E27FC236}">
                <a16:creationId xmlns:a16="http://schemas.microsoft.com/office/drawing/2014/main" id="{3FA37B59-162A-DCCF-A4F6-67CBAC50BC7C}"/>
              </a:ext>
            </a:extLst>
          </p:cNvPr>
          <p:cNvSpPr txBox="1"/>
          <p:nvPr/>
        </p:nvSpPr>
        <p:spPr>
          <a:xfrm>
            <a:off x="319710" y="4169817"/>
            <a:ext cx="4424609" cy="769441"/>
          </a:xfrm>
          <a:prstGeom prst="rect">
            <a:avLst/>
          </a:prstGeom>
          <a:noFill/>
        </p:spPr>
        <p:txBody>
          <a:bodyPr wrap="none" rtlCol="0">
            <a:spAutoFit/>
          </a:bodyPr>
          <a:lstStyle/>
          <a:p>
            <a:r>
              <a:rPr lang="ru-RU" sz="1100" dirty="0">
                <a:effectLst/>
                <a:latin typeface="Times New Roman" panose="02020603050405020304" pitchFamily="18" charset="0"/>
                <a:ea typeface="Calibri" panose="020F0502020204030204" pitchFamily="34" charset="0"/>
              </a:rPr>
              <a:t>Ожидаемые результаты реализации программы:</a:t>
            </a:r>
          </a:p>
          <a:p>
            <a:r>
              <a:rPr lang="ru-RU" sz="1100" dirty="0">
                <a:latin typeface="Times New Roman" panose="02020603050405020304" pitchFamily="18" charset="0"/>
                <a:ea typeface="Calibri" panose="020F0502020204030204" pitchFamily="34" charset="0"/>
              </a:rPr>
              <a:t>-создание условий для повышения активности деятельности СО НКО;</a:t>
            </a:r>
          </a:p>
          <a:p>
            <a:r>
              <a:rPr lang="ru-RU" sz="1100" dirty="0">
                <a:effectLst/>
                <a:latin typeface="Times New Roman" panose="02020603050405020304" pitchFamily="18" charset="0"/>
                <a:ea typeface="Calibri" panose="020F0502020204030204" pitchFamily="34" charset="0"/>
              </a:rPr>
              <a:t>- формирование новых СО НКО на территории округа;</a:t>
            </a:r>
          </a:p>
          <a:p>
            <a:r>
              <a:rPr lang="ru-RU" sz="1100" dirty="0">
                <a:effectLst/>
                <a:latin typeface="Times New Roman" panose="02020603050405020304" pitchFamily="18" charset="0"/>
                <a:ea typeface="Calibri" panose="020F0502020204030204" pitchFamily="34" charset="0"/>
              </a:rPr>
              <a:t>- вовлечение населения в деятельность СО НКО.</a:t>
            </a:r>
          </a:p>
        </p:txBody>
      </p:sp>
    </p:spTree>
    <p:extLst>
      <p:ext uri="{BB962C8B-B14F-4D97-AF65-F5344CB8AC3E}">
        <p14:creationId xmlns:p14="http://schemas.microsoft.com/office/powerpoint/2010/main" val="11406110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10EDFCC5-5C04-FAA1-DC73-A1D7B90160CC}"/>
              </a:ext>
            </a:extLst>
          </p:cNvPr>
          <p:cNvSpPr txBox="1"/>
          <p:nvPr/>
        </p:nvSpPr>
        <p:spPr>
          <a:xfrm>
            <a:off x="1086374" y="52287"/>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chemeClr val="accent2">
                    <a:lumMod val="50000"/>
                  </a:schemeClr>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200" b="1" dirty="0">
                <a:solidFill>
                  <a:schemeClr val="accent2">
                    <a:lumMod val="50000"/>
                  </a:schemeClr>
                </a:solidFill>
                <a:latin typeface="Times New Roman" panose="02020603050405020304" pitchFamily="18" charset="0"/>
                <a:cs typeface="Times New Roman" panose="02020603050405020304" pitchFamily="18" charset="0"/>
              </a:rPr>
              <a:t>непрограммным мероприятиям</a:t>
            </a:r>
            <a:r>
              <a:rPr kumimoji="0" lang="ru-RU" sz="1200" b="1" i="0" u="none" strike="noStrike" kern="1200" cap="none" spc="0" normalizeH="0" baseline="0" noProof="0" dirty="0">
                <a:ln>
                  <a:noFill/>
                </a:ln>
                <a:solidFill>
                  <a:schemeClr val="accent2">
                    <a:lumMod val="50000"/>
                  </a:schemeClr>
                </a:solidFill>
                <a:uLnTx/>
                <a:uFillTx/>
                <a:latin typeface="Times New Roman" panose="02020603050405020304" pitchFamily="18" charset="0"/>
                <a:ea typeface="+mn-ea"/>
                <a:cs typeface="Times New Roman" panose="02020603050405020304" pitchFamily="18" charset="0"/>
              </a:rPr>
              <a:t>(руб.)</a:t>
            </a:r>
          </a:p>
        </p:txBody>
      </p:sp>
      <p:sp>
        <p:nvSpPr>
          <p:cNvPr id="4" name="Прямоугольник 3"/>
          <p:cNvSpPr/>
          <p:nvPr/>
        </p:nvSpPr>
        <p:spPr>
          <a:xfrm>
            <a:off x="2573547" y="328130"/>
            <a:ext cx="6096000" cy="261610"/>
          </a:xfrm>
          <a:prstGeom prst="rect">
            <a:avLst/>
          </a:prstGeom>
        </p:spPr>
        <p:txBody>
          <a:bodyPr>
            <a:spAutoFit/>
          </a:bodyPr>
          <a:lstStyle/>
          <a:p>
            <a:r>
              <a:rPr lang="ru-RU" sz="1100" b="1" dirty="0" err="1">
                <a:solidFill>
                  <a:schemeClr val="tx1">
                    <a:lumMod val="95000"/>
                    <a:lumOff val="5000"/>
                  </a:schemeClr>
                </a:solidFill>
                <a:latin typeface="Times New Roman" panose="02020603050405020304" pitchFamily="18" charset="0"/>
                <a:cs typeface="Times New Roman" panose="02020603050405020304" pitchFamily="18" charset="0"/>
              </a:rPr>
              <a:t>Непрограммные</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 расходы</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rPr>
              <a:t>расходы</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не вошедшие в мероприятия муниципальных программ.</a:t>
            </a:r>
            <a:endParaRPr lang="ru-RU" sz="1100" b="1" dirty="0">
              <a:solidFill>
                <a:srgbClr val="3333FF"/>
              </a:solidFill>
              <a:latin typeface="Times New Roman" panose="02020603050405020304" pitchFamily="18" charset="0"/>
              <a:cs typeface="Times New Roman" panose="02020603050405020304" pitchFamily="18" charset="0"/>
            </a:endParaRPr>
          </a:p>
        </p:txBody>
      </p:sp>
      <p:graphicFrame>
        <p:nvGraphicFramePr>
          <p:cNvPr id="5" name="Таблица 6">
            <a:extLst>
              <a:ext uri="{FF2B5EF4-FFF2-40B4-BE49-F238E27FC236}">
                <a16:creationId xmlns:a16="http://schemas.microsoft.com/office/drawing/2014/main" id="{F040BFD5-9CE3-86EC-9F71-63D5323545EB}"/>
              </a:ext>
            </a:extLst>
          </p:cNvPr>
          <p:cNvGraphicFramePr>
            <a:graphicFrameLocks noGrp="1"/>
          </p:cNvGraphicFramePr>
          <p:nvPr>
            <p:extLst>
              <p:ext uri="{D42A27DB-BD31-4B8C-83A1-F6EECF244321}">
                <p14:modId xmlns:p14="http://schemas.microsoft.com/office/powerpoint/2010/main" val="2466043613"/>
              </p:ext>
            </p:extLst>
          </p:nvPr>
        </p:nvGraphicFramePr>
        <p:xfrm>
          <a:off x="239402" y="695930"/>
          <a:ext cx="11810729" cy="4591326"/>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2023г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2024г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2025г (проект)</a:t>
                      </a:r>
                    </a:p>
                  </a:txBody>
                  <a:tcPr/>
                </a:tc>
                <a:tc>
                  <a:txBody>
                    <a:bodyPr/>
                    <a:lstStyle/>
                    <a:p>
                      <a:pPr algn="ctr"/>
                      <a:r>
                        <a:rPr lang="ru-RU" sz="1000" dirty="0">
                          <a:latin typeface="Times New Roman" panose="02020603050405020304" pitchFamily="18" charset="0"/>
                          <a:cs typeface="Times New Roman" panose="02020603050405020304" pitchFamily="18" charset="0"/>
                        </a:rPr>
                        <a:t>% 2025г к 2023г</a:t>
                      </a:r>
                    </a:p>
                  </a:txBody>
                  <a:tcPr/>
                </a:tc>
                <a:tc>
                  <a:txBody>
                    <a:bodyPr/>
                    <a:lstStyle/>
                    <a:p>
                      <a:pPr algn="ctr"/>
                      <a:r>
                        <a:rPr lang="ru-RU" sz="1000" dirty="0">
                          <a:latin typeface="Times New Roman" panose="02020603050405020304" pitchFamily="18" charset="0"/>
                          <a:cs typeface="Times New Roman" panose="02020603050405020304" pitchFamily="18" charset="0"/>
                        </a:rPr>
                        <a:t>% 2025г к 2024г</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p>
                  </a:txBody>
                  <a:tcPr/>
                </a:tc>
                <a:tc>
                  <a:txBody>
                    <a:bodyPr/>
                    <a:lstStyle/>
                    <a:p>
                      <a:pPr algn="ctr" fontAlgn="t"/>
                      <a:r>
                        <a:rPr lang="ru-RU" sz="1000" b="0" i="0" u="none" strike="noStrike" dirty="0">
                          <a:solidFill>
                            <a:srgbClr val="000000"/>
                          </a:solidFill>
                          <a:latin typeface="Times New Roman"/>
                        </a:rPr>
                        <a:t>3078562,10</a:t>
                      </a:r>
                    </a:p>
                  </a:txBody>
                  <a:tcPr marL="7620" marR="7620" marT="7620" marB="0"/>
                </a:tc>
                <a:tc>
                  <a:txBody>
                    <a:bodyPr/>
                    <a:lstStyle/>
                    <a:p>
                      <a:pPr algn="ctr" fontAlgn="t"/>
                      <a:r>
                        <a:rPr lang="ru-RU" sz="1000" b="0" i="0" u="none" strike="noStrike">
                          <a:solidFill>
                            <a:srgbClr val="000000"/>
                          </a:solidFill>
                          <a:latin typeface="Times New Roman"/>
                        </a:rPr>
                        <a:t>3541000,00</a:t>
                      </a:r>
                    </a:p>
                  </a:txBody>
                  <a:tcPr marL="7620" marR="7620" marT="7620" marB="0"/>
                </a:tc>
                <a:tc>
                  <a:txBody>
                    <a:bodyPr/>
                    <a:lstStyle/>
                    <a:p>
                      <a:pPr algn="ctr" fontAlgn="t"/>
                      <a:r>
                        <a:rPr lang="ru-RU" sz="1000" b="0" i="0" u="none" strike="noStrike" dirty="0">
                          <a:solidFill>
                            <a:srgbClr val="000000"/>
                          </a:solidFill>
                          <a:latin typeface="Times New Roman"/>
                        </a:rPr>
                        <a:t>3637900,00</a:t>
                      </a:r>
                    </a:p>
                  </a:txBody>
                  <a:tcPr marL="7620" marR="7620" marT="7620" marB="0"/>
                </a:tc>
                <a:tc>
                  <a:txBody>
                    <a:bodyPr/>
                    <a:lstStyle/>
                    <a:p>
                      <a:pPr algn="ctr" fontAlgn="t"/>
                      <a:r>
                        <a:rPr lang="ru-RU" sz="1000" b="0" i="0" u="none" strike="noStrike" dirty="0">
                          <a:solidFill>
                            <a:srgbClr val="000000"/>
                          </a:solidFill>
                          <a:latin typeface="Times New Roman"/>
                        </a:rPr>
                        <a:t>118,17</a:t>
                      </a:r>
                    </a:p>
                  </a:txBody>
                  <a:tcPr marL="7620" marR="7620" marT="7620" marB="0"/>
                </a:tc>
                <a:tc>
                  <a:txBody>
                    <a:bodyPr/>
                    <a:lstStyle/>
                    <a:p>
                      <a:pPr algn="ctr" fontAlgn="t"/>
                      <a:r>
                        <a:rPr lang="ru-RU" sz="1000" b="0" i="0" u="none" strike="noStrike" dirty="0">
                          <a:solidFill>
                            <a:srgbClr val="000000"/>
                          </a:solidFill>
                          <a:latin typeface="Times New Roman"/>
                        </a:rPr>
                        <a:t>102,74</a:t>
                      </a:r>
                    </a:p>
                  </a:txBody>
                  <a:tcPr marL="7620" marR="7620" marT="7620" marB="0"/>
                </a:tc>
                <a:tc>
                  <a:txBody>
                    <a:bodyPr/>
                    <a:lstStyle/>
                    <a:p>
                      <a:pPr algn="ctr" fontAlgn="t"/>
                      <a:r>
                        <a:rPr lang="ru-RU" sz="1000" b="0" i="0" u="none" strike="noStrike" dirty="0">
                          <a:solidFill>
                            <a:srgbClr val="000000"/>
                          </a:solidFill>
                          <a:latin typeface="Times New Roman"/>
                        </a:rPr>
                        <a:t>3637900,00</a:t>
                      </a:r>
                    </a:p>
                  </a:txBody>
                  <a:tcPr marL="7620" marR="7620" marT="7620" marB="0"/>
                </a:tc>
                <a:tc>
                  <a:txBody>
                    <a:bodyPr/>
                    <a:lstStyle/>
                    <a:p>
                      <a:pPr algn="ctr" fontAlgn="t"/>
                      <a:r>
                        <a:rPr lang="ru-RU" sz="1000" b="0" i="0" u="none" strike="noStrike" dirty="0">
                          <a:solidFill>
                            <a:srgbClr val="000000"/>
                          </a:solidFill>
                          <a:latin typeface="Times New Roman"/>
                        </a:rPr>
                        <a:t>3637900,00</a:t>
                      </a:r>
                    </a:p>
                  </a:txBody>
                  <a:tcPr marL="7620" marR="7620" marT="7620" marB="0"/>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a:tc>
                <a:tc>
                  <a:txBody>
                    <a:bodyPr/>
                    <a:lstStyle/>
                    <a:p>
                      <a:pPr algn="ctr" fontAlgn="t"/>
                      <a:r>
                        <a:rPr lang="ru-RU" sz="1000" b="0" i="0" u="none" strike="noStrike" dirty="0">
                          <a:solidFill>
                            <a:srgbClr val="000000"/>
                          </a:solidFill>
                          <a:latin typeface="Times New Roman"/>
                        </a:rPr>
                        <a:t>3337813,57</a:t>
                      </a:r>
                    </a:p>
                  </a:txBody>
                  <a:tcPr marL="7620" marR="7620" marT="7620" marB="0"/>
                </a:tc>
                <a:tc>
                  <a:txBody>
                    <a:bodyPr/>
                    <a:lstStyle/>
                    <a:p>
                      <a:pPr algn="ctr" fontAlgn="t"/>
                      <a:r>
                        <a:rPr lang="ru-RU" sz="1000" b="0" i="0" u="none" strike="noStrike">
                          <a:solidFill>
                            <a:srgbClr val="000000"/>
                          </a:solidFill>
                          <a:latin typeface="Times New Roman"/>
                        </a:rPr>
                        <a:t>4411210,00</a:t>
                      </a:r>
                    </a:p>
                  </a:txBody>
                  <a:tcPr marL="7620" marR="7620" marT="7620" marB="0"/>
                </a:tc>
                <a:tc>
                  <a:txBody>
                    <a:bodyPr/>
                    <a:lstStyle/>
                    <a:p>
                      <a:pPr algn="ctr" fontAlgn="t"/>
                      <a:r>
                        <a:rPr lang="ru-RU" sz="1000" b="0" i="0" u="none" strike="noStrike" dirty="0">
                          <a:solidFill>
                            <a:srgbClr val="000000"/>
                          </a:solidFill>
                          <a:latin typeface="Times New Roman"/>
                        </a:rPr>
                        <a:t>4703000,00</a:t>
                      </a:r>
                    </a:p>
                  </a:txBody>
                  <a:tcPr marL="7620" marR="7620" marT="7620" marB="0"/>
                </a:tc>
                <a:tc>
                  <a:txBody>
                    <a:bodyPr/>
                    <a:lstStyle/>
                    <a:p>
                      <a:pPr algn="ctr" fontAlgn="t"/>
                      <a:r>
                        <a:rPr lang="ru-RU" sz="1000" b="0" i="0" u="none" strike="noStrike" dirty="0">
                          <a:solidFill>
                            <a:srgbClr val="000000"/>
                          </a:solidFill>
                          <a:latin typeface="Times New Roman"/>
                        </a:rPr>
                        <a:t>140,90</a:t>
                      </a:r>
                    </a:p>
                  </a:txBody>
                  <a:tcPr marL="7620" marR="7620" marT="7620" marB="0"/>
                </a:tc>
                <a:tc>
                  <a:txBody>
                    <a:bodyPr/>
                    <a:lstStyle/>
                    <a:p>
                      <a:pPr algn="ctr" fontAlgn="t"/>
                      <a:r>
                        <a:rPr lang="ru-RU" sz="1000" b="0" i="0" u="none" strike="noStrike" dirty="0">
                          <a:solidFill>
                            <a:srgbClr val="000000"/>
                          </a:solidFill>
                          <a:latin typeface="Times New Roman"/>
                        </a:rPr>
                        <a:t>106,61</a:t>
                      </a:r>
                    </a:p>
                  </a:txBody>
                  <a:tcPr marL="7620" marR="7620" marT="7620" marB="0"/>
                </a:tc>
                <a:tc>
                  <a:txBody>
                    <a:bodyPr/>
                    <a:lstStyle/>
                    <a:p>
                      <a:pPr algn="ctr" fontAlgn="t"/>
                      <a:r>
                        <a:rPr lang="ru-RU" sz="1000" b="0" i="0" u="none" strike="noStrike" dirty="0">
                          <a:solidFill>
                            <a:srgbClr val="000000"/>
                          </a:solidFill>
                          <a:latin typeface="Times New Roman"/>
                        </a:rPr>
                        <a:t>4703000,00</a:t>
                      </a:r>
                    </a:p>
                  </a:txBody>
                  <a:tcPr marL="7620" marR="7620" marT="7620" marB="0"/>
                </a:tc>
                <a:tc>
                  <a:txBody>
                    <a:bodyPr/>
                    <a:lstStyle/>
                    <a:p>
                      <a:pPr algn="ctr" fontAlgn="t"/>
                      <a:r>
                        <a:rPr lang="ru-RU" sz="1000" b="0" i="0" u="none" strike="noStrike" dirty="0">
                          <a:solidFill>
                            <a:srgbClr val="000000"/>
                          </a:solidFill>
                          <a:latin typeface="Times New Roman"/>
                        </a:rPr>
                        <a:t>4703000,00</a:t>
                      </a:r>
                    </a:p>
                  </a:txBody>
                  <a:tcPr marL="7620" marR="7620" marT="7620" marB="0"/>
                </a:tc>
                <a:extLst>
                  <a:ext uri="{0D108BD9-81ED-4DB2-BD59-A6C34878D82A}">
                    <a16:rowId xmlns:a16="http://schemas.microsoft.com/office/drawing/2014/main" val="3251504740"/>
                  </a:ext>
                </a:extLst>
              </a:tr>
              <a:tr h="180774">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Составление (изменение) списков кандидатов в присяжные заседатели федеральных судов общей юрисдикции в Российской Федерации</a:t>
                      </a:r>
                    </a:p>
                  </a:txBody>
                  <a:tcPr marL="9525" marR="9525" marT="9525" marB="0"/>
                </a:tc>
                <a:tc>
                  <a:txBody>
                    <a:bodyPr/>
                    <a:lstStyle/>
                    <a:p>
                      <a:pPr algn="ctr" fontAlgn="t"/>
                      <a:r>
                        <a:rPr lang="ru-RU" sz="1000" b="0" i="0" u="none" strike="noStrike" dirty="0">
                          <a:solidFill>
                            <a:srgbClr val="000000"/>
                          </a:solidFill>
                          <a:latin typeface="Times New Roman"/>
                        </a:rPr>
                        <a:t>2240,00</a:t>
                      </a:r>
                    </a:p>
                  </a:txBody>
                  <a:tcPr marL="7620" marR="7620" marT="7620" marB="0"/>
                </a:tc>
                <a:tc>
                  <a:txBody>
                    <a:bodyPr/>
                    <a:lstStyle/>
                    <a:p>
                      <a:pPr algn="ctr" fontAlgn="t"/>
                      <a:r>
                        <a:rPr lang="ru-RU" sz="1000" b="0" i="0" u="none" strike="noStrike">
                          <a:solidFill>
                            <a:srgbClr val="000000"/>
                          </a:solidFill>
                          <a:latin typeface="Times New Roman"/>
                        </a:rPr>
                        <a:t>8503,00</a:t>
                      </a:r>
                    </a:p>
                  </a:txBody>
                  <a:tcPr marL="7620" marR="7620" marT="7620" marB="0"/>
                </a:tc>
                <a:tc>
                  <a:txBody>
                    <a:bodyPr/>
                    <a:lstStyle/>
                    <a:p>
                      <a:pPr algn="ctr" fontAlgn="t"/>
                      <a:r>
                        <a:rPr lang="ru-RU" sz="1000" b="0" i="0" u="none" strike="noStrike" dirty="0">
                          <a:solidFill>
                            <a:srgbClr val="000000"/>
                          </a:solidFill>
                          <a:latin typeface="Times New Roman"/>
                        </a:rPr>
                        <a:t>9893,00</a:t>
                      </a:r>
                    </a:p>
                  </a:txBody>
                  <a:tcPr marL="7620" marR="7620" marT="7620" marB="0"/>
                </a:tc>
                <a:tc>
                  <a:txBody>
                    <a:bodyPr/>
                    <a:lstStyle/>
                    <a:p>
                      <a:pPr algn="ctr" fontAlgn="t"/>
                      <a:r>
                        <a:rPr lang="ru-RU" sz="1000" b="0" i="0" u="none" strike="noStrike" dirty="0">
                          <a:solidFill>
                            <a:srgbClr val="000000"/>
                          </a:solidFill>
                          <a:latin typeface="Times New Roman"/>
                        </a:rPr>
                        <a:t>441,65</a:t>
                      </a:r>
                    </a:p>
                  </a:txBody>
                  <a:tcPr marL="7620" marR="7620" marT="7620" marB="0"/>
                </a:tc>
                <a:tc>
                  <a:txBody>
                    <a:bodyPr/>
                    <a:lstStyle/>
                    <a:p>
                      <a:pPr algn="ctr" fontAlgn="t"/>
                      <a:r>
                        <a:rPr lang="ru-RU" sz="1000" b="0" i="0" u="none" strike="noStrike" dirty="0">
                          <a:solidFill>
                            <a:srgbClr val="000000"/>
                          </a:solidFill>
                          <a:latin typeface="Times New Roman"/>
                        </a:rPr>
                        <a:t>116,35</a:t>
                      </a:r>
                    </a:p>
                  </a:txBody>
                  <a:tcPr marL="7620" marR="7620" marT="7620" marB="0"/>
                </a:tc>
                <a:tc>
                  <a:txBody>
                    <a:bodyPr/>
                    <a:lstStyle/>
                    <a:p>
                      <a:pPr algn="ctr" fontAlgn="t"/>
                      <a:r>
                        <a:rPr lang="ru-RU" sz="1000" b="0" i="0" u="none" strike="noStrike" dirty="0">
                          <a:solidFill>
                            <a:srgbClr val="000000"/>
                          </a:solidFill>
                          <a:latin typeface="Times New Roman"/>
                        </a:rPr>
                        <a:t>121640,00</a:t>
                      </a:r>
                    </a:p>
                  </a:txBody>
                  <a:tcPr marL="7620" marR="7620" marT="7620" marB="0"/>
                </a:tc>
                <a:tc>
                  <a:txBody>
                    <a:bodyPr/>
                    <a:lstStyle/>
                    <a:p>
                      <a:pPr algn="ctr" fontAlgn="t"/>
                      <a:r>
                        <a:rPr lang="ru-RU" sz="1000" b="0" i="0" u="none" strike="noStrike" dirty="0">
                          <a:solidFill>
                            <a:srgbClr val="000000"/>
                          </a:solidFill>
                          <a:latin typeface="Times New Roman"/>
                        </a:rPr>
                        <a:t>9893,00</a:t>
                      </a:r>
                    </a:p>
                  </a:txBody>
                  <a:tcPr marL="7620" marR="7620" marT="7620" marB="0"/>
                </a:tc>
                <a:extLst>
                  <a:ext uri="{0D108BD9-81ED-4DB2-BD59-A6C34878D82A}">
                    <a16:rowId xmlns:a16="http://schemas.microsoft.com/office/drawing/2014/main" val="408203128"/>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Резервные средства</a:t>
                      </a:r>
                    </a:p>
                  </a:txBody>
                  <a:tcPr marL="9525" marR="9525" marT="9525" marB="0"/>
                </a:tc>
                <a:tc>
                  <a:txBody>
                    <a:bodyPr/>
                    <a:lstStyle/>
                    <a:p>
                      <a:pPr algn="ctr" fontAlgn="t"/>
                      <a:r>
                        <a:rPr lang="ru-RU" sz="1000" b="0" i="0" u="none" strike="noStrike" dirty="0">
                          <a:solidFill>
                            <a:srgbClr val="000000"/>
                          </a:solidFill>
                          <a:latin typeface="Times New Roman"/>
                        </a:rPr>
                        <a:t>3088530,20</a:t>
                      </a:r>
                    </a:p>
                  </a:txBody>
                  <a:tcPr marL="7620" marR="7620" marT="7620" marB="0"/>
                </a:tc>
                <a:tc>
                  <a:txBody>
                    <a:bodyPr/>
                    <a:lstStyle/>
                    <a:p>
                      <a:pPr algn="ctr" fontAlgn="t"/>
                      <a:r>
                        <a:rPr lang="ru-RU" sz="1000" b="0" i="0" u="none" strike="noStrike">
                          <a:solidFill>
                            <a:srgbClr val="000000"/>
                          </a:solidFill>
                          <a:latin typeface="Times New Roman"/>
                        </a:rPr>
                        <a:t>9528990,00</a:t>
                      </a:r>
                    </a:p>
                  </a:txBody>
                  <a:tcPr marL="7620" marR="7620" marT="7620" marB="0"/>
                </a:tc>
                <a:tc>
                  <a:txBody>
                    <a:bodyPr/>
                    <a:lstStyle/>
                    <a:p>
                      <a:pPr algn="ctr" fontAlgn="t"/>
                      <a:r>
                        <a:rPr lang="ru-RU" sz="1000" b="0" i="0" u="none" strike="noStrike" dirty="0">
                          <a:solidFill>
                            <a:srgbClr val="000000"/>
                          </a:solidFill>
                          <a:latin typeface="Times New Roman"/>
                        </a:rPr>
                        <a:t>1000000,00</a:t>
                      </a:r>
                    </a:p>
                  </a:txBody>
                  <a:tcPr marL="7620" marR="7620" marT="7620" marB="0"/>
                </a:tc>
                <a:tc>
                  <a:txBody>
                    <a:bodyPr/>
                    <a:lstStyle/>
                    <a:p>
                      <a:pPr algn="ctr" fontAlgn="t"/>
                      <a:r>
                        <a:rPr lang="ru-RU" sz="1000" b="0" i="0" u="none" strike="noStrike" dirty="0">
                          <a:solidFill>
                            <a:srgbClr val="000000"/>
                          </a:solidFill>
                          <a:latin typeface="Times New Roman"/>
                        </a:rPr>
                        <a:t>32,38</a:t>
                      </a:r>
                    </a:p>
                  </a:txBody>
                  <a:tcPr marL="7620" marR="7620" marT="7620" marB="0"/>
                </a:tc>
                <a:tc>
                  <a:txBody>
                    <a:bodyPr/>
                    <a:lstStyle/>
                    <a:p>
                      <a:pPr algn="ctr" fontAlgn="t"/>
                      <a:r>
                        <a:rPr lang="ru-RU" sz="1000" b="0" i="0" u="none" strike="noStrike" dirty="0">
                          <a:solidFill>
                            <a:srgbClr val="000000"/>
                          </a:solidFill>
                          <a:latin typeface="Times New Roman"/>
                        </a:rPr>
                        <a:t>10,49</a:t>
                      </a:r>
                    </a:p>
                  </a:txBody>
                  <a:tcPr marL="7620" marR="7620" marT="7620" marB="0"/>
                </a:tc>
                <a:tc>
                  <a:txBody>
                    <a:bodyPr/>
                    <a:lstStyle/>
                    <a:p>
                      <a:pPr algn="ctr" fontAlgn="t"/>
                      <a:r>
                        <a:rPr lang="ru-RU" sz="1000" b="0" i="0" u="none" strike="noStrike">
                          <a:solidFill>
                            <a:srgbClr val="000000"/>
                          </a:solidFill>
                          <a:latin typeface="Times New Roman"/>
                        </a:rPr>
                        <a:t>100000,00</a:t>
                      </a:r>
                    </a:p>
                  </a:txBody>
                  <a:tcPr marL="7620" marR="7620" marT="7620" marB="0"/>
                </a:tc>
                <a:tc>
                  <a:txBody>
                    <a:bodyPr/>
                    <a:lstStyle/>
                    <a:p>
                      <a:pPr algn="ctr" fontAlgn="t"/>
                      <a:r>
                        <a:rPr lang="ru-RU" sz="1000" b="0" i="0" u="none" strike="noStrike" dirty="0">
                          <a:solidFill>
                            <a:srgbClr val="000000"/>
                          </a:solidFill>
                          <a:latin typeface="Times New Roman"/>
                        </a:rPr>
                        <a:t>100000,00</a:t>
                      </a:r>
                    </a:p>
                  </a:txBody>
                  <a:tcPr marL="7620" marR="7620" marT="7620" marB="0"/>
                </a:tc>
                <a:extLst>
                  <a:ext uri="{0D108BD9-81ED-4DB2-BD59-A6C34878D82A}">
                    <a16:rowId xmlns:a16="http://schemas.microsoft.com/office/drawing/2014/main" val="618865041"/>
                  </a:ext>
                </a:extLst>
              </a:tr>
              <a:tr h="23258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Расходы связанные с исполнением решений принятых судебными органами </a:t>
                      </a:r>
                    </a:p>
                  </a:txBody>
                  <a:tcPr marL="9525" marR="9525" marT="9525" marB="0"/>
                </a:tc>
                <a:tc>
                  <a:txBody>
                    <a:bodyPr/>
                    <a:lstStyle/>
                    <a:p>
                      <a:pPr algn="ctr" fontAlgn="t"/>
                      <a:r>
                        <a:rPr lang="ru-RU" sz="1000" b="0" i="0" u="none" strike="noStrike" dirty="0">
                          <a:solidFill>
                            <a:srgbClr val="000000"/>
                          </a:solidFill>
                          <a:latin typeface="Times New Roman"/>
                        </a:rPr>
                        <a:t>320192,88</a:t>
                      </a:r>
                    </a:p>
                  </a:txBody>
                  <a:tcPr marL="7620" marR="7620" marT="7620" marB="0"/>
                </a:tc>
                <a:tc>
                  <a:txBody>
                    <a:bodyPr/>
                    <a:lstStyle/>
                    <a:p>
                      <a:pPr algn="ctr" fontAlgn="t"/>
                      <a:r>
                        <a:rPr lang="ru-RU" sz="1000" b="0" i="0" u="none" strike="noStrike" dirty="0">
                          <a:solidFill>
                            <a:srgbClr val="000000"/>
                          </a:solidFill>
                          <a:latin typeface="Times New Roman"/>
                        </a:rPr>
                        <a:t>170000,00</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nchor="ctr"/>
                </a:tc>
                <a:tc>
                  <a:txBody>
                    <a:bodyPr/>
                    <a:lstStyle/>
                    <a:p>
                      <a:pPr algn="ctr" fontAlgn="t"/>
                      <a:endParaRPr lang="ru-RU" sz="1000" b="0" i="0" u="none" strike="noStrike" dirty="0">
                        <a:solidFill>
                          <a:srgbClr val="000000"/>
                        </a:solidFill>
                        <a:latin typeface="Times New Roman"/>
                      </a:endParaRPr>
                    </a:p>
                  </a:txBody>
                  <a:tcPr marL="7620" marR="7620" marT="7620" marB="0" anchor="ctr"/>
                </a:tc>
                <a:tc>
                  <a:txBody>
                    <a:bodyPr/>
                    <a:lstStyle/>
                    <a:p>
                      <a:pPr algn="ctr" fontAlgn="t"/>
                      <a:endParaRPr lang="ru-RU" sz="1000" b="0" i="0" u="none" strike="noStrike" dirty="0">
                        <a:solidFill>
                          <a:srgbClr val="000000"/>
                        </a:solidFill>
                        <a:latin typeface="Times New Roman"/>
                      </a:endParaRPr>
                    </a:p>
                  </a:txBody>
                  <a:tcPr marL="7620" marR="7620" marT="7620" marB="0" anchor="ctr"/>
                </a:tc>
                <a:tc>
                  <a:txBody>
                    <a:bodyPr/>
                    <a:lstStyle/>
                    <a:p>
                      <a:pPr algn="ctr" fontAlgn="t"/>
                      <a:endParaRPr lang="ru-RU" sz="1000" b="0" i="0" u="none" strike="noStrike">
                        <a:solidFill>
                          <a:srgbClr val="000000"/>
                        </a:solidFill>
                        <a:latin typeface="Times New Roman"/>
                      </a:endParaRPr>
                    </a:p>
                  </a:txBody>
                  <a:tcPr marL="7620" marR="7620" marT="7620" marB="0" anchor="ctr"/>
                </a:tc>
                <a:tc>
                  <a:txBody>
                    <a:bodyPr/>
                    <a:lstStyle/>
                    <a:p>
                      <a:pPr algn="ctr" fontAlgn="t"/>
                      <a:endParaRPr lang="ru-RU" sz="1000" b="0" i="0" u="none" strike="noStrike" dirty="0">
                        <a:solidFill>
                          <a:srgbClr val="000000"/>
                        </a:solidFill>
                        <a:latin typeface="Times New Roman"/>
                      </a:endParaRPr>
                    </a:p>
                  </a:txBody>
                  <a:tcPr marL="7620" marR="7620" marT="7620" marB="0" anchor="ctr"/>
                </a:tc>
                <a:extLst>
                  <a:ext uri="{0D108BD9-81ED-4DB2-BD59-A6C34878D82A}">
                    <a16:rowId xmlns:a16="http://schemas.microsoft.com/office/drawing/2014/main" val="1644966778"/>
                  </a:ext>
                </a:extLst>
              </a:tr>
              <a:tr h="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Выборы представительного органа муниципального образования</a:t>
                      </a:r>
                    </a:p>
                  </a:txBody>
                  <a:tcPr marL="9525" marR="9525" marT="9525" marB="0"/>
                </a:tc>
                <a:tc>
                  <a:txBody>
                    <a:bodyPr/>
                    <a:lstStyle/>
                    <a:p>
                      <a:pPr algn="ctr" fontAlgn="t"/>
                      <a:endParaRPr lang="ru-RU" sz="1000" b="0" i="0" u="none" strike="noStrike" dirty="0">
                        <a:solidFill>
                          <a:srgbClr val="000000"/>
                        </a:solidFill>
                        <a:latin typeface="Times New Roman"/>
                      </a:endParaRPr>
                    </a:p>
                  </a:txBody>
                  <a:tcPr marL="7620" marR="7620" marT="7620" marB="0"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r>
                        <a:rPr lang="ru-RU" sz="1000" dirty="0">
                          <a:latin typeface="Times New Roman" panose="02020603050405020304" pitchFamily="18" charset="0"/>
                          <a:cs typeface="Times New Roman" panose="02020603050405020304" pitchFamily="18" charset="0"/>
                        </a:rPr>
                        <a:t>3000000,00</a:t>
                      </a: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399572916"/>
                  </a:ext>
                </a:extLst>
              </a:tr>
              <a:tr h="222632">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Публичные нормативные социальные выплаты гражданам</a:t>
                      </a:r>
                    </a:p>
                  </a:txBody>
                  <a:tcPr marL="9525" marR="9525" marT="9525" marB="0"/>
                </a:tc>
                <a:tc>
                  <a:txBody>
                    <a:bodyPr/>
                    <a:lstStyle/>
                    <a:p>
                      <a:pPr algn="ctr" fontAlgn="t"/>
                      <a:endParaRPr lang="ru-RU" sz="1000" b="0" i="0" u="none" strike="noStrike" dirty="0">
                        <a:solidFill>
                          <a:srgbClr val="000000"/>
                        </a:solidFill>
                        <a:latin typeface="Times New Roman"/>
                      </a:endParaRPr>
                    </a:p>
                  </a:txBody>
                  <a:tcPr marL="7620" marR="7620" marT="7620" marB="0" anchor="ctr"/>
                </a:tc>
                <a:tc>
                  <a:txBody>
                    <a:bodyPr/>
                    <a:lstStyle/>
                    <a:p>
                      <a:pPr algn="ctr" fontAlgn="ctr"/>
                      <a:endParaRPr lang="ru-RU" sz="1100" b="0" i="0" u="none" strike="noStrike" dirty="0">
                        <a:solidFill>
                          <a:srgbClr val="000000"/>
                        </a:solidFill>
                        <a:latin typeface="Times New Roman"/>
                      </a:endParaRPr>
                    </a:p>
                  </a:txBody>
                  <a:tcPr marL="7620" marR="7620" marT="7620" marB="0"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159441106"/>
                  </a:ext>
                </a:extLst>
              </a:tr>
              <a:tr h="222632">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Осуществление первичного воинского учета на территориях, где отсутствуют военные комиссариаты</a:t>
                      </a:r>
                    </a:p>
                  </a:txBody>
                  <a:tcPr marL="9525" marR="9525" marT="9525" marB="0"/>
                </a:tc>
                <a:tc>
                  <a:txBody>
                    <a:bodyPr/>
                    <a:lstStyle/>
                    <a:p>
                      <a:pPr algn="ctr" fontAlgn="t"/>
                      <a:r>
                        <a:rPr lang="ru-RU" sz="1000" b="0" i="0" u="none" strike="noStrike" dirty="0">
                          <a:solidFill>
                            <a:srgbClr val="000000"/>
                          </a:solidFill>
                          <a:latin typeface="Times New Roman"/>
                        </a:rPr>
                        <a:t>1293510,00</a:t>
                      </a:r>
                    </a:p>
                  </a:txBody>
                  <a:tcPr marL="7620" marR="7620" marT="7620" marB="0"/>
                </a:tc>
                <a:tc>
                  <a:txBody>
                    <a:bodyPr/>
                    <a:lstStyle/>
                    <a:p>
                      <a:pPr algn="ctr" fontAlgn="t"/>
                      <a:r>
                        <a:rPr lang="ru-RU" sz="1000" b="0" i="0" u="none" strike="noStrike">
                          <a:solidFill>
                            <a:srgbClr val="000000"/>
                          </a:solidFill>
                          <a:latin typeface="Times New Roman"/>
                        </a:rPr>
                        <a:t>1415888,00</a:t>
                      </a:r>
                    </a:p>
                  </a:txBody>
                  <a:tcPr marL="7620" marR="7620" marT="7620" marB="0"/>
                </a:tc>
                <a:tc>
                  <a:txBody>
                    <a:bodyPr/>
                    <a:lstStyle/>
                    <a:p>
                      <a:pPr algn="ctr" fontAlgn="t"/>
                      <a:r>
                        <a:rPr lang="ru-RU" sz="1000" b="0" i="0" u="none" strike="noStrike">
                          <a:solidFill>
                            <a:srgbClr val="000000"/>
                          </a:solidFill>
                          <a:latin typeface="Times New Roman"/>
                        </a:rPr>
                        <a:t>1318708,00</a:t>
                      </a:r>
                    </a:p>
                  </a:txBody>
                  <a:tcPr marL="7620" marR="7620" marT="7620" marB="0"/>
                </a:tc>
                <a:tc>
                  <a:txBody>
                    <a:bodyPr/>
                    <a:lstStyle/>
                    <a:p>
                      <a:pPr algn="ctr" fontAlgn="t"/>
                      <a:r>
                        <a:rPr lang="ru-RU" sz="1000" b="0" i="0" u="none" strike="noStrike">
                          <a:solidFill>
                            <a:srgbClr val="000000"/>
                          </a:solidFill>
                          <a:latin typeface="Times New Roman"/>
                        </a:rPr>
                        <a:t>101,95</a:t>
                      </a:r>
                    </a:p>
                  </a:txBody>
                  <a:tcPr marL="7620" marR="7620" marT="7620" marB="0"/>
                </a:tc>
                <a:tc>
                  <a:txBody>
                    <a:bodyPr/>
                    <a:lstStyle/>
                    <a:p>
                      <a:pPr algn="ctr" fontAlgn="t"/>
                      <a:r>
                        <a:rPr lang="ru-RU" sz="1000" b="0" i="0" u="none" strike="noStrike">
                          <a:solidFill>
                            <a:srgbClr val="000000"/>
                          </a:solidFill>
                          <a:latin typeface="Times New Roman"/>
                        </a:rPr>
                        <a:t>93,14</a:t>
                      </a:r>
                    </a:p>
                  </a:txBody>
                  <a:tcPr marL="7620" marR="7620" marT="7620" marB="0"/>
                </a:tc>
                <a:tc>
                  <a:txBody>
                    <a:bodyPr/>
                    <a:lstStyle/>
                    <a:p>
                      <a:pPr algn="ctr" fontAlgn="t"/>
                      <a:r>
                        <a:rPr lang="ru-RU" sz="1000" b="0" i="0" u="none" strike="noStrike">
                          <a:solidFill>
                            <a:srgbClr val="000000"/>
                          </a:solidFill>
                          <a:latin typeface="Times New Roman"/>
                        </a:rPr>
                        <a:t>1443568,00</a:t>
                      </a:r>
                    </a:p>
                  </a:txBody>
                  <a:tcPr marL="7620" marR="7620" marT="7620" marB="0"/>
                </a:tc>
                <a:tc>
                  <a:txBody>
                    <a:bodyPr/>
                    <a:lstStyle/>
                    <a:p>
                      <a:pPr algn="ctr" fontAlgn="t"/>
                      <a:r>
                        <a:rPr lang="ru-RU" sz="1000" b="0" i="0" u="none" strike="noStrike" dirty="0">
                          <a:solidFill>
                            <a:srgbClr val="000000"/>
                          </a:solidFill>
                          <a:latin typeface="Times New Roman"/>
                        </a:rPr>
                        <a:t>1443568,00</a:t>
                      </a:r>
                    </a:p>
                  </a:txBody>
                  <a:tcPr marL="7620" marR="7620" marT="7620" marB="0"/>
                </a:tc>
                <a:extLst>
                  <a:ext uri="{0D108BD9-81ED-4DB2-BD59-A6C34878D82A}">
                    <a16:rowId xmlns:a16="http://schemas.microsoft.com/office/drawing/2014/main" val="3849812772"/>
                  </a:ext>
                </a:extLst>
              </a:tr>
              <a:tr h="222632">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Субвенции на реализацию государственных полномочий по организации проведения мероприятий по предупреждению и ликвидации болезней животных</a:t>
                      </a:r>
                    </a:p>
                  </a:txBody>
                  <a:tcPr marL="9525" marR="9525" marT="9525" marB="0"/>
                </a:tc>
                <a:tc>
                  <a:txBody>
                    <a:bodyPr/>
                    <a:lstStyle/>
                    <a:p>
                      <a:pPr algn="ctr" fontAlgn="t"/>
                      <a:r>
                        <a:rPr lang="ru-RU" sz="1000" b="0" i="0" u="none" strike="noStrike" dirty="0">
                          <a:solidFill>
                            <a:srgbClr val="000000"/>
                          </a:solidFill>
                          <a:latin typeface="Times New Roman"/>
                        </a:rPr>
                        <a:t>835923,50</a:t>
                      </a:r>
                    </a:p>
                  </a:txBody>
                  <a:tcPr marL="7620" marR="7620" marT="7620" marB="0"/>
                </a:tc>
                <a:tc>
                  <a:txBody>
                    <a:bodyPr/>
                    <a:lstStyle/>
                    <a:p>
                      <a:pPr algn="ctr" fontAlgn="t"/>
                      <a:r>
                        <a:rPr lang="ru-RU" sz="1000" b="0" i="0" u="none" strike="noStrike">
                          <a:solidFill>
                            <a:srgbClr val="000000"/>
                          </a:solidFill>
                          <a:latin typeface="Times New Roman"/>
                        </a:rPr>
                        <a:t>1428455,44</a:t>
                      </a:r>
                    </a:p>
                  </a:txBody>
                  <a:tcPr marL="7620" marR="7620" marT="7620" marB="0"/>
                </a:tc>
                <a:tc>
                  <a:txBody>
                    <a:bodyPr/>
                    <a:lstStyle/>
                    <a:p>
                      <a:pPr algn="ctr" fontAlgn="t"/>
                      <a:r>
                        <a:rPr lang="ru-RU" sz="1000" b="0" i="0" u="none" strike="noStrike">
                          <a:solidFill>
                            <a:srgbClr val="000000"/>
                          </a:solidFill>
                          <a:latin typeface="Times New Roman"/>
                        </a:rPr>
                        <a:t>1428455,44</a:t>
                      </a:r>
                    </a:p>
                  </a:txBody>
                  <a:tcPr marL="7620" marR="7620" marT="7620" marB="0"/>
                </a:tc>
                <a:tc>
                  <a:txBody>
                    <a:bodyPr/>
                    <a:lstStyle/>
                    <a:p>
                      <a:pPr algn="ctr" fontAlgn="t"/>
                      <a:r>
                        <a:rPr lang="ru-RU" sz="1000" b="0" i="0" u="none" strike="noStrike">
                          <a:solidFill>
                            <a:srgbClr val="000000"/>
                          </a:solidFill>
                          <a:latin typeface="Times New Roman"/>
                        </a:rPr>
                        <a:t>170,88</a:t>
                      </a:r>
                    </a:p>
                  </a:txBody>
                  <a:tcPr marL="7620" marR="7620" marT="7620" marB="0"/>
                </a:tc>
                <a:tc>
                  <a:txBody>
                    <a:bodyPr/>
                    <a:lstStyle/>
                    <a:p>
                      <a:pPr algn="ctr" fontAlgn="t"/>
                      <a:r>
                        <a:rPr lang="ru-RU" sz="1000" b="0" i="0" u="none" strike="noStrike">
                          <a:solidFill>
                            <a:srgbClr val="000000"/>
                          </a:solidFill>
                          <a:latin typeface="Times New Roman"/>
                        </a:rPr>
                        <a:t>100,00</a:t>
                      </a:r>
                    </a:p>
                  </a:txBody>
                  <a:tcPr marL="7620" marR="7620" marT="7620" marB="0"/>
                </a:tc>
                <a:tc>
                  <a:txBody>
                    <a:bodyPr/>
                    <a:lstStyle/>
                    <a:p>
                      <a:pPr algn="ctr" fontAlgn="t"/>
                      <a:r>
                        <a:rPr lang="ru-RU" sz="1000" b="0" i="0" u="none" strike="noStrike">
                          <a:solidFill>
                            <a:srgbClr val="000000"/>
                          </a:solidFill>
                          <a:latin typeface="Times New Roman"/>
                        </a:rPr>
                        <a:t>1428455,44</a:t>
                      </a:r>
                    </a:p>
                  </a:txBody>
                  <a:tcPr marL="7620" marR="7620" marT="7620" marB="0"/>
                </a:tc>
                <a:tc>
                  <a:txBody>
                    <a:bodyPr/>
                    <a:lstStyle/>
                    <a:p>
                      <a:pPr algn="ctr" fontAlgn="t"/>
                      <a:r>
                        <a:rPr lang="ru-RU" sz="1000" b="0" i="0" u="none" strike="noStrike" dirty="0">
                          <a:solidFill>
                            <a:srgbClr val="000000"/>
                          </a:solidFill>
                          <a:latin typeface="Times New Roman"/>
                        </a:rPr>
                        <a:t>1428455,44</a:t>
                      </a:r>
                    </a:p>
                  </a:txBody>
                  <a:tcPr marL="7620" marR="7620" marT="7620" marB="0"/>
                </a:tc>
                <a:extLst>
                  <a:ext uri="{0D108BD9-81ED-4DB2-BD59-A6C34878D82A}">
                    <a16:rowId xmlns:a16="http://schemas.microsoft.com/office/drawing/2014/main" val="2885914308"/>
                  </a:ext>
                </a:extLst>
              </a:tr>
              <a:tr h="222632">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Расходы на реализацию государственных полномочий по социальной поддержке детей, оставшихся без попечения родителей, и лиц, принявших на воспитание в семью детей, оставшихся без попечения родителей</a:t>
                      </a:r>
                    </a:p>
                  </a:txBody>
                  <a:tcPr marL="9525" marR="9525" marT="9525" marB="0"/>
                </a:tc>
                <a:tc>
                  <a:txBody>
                    <a:bodyPr/>
                    <a:lstStyle/>
                    <a:p>
                      <a:pPr algn="ctr" fontAlgn="t"/>
                      <a:r>
                        <a:rPr lang="ru-RU" sz="1000" b="0" i="0" u="none" strike="noStrike" dirty="0">
                          <a:solidFill>
                            <a:srgbClr val="000000"/>
                          </a:solidFill>
                          <a:latin typeface="Times New Roman"/>
                        </a:rPr>
                        <a:t>17264408,93</a:t>
                      </a:r>
                    </a:p>
                  </a:txBody>
                  <a:tcPr marL="7620" marR="7620" marT="7620" marB="0"/>
                </a:tc>
                <a:tc>
                  <a:txBody>
                    <a:bodyPr/>
                    <a:lstStyle/>
                    <a:p>
                      <a:pPr algn="ctr" fontAlgn="t"/>
                      <a:r>
                        <a:rPr lang="ru-RU" sz="1000" b="0" i="0" u="none" strike="noStrike">
                          <a:solidFill>
                            <a:srgbClr val="000000"/>
                          </a:solidFill>
                          <a:latin typeface="Times New Roman"/>
                        </a:rPr>
                        <a:t>22700260,29</a:t>
                      </a:r>
                    </a:p>
                  </a:txBody>
                  <a:tcPr marL="7620" marR="7620" marT="7620" marB="0"/>
                </a:tc>
                <a:tc>
                  <a:txBody>
                    <a:bodyPr/>
                    <a:lstStyle/>
                    <a:p>
                      <a:pPr algn="ctr" fontAlgn="t"/>
                      <a:r>
                        <a:rPr lang="ru-RU" sz="1000" b="0" i="0" u="none" strike="noStrike" dirty="0">
                          <a:solidFill>
                            <a:srgbClr val="000000"/>
                          </a:solidFill>
                          <a:latin typeface="Times New Roman"/>
                        </a:rPr>
                        <a:t>25608526,98</a:t>
                      </a:r>
                    </a:p>
                  </a:txBody>
                  <a:tcPr marL="7620" marR="7620" marT="7620" marB="0"/>
                </a:tc>
                <a:tc>
                  <a:txBody>
                    <a:bodyPr/>
                    <a:lstStyle/>
                    <a:p>
                      <a:pPr algn="ctr" fontAlgn="t"/>
                      <a:r>
                        <a:rPr lang="ru-RU" sz="1000" b="0" i="0" u="none" strike="noStrike" dirty="0">
                          <a:solidFill>
                            <a:srgbClr val="000000"/>
                          </a:solidFill>
                          <a:latin typeface="Times New Roman"/>
                        </a:rPr>
                        <a:t>148,33</a:t>
                      </a:r>
                    </a:p>
                  </a:txBody>
                  <a:tcPr marL="7620" marR="7620" marT="7620" marB="0"/>
                </a:tc>
                <a:tc>
                  <a:txBody>
                    <a:bodyPr/>
                    <a:lstStyle/>
                    <a:p>
                      <a:pPr algn="ctr" fontAlgn="t"/>
                      <a:r>
                        <a:rPr lang="ru-RU" sz="1000" b="0" i="0" u="none" strike="noStrike" dirty="0">
                          <a:solidFill>
                            <a:srgbClr val="000000"/>
                          </a:solidFill>
                          <a:latin typeface="Times New Roman"/>
                        </a:rPr>
                        <a:t>112,81</a:t>
                      </a:r>
                    </a:p>
                  </a:txBody>
                  <a:tcPr marL="7620" marR="7620" marT="7620" marB="0"/>
                </a:tc>
                <a:tc>
                  <a:txBody>
                    <a:bodyPr/>
                    <a:lstStyle/>
                    <a:p>
                      <a:pPr algn="ctr" fontAlgn="t"/>
                      <a:r>
                        <a:rPr lang="ru-RU" sz="1000" b="0" i="0" u="none" strike="noStrike" dirty="0">
                          <a:solidFill>
                            <a:srgbClr val="000000"/>
                          </a:solidFill>
                          <a:latin typeface="Times New Roman"/>
                        </a:rPr>
                        <a:t>27944276,65</a:t>
                      </a:r>
                    </a:p>
                  </a:txBody>
                  <a:tcPr marL="7620" marR="7620" marT="7620" marB="0"/>
                </a:tc>
                <a:tc>
                  <a:txBody>
                    <a:bodyPr/>
                    <a:lstStyle/>
                    <a:p>
                      <a:pPr algn="ctr" fontAlgn="t"/>
                      <a:r>
                        <a:rPr lang="ru-RU" sz="1000" b="0" i="0" u="none" strike="noStrike" dirty="0">
                          <a:solidFill>
                            <a:srgbClr val="000000"/>
                          </a:solidFill>
                          <a:latin typeface="Times New Roman"/>
                        </a:rPr>
                        <a:t>29123619,76</a:t>
                      </a:r>
                    </a:p>
                  </a:txBody>
                  <a:tcPr marL="7620" marR="7620" marT="7620" marB="0"/>
                </a:tc>
                <a:extLst>
                  <a:ext uri="{0D108BD9-81ED-4DB2-BD59-A6C34878D82A}">
                    <a16:rowId xmlns:a16="http://schemas.microsoft.com/office/drawing/2014/main" val="101521600"/>
                  </a:ext>
                </a:extLst>
              </a:tr>
              <a:tr h="222632">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на реализацию государственного полномочия в сфере транспортного обслуживания по муниципальным маршрутам</a:t>
                      </a:r>
                    </a:p>
                  </a:txBody>
                  <a:tcPr marL="9525" marR="9525" marT="9525" marB="0"/>
                </a:tc>
                <a:tc>
                  <a:txBody>
                    <a:bodyPr/>
                    <a:lstStyle/>
                    <a:p>
                      <a:pPr algn="ctr" fontAlgn="t"/>
                      <a:r>
                        <a:rPr lang="ru-RU" sz="1000" b="0" i="0" u="none" strike="noStrike" dirty="0">
                          <a:solidFill>
                            <a:srgbClr val="000000"/>
                          </a:solidFill>
                          <a:latin typeface="Times New Roman"/>
                        </a:rPr>
                        <a:t>1384079,79</a:t>
                      </a:r>
                    </a:p>
                  </a:txBody>
                  <a:tcPr marL="7620" marR="7620" marT="7620" marB="0"/>
                </a:tc>
                <a:tc>
                  <a:txBody>
                    <a:bodyPr/>
                    <a:lstStyle/>
                    <a:p>
                      <a:pPr algn="ctr" fontAlgn="t"/>
                      <a:r>
                        <a:rPr lang="ru-RU" sz="1000" b="0" i="0" u="none" strike="noStrike">
                          <a:solidFill>
                            <a:srgbClr val="000000"/>
                          </a:solidFill>
                          <a:latin typeface="Times New Roman"/>
                        </a:rPr>
                        <a:t>3412993,40</a:t>
                      </a: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extLst>
                  <a:ext uri="{0D108BD9-81ED-4DB2-BD59-A6C34878D82A}">
                    <a16:rowId xmlns:a16="http://schemas.microsoft.com/office/drawing/2014/main" val="2321280653"/>
                  </a:ext>
                </a:extLst>
              </a:tr>
              <a:tr h="222632">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Социальные выплаты гражданам, кроме публичных нормативных социальных выплат</a:t>
                      </a:r>
                    </a:p>
                  </a:txBody>
                  <a:tcPr marL="9525" marR="9525" marT="9525" marB="0"/>
                </a:tc>
                <a:tc>
                  <a:txBody>
                    <a:bodyPr/>
                    <a:lstStyle/>
                    <a:p>
                      <a:pPr algn="ctr" fontAlgn="t"/>
                      <a:r>
                        <a:rPr lang="ru-RU" sz="1000" b="0" i="0" u="none" strike="noStrike" dirty="0">
                          <a:solidFill>
                            <a:srgbClr val="000000"/>
                          </a:solidFill>
                          <a:latin typeface="Times New Roman"/>
                        </a:rPr>
                        <a:t>1220000,00</a:t>
                      </a:r>
                    </a:p>
                  </a:txBody>
                  <a:tcPr marL="7620" marR="7620" marT="7620" marB="0"/>
                </a:tc>
                <a:tc>
                  <a:txBody>
                    <a:bodyPr/>
                    <a:lstStyle/>
                    <a:p>
                      <a:pPr algn="ctr" fontAlgn="ctr"/>
                      <a:endParaRPr lang="ru-RU" sz="1100" b="0" i="0" u="none" strike="noStrike" dirty="0">
                        <a:solidFill>
                          <a:srgbClr val="000000"/>
                        </a:solidFill>
                        <a:latin typeface="Times New Roman"/>
                      </a:endParaRPr>
                    </a:p>
                  </a:txBody>
                  <a:tcPr marL="7620" marR="7620" marT="7620" marB="0"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711303171"/>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solidFill>
                            <a:srgbClr val="000000"/>
                          </a:solidFill>
                          <a:latin typeface="Times New Roman"/>
                        </a:rPr>
                        <a:t>31825260,97</a:t>
                      </a:r>
                    </a:p>
                  </a:txBody>
                  <a:tcPr marL="7620" marR="7620" marT="7620" marB="0"/>
                </a:tc>
                <a:tc>
                  <a:txBody>
                    <a:bodyPr/>
                    <a:lstStyle/>
                    <a:p>
                      <a:pPr algn="ctr" fontAlgn="t"/>
                      <a:r>
                        <a:rPr lang="ru-RU" sz="1000" b="1" i="0" u="none" strike="noStrike" dirty="0">
                          <a:solidFill>
                            <a:srgbClr val="000000"/>
                          </a:solidFill>
                          <a:latin typeface="Times New Roman"/>
                        </a:rPr>
                        <a:t>46617300,13</a:t>
                      </a:r>
                    </a:p>
                  </a:txBody>
                  <a:tcPr marL="7620" marR="7620" marT="7620" marB="0"/>
                </a:tc>
                <a:tc>
                  <a:txBody>
                    <a:bodyPr/>
                    <a:lstStyle/>
                    <a:p>
                      <a:pPr algn="ctr" fontAlgn="t"/>
                      <a:r>
                        <a:rPr lang="ru-RU" sz="1000" b="1" i="0" u="none" strike="noStrike" dirty="0">
                          <a:solidFill>
                            <a:srgbClr val="000000"/>
                          </a:solidFill>
                          <a:latin typeface="Times New Roman"/>
                        </a:rPr>
                        <a:t>40706483,42</a:t>
                      </a:r>
                    </a:p>
                  </a:txBody>
                  <a:tcPr marL="7620" marR="7620" marT="7620" marB="0"/>
                </a:tc>
                <a:tc>
                  <a:txBody>
                    <a:bodyPr/>
                    <a:lstStyle/>
                    <a:p>
                      <a:pPr algn="ctr" fontAlgn="t"/>
                      <a:r>
                        <a:rPr lang="ru-RU" sz="1000" b="1" i="0" u="none" strike="noStrike" dirty="0">
                          <a:solidFill>
                            <a:srgbClr val="000000"/>
                          </a:solidFill>
                          <a:latin typeface="Times New Roman"/>
                        </a:rPr>
                        <a:t>127,91</a:t>
                      </a:r>
                    </a:p>
                  </a:txBody>
                  <a:tcPr marL="7620" marR="7620" marT="7620" marB="0"/>
                </a:tc>
                <a:tc>
                  <a:txBody>
                    <a:bodyPr/>
                    <a:lstStyle/>
                    <a:p>
                      <a:pPr algn="ctr" fontAlgn="t"/>
                      <a:r>
                        <a:rPr lang="ru-RU" sz="1000" b="1" i="0" u="none" strike="noStrike" dirty="0">
                          <a:solidFill>
                            <a:srgbClr val="000000"/>
                          </a:solidFill>
                          <a:latin typeface="Times New Roman"/>
                        </a:rPr>
                        <a:t>87,32</a:t>
                      </a:r>
                    </a:p>
                  </a:txBody>
                  <a:tcPr marL="7620" marR="7620" marT="7620" marB="0"/>
                </a:tc>
                <a:tc>
                  <a:txBody>
                    <a:bodyPr/>
                    <a:lstStyle/>
                    <a:p>
                      <a:pPr algn="ctr" fontAlgn="t"/>
                      <a:r>
                        <a:rPr lang="ru-RU" sz="1000" b="1" i="0" u="none" strike="noStrike" dirty="0">
                          <a:solidFill>
                            <a:srgbClr val="000000"/>
                          </a:solidFill>
                          <a:latin typeface="Times New Roman"/>
                        </a:rPr>
                        <a:t>39378840,09</a:t>
                      </a:r>
                    </a:p>
                  </a:txBody>
                  <a:tcPr marL="7620" marR="7620" marT="7620" marB="0"/>
                </a:tc>
                <a:tc>
                  <a:txBody>
                    <a:bodyPr/>
                    <a:lstStyle/>
                    <a:p>
                      <a:pPr algn="ctr" fontAlgn="t"/>
                      <a:r>
                        <a:rPr lang="ru-RU" sz="1000" b="1" i="0" u="none" strike="noStrike" dirty="0">
                          <a:solidFill>
                            <a:srgbClr val="000000"/>
                          </a:solidFill>
                          <a:latin typeface="Times New Roman"/>
                        </a:rPr>
                        <a:t>40446436,20</a:t>
                      </a:r>
                    </a:p>
                  </a:txBody>
                  <a:tcPr marL="7620" marR="7620" marT="7620" marB="0"/>
                </a:tc>
                <a:extLst>
                  <a:ext uri="{0D108BD9-81ED-4DB2-BD59-A6C34878D82A}">
                    <a16:rowId xmlns:a16="http://schemas.microsoft.com/office/drawing/2014/main" val="1357753566"/>
                  </a:ext>
                </a:extLst>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32B7AD-7FBD-210F-E202-7079574FA207}"/>
              </a:ext>
            </a:extLst>
          </p:cNvPr>
          <p:cNvPicPr>
            <a:picLocks noChangeAspect="1"/>
          </p:cNvPicPr>
          <p:nvPr/>
        </p:nvPicPr>
        <p:blipFill>
          <a:blip r:embed="rId2" cstate="print"/>
          <a:stretch>
            <a:fillRect/>
          </a:stretch>
        </p:blipFill>
        <p:spPr>
          <a:xfrm>
            <a:off x="0" y="1"/>
            <a:ext cx="12192000" cy="6857999"/>
          </a:xfrm>
          <a:prstGeom prst="rect">
            <a:avLst/>
          </a:prstGeom>
        </p:spPr>
      </p:pic>
      <p:sp>
        <p:nvSpPr>
          <p:cNvPr id="3" name="Прямоугольник 2"/>
          <p:cNvSpPr/>
          <p:nvPr/>
        </p:nvSpPr>
        <p:spPr>
          <a:xfrm>
            <a:off x="1574228" y="9178"/>
            <a:ext cx="9043544" cy="430887"/>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2025-2027годы </a:t>
            </a:r>
          </a:p>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440928777"/>
              </p:ext>
            </p:extLst>
          </p:nvPr>
        </p:nvGraphicFramePr>
        <p:xfrm>
          <a:off x="4370408" y="408364"/>
          <a:ext cx="2146300" cy="182880"/>
        </p:xfrm>
        <a:graphic>
          <a:graphicData uri="http://schemas.openxmlformats.org/drawingml/2006/table">
            <a:tbl>
              <a:tblPr/>
              <a:tblGrid>
                <a:gridCol w="2146300">
                  <a:extLst>
                    <a:ext uri="{9D8B030D-6E8A-4147-A177-3AD203B41FA5}">
                      <a16:colId xmlns:a16="http://schemas.microsoft.com/office/drawing/2014/main" val="20000"/>
                    </a:ext>
                  </a:extLst>
                </a:gridCol>
              </a:tblGrid>
              <a:tr h="182880">
                <a:tc>
                  <a:txBody>
                    <a:bodyPr/>
                    <a:lstStyle/>
                    <a:p>
                      <a:pPr algn="ctr" fontAlgn="b"/>
                      <a:r>
                        <a:rPr lang="ru-RU" sz="1100" b="1" i="0" u="none" strike="noStrike" dirty="0">
                          <a:solidFill>
                            <a:srgbClr val="9900FF"/>
                          </a:solidFill>
                          <a:latin typeface="Times New Roman"/>
                        </a:rPr>
                        <a:t>Поддержка семей с детьми</a:t>
                      </a:r>
                    </a:p>
                  </a:txBody>
                  <a:tcPr marL="7620" marR="7620" marT="7620" marB="0" anchor="b">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7" name="Таблица 6">
            <a:extLst>
              <a:ext uri="{FF2B5EF4-FFF2-40B4-BE49-F238E27FC236}">
                <a16:creationId xmlns:a16="http://schemas.microsoft.com/office/drawing/2014/main" id="{D953D7FF-3138-0CA3-867C-CF605941E9BB}"/>
              </a:ext>
            </a:extLst>
          </p:cNvPr>
          <p:cNvGraphicFramePr>
            <a:graphicFrameLocks noGrp="1"/>
          </p:cNvGraphicFramePr>
          <p:nvPr>
            <p:extLst>
              <p:ext uri="{D42A27DB-BD31-4B8C-83A1-F6EECF244321}">
                <p14:modId xmlns:p14="http://schemas.microsoft.com/office/powerpoint/2010/main" val="3885243420"/>
              </p:ext>
            </p:extLst>
          </p:nvPr>
        </p:nvGraphicFramePr>
        <p:xfrm>
          <a:off x="107903" y="637741"/>
          <a:ext cx="11976193" cy="5656823"/>
        </p:xfrm>
        <a:graphic>
          <a:graphicData uri="http://schemas.openxmlformats.org/drawingml/2006/table">
            <a:tbl>
              <a:tblPr firstRow="1" bandRow="1">
                <a:tableStyleId>{E8B1032C-EA38-4F05-BA0D-38AFFFC7BED3}</a:tableStyleId>
              </a:tblPr>
              <a:tblGrid>
                <a:gridCol w="1601692">
                  <a:extLst>
                    <a:ext uri="{9D8B030D-6E8A-4147-A177-3AD203B41FA5}">
                      <a16:colId xmlns:a16="http://schemas.microsoft.com/office/drawing/2014/main" val="4215834913"/>
                    </a:ext>
                  </a:extLst>
                </a:gridCol>
                <a:gridCol w="2598303">
                  <a:extLst>
                    <a:ext uri="{9D8B030D-6E8A-4147-A177-3AD203B41FA5}">
                      <a16:colId xmlns:a16="http://schemas.microsoft.com/office/drawing/2014/main" val="20001"/>
                    </a:ext>
                  </a:extLst>
                </a:gridCol>
                <a:gridCol w="1051488">
                  <a:extLst>
                    <a:ext uri="{9D8B030D-6E8A-4147-A177-3AD203B41FA5}">
                      <a16:colId xmlns:a16="http://schemas.microsoft.com/office/drawing/2014/main" val="20002"/>
                    </a:ext>
                  </a:extLst>
                </a:gridCol>
                <a:gridCol w="2433986">
                  <a:extLst>
                    <a:ext uri="{9D8B030D-6E8A-4147-A177-3AD203B41FA5}">
                      <a16:colId xmlns:a16="http://schemas.microsoft.com/office/drawing/2014/main" val="20003"/>
                    </a:ext>
                  </a:extLst>
                </a:gridCol>
                <a:gridCol w="1023457">
                  <a:extLst>
                    <a:ext uri="{9D8B030D-6E8A-4147-A177-3AD203B41FA5}">
                      <a16:colId xmlns:a16="http://schemas.microsoft.com/office/drawing/2014/main" val="12296224"/>
                    </a:ext>
                  </a:extLst>
                </a:gridCol>
                <a:gridCol w="864066">
                  <a:extLst>
                    <a:ext uri="{9D8B030D-6E8A-4147-A177-3AD203B41FA5}">
                      <a16:colId xmlns:a16="http://schemas.microsoft.com/office/drawing/2014/main" val="3337704976"/>
                    </a:ext>
                  </a:extLst>
                </a:gridCol>
                <a:gridCol w="671120">
                  <a:extLst>
                    <a:ext uri="{9D8B030D-6E8A-4147-A177-3AD203B41FA5}">
                      <a16:colId xmlns:a16="http://schemas.microsoft.com/office/drawing/2014/main" val="488449718"/>
                    </a:ext>
                  </a:extLst>
                </a:gridCol>
                <a:gridCol w="855677">
                  <a:extLst>
                    <a:ext uri="{9D8B030D-6E8A-4147-A177-3AD203B41FA5}">
                      <a16:colId xmlns:a16="http://schemas.microsoft.com/office/drawing/2014/main" val="3976886950"/>
                    </a:ext>
                  </a:extLst>
                </a:gridCol>
                <a:gridCol w="876404">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00FFFF"/>
                    </a:solidFill>
                  </a:tcPr>
                </a:tc>
                <a:tc gridSpan="5">
                  <a:txBody>
                    <a:bodyPr/>
                    <a:lstStyle/>
                    <a:p>
                      <a:r>
                        <a:rPr lang="ru-RU" sz="1000" b="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 %</a:t>
                      </a:r>
                      <a:endParaRPr lang="ru-RU"/>
                    </a:p>
                  </a:txBody>
                  <a:tcPr>
                    <a:solidFill>
                      <a:srgbClr val="00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(оценка)</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 2025г к 2024г</a:t>
                      </a:r>
                    </a:p>
                  </a:txBody>
                  <a:tcPr>
                    <a:solidFill>
                      <a:srgbClr val="00FFFF"/>
                    </a:solidFill>
                  </a:tcPr>
                </a:tc>
                <a:tc>
                  <a:txBody>
                    <a:bodyPr/>
                    <a:lstStyle/>
                    <a:p>
                      <a:r>
                        <a:rPr lang="ru-RU" sz="1000" b="0" dirty="0">
                          <a:latin typeface="Times New Roman" panose="02020603050405020304" pitchFamily="18" charset="0"/>
                          <a:cs typeface="Times New Roman" panose="02020603050405020304" pitchFamily="18" charset="0"/>
                        </a:rPr>
                        <a:t>2026г (прогноз)</a:t>
                      </a:r>
                      <a:endParaRPr lang="ru-RU" dirty="0"/>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2027г (прогноз)</a:t>
                      </a:r>
                    </a:p>
                  </a:txBody>
                  <a:tcPr>
                    <a:solidFill>
                      <a:srgbClr val="00FFFF"/>
                    </a:solidFill>
                  </a:tcPr>
                </a:tc>
                <a:extLst>
                  <a:ext uri="{0D108BD9-81ED-4DB2-BD59-A6C34878D82A}">
                    <a16:rowId xmlns:a16="http://schemas.microsoft.com/office/drawing/2014/main" val="4143262530"/>
                  </a:ext>
                </a:extLst>
              </a:tr>
              <a:tr h="251516">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txBody>
                  <a:tcPr>
                    <a:solidFill>
                      <a:srgbClr val="00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192202991"/>
                  </a:ext>
                </a:extLst>
              </a:tr>
              <a:tr h="598262">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Один родитель(законных представителей), внесший родительскую плату за содержание ребенка(присмотр и уход за ребенком) в образовательном учреждении</a:t>
                      </a: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dirty="0">
                          <a:latin typeface="Times New Roman" panose="02020603050405020304" pitchFamily="18" charset="0"/>
                          <a:cs typeface="Times New Roman" panose="02020603050405020304" pitchFamily="18" charset="0"/>
                        </a:rPr>
                        <a:t>173</a:t>
                      </a:r>
                    </a:p>
                  </a:txBody>
                  <a:tcPr anchor="ct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Компенсация части платы, взимаемой с родителей (законных представителей) за присмотр и уход за детьми, осваивающими образовательные программы дошкольного образования</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1573382,00</a:t>
                      </a:r>
                    </a:p>
                  </a:txBody>
                  <a:tcPr anchor="ctr">
                    <a:solidFill>
                      <a:srgbClr val="00FFFF"/>
                    </a:solidFill>
                  </a:tcPr>
                </a:tc>
                <a:tc>
                  <a:txBody>
                    <a:bodyPr/>
                    <a:lstStyle/>
                    <a:p>
                      <a:pPr algn="ctr" fontAlgn="t"/>
                      <a:r>
                        <a:rPr lang="ru-RU" sz="1000" b="0" i="0" u="none" strike="noStrike" dirty="0">
                          <a:solidFill>
                            <a:srgbClr val="000000"/>
                          </a:solidFill>
                          <a:latin typeface="Times New Roman"/>
                        </a:rPr>
                        <a:t>1555630,00</a:t>
                      </a:r>
                    </a:p>
                  </a:txBody>
                  <a:tcPr marL="7620" marR="7620" marT="7620" marB="0" anchor="ctr">
                    <a:solidFill>
                      <a:srgbClr val="00FFFF"/>
                    </a:solidFill>
                  </a:tcPr>
                </a:tc>
                <a:tc>
                  <a:txBody>
                    <a:bodyPr/>
                    <a:lstStyle/>
                    <a:p>
                      <a:pPr algn="ctr" fontAlgn="t"/>
                      <a:r>
                        <a:rPr lang="ru-RU" sz="1000" b="0" i="0" u="none" strike="noStrike" dirty="0">
                          <a:solidFill>
                            <a:srgbClr val="000000"/>
                          </a:solidFill>
                          <a:latin typeface="Times New Roman"/>
                        </a:rPr>
                        <a:t>98,87</a:t>
                      </a:r>
                    </a:p>
                  </a:txBody>
                  <a:tcPr marL="7620" marR="7620" marT="7620" marB="0" anchor="ctr">
                    <a:solidFill>
                      <a:srgbClr val="00FFFF"/>
                    </a:solidFill>
                  </a:tcPr>
                </a:tc>
                <a:tc>
                  <a:txBody>
                    <a:bodyPr/>
                    <a:lstStyle/>
                    <a:p>
                      <a:pPr algn="ctr" rtl="0" fontAlgn="t"/>
                      <a:r>
                        <a:rPr lang="ru-RU" sz="1000" b="0" i="0" u="none" strike="noStrike" dirty="0">
                          <a:solidFill>
                            <a:srgbClr val="000000"/>
                          </a:solidFill>
                          <a:latin typeface="Times New Roman"/>
                        </a:rPr>
                        <a:t>16179300,00</a:t>
                      </a:r>
                    </a:p>
                  </a:txBody>
                  <a:tcPr marL="7620" marR="7620" marT="7620" marB="0" anchor="ctr">
                    <a:solidFill>
                      <a:srgbClr val="00FFFF"/>
                    </a:solidFill>
                  </a:tcPr>
                </a:tc>
                <a:tc>
                  <a:txBody>
                    <a:bodyPr/>
                    <a:lstStyle/>
                    <a:p>
                      <a:pPr algn="ctr" fontAlgn="t"/>
                      <a:r>
                        <a:rPr lang="ru-RU" sz="1000" b="0" i="0" u="none" strike="noStrike" dirty="0">
                          <a:solidFill>
                            <a:srgbClr val="000000"/>
                          </a:solidFill>
                          <a:latin typeface="Times New Roman"/>
                        </a:rPr>
                        <a:t>1683063,00</a:t>
                      </a:r>
                    </a:p>
                  </a:txBody>
                  <a:tcPr marL="7620" marR="7620" marT="7620" marB="0" anchor="ctr">
                    <a:solidFill>
                      <a:srgbClr val="00FFFF"/>
                    </a:solidFill>
                  </a:tcPr>
                </a:tc>
                <a:extLst>
                  <a:ext uri="{0D108BD9-81ED-4DB2-BD59-A6C34878D82A}">
                    <a16:rowId xmlns:a16="http://schemas.microsoft.com/office/drawing/2014/main" val="3816421810"/>
                  </a:ext>
                </a:extLst>
              </a:tr>
              <a:tr h="253324">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rgbClr val="00FFFF"/>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173</a:t>
                      </a:r>
                    </a:p>
                  </a:txBody>
                  <a:tcPr anchor="ctr">
                    <a:solidFill>
                      <a:srgbClr val="00FFFF"/>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1573382,00</a:t>
                      </a:r>
                    </a:p>
                    <a:p>
                      <a:pPr algn="ctr"/>
                      <a:endParaRPr lang="ru-RU" sz="1000" b="1" dirty="0">
                        <a:latin typeface="Times New Roman" panose="02020603050405020304" pitchFamily="18" charset="0"/>
                        <a:cs typeface="Times New Roman" panose="02020603050405020304" pitchFamily="18" charset="0"/>
                      </a:endParaRPr>
                    </a:p>
                  </a:txBody>
                  <a:tcPr anchor="ctr">
                    <a:solidFill>
                      <a:srgbClr val="00FFFF"/>
                    </a:solidFill>
                  </a:tcPr>
                </a:tc>
                <a:tc>
                  <a:txBody>
                    <a:bodyPr/>
                    <a:lstStyle/>
                    <a:p>
                      <a:pPr algn="ctr" fontAlgn="t"/>
                      <a:r>
                        <a:rPr lang="ru-RU" sz="1000" b="1" i="0" u="none" strike="noStrike" dirty="0">
                          <a:solidFill>
                            <a:srgbClr val="000000"/>
                          </a:solidFill>
                          <a:latin typeface="Times New Roman"/>
                        </a:rPr>
                        <a:t>1555630,00</a:t>
                      </a:r>
                    </a:p>
                  </a:txBody>
                  <a:tcPr marL="7620" marR="7620" marT="7620" marB="0" anchor="ctr">
                    <a:solidFill>
                      <a:srgbClr val="00FFFF"/>
                    </a:solidFill>
                  </a:tcPr>
                </a:tc>
                <a:tc>
                  <a:txBody>
                    <a:bodyPr/>
                    <a:lstStyle/>
                    <a:p>
                      <a:pPr algn="ctr" fontAlgn="t"/>
                      <a:r>
                        <a:rPr lang="ru-RU" sz="1000" b="1" i="0" u="none" strike="noStrike" dirty="0">
                          <a:solidFill>
                            <a:srgbClr val="000000"/>
                          </a:solidFill>
                          <a:latin typeface="Times New Roman"/>
                        </a:rPr>
                        <a:t>98,87</a:t>
                      </a:r>
                    </a:p>
                  </a:txBody>
                  <a:tcPr marL="7620" marR="7620" marT="7620" marB="0" anchor="ctr">
                    <a:solidFill>
                      <a:srgbClr val="00FFFF"/>
                    </a:solidFill>
                  </a:tcPr>
                </a:tc>
                <a:tc>
                  <a:txBody>
                    <a:bodyPr/>
                    <a:lstStyle/>
                    <a:p>
                      <a:pPr algn="ctr" rtl="0" fontAlgn="t"/>
                      <a:r>
                        <a:rPr lang="ru-RU" sz="1000" b="1" i="0" u="none" strike="noStrike" dirty="0">
                          <a:solidFill>
                            <a:srgbClr val="000000"/>
                          </a:solidFill>
                          <a:latin typeface="Times New Roman"/>
                        </a:rPr>
                        <a:t>16179300,00</a:t>
                      </a:r>
                    </a:p>
                  </a:txBody>
                  <a:tcPr marL="7620" marR="7620" marT="7620" marB="0" anchor="ctr">
                    <a:solidFill>
                      <a:srgbClr val="00FFFF"/>
                    </a:solidFill>
                  </a:tcPr>
                </a:tc>
                <a:tc>
                  <a:txBody>
                    <a:bodyPr/>
                    <a:lstStyle/>
                    <a:p>
                      <a:pPr algn="ctr" fontAlgn="t"/>
                      <a:r>
                        <a:rPr lang="ru-RU" sz="1000" b="1" i="0" u="none" strike="noStrike" dirty="0">
                          <a:solidFill>
                            <a:srgbClr val="000000"/>
                          </a:solidFill>
                          <a:latin typeface="Times New Roman"/>
                        </a:rPr>
                        <a:t>1683063,00</a:t>
                      </a:r>
                    </a:p>
                  </a:txBody>
                  <a:tcPr marL="7620" marR="7620" marT="7620" marB="0" anchor="ctr">
                    <a:solidFill>
                      <a:srgbClr val="00FFFF"/>
                    </a:solidFill>
                  </a:tcPr>
                </a:tc>
                <a:extLst>
                  <a:ext uri="{0D108BD9-81ED-4DB2-BD59-A6C34878D82A}">
                    <a16:rowId xmlns:a16="http://schemas.microsoft.com/office/drawing/2014/main" val="2984960656"/>
                  </a:ext>
                </a:extLst>
              </a:tr>
              <a:tr h="284667">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rgbClr val="00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025846410"/>
                  </a:ext>
                </a:extLst>
              </a:tr>
              <a:tr h="370840">
                <a:tc rowSpan="3">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1-4 классах включительно в муниципальных общеобразовательных учреждениях</a:t>
                      </a:r>
                    </a:p>
                  </a:txBody>
                  <a:tcPr>
                    <a:solidFill>
                      <a:srgbClr val="00FFFF"/>
                    </a:solidFill>
                  </a:tcPr>
                </a:tc>
                <a:tc>
                  <a:txBody>
                    <a:bodyPr/>
                    <a:lstStyle/>
                    <a:p>
                      <a:pPr algn="ctr" fontAlgn="t"/>
                      <a:r>
                        <a:rPr lang="ru-RU" sz="1000" b="0" i="0" u="none" strike="noStrike" dirty="0">
                          <a:solidFill>
                            <a:srgbClr val="000000"/>
                          </a:solidFill>
                          <a:latin typeface="Times New Roman"/>
                        </a:rPr>
                        <a:t>577</a:t>
                      </a:r>
                    </a:p>
                  </a:txBody>
                  <a:tcPr marL="7620" marR="7620" marT="7620" marB="0" anchor="ct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один раз в день в период учебного процесса в сумме 95руб.</a:t>
                      </a:r>
                    </a:p>
                  </a:txBody>
                  <a:tcPr>
                    <a:solidFill>
                      <a:srgbClr val="00FFFF"/>
                    </a:solidFill>
                  </a:tcPr>
                </a:tc>
                <a:tc>
                  <a:txBody>
                    <a:bodyPr/>
                    <a:lstStyle/>
                    <a:p>
                      <a:pPr algn="ctr" fontAlgn="t"/>
                      <a:r>
                        <a:rPr lang="ru-RU" sz="1000" b="0" i="0" u="none" strike="noStrike">
                          <a:solidFill>
                            <a:srgbClr val="000000"/>
                          </a:solidFill>
                          <a:latin typeface="Times New Roman"/>
                        </a:rPr>
                        <a:t>8496325,00</a:t>
                      </a:r>
                      <a:endParaRPr lang="ru-RU" sz="1000" b="0" i="0" u="none" strike="noStrike" dirty="0">
                        <a:solidFill>
                          <a:srgbClr val="000000"/>
                        </a:solidFill>
                        <a:latin typeface="Times New Roman"/>
                      </a:endParaRPr>
                    </a:p>
                  </a:txBody>
                  <a:tcPr marL="7620" marR="7620" marT="7620" marB="0" anchor="ctr">
                    <a:solidFill>
                      <a:srgbClr val="00FFFF"/>
                    </a:solidFill>
                  </a:tcPr>
                </a:tc>
                <a:tc>
                  <a:txBody>
                    <a:bodyPr/>
                    <a:lstStyle/>
                    <a:p>
                      <a:pPr algn="ctr" fontAlgn="t"/>
                      <a:r>
                        <a:rPr lang="ru-RU" sz="1000" b="0" i="0" u="none" strike="noStrike">
                          <a:solidFill>
                            <a:srgbClr val="000000"/>
                          </a:solidFill>
                          <a:latin typeface="Times New Roman"/>
                        </a:rPr>
                        <a:t>9900000,00</a:t>
                      </a:r>
                      <a:endParaRPr lang="ru-RU" sz="1000" b="0" i="0" u="none" strike="noStrike" dirty="0">
                        <a:solidFill>
                          <a:srgbClr val="000000"/>
                        </a:solidFill>
                        <a:latin typeface="Times New Roman"/>
                      </a:endParaRPr>
                    </a:p>
                  </a:txBody>
                  <a:tcPr marL="7620" marR="7620" marT="7620" marB="0" anchor="ctr">
                    <a:solidFill>
                      <a:srgbClr val="00FFFF"/>
                    </a:solidFill>
                  </a:tcPr>
                </a:tc>
                <a:tc rowSpan="2">
                  <a:txBody>
                    <a:bodyPr/>
                    <a:lstStyle/>
                    <a:p>
                      <a:pPr algn="ctr" fontAlgn="t"/>
                      <a:r>
                        <a:rPr lang="ru-RU" sz="1000" b="0" i="0" u="none" strike="noStrike">
                          <a:solidFill>
                            <a:srgbClr val="000000"/>
                          </a:solidFill>
                          <a:latin typeface="Times New Roman"/>
                        </a:rPr>
                        <a:t>116,52</a:t>
                      </a:r>
                      <a:endParaRPr lang="ru-RU" sz="1000" b="0" i="0" u="none" strike="noStrike" dirty="0">
                        <a:solidFill>
                          <a:srgbClr val="000000"/>
                        </a:solidFill>
                        <a:latin typeface="Times New Roman"/>
                      </a:endParaRPr>
                    </a:p>
                  </a:txBody>
                  <a:tcPr marL="7620" marR="7620" marT="7620" marB="0" anchor="ctr">
                    <a:solidFill>
                      <a:srgbClr val="00FFFF"/>
                    </a:solidFill>
                  </a:tcPr>
                </a:tc>
                <a:tc>
                  <a:txBody>
                    <a:bodyPr/>
                    <a:lstStyle/>
                    <a:p>
                      <a:pPr algn="ctr" rtl="0" fontAlgn="t"/>
                      <a:r>
                        <a:rPr lang="ru-RU" sz="1000" b="0" i="0" u="none" strike="noStrike">
                          <a:solidFill>
                            <a:srgbClr val="000000"/>
                          </a:solidFill>
                          <a:latin typeface="Times New Roman"/>
                        </a:rPr>
                        <a:t>9900000,00</a:t>
                      </a:r>
                      <a:endParaRPr lang="ru-RU" sz="1000" b="0" i="0" u="none" strike="noStrike" dirty="0">
                        <a:solidFill>
                          <a:srgbClr val="000000"/>
                        </a:solidFill>
                        <a:latin typeface="Times New Roman"/>
                      </a:endParaRPr>
                    </a:p>
                  </a:txBody>
                  <a:tcPr marL="7620" marR="7620" marT="7620" marB="0" anchor="ctr">
                    <a:solidFill>
                      <a:srgbClr val="00FFFF"/>
                    </a:solidFill>
                  </a:tcPr>
                </a:tc>
                <a:tc>
                  <a:txBody>
                    <a:bodyPr/>
                    <a:lstStyle/>
                    <a:p>
                      <a:pPr algn="ctr" fontAlgn="t"/>
                      <a:r>
                        <a:rPr lang="ru-RU" sz="1000" b="0" i="0" u="none" strike="noStrike">
                          <a:solidFill>
                            <a:srgbClr val="000000"/>
                          </a:solidFill>
                          <a:latin typeface="Times New Roman"/>
                        </a:rPr>
                        <a:t>9900000,00</a:t>
                      </a:r>
                      <a:endParaRPr lang="ru-RU" sz="1000" b="0" i="0" u="none" strike="noStrike" dirty="0">
                        <a:solidFill>
                          <a:srgbClr val="000000"/>
                        </a:solidFill>
                        <a:latin typeface="Times New Roman"/>
                      </a:endParaRPr>
                    </a:p>
                  </a:txBody>
                  <a:tcPr marL="7620" marR="7620" marT="7620" marB="0" anchor="ctr">
                    <a:solidFill>
                      <a:srgbClr val="00FFFF"/>
                    </a:solidFill>
                  </a:tcPr>
                </a:tc>
                <a:extLst>
                  <a:ext uri="{0D108BD9-81ED-4DB2-BD59-A6C34878D82A}">
                    <a16:rowId xmlns:a16="http://schemas.microsoft.com/office/drawing/2014/main" val="522197189"/>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1-11 классах (включительно) дети-инвалиды и дети с ограниченными возможностями</a:t>
                      </a:r>
                    </a:p>
                  </a:txBody>
                  <a:tcPr>
                    <a:solidFill>
                      <a:srgbClr val="00FFFF"/>
                    </a:solidFill>
                  </a:tcPr>
                </a:tc>
                <a:tc>
                  <a:txBody>
                    <a:bodyPr/>
                    <a:lstStyle/>
                    <a:p>
                      <a:pPr algn="ctr" rtl="0" fontAlgn="t"/>
                      <a:r>
                        <a:rPr lang="ru-RU" sz="1000" b="0" i="0" u="none" strike="noStrike" dirty="0">
                          <a:solidFill>
                            <a:srgbClr val="000000"/>
                          </a:solidFill>
                          <a:latin typeface="Times New Roman"/>
                        </a:rPr>
                        <a:t>62</a:t>
                      </a:r>
                    </a:p>
                  </a:txBody>
                  <a:tcPr marL="7620" marR="7620" marT="7620" marB="0" anchor="ct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(горячее питание) в период учебного процесса на </a:t>
                      </a:r>
                    </a:p>
                    <a:p>
                      <a:pPr algn="ctr"/>
                      <a:r>
                        <a:rPr lang="ru-RU" sz="1000" b="0" dirty="0">
                          <a:latin typeface="Times New Roman" panose="02020603050405020304" pitchFamily="18" charset="0"/>
                          <a:cs typeface="Times New Roman" panose="02020603050405020304" pitchFamily="18" charset="0"/>
                        </a:rPr>
                        <a:t>160 руб.</a:t>
                      </a:r>
                    </a:p>
                  </a:txBody>
                  <a:tcPr>
                    <a:solidFill>
                      <a:srgbClr val="00FFFF"/>
                    </a:solidFill>
                  </a:tcPr>
                </a:tc>
                <a:tc>
                  <a:txBody>
                    <a:bodyPr/>
                    <a:lstStyle/>
                    <a:p>
                      <a:pPr algn="ctr" fontAlgn="t"/>
                      <a:r>
                        <a:rPr lang="ru-RU" sz="1000" b="0" i="0" u="none" strike="noStrike">
                          <a:solidFill>
                            <a:srgbClr val="000000"/>
                          </a:solidFill>
                          <a:latin typeface="Times New Roman"/>
                        </a:rPr>
                        <a:t>4162600,00</a:t>
                      </a:r>
                      <a:endParaRPr lang="ru-RU" sz="1000" b="0" i="0" u="none" strike="noStrike" dirty="0">
                        <a:solidFill>
                          <a:srgbClr val="000000"/>
                        </a:solidFill>
                        <a:latin typeface="Times New Roman"/>
                      </a:endParaRPr>
                    </a:p>
                  </a:txBody>
                  <a:tcPr marL="7620" marR="7620" marT="7620" marB="0" anchor="ctr">
                    <a:solidFill>
                      <a:srgbClr val="00FFFF"/>
                    </a:solidFill>
                  </a:tcPr>
                </a:tc>
                <a:tc>
                  <a:txBody>
                    <a:bodyPr/>
                    <a:lstStyle/>
                    <a:p>
                      <a:pPr algn="ctr" fontAlgn="t"/>
                      <a:r>
                        <a:rPr lang="ru-RU" sz="1000" b="0" i="0" u="none" strike="noStrike">
                          <a:solidFill>
                            <a:srgbClr val="000000"/>
                          </a:solidFill>
                          <a:latin typeface="Times New Roman"/>
                        </a:rPr>
                        <a:t>2420000,00</a:t>
                      </a:r>
                      <a:endParaRPr lang="ru-RU" sz="1000" b="0" i="0" u="none" strike="noStrike" dirty="0">
                        <a:solidFill>
                          <a:srgbClr val="000000"/>
                        </a:solidFill>
                        <a:latin typeface="Times New Roman"/>
                      </a:endParaRPr>
                    </a:p>
                  </a:txBody>
                  <a:tcPr marL="7620" marR="7620" marT="7620" marB="0" anchor="ctr">
                    <a:solidFill>
                      <a:srgbClr val="00FFFF"/>
                    </a:solidFill>
                  </a:tcPr>
                </a:tc>
                <a:tc vMerge="1">
                  <a:txBody>
                    <a:bodyPr/>
                    <a:lstStyle/>
                    <a:p>
                      <a:endParaRPr lang="ru-RU"/>
                    </a:p>
                  </a:txBody>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a:solidFill>
                            <a:srgbClr val="000000"/>
                          </a:solidFill>
                          <a:latin typeface="Times New Roman"/>
                        </a:rPr>
                        <a:t>2420000,00</a:t>
                      </a:r>
                      <a:endParaRPr lang="ru-RU" sz="1000" b="0" i="0" u="none" strike="noStrike" dirty="0">
                        <a:solidFill>
                          <a:srgbClr val="000000"/>
                        </a:solidFill>
                        <a:latin typeface="Times New Roman"/>
                      </a:endParaRPr>
                    </a:p>
                  </a:txBody>
                  <a:tcPr marL="7620" marR="7620" marT="7620" marB="0" anchor="ctr">
                    <a:solidFill>
                      <a:srgbClr val="00FFFF"/>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a:solidFill>
                            <a:srgbClr val="000000"/>
                          </a:solidFill>
                          <a:latin typeface="Times New Roman"/>
                        </a:rPr>
                        <a:t>2420000,00</a:t>
                      </a:r>
                      <a:endParaRPr lang="ru-RU" sz="1000" b="0" i="0" u="none" strike="noStrike" dirty="0">
                        <a:solidFill>
                          <a:srgbClr val="000000"/>
                        </a:solidFill>
                        <a:latin typeface="Times New Roman"/>
                      </a:endParaRPr>
                    </a:p>
                  </a:txBody>
                  <a:tcPr marL="7620" marR="7620" marT="7620" marB="0" anchor="ctr">
                    <a:solidFill>
                      <a:srgbClr val="00FFFF"/>
                    </a:solidFill>
                  </a:tcPr>
                </a:tc>
                <a:extLst>
                  <a:ext uri="{0D108BD9-81ED-4DB2-BD59-A6C34878D82A}">
                    <a16:rowId xmlns:a16="http://schemas.microsoft.com/office/drawing/2014/main" val="1835658762"/>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5-11классах из многодетных семей; из семей, имеющих среднедушевой доход ниже величины прожиточного минимума, установленной в Приморском крае; из семей, находящихся в социально – опасном положении; из числа детей – сирот и детей, оставшихся без попечения родителей, за исключением детей, находящихся на полном государственном обеспечении</a:t>
                      </a:r>
                    </a:p>
                  </a:txBody>
                  <a:tcPr>
                    <a:solidFill>
                      <a:srgbClr val="00FFFF"/>
                    </a:solidFill>
                  </a:tcPr>
                </a:tc>
                <a:tc>
                  <a:txBody>
                    <a:bodyPr/>
                    <a:lstStyle/>
                    <a:p>
                      <a:pPr algn="ctr" rtl="0" fontAlgn="t"/>
                      <a:r>
                        <a:rPr lang="ru-RU" sz="1000" b="0" i="0" u="none" strike="noStrike" dirty="0">
                          <a:solidFill>
                            <a:srgbClr val="000000"/>
                          </a:solidFill>
                          <a:latin typeface="Times New Roman"/>
                        </a:rPr>
                        <a:t>223</a:t>
                      </a:r>
                    </a:p>
                  </a:txBody>
                  <a:tcPr marL="7620" marR="7620" marT="7620" marB="0" anchor="ctr">
                    <a:solidFill>
                      <a:srgbClr val="00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Бесплатное питание один раз в день в период учебного процесса на сумму 85,0 руб.</a:t>
                      </a:r>
                    </a:p>
                  </a:txBody>
                  <a:tcPr>
                    <a:solidFill>
                      <a:srgbClr val="00FFFF"/>
                    </a:solidFill>
                  </a:tcPr>
                </a:tc>
                <a:tc>
                  <a:txBody>
                    <a:bodyPr/>
                    <a:lstStyle/>
                    <a:p>
                      <a:pPr algn="ctr" rtl="0" fontAlgn="t"/>
                      <a:r>
                        <a:rPr lang="ru-RU" sz="1000" b="0" i="0" u="none" strike="noStrike" dirty="0">
                          <a:solidFill>
                            <a:srgbClr val="000000"/>
                          </a:solidFill>
                          <a:latin typeface="Times New Roman"/>
                        </a:rPr>
                        <a:t>3283675,00</a:t>
                      </a:r>
                    </a:p>
                  </a:txBody>
                  <a:tcPr marL="7620" marR="7620" marT="7620" marB="0" anchor="ctr">
                    <a:solidFill>
                      <a:srgbClr val="00FFFF"/>
                    </a:solidFill>
                  </a:tcPr>
                </a:tc>
                <a:tc>
                  <a:txBody>
                    <a:bodyPr/>
                    <a:lstStyle/>
                    <a:p>
                      <a:pPr algn="ctr" rtl="0" fontAlgn="t"/>
                      <a:r>
                        <a:rPr lang="ru-RU" sz="1000" b="0" i="0" u="none" strike="noStrike" dirty="0">
                          <a:solidFill>
                            <a:srgbClr val="000000"/>
                          </a:solidFill>
                          <a:latin typeface="Times New Roman"/>
                        </a:rPr>
                        <a:t>4680000,00</a:t>
                      </a:r>
                    </a:p>
                  </a:txBody>
                  <a:tcPr marL="7620" marR="7620" marT="7620" marB="0" anchor="ctr">
                    <a:solidFill>
                      <a:srgbClr val="00FFFF"/>
                    </a:solidFill>
                  </a:tcPr>
                </a:tc>
                <a:tc>
                  <a:txBody>
                    <a:bodyPr/>
                    <a:lstStyle/>
                    <a:p>
                      <a:pPr algn="ctr" fontAlgn="t"/>
                      <a:r>
                        <a:rPr lang="ru-RU" sz="1000" b="0" i="0" u="none" strike="noStrike" dirty="0">
                          <a:solidFill>
                            <a:srgbClr val="000000"/>
                          </a:solidFill>
                          <a:latin typeface="Times New Roman"/>
                        </a:rPr>
                        <a:t>142,52</a:t>
                      </a:r>
                    </a:p>
                  </a:txBody>
                  <a:tcPr marL="7620" marR="7620" marT="7620" marB="0" anchor="ctr">
                    <a:solidFill>
                      <a:srgbClr val="00FFFF"/>
                    </a:solidFill>
                  </a:tcPr>
                </a:tc>
                <a:tc>
                  <a:txBody>
                    <a:bodyPr/>
                    <a:lstStyle/>
                    <a:p>
                      <a:pPr algn="ctr" rtl="0" fontAlgn="t"/>
                      <a:r>
                        <a:rPr lang="ru-RU" sz="1000" b="0" i="0" u="none" strike="noStrike" dirty="0">
                          <a:solidFill>
                            <a:srgbClr val="000000"/>
                          </a:solidFill>
                          <a:latin typeface="Times New Roman"/>
                        </a:rPr>
                        <a:t>4680000,00</a:t>
                      </a:r>
                    </a:p>
                  </a:txBody>
                  <a:tcPr marL="7620" marR="7620" marT="7620" marB="0" anchor="ctr">
                    <a:solidFill>
                      <a:srgbClr val="00FFFF"/>
                    </a:solidFill>
                  </a:tcPr>
                </a:tc>
                <a:tc>
                  <a:txBody>
                    <a:bodyPr/>
                    <a:lstStyle/>
                    <a:p>
                      <a:pPr algn="ctr" rtl="0" fontAlgn="t"/>
                      <a:r>
                        <a:rPr lang="ru-RU" sz="1000" b="0" i="0" u="none" strike="noStrike" dirty="0">
                          <a:solidFill>
                            <a:srgbClr val="000000"/>
                          </a:solidFill>
                          <a:latin typeface="Times New Roman"/>
                        </a:rPr>
                        <a:t>4680000,00</a:t>
                      </a:r>
                    </a:p>
                  </a:txBody>
                  <a:tcPr marL="7620" marR="7620" marT="7620" marB="0" anchor="ctr">
                    <a:solidFill>
                      <a:srgbClr val="00FFFF"/>
                    </a:solidFill>
                  </a:tcPr>
                </a:tc>
                <a:extLst>
                  <a:ext uri="{0D108BD9-81ED-4DB2-BD59-A6C34878D82A}">
                    <a16:rowId xmlns:a16="http://schemas.microsoft.com/office/drawing/2014/main" val="2518261911"/>
                  </a:ext>
                </a:extLst>
              </a:tr>
            </a:tbl>
          </a:graphicData>
        </a:graphic>
      </p:graphicFrame>
      <p:pic>
        <p:nvPicPr>
          <p:cNvPr id="8" name="Рисунок 7">
            <a:extLst>
              <a:ext uri="{FF2B5EF4-FFF2-40B4-BE49-F238E27FC236}">
                <a16:creationId xmlns:a16="http://schemas.microsoft.com/office/drawing/2014/main" id="{97894FB3-396E-87AF-A45D-DC9476651297}"/>
              </a:ext>
            </a:extLst>
          </p:cNvPr>
          <p:cNvPicPr>
            <a:picLocks noChangeAspect="1"/>
          </p:cNvPicPr>
          <p:nvPr/>
        </p:nvPicPr>
        <p:blipFill>
          <a:blip r:embed="rId3"/>
          <a:stretch>
            <a:fillRect/>
          </a:stretch>
        </p:blipFill>
        <p:spPr>
          <a:xfrm>
            <a:off x="195335" y="2037261"/>
            <a:ext cx="1423739" cy="816935"/>
          </a:xfrm>
          <a:prstGeom prst="rect">
            <a:avLst/>
          </a:prstGeom>
        </p:spPr>
      </p:pic>
      <p:pic>
        <p:nvPicPr>
          <p:cNvPr id="9" name="Рисунок 8">
            <a:extLst>
              <a:ext uri="{FF2B5EF4-FFF2-40B4-BE49-F238E27FC236}">
                <a16:creationId xmlns:a16="http://schemas.microsoft.com/office/drawing/2014/main" id="{FE255452-B53E-9BF6-0B98-CB615DEBF60D}"/>
              </a:ext>
            </a:extLst>
          </p:cNvPr>
          <p:cNvPicPr>
            <a:picLocks noChangeAspect="1"/>
          </p:cNvPicPr>
          <p:nvPr/>
        </p:nvPicPr>
        <p:blipFill>
          <a:blip r:embed="rId4"/>
          <a:stretch>
            <a:fillRect/>
          </a:stretch>
        </p:blipFill>
        <p:spPr>
          <a:xfrm>
            <a:off x="195335" y="4253715"/>
            <a:ext cx="1423739" cy="1146302"/>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5F53C00-D6ED-11AC-9B30-649411B41D35}"/>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105AF93F-046A-3D69-5BC4-08587D959807}"/>
              </a:ext>
            </a:extLst>
          </p:cNvPr>
          <p:cNvGraphicFramePr>
            <a:graphicFrameLocks noGrp="1"/>
          </p:cNvGraphicFramePr>
          <p:nvPr>
            <p:extLst>
              <p:ext uri="{D42A27DB-BD31-4B8C-83A1-F6EECF244321}">
                <p14:modId xmlns:p14="http://schemas.microsoft.com/office/powerpoint/2010/main" val="2928577327"/>
              </p:ext>
            </p:extLst>
          </p:nvPr>
        </p:nvGraphicFramePr>
        <p:xfrm>
          <a:off x="109427" y="119295"/>
          <a:ext cx="11976192" cy="2844987"/>
        </p:xfrm>
        <a:graphic>
          <a:graphicData uri="http://schemas.openxmlformats.org/drawingml/2006/table">
            <a:tbl>
              <a:tblPr firstRow="1" bandRow="1">
                <a:tableStyleId>{E8B1032C-EA38-4F05-BA0D-38AFFFC7BED3}</a:tableStyleId>
              </a:tblPr>
              <a:tblGrid>
                <a:gridCol w="1601692">
                  <a:extLst>
                    <a:ext uri="{9D8B030D-6E8A-4147-A177-3AD203B41FA5}">
                      <a16:colId xmlns:a16="http://schemas.microsoft.com/office/drawing/2014/main" val="4215834913"/>
                    </a:ext>
                  </a:extLst>
                </a:gridCol>
                <a:gridCol w="2598303">
                  <a:extLst>
                    <a:ext uri="{9D8B030D-6E8A-4147-A177-3AD203B41FA5}">
                      <a16:colId xmlns:a16="http://schemas.microsoft.com/office/drawing/2014/main" val="20001"/>
                    </a:ext>
                  </a:extLst>
                </a:gridCol>
                <a:gridCol w="1051488">
                  <a:extLst>
                    <a:ext uri="{9D8B030D-6E8A-4147-A177-3AD203B41FA5}">
                      <a16:colId xmlns:a16="http://schemas.microsoft.com/office/drawing/2014/main" val="20002"/>
                    </a:ext>
                  </a:extLst>
                </a:gridCol>
                <a:gridCol w="1711925">
                  <a:extLst>
                    <a:ext uri="{9D8B030D-6E8A-4147-A177-3AD203B41FA5}">
                      <a16:colId xmlns:a16="http://schemas.microsoft.com/office/drawing/2014/main" val="20003"/>
                    </a:ext>
                  </a:extLst>
                </a:gridCol>
                <a:gridCol w="1001490">
                  <a:extLst>
                    <a:ext uri="{9D8B030D-6E8A-4147-A177-3AD203B41FA5}">
                      <a16:colId xmlns:a16="http://schemas.microsoft.com/office/drawing/2014/main" val="20004"/>
                    </a:ext>
                  </a:extLst>
                </a:gridCol>
                <a:gridCol w="1069675">
                  <a:extLst>
                    <a:ext uri="{9D8B030D-6E8A-4147-A177-3AD203B41FA5}">
                      <a16:colId xmlns:a16="http://schemas.microsoft.com/office/drawing/2014/main" val="20005"/>
                    </a:ext>
                  </a:extLst>
                </a:gridCol>
                <a:gridCol w="793631">
                  <a:extLst>
                    <a:ext uri="{9D8B030D-6E8A-4147-A177-3AD203B41FA5}">
                      <a16:colId xmlns:a16="http://schemas.microsoft.com/office/drawing/2014/main" val="20006"/>
                    </a:ext>
                  </a:extLst>
                </a:gridCol>
                <a:gridCol w="1052422">
                  <a:extLst>
                    <a:ext uri="{9D8B030D-6E8A-4147-A177-3AD203B41FA5}">
                      <a16:colId xmlns:a16="http://schemas.microsoft.com/office/drawing/2014/main" val="20007"/>
                    </a:ext>
                  </a:extLst>
                </a:gridCol>
                <a:gridCol w="1095566">
                  <a:extLst>
                    <a:ext uri="{9D8B030D-6E8A-4147-A177-3AD203B41FA5}">
                      <a16:colId xmlns:a16="http://schemas.microsoft.com/office/drawing/2014/main" val="20008"/>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00FFFF"/>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00FFFF"/>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 %</a:t>
                      </a:r>
                      <a:endParaRPr lang="ru-RU" sz="1000" b="0" dirty="0"/>
                    </a:p>
                  </a:txBody>
                  <a:tcPr>
                    <a:solidFill>
                      <a:srgbClr val="00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(оценка)</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 2025г к 2024г</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2026г (прогноз)</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2027г (прогноз)</a:t>
                      </a:r>
                    </a:p>
                  </a:txBody>
                  <a:tcPr>
                    <a:solidFill>
                      <a:srgbClr val="00FFFF"/>
                    </a:solidFill>
                  </a:tcPr>
                </a:tc>
                <a:extLst>
                  <a:ext uri="{0D108BD9-81ED-4DB2-BD59-A6C34878D82A}">
                    <a16:rowId xmlns:a16="http://schemas.microsoft.com/office/drawing/2014/main" val="4143262530"/>
                  </a:ext>
                </a:extLst>
              </a:tr>
              <a:tr h="284667">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rgbClr val="00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025846410"/>
                  </a:ext>
                </a:extLst>
              </a:tr>
              <a:tr h="370840">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r>
                        <a:rPr lang="ru-RU" sz="1000" dirty="0">
                          <a:latin typeface="Times New Roman" pitchFamily="18" charset="0"/>
                          <a:cs typeface="Times New Roman" pitchFamily="18" charset="0"/>
                        </a:rPr>
                        <a:t>Дети из семей мобилизованных родителей</a:t>
                      </a:r>
                    </a:p>
                    <a:p>
                      <a:endParaRPr lang="ru-RU" sz="1000" dirty="0">
                        <a:latin typeface="Times New Roman" pitchFamily="18" charset="0"/>
                        <a:cs typeface="Times New Roman" pitchFamily="18" charset="0"/>
                      </a:endParaRPr>
                    </a:p>
                    <a:p>
                      <a:endParaRPr lang="ru-RU" sz="1000" dirty="0">
                        <a:latin typeface="Times New Roman" pitchFamily="18" charset="0"/>
                        <a:cs typeface="Times New Roman" pitchFamily="18" charset="0"/>
                      </a:endParaRPr>
                    </a:p>
                    <a:p>
                      <a:endParaRPr lang="ru-RU" sz="1000" dirty="0">
                        <a:latin typeface="Times New Roman" pitchFamily="18" charset="0"/>
                        <a:cs typeface="Times New Roman" pitchFamily="18" charset="0"/>
                      </a:endParaRPr>
                    </a:p>
                    <a:p>
                      <a:endParaRPr lang="ru-RU" sz="1000" dirty="0">
                        <a:latin typeface="Times New Roman" pitchFamily="18" charset="0"/>
                        <a:cs typeface="Times New Roman" pitchFamily="18" charset="0"/>
                      </a:endParaRPr>
                    </a:p>
                  </a:txBody>
                  <a:tcPr>
                    <a:solidFill>
                      <a:srgbClr val="00FFFF"/>
                    </a:solidFill>
                  </a:tcPr>
                </a:tc>
                <a:tc>
                  <a:txBody>
                    <a:bodyPr/>
                    <a:lstStyle/>
                    <a:p>
                      <a:pPr algn="ctr" rtl="0" fontAlgn="t"/>
                      <a:r>
                        <a:rPr lang="ru-RU" sz="1000" b="0" i="0" u="none" strike="noStrike" dirty="0">
                          <a:solidFill>
                            <a:srgbClr val="000000"/>
                          </a:solidFill>
                          <a:latin typeface="Times New Roman"/>
                        </a:rPr>
                        <a:t>29</a:t>
                      </a:r>
                    </a:p>
                  </a:txBody>
                  <a:tcPr marL="7620" marR="7620" marT="7620" marB="0">
                    <a:solidFill>
                      <a:srgbClr val="00FFFF"/>
                    </a:solidFill>
                  </a:tcPr>
                </a:tc>
                <a:tc>
                  <a:txBody>
                    <a:bodyPr/>
                    <a:lstStyle/>
                    <a:p>
                      <a:pPr algn="ctr" rtl="0" fontAlgn="t"/>
                      <a:r>
                        <a:rPr lang="ru-RU" sz="1000" b="0" i="0" u="none" strike="noStrike" dirty="0">
                          <a:solidFill>
                            <a:srgbClr val="000000"/>
                          </a:solidFill>
                          <a:latin typeface="Times New Roman"/>
                        </a:rPr>
                        <a:t>Бесплатное питание школьников</a:t>
                      </a:r>
                    </a:p>
                  </a:txBody>
                  <a:tcPr marL="7620" marR="7620" marT="7620" marB="0">
                    <a:solidFill>
                      <a:srgbClr val="00FFFF"/>
                    </a:solidFill>
                  </a:tcPr>
                </a:tc>
                <a:tc>
                  <a:txBody>
                    <a:bodyPr/>
                    <a:lstStyle/>
                    <a:p>
                      <a:pPr algn="ctr" rtl="0" fontAlgn="t"/>
                      <a:r>
                        <a:rPr lang="ru-RU" sz="1000" b="0" i="0" u="none" strike="noStrike" dirty="0">
                          <a:solidFill>
                            <a:srgbClr val="000000"/>
                          </a:solidFill>
                          <a:latin typeface="Times New Roman"/>
                        </a:rPr>
                        <a:t>560000,00</a:t>
                      </a:r>
                    </a:p>
                  </a:txBody>
                  <a:tcPr marL="7620" marR="7620" marT="7620" marB="0">
                    <a:solidFill>
                      <a:srgbClr val="00FFFF"/>
                    </a:solidFill>
                  </a:tcPr>
                </a:tc>
                <a:tc>
                  <a:txBody>
                    <a:bodyPr/>
                    <a:lstStyle/>
                    <a:p>
                      <a:pPr algn="ctr" rtl="0" fontAlgn="t"/>
                      <a:endParaRPr lang="ru-RU" sz="1000" b="0" i="0" u="none" strike="noStrike" dirty="0">
                        <a:solidFill>
                          <a:srgbClr val="000000"/>
                        </a:solidFill>
                        <a:latin typeface="Times New Roman"/>
                      </a:endParaRPr>
                    </a:p>
                  </a:txBody>
                  <a:tcPr marL="7620" marR="7620" marT="7620" marB="0">
                    <a:solidFill>
                      <a:srgbClr val="00FFFF"/>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00FFFF"/>
                    </a:solidFill>
                  </a:tcPr>
                </a:tc>
                <a:tc>
                  <a:txBody>
                    <a:bodyPr/>
                    <a:lstStyle/>
                    <a:p>
                      <a:pPr algn="ctr" rtl="0" fontAlgn="t"/>
                      <a:endParaRPr lang="ru-RU" sz="1000" b="0" i="0" u="none" strike="noStrike" dirty="0">
                        <a:solidFill>
                          <a:srgbClr val="000000"/>
                        </a:solidFill>
                        <a:latin typeface="Times New Roman"/>
                      </a:endParaRPr>
                    </a:p>
                  </a:txBody>
                  <a:tcPr marL="7620" marR="7620" marT="7620" marB="0">
                    <a:solidFill>
                      <a:srgbClr val="00FFFF"/>
                    </a:solidFill>
                  </a:tcPr>
                </a:tc>
                <a:tc>
                  <a:txBody>
                    <a:bodyPr/>
                    <a:lstStyle/>
                    <a:p>
                      <a:pPr algn="ctr" rtl="0" fontAlgn="t"/>
                      <a:endParaRPr lang="ru-RU" sz="1000" b="0" i="0" u="none" strike="noStrike" dirty="0">
                        <a:solidFill>
                          <a:srgbClr val="000000"/>
                        </a:solidFill>
                        <a:latin typeface="Times New Roman"/>
                      </a:endParaRPr>
                    </a:p>
                  </a:txBody>
                  <a:tcPr marL="7620" marR="7620" marT="7620" marB="0">
                    <a:solidFill>
                      <a:srgbClr val="00FFFF"/>
                    </a:solidFill>
                  </a:tcPr>
                </a:tc>
                <a:extLst>
                  <a:ext uri="{0D108BD9-81ED-4DB2-BD59-A6C34878D82A}">
                    <a16:rowId xmlns:a16="http://schemas.microsoft.com/office/drawing/2014/main" val="358348652"/>
                  </a:ext>
                </a:extLst>
              </a:tr>
              <a:tr h="370840">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rgbClr val="00FFFF"/>
                    </a:solidFill>
                  </a:tcPr>
                </a:tc>
                <a:tc>
                  <a:txBody>
                    <a:bodyPr/>
                    <a:lstStyle/>
                    <a:p>
                      <a:endParaRPr lang="ru-RU" dirty="0"/>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891</a:t>
                      </a:r>
                    </a:p>
                  </a:txBody>
                  <a:tcPr>
                    <a:solidFill>
                      <a:srgbClr val="00FFFF"/>
                    </a:solidFill>
                  </a:tcPr>
                </a:tc>
                <a:tc>
                  <a:txBody>
                    <a:bodyPr/>
                    <a:lstStyle/>
                    <a:p>
                      <a:endParaRPr lang="ru-RU" dirty="0"/>
                    </a:p>
                  </a:txBody>
                  <a:tcPr>
                    <a:solidFill>
                      <a:srgbClr val="00FFFF"/>
                    </a:solidFill>
                  </a:tcPr>
                </a:tc>
                <a:tc>
                  <a:txBody>
                    <a:bodyPr/>
                    <a:lstStyle/>
                    <a:p>
                      <a:pPr algn="ctr" rtl="0" fontAlgn="t"/>
                      <a:r>
                        <a:rPr lang="ru-RU" sz="1000" b="1" i="0" u="none" strike="noStrike" dirty="0">
                          <a:solidFill>
                            <a:srgbClr val="000000"/>
                          </a:solidFill>
                          <a:latin typeface="Times New Roman"/>
                        </a:rPr>
                        <a:t>16502600,00</a:t>
                      </a:r>
                    </a:p>
                  </a:txBody>
                  <a:tcPr marL="7620" marR="7620" marT="7620" marB="0" anchor="ctr">
                    <a:solidFill>
                      <a:srgbClr val="00FFFF"/>
                    </a:solidFill>
                  </a:tcPr>
                </a:tc>
                <a:tc>
                  <a:txBody>
                    <a:bodyPr/>
                    <a:lstStyle/>
                    <a:p>
                      <a:pPr algn="ctr" rtl="0" fontAlgn="t"/>
                      <a:r>
                        <a:rPr lang="ru-RU" sz="1000" b="1" i="0" u="none" strike="noStrike" dirty="0">
                          <a:solidFill>
                            <a:srgbClr val="000000"/>
                          </a:solidFill>
                          <a:latin typeface="Times New Roman"/>
                        </a:rPr>
                        <a:t>17000000,00</a:t>
                      </a:r>
                    </a:p>
                  </a:txBody>
                  <a:tcPr marL="7620" marR="7620" marT="7620" marB="0" anchor="ctr">
                    <a:solidFill>
                      <a:srgbClr val="00FFFF"/>
                    </a:solidFill>
                  </a:tcPr>
                </a:tc>
                <a:tc>
                  <a:txBody>
                    <a:bodyPr/>
                    <a:lstStyle/>
                    <a:p>
                      <a:pPr algn="ctr" fontAlgn="t"/>
                      <a:r>
                        <a:rPr lang="ru-RU" sz="1000" b="1" i="0" u="none" strike="noStrike" dirty="0">
                          <a:solidFill>
                            <a:srgbClr val="000000"/>
                          </a:solidFill>
                          <a:latin typeface="Times New Roman"/>
                        </a:rPr>
                        <a:t>103,01</a:t>
                      </a:r>
                    </a:p>
                  </a:txBody>
                  <a:tcPr marL="7620" marR="7620" marT="7620" marB="0" anchor="ctr">
                    <a:solidFill>
                      <a:srgbClr val="00FFFF"/>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latin typeface="Times New Roman"/>
                        </a:rPr>
                        <a:t>17000000,00</a:t>
                      </a:r>
                    </a:p>
                    <a:p>
                      <a:pPr algn="ctr" rtl="0" fontAlgn="t"/>
                      <a:endParaRPr lang="ru-RU" sz="1000" b="1" i="0" u="none" strike="noStrike" dirty="0">
                        <a:solidFill>
                          <a:srgbClr val="000000"/>
                        </a:solidFill>
                        <a:latin typeface="Times New Roman"/>
                      </a:endParaRPr>
                    </a:p>
                  </a:txBody>
                  <a:tcPr marL="7620" marR="7620" marT="7620" marB="0" anchor="ctr">
                    <a:solidFill>
                      <a:srgbClr val="00FFFF"/>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latin typeface="Times New Roman"/>
                        </a:rPr>
                        <a:t>17000000,00</a:t>
                      </a:r>
                    </a:p>
                    <a:p>
                      <a:pPr algn="ctr" rtl="0" fontAlgn="t"/>
                      <a:endParaRPr lang="ru-RU" sz="1000" b="1" i="0" u="none" strike="noStrike" dirty="0">
                        <a:solidFill>
                          <a:srgbClr val="000000"/>
                        </a:solidFill>
                        <a:latin typeface="Times New Roman"/>
                      </a:endParaRPr>
                    </a:p>
                  </a:txBody>
                  <a:tcPr marL="7620" marR="7620" marT="7620" marB="0" anchor="ctr">
                    <a:solidFill>
                      <a:srgbClr val="00FFFF"/>
                    </a:solidFill>
                  </a:tcPr>
                </a:tc>
                <a:extLst>
                  <a:ext uri="{0D108BD9-81ED-4DB2-BD59-A6C34878D82A}">
                    <a16:rowId xmlns:a16="http://schemas.microsoft.com/office/drawing/2014/main" val="10004"/>
                  </a:ext>
                </a:extLst>
              </a:tr>
            </a:tbl>
          </a:graphicData>
        </a:graphic>
      </p:graphicFrame>
      <p:sp>
        <p:nvSpPr>
          <p:cNvPr id="5" name="Прямоугольник 4">
            <a:extLst>
              <a:ext uri="{FF2B5EF4-FFF2-40B4-BE49-F238E27FC236}">
                <a16:creationId xmlns:a16="http://schemas.microsoft.com/office/drawing/2014/main" id="{750C7FBF-B4E4-0931-3B50-F990B19AA481}"/>
              </a:ext>
            </a:extLst>
          </p:cNvPr>
          <p:cNvSpPr/>
          <p:nvPr/>
        </p:nvSpPr>
        <p:spPr>
          <a:xfrm>
            <a:off x="4196459" y="2945077"/>
            <a:ext cx="3230372"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Социальная поддержка педагогических кадров</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141B384C-CF9B-41B1-5A2A-2E4B53C68594}"/>
              </a:ext>
            </a:extLst>
          </p:cNvPr>
          <p:cNvGraphicFramePr>
            <a:graphicFrameLocks noGrp="1"/>
          </p:cNvGraphicFramePr>
          <p:nvPr>
            <p:extLst>
              <p:ext uri="{D42A27DB-BD31-4B8C-83A1-F6EECF244321}">
                <p14:modId xmlns:p14="http://schemas.microsoft.com/office/powerpoint/2010/main" val="866602711"/>
              </p:ext>
            </p:extLst>
          </p:nvPr>
        </p:nvGraphicFramePr>
        <p:xfrm>
          <a:off x="109427" y="3328076"/>
          <a:ext cx="11924140" cy="3329497"/>
        </p:xfrm>
        <a:graphic>
          <a:graphicData uri="http://schemas.openxmlformats.org/drawingml/2006/table">
            <a:tbl>
              <a:tblPr firstRow="1" bandRow="1">
                <a:tableStyleId>{E8B1032C-EA38-4F05-BA0D-38AFFFC7BED3}</a:tableStyleId>
              </a:tblPr>
              <a:tblGrid>
                <a:gridCol w="1734999">
                  <a:extLst>
                    <a:ext uri="{9D8B030D-6E8A-4147-A177-3AD203B41FA5}">
                      <a16:colId xmlns:a16="http://schemas.microsoft.com/office/drawing/2014/main" val="4215834913"/>
                    </a:ext>
                  </a:extLst>
                </a:gridCol>
                <a:gridCol w="2459126">
                  <a:extLst>
                    <a:ext uri="{9D8B030D-6E8A-4147-A177-3AD203B41FA5}">
                      <a16:colId xmlns:a16="http://schemas.microsoft.com/office/drawing/2014/main" val="1385891004"/>
                    </a:ext>
                  </a:extLst>
                </a:gridCol>
                <a:gridCol w="1057013">
                  <a:extLst>
                    <a:ext uri="{9D8B030D-6E8A-4147-A177-3AD203B41FA5}">
                      <a16:colId xmlns:a16="http://schemas.microsoft.com/office/drawing/2014/main" val="1587777410"/>
                    </a:ext>
                  </a:extLst>
                </a:gridCol>
                <a:gridCol w="1702965">
                  <a:extLst>
                    <a:ext uri="{9D8B030D-6E8A-4147-A177-3AD203B41FA5}">
                      <a16:colId xmlns:a16="http://schemas.microsoft.com/office/drawing/2014/main" val="3931449505"/>
                    </a:ext>
                  </a:extLst>
                </a:gridCol>
                <a:gridCol w="872491">
                  <a:extLst>
                    <a:ext uri="{9D8B030D-6E8A-4147-A177-3AD203B41FA5}">
                      <a16:colId xmlns:a16="http://schemas.microsoft.com/office/drawing/2014/main" val="3542794620"/>
                    </a:ext>
                  </a:extLst>
                </a:gridCol>
                <a:gridCol w="1122936">
                  <a:extLst>
                    <a:ext uri="{9D8B030D-6E8A-4147-A177-3AD203B41FA5}">
                      <a16:colId xmlns:a16="http://schemas.microsoft.com/office/drawing/2014/main" val="20005"/>
                    </a:ext>
                  </a:extLst>
                </a:gridCol>
                <a:gridCol w="991537">
                  <a:extLst>
                    <a:ext uri="{9D8B030D-6E8A-4147-A177-3AD203B41FA5}">
                      <a16:colId xmlns:a16="http://schemas.microsoft.com/office/drawing/2014/main" val="3266565269"/>
                    </a:ext>
                  </a:extLst>
                </a:gridCol>
                <a:gridCol w="991536">
                  <a:extLst>
                    <a:ext uri="{9D8B030D-6E8A-4147-A177-3AD203B41FA5}">
                      <a16:colId xmlns:a16="http://schemas.microsoft.com/office/drawing/2014/main" val="3171639885"/>
                    </a:ext>
                  </a:extLst>
                </a:gridCol>
                <a:gridCol w="991537">
                  <a:extLst>
                    <a:ext uri="{9D8B030D-6E8A-4147-A177-3AD203B41FA5}">
                      <a16:colId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00FFFF"/>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00FFFF"/>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dirty="0"/>
                    </a:p>
                  </a:txBody>
                  <a:tcPr>
                    <a:solidFill>
                      <a:srgbClr val="00FFFF"/>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(оценка)</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00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2025г к 2024г</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2026 год (прогноз)</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2027 год (прогноз)</a:t>
                      </a:r>
                    </a:p>
                  </a:txBody>
                  <a:tcPr>
                    <a:solidFill>
                      <a:srgbClr val="00FFFF"/>
                    </a:solidFill>
                  </a:tcPr>
                </a:tc>
                <a:extLst>
                  <a:ext uri="{0D108BD9-81ED-4DB2-BD59-A6C34878D82A}">
                    <a16:rowId xmlns:a16="http://schemas.microsoft.com/office/drawing/2014/main" val="4143262530"/>
                  </a:ext>
                </a:extLst>
              </a:tr>
              <a:tr h="258029">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общего образования»</a:t>
                      </a:r>
                    </a:p>
                  </a:txBody>
                  <a:tcPr>
                    <a:solidFill>
                      <a:srgbClr val="00FFFF"/>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a16="http://schemas.microsoft.com/office/drawing/2014/main" val="10742705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Педагогические работники (молодые специалисты) муниципальных образовательных учреждений</a:t>
                      </a:r>
                    </a:p>
                  </a:txBody>
                  <a:tcPr>
                    <a:solidFill>
                      <a:srgbClr val="00FFFF"/>
                    </a:solidFill>
                  </a:tcPr>
                </a:tc>
                <a:tc>
                  <a:txBody>
                    <a:bodyPr/>
                    <a:lstStyle/>
                    <a:p>
                      <a:pPr algn="ctr"/>
                      <a:r>
                        <a:rPr lang="ru-RU" sz="1000" dirty="0">
                          <a:latin typeface="Times New Roman" panose="02020603050405020304" pitchFamily="18" charset="0"/>
                          <a:cs typeface="Times New Roman" panose="02020603050405020304" pitchFamily="18" charset="0"/>
                        </a:rPr>
                        <a:t>7</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Ежемесячная денежная выплата в размере 10000 руб., предоставляемая до достижения трехлетнего педагогического стажа работы в образовательной организации</a:t>
                      </a:r>
                    </a:p>
                  </a:txBody>
                  <a:tcPr>
                    <a:solidFill>
                      <a:srgbClr val="00FFFF"/>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3240000,00</a:t>
                      </a:r>
                    </a:p>
                  </a:txBody>
                  <a:tcPr marL="7620" marR="7620" marT="7620" marB="0" anchor="ctr">
                    <a:solidFill>
                      <a:srgbClr val="00FFFF"/>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nchor="ctr">
                    <a:solidFill>
                      <a:srgbClr val="00FFFF"/>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3,09</a:t>
                      </a:r>
                    </a:p>
                  </a:txBody>
                  <a:tcPr marL="7620" marR="7620" marT="7620" marB="0" anchor="ctr">
                    <a:solidFill>
                      <a:srgbClr val="00FFFF"/>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40000,00</a:t>
                      </a:r>
                    </a:p>
                  </a:txBody>
                  <a:tcPr marL="7620" marR="7620" marT="7620" marB="0" anchor="ctr">
                    <a:solidFill>
                      <a:srgbClr val="00FFFF"/>
                    </a:solidFill>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40000,00</a:t>
                      </a:r>
                    </a:p>
                  </a:txBody>
                  <a:tcPr marL="7620" marR="7620" marT="7620" marB="0" anchor="ctr">
                    <a:solidFill>
                      <a:srgbClr val="00FFFF"/>
                    </a:solidFill>
                  </a:tcPr>
                </a:tc>
                <a:extLst>
                  <a:ext uri="{0D108BD9-81ED-4DB2-BD59-A6C34878D82A}">
                    <a16:rowId xmlns:a16="http://schemas.microsoft.com/office/drawing/2014/main" val="2518261911"/>
                  </a:ext>
                </a:extLst>
              </a:tr>
              <a:tr h="7549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ИТОГО по подпрограмме</a:t>
                      </a: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7</a:t>
                      </a:r>
                    </a:p>
                  </a:txBody>
                  <a:tcPr>
                    <a:solidFill>
                      <a:srgbClr val="00FFFF"/>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rtl="0" fontAlgn="t"/>
                      <a:r>
                        <a:rPr lang="ru-RU" sz="1000" b="1" i="0" u="none" strike="noStrike" dirty="0">
                          <a:solidFill>
                            <a:srgbClr val="000000"/>
                          </a:solidFill>
                          <a:latin typeface="Times New Roman" panose="02020603050405020304" pitchFamily="18" charset="0"/>
                          <a:cs typeface="Times New Roman" panose="02020603050405020304" pitchFamily="18" charset="0"/>
                        </a:rPr>
                        <a:t>3240000,00</a:t>
                      </a:r>
                    </a:p>
                  </a:txBody>
                  <a:tcPr marL="7620" marR="7620" marT="7620" marB="0">
                    <a:solidFill>
                      <a:srgbClr val="00FFFF"/>
                    </a:solidFill>
                  </a:tcPr>
                </a:tc>
                <a:tc>
                  <a:txBody>
                    <a:bodyPr/>
                    <a:lstStyle/>
                    <a:p>
                      <a:pPr algn="ctr" rtl="0" fontAlgn="t"/>
                      <a:r>
                        <a:rPr lang="ru-RU" sz="1000" b="1"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solidFill>
                      <a:srgbClr val="00FFFF"/>
                    </a:solidFill>
                  </a:tcPr>
                </a:tc>
                <a:tc>
                  <a:txBody>
                    <a:bodyPr/>
                    <a:lstStyle/>
                    <a:p>
                      <a:pPr algn="ctr" rtl="0" fontAlgn="t"/>
                      <a:r>
                        <a:rPr lang="ru-RU" sz="1000" b="1" i="0" u="none" strike="noStrike" dirty="0">
                          <a:solidFill>
                            <a:srgbClr val="000000"/>
                          </a:solidFill>
                          <a:latin typeface="Times New Roman" panose="02020603050405020304" pitchFamily="18" charset="0"/>
                          <a:cs typeface="Times New Roman" panose="02020603050405020304" pitchFamily="18" charset="0"/>
                        </a:rPr>
                        <a:t>3,09</a:t>
                      </a:r>
                    </a:p>
                  </a:txBody>
                  <a:tcPr marL="7620" marR="7620" marT="7620" marB="0">
                    <a:solidFill>
                      <a:srgbClr val="00FFFF"/>
                    </a:solidFill>
                  </a:tcPr>
                </a:tc>
                <a:tc>
                  <a:txBody>
                    <a:bodyPr/>
                    <a:lstStyle/>
                    <a:p>
                      <a:pPr algn="ctr" rtl="0" fontAlgn="t"/>
                      <a:r>
                        <a:rPr lang="ru-RU" sz="1000" b="1" i="0" u="none" strike="noStrike" dirty="0">
                          <a:solidFill>
                            <a:srgbClr val="000000"/>
                          </a:solidFill>
                          <a:latin typeface="Times New Roman" panose="02020603050405020304" pitchFamily="18" charset="0"/>
                          <a:cs typeface="Times New Roman" panose="02020603050405020304" pitchFamily="18" charset="0"/>
                        </a:rPr>
                        <a:t>40000,00</a:t>
                      </a:r>
                    </a:p>
                  </a:txBody>
                  <a:tcPr marL="7620" marR="7620" marT="7620" marB="0">
                    <a:solidFill>
                      <a:srgbClr val="00FFFF"/>
                    </a:solidFill>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40000,00</a:t>
                      </a:r>
                    </a:p>
                  </a:txBody>
                  <a:tcPr marL="7620" marR="7620" marT="7620" marB="0">
                    <a:solidFill>
                      <a:srgbClr val="00FFFF"/>
                    </a:solidFill>
                  </a:tcPr>
                </a:tc>
                <a:extLst>
                  <a:ext uri="{0D108BD9-81ED-4DB2-BD59-A6C34878D82A}">
                    <a16:rowId xmlns:a16="http://schemas.microsoft.com/office/drawing/2014/main" val="3076291435"/>
                  </a:ext>
                </a:extLst>
              </a:tr>
            </a:tbl>
          </a:graphicData>
        </a:graphic>
      </p:graphicFrame>
      <p:pic>
        <p:nvPicPr>
          <p:cNvPr id="7" name="Рисунок 6">
            <a:extLst>
              <a:ext uri="{FF2B5EF4-FFF2-40B4-BE49-F238E27FC236}">
                <a16:creationId xmlns:a16="http://schemas.microsoft.com/office/drawing/2014/main" id="{797934DD-13BB-0A5F-CE46-F57D6C17BD0A}"/>
              </a:ext>
            </a:extLst>
          </p:cNvPr>
          <p:cNvPicPr>
            <a:picLocks noChangeAspect="1"/>
          </p:cNvPicPr>
          <p:nvPr/>
        </p:nvPicPr>
        <p:blipFill>
          <a:blip r:embed="rId3"/>
          <a:stretch>
            <a:fillRect/>
          </a:stretch>
        </p:blipFill>
        <p:spPr>
          <a:xfrm>
            <a:off x="189921" y="4826033"/>
            <a:ext cx="1591194" cy="890093"/>
          </a:xfrm>
          <a:prstGeom prst="rect">
            <a:avLst/>
          </a:prstGeom>
        </p:spPr>
      </p:pic>
      <p:pic>
        <p:nvPicPr>
          <p:cNvPr id="8" name="Рисунок 7">
            <a:extLst>
              <a:ext uri="{FF2B5EF4-FFF2-40B4-BE49-F238E27FC236}">
                <a16:creationId xmlns:a16="http://schemas.microsoft.com/office/drawing/2014/main" id="{FFAC2955-E45B-8F4E-CB41-679985446786}"/>
              </a:ext>
            </a:extLst>
          </p:cNvPr>
          <p:cNvPicPr>
            <a:picLocks noChangeAspect="1"/>
          </p:cNvPicPr>
          <p:nvPr/>
        </p:nvPicPr>
        <p:blipFill>
          <a:blip r:embed="rId4"/>
          <a:stretch>
            <a:fillRect/>
          </a:stretch>
        </p:blipFill>
        <p:spPr>
          <a:xfrm>
            <a:off x="196017" y="1738654"/>
            <a:ext cx="1381113" cy="794822"/>
          </a:xfrm>
          <a:prstGeom prst="rect">
            <a:avLst/>
          </a:prstGeom>
        </p:spPr>
      </p:pic>
    </p:spTree>
    <p:extLst>
      <p:ext uri="{BB962C8B-B14F-4D97-AF65-F5344CB8AC3E}">
        <p14:creationId xmlns:p14="http://schemas.microsoft.com/office/powerpoint/2010/main" val="211438885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F97CD95-D68F-08D4-CA52-53BD42C26EA4}"/>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7A4448B7-1CFE-68B5-F79C-1B916DBBC6A7}"/>
              </a:ext>
            </a:extLst>
          </p:cNvPr>
          <p:cNvSpPr/>
          <p:nvPr/>
        </p:nvSpPr>
        <p:spPr>
          <a:xfrm>
            <a:off x="4313906" y="0"/>
            <a:ext cx="2563522"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Стимулирование талантливых детей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CF82E3C2-00A1-9A45-C667-37C88015D748}"/>
              </a:ext>
            </a:extLst>
          </p:cNvPr>
          <p:cNvGraphicFramePr>
            <a:graphicFrameLocks noGrp="1"/>
          </p:cNvGraphicFramePr>
          <p:nvPr>
            <p:extLst>
              <p:ext uri="{D42A27DB-BD31-4B8C-83A1-F6EECF244321}">
                <p14:modId xmlns:p14="http://schemas.microsoft.com/office/powerpoint/2010/main" val="1296450963"/>
              </p:ext>
            </p:extLst>
          </p:nvPr>
        </p:nvGraphicFramePr>
        <p:xfrm>
          <a:off x="171481" y="192308"/>
          <a:ext cx="11707239" cy="3017320"/>
        </p:xfrm>
        <a:graphic>
          <a:graphicData uri="http://schemas.openxmlformats.org/drawingml/2006/table">
            <a:tbl>
              <a:tblPr firstRow="1" bandRow="1">
                <a:tableStyleId>{E8B1032C-EA38-4F05-BA0D-38AFFFC7BED3}</a:tableStyleId>
              </a:tblPr>
              <a:tblGrid>
                <a:gridCol w="1744573">
                  <a:extLst>
                    <a:ext uri="{9D8B030D-6E8A-4147-A177-3AD203B41FA5}">
                      <a16:colId xmlns:a16="http://schemas.microsoft.com/office/drawing/2014/main" val="4215834913"/>
                    </a:ext>
                  </a:extLst>
                </a:gridCol>
                <a:gridCol w="1518645">
                  <a:extLst>
                    <a:ext uri="{9D8B030D-6E8A-4147-A177-3AD203B41FA5}">
                      <a16:colId xmlns:a16="http://schemas.microsoft.com/office/drawing/2014/main" val="1598135866"/>
                    </a:ext>
                  </a:extLst>
                </a:gridCol>
                <a:gridCol w="1095554">
                  <a:extLst>
                    <a:ext uri="{9D8B030D-6E8A-4147-A177-3AD203B41FA5}">
                      <a16:colId xmlns:a16="http://schemas.microsoft.com/office/drawing/2014/main" val="20002"/>
                    </a:ext>
                  </a:extLst>
                </a:gridCol>
                <a:gridCol w="1570008">
                  <a:extLst>
                    <a:ext uri="{9D8B030D-6E8A-4147-A177-3AD203B41FA5}">
                      <a16:colId xmlns:a16="http://schemas.microsoft.com/office/drawing/2014/main" val="20003"/>
                    </a:ext>
                  </a:extLst>
                </a:gridCol>
                <a:gridCol w="1328468">
                  <a:extLst>
                    <a:ext uri="{9D8B030D-6E8A-4147-A177-3AD203B41FA5}">
                      <a16:colId xmlns:a16="http://schemas.microsoft.com/office/drawing/2014/main" val="20004"/>
                    </a:ext>
                  </a:extLst>
                </a:gridCol>
                <a:gridCol w="1259457">
                  <a:extLst>
                    <a:ext uri="{9D8B030D-6E8A-4147-A177-3AD203B41FA5}">
                      <a16:colId xmlns:a16="http://schemas.microsoft.com/office/drawing/2014/main" val="20005"/>
                    </a:ext>
                  </a:extLst>
                </a:gridCol>
                <a:gridCol w="824206">
                  <a:extLst>
                    <a:ext uri="{9D8B030D-6E8A-4147-A177-3AD203B41FA5}">
                      <a16:colId xmlns:a16="http://schemas.microsoft.com/office/drawing/2014/main" val="20006"/>
                    </a:ext>
                  </a:extLst>
                </a:gridCol>
                <a:gridCol w="1086928">
                  <a:extLst>
                    <a:ext uri="{9D8B030D-6E8A-4147-A177-3AD203B41FA5}">
                      <a16:colId xmlns:a16="http://schemas.microsoft.com/office/drawing/2014/main" val="20007"/>
                    </a:ext>
                  </a:extLst>
                </a:gridCol>
                <a:gridCol w="1279400">
                  <a:extLst>
                    <a:ext uri="{9D8B030D-6E8A-4147-A177-3AD203B41FA5}">
                      <a16:colId xmlns:a16="http://schemas.microsoft.com/office/drawing/2014/main" val="20008"/>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00FFFF"/>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00FFFF"/>
                    </a:solidFill>
                  </a:tcPr>
                </a:tc>
                <a:tc gridSpan="5">
                  <a:txBody>
                    <a:bodyPr/>
                    <a:lstStyle/>
                    <a:p>
                      <a:pPr algn="just"/>
                      <a:r>
                        <a:rPr lang="ru-RU" sz="1000" b="0" dirty="0">
                          <a:latin typeface="Times New Roman" panose="02020603050405020304" pitchFamily="18" charset="0"/>
                          <a:cs typeface="Times New Roman" panose="02020603050405020304" pitchFamily="18" charset="0"/>
                        </a:rPr>
                        <a:t>Объем расходов на поддержку, рублей/ Доля в общем объеме расходов,%</a:t>
                      </a:r>
                    </a:p>
                  </a:txBody>
                  <a:tcPr>
                    <a:solidFill>
                      <a:srgbClr val="00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(оценка)</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00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2025г к 2024г</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2026 год (прогноз)</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2027 год (прогноз)</a:t>
                      </a:r>
                    </a:p>
                  </a:txBody>
                  <a:tcPr>
                    <a:solidFill>
                      <a:srgbClr val="00FFFF"/>
                    </a:solidFill>
                  </a:tcPr>
                </a:tc>
                <a:extLst>
                  <a:ext uri="{0D108BD9-81ED-4DB2-BD59-A6C34878D82A}">
                    <a16:rowId xmlns:a16="http://schemas.microsoft.com/office/drawing/2014/main" val="4143262530"/>
                  </a:ext>
                </a:extLst>
              </a:tr>
              <a:tr h="370840">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txBody>
                  <a:tcPr>
                    <a:solidFill>
                      <a:srgbClr val="00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343868014"/>
                  </a:ext>
                </a:extLst>
              </a:tr>
              <a:tr h="832385">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Учащиеся - школьники</a:t>
                      </a: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1</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Выплата стипендии главы</a:t>
                      </a:r>
                    </a:p>
                  </a:txBody>
                  <a:tcPr>
                    <a:solidFill>
                      <a:srgbClr val="00FFFF"/>
                    </a:solidFill>
                  </a:tcPr>
                </a:tc>
                <a:tc>
                  <a:txBody>
                    <a:bodyPr/>
                    <a:lstStyle/>
                    <a:p>
                      <a:pPr algn="ctr" rtl="0" fontAlgn="t"/>
                      <a:r>
                        <a:rPr lang="ru-RU" sz="1000" b="0" i="0" u="none" strike="noStrike" dirty="0">
                          <a:solidFill>
                            <a:srgbClr val="000000"/>
                          </a:solidFill>
                          <a:latin typeface="Times New Roman"/>
                        </a:rPr>
                        <a:t>10000,00</a:t>
                      </a:r>
                    </a:p>
                  </a:txBody>
                  <a:tcPr marL="7620" marR="7620" marT="7620" marB="0">
                    <a:solidFill>
                      <a:srgbClr val="00FFFF"/>
                    </a:solidFill>
                  </a:tcPr>
                </a:tc>
                <a:tc>
                  <a:txBody>
                    <a:bodyPr/>
                    <a:lstStyle/>
                    <a:p>
                      <a:pPr algn="ctr" rtl="0" fontAlgn="t"/>
                      <a:r>
                        <a:rPr lang="ru-RU" sz="1000" b="0" i="0" u="none" strike="noStrike" dirty="0">
                          <a:solidFill>
                            <a:srgbClr val="000000"/>
                          </a:solidFill>
                          <a:latin typeface="Times New Roman"/>
                        </a:rPr>
                        <a:t>10000,00</a:t>
                      </a:r>
                    </a:p>
                  </a:txBody>
                  <a:tcPr marL="7620" marR="7620" marT="7620" marB="0">
                    <a:solidFill>
                      <a:srgbClr val="00FFFF"/>
                    </a:solidFill>
                  </a:tcPr>
                </a:tc>
                <a:tc>
                  <a:txBody>
                    <a:bodyPr/>
                    <a:lstStyle/>
                    <a:p>
                      <a:pPr algn="ctr" rtl="0" fontAlgn="t"/>
                      <a:r>
                        <a:rPr lang="ru-RU" sz="1000" b="0" i="0" u="none" strike="noStrike" dirty="0">
                          <a:solidFill>
                            <a:srgbClr val="000000"/>
                          </a:solidFill>
                          <a:latin typeface="Times New Roman"/>
                        </a:rPr>
                        <a:t>100</a:t>
                      </a:r>
                    </a:p>
                  </a:txBody>
                  <a:tcPr marL="7620" marR="7620" marT="7620" marB="0">
                    <a:solidFill>
                      <a:srgbClr val="00FFFF"/>
                    </a:solidFill>
                  </a:tcPr>
                </a:tc>
                <a:tc>
                  <a:txBody>
                    <a:bodyPr/>
                    <a:lstStyle/>
                    <a:p>
                      <a:pPr algn="ctr" rtl="0" fontAlgn="t"/>
                      <a:r>
                        <a:rPr lang="ru-RU" sz="1000" b="0" i="0" u="none" strike="noStrike" dirty="0">
                          <a:solidFill>
                            <a:srgbClr val="000000"/>
                          </a:solidFill>
                          <a:latin typeface="Times New Roman"/>
                        </a:rPr>
                        <a:t>10000,00</a:t>
                      </a:r>
                    </a:p>
                  </a:txBody>
                  <a:tcPr marL="7620" marR="7620" marT="7620" marB="0">
                    <a:solidFill>
                      <a:srgbClr val="00FFFF"/>
                    </a:solidFill>
                  </a:tcPr>
                </a:tc>
                <a:tc>
                  <a:txBody>
                    <a:bodyPr/>
                    <a:lstStyle/>
                    <a:p>
                      <a:pPr algn="ctr" fontAlgn="t"/>
                      <a:r>
                        <a:rPr lang="ru-RU" sz="1000" b="0" i="0" u="none" strike="noStrike" dirty="0">
                          <a:solidFill>
                            <a:srgbClr val="000000"/>
                          </a:solidFill>
                          <a:latin typeface="Times New Roman"/>
                        </a:rPr>
                        <a:t>10000,00</a:t>
                      </a:r>
                    </a:p>
                  </a:txBody>
                  <a:tcPr marL="7620" marR="7620" marT="7620" marB="0">
                    <a:solidFill>
                      <a:srgbClr val="00FFFF"/>
                    </a:solidFill>
                  </a:tcPr>
                </a:tc>
                <a:extLst>
                  <a:ext uri="{0D108BD9-81ED-4DB2-BD59-A6C34878D82A}">
                    <a16:rowId xmlns:a16="http://schemas.microsoft.com/office/drawing/2014/main" val="3025846410"/>
                  </a:ext>
                </a:extLst>
              </a:tr>
              <a:tr h="2900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ИТОГО по подпрограмме</a:t>
                      </a: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a:t>
                      </a:r>
                    </a:p>
                  </a:txBody>
                  <a:tcPr>
                    <a:solidFill>
                      <a:srgbClr val="00FFFF"/>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rtl="0" fontAlgn="t"/>
                      <a:r>
                        <a:rPr lang="ru-RU" sz="1000" b="1" i="0" u="none" strike="noStrike" dirty="0">
                          <a:solidFill>
                            <a:srgbClr val="000000"/>
                          </a:solidFill>
                          <a:latin typeface="Times New Roman"/>
                        </a:rPr>
                        <a:t>10000,00</a:t>
                      </a:r>
                    </a:p>
                  </a:txBody>
                  <a:tcPr marL="7620" marR="7620" marT="7620" marB="0">
                    <a:solidFill>
                      <a:srgbClr val="00FFFF"/>
                    </a:solidFill>
                  </a:tcPr>
                </a:tc>
                <a:tc>
                  <a:txBody>
                    <a:bodyPr/>
                    <a:lstStyle/>
                    <a:p>
                      <a:pPr algn="ctr" rtl="0" fontAlgn="t"/>
                      <a:r>
                        <a:rPr lang="ru-RU" sz="1000" b="1" i="0" u="none" strike="noStrike" dirty="0">
                          <a:solidFill>
                            <a:srgbClr val="000000"/>
                          </a:solidFill>
                          <a:latin typeface="Times New Roman"/>
                        </a:rPr>
                        <a:t>10000,00</a:t>
                      </a:r>
                    </a:p>
                  </a:txBody>
                  <a:tcPr marL="7620" marR="7620" marT="7620" marB="0">
                    <a:solidFill>
                      <a:srgbClr val="00FFFF"/>
                    </a:solidFill>
                  </a:tcPr>
                </a:tc>
                <a:tc>
                  <a:txBody>
                    <a:bodyPr/>
                    <a:lstStyle/>
                    <a:p>
                      <a:pPr algn="ctr" rtl="0" fontAlgn="t"/>
                      <a:r>
                        <a:rPr lang="ru-RU" sz="1000" b="1" i="0" u="none" strike="noStrike" dirty="0">
                          <a:solidFill>
                            <a:srgbClr val="000000"/>
                          </a:solidFill>
                          <a:latin typeface="Times New Roman"/>
                        </a:rPr>
                        <a:t>100</a:t>
                      </a:r>
                    </a:p>
                  </a:txBody>
                  <a:tcPr marL="7620" marR="7620" marT="7620" marB="0">
                    <a:solidFill>
                      <a:srgbClr val="00FFFF"/>
                    </a:solidFill>
                  </a:tcPr>
                </a:tc>
                <a:tc>
                  <a:txBody>
                    <a:bodyPr/>
                    <a:lstStyle/>
                    <a:p>
                      <a:pPr algn="ctr" rtl="0" fontAlgn="t"/>
                      <a:r>
                        <a:rPr lang="ru-RU" sz="1000" b="1" i="0" u="none" strike="noStrike" dirty="0">
                          <a:solidFill>
                            <a:srgbClr val="000000"/>
                          </a:solidFill>
                          <a:latin typeface="Times New Roman"/>
                        </a:rPr>
                        <a:t>10000,00</a:t>
                      </a:r>
                    </a:p>
                  </a:txBody>
                  <a:tcPr marL="7620" marR="7620" marT="7620" marB="0">
                    <a:solidFill>
                      <a:srgbClr val="00FFFF"/>
                    </a:solidFill>
                  </a:tcPr>
                </a:tc>
                <a:tc>
                  <a:txBody>
                    <a:bodyPr/>
                    <a:lstStyle/>
                    <a:p>
                      <a:pPr algn="ctr" fontAlgn="t"/>
                      <a:r>
                        <a:rPr lang="ru-RU" sz="1000" b="1" i="0" u="none" strike="noStrike" dirty="0">
                          <a:solidFill>
                            <a:srgbClr val="000000"/>
                          </a:solidFill>
                          <a:latin typeface="Times New Roman"/>
                        </a:rPr>
                        <a:t>10000,00</a:t>
                      </a:r>
                    </a:p>
                  </a:txBody>
                  <a:tcPr marL="7620" marR="7620" marT="7620" marB="0">
                    <a:solidFill>
                      <a:srgbClr val="00FFFF"/>
                    </a:solidFill>
                  </a:tcPr>
                </a:tc>
                <a:extLst>
                  <a:ext uri="{0D108BD9-81ED-4DB2-BD59-A6C34878D82A}">
                    <a16:rowId xmlns:a16="http://schemas.microsoft.com/office/drawing/2014/main" val="4044378265"/>
                  </a:ext>
                </a:extLst>
              </a:tr>
              <a:tr h="316158">
                <a:tc gridSpan="2">
                  <a:txBody>
                    <a:bodyPr/>
                    <a:lstStyle/>
                    <a:p>
                      <a:pPr algn="ctr"/>
                      <a:r>
                        <a:rPr lang="ru-RU" sz="1100" b="1" dirty="0">
                          <a:latin typeface="Times New Roman" panose="02020603050405020304" pitchFamily="18" charset="0"/>
                          <a:cs typeface="Times New Roman" panose="02020603050405020304" pitchFamily="18" charset="0"/>
                        </a:rPr>
                        <a:t>ВСЕГО по программе</a:t>
                      </a:r>
                    </a:p>
                  </a:txBody>
                  <a:tcPr>
                    <a:solidFill>
                      <a:srgbClr val="00FFFF"/>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1072/8,7</a:t>
                      </a:r>
                    </a:p>
                  </a:txBody>
                  <a:tcPr>
                    <a:solidFill>
                      <a:srgbClr val="00FFFF"/>
                    </a:solidFill>
                  </a:tcPr>
                </a:tc>
                <a:tc>
                  <a:txBody>
                    <a:bodyPr/>
                    <a:lstStyle/>
                    <a:p>
                      <a:endParaRPr lang="ru-RU" dirty="0"/>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21325982,00</a:t>
                      </a: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18665630,00</a:t>
                      </a:r>
                    </a:p>
                  </a:txBody>
                  <a:tcPr>
                    <a:solidFill>
                      <a:srgbClr val="00FFFF"/>
                    </a:solidFill>
                  </a:tcPr>
                </a:tc>
                <a:tc>
                  <a:txBody>
                    <a:bodyPr/>
                    <a:lstStyle/>
                    <a:p>
                      <a:pPr algn="ctr"/>
                      <a:r>
                        <a:rPr lang="ru-RU" sz="1100" b="1" dirty="0">
                          <a:latin typeface="Times New Roman" pitchFamily="18" charset="0"/>
                          <a:cs typeface="Times New Roman" pitchFamily="18" charset="0"/>
                        </a:rPr>
                        <a:t>87,53</a:t>
                      </a: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18667930,00</a:t>
                      </a: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18733063,00</a:t>
                      </a:r>
                    </a:p>
                  </a:txBody>
                  <a:tcPr>
                    <a:solidFill>
                      <a:srgbClr val="00FFFF"/>
                    </a:solidFill>
                  </a:tcPr>
                </a:tc>
                <a:extLst>
                  <a:ext uri="{0D108BD9-81ED-4DB2-BD59-A6C34878D82A}">
                    <a16:rowId xmlns:a16="http://schemas.microsoft.com/office/drawing/2014/main" val="3809794037"/>
                  </a:ext>
                </a:extLst>
              </a:tr>
            </a:tbl>
          </a:graphicData>
        </a:graphic>
      </p:graphicFrame>
      <p:pic>
        <p:nvPicPr>
          <p:cNvPr id="5" name="Рисунок 4">
            <a:extLst>
              <a:ext uri="{FF2B5EF4-FFF2-40B4-BE49-F238E27FC236}">
                <a16:creationId xmlns:a16="http://schemas.microsoft.com/office/drawing/2014/main" id="{36B63E04-FF55-4D09-CD4D-926C72D02286}"/>
              </a:ext>
            </a:extLst>
          </p:cNvPr>
          <p:cNvPicPr>
            <a:picLocks noChangeAspect="1"/>
          </p:cNvPicPr>
          <p:nvPr/>
        </p:nvPicPr>
        <p:blipFill>
          <a:blip r:embed="rId3"/>
          <a:stretch>
            <a:fillRect/>
          </a:stretch>
        </p:blipFill>
        <p:spPr>
          <a:xfrm>
            <a:off x="334120" y="1742858"/>
            <a:ext cx="1284955" cy="796209"/>
          </a:xfrm>
          <a:prstGeom prst="rect">
            <a:avLst/>
          </a:prstGeom>
        </p:spPr>
      </p:pic>
      <p:sp>
        <p:nvSpPr>
          <p:cNvPr id="6" name="Прямоугольник 5">
            <a:extLst>
              <a:ext uri="{FF2B5EF4-FFF2-40B4-BE49-F238E27FC236}">
                <a16:creationId xmlns:a16="http://schemas.microsoft.com/office/drawing/2014/main" id="{A93F8E44-E6D7-C253-0A56-6EB07E3EE9A6}"/>
              </a:ext>
            </a:extLst>
          </p:cNvPr>
          <p:cNvSpPr/>
          <p:nvPr/>
        </p:nvSpPr>
        <p:spPr>
          <a:xfrm>
            <a:off x="1303328" y="3255320"/>
            <a:ext cx="10003766" cy="261610"/>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«Управление и распоряжение муниципальным имуществом</a:t>
            </a:r>
            <a:endParaRPr lang="ru-RU" sz="1100" dirty="0"/>
          </a:p>
        </p:txBody>
      </p:sp>
      <p:sp>
        <p:nvSpPr>
          <p:cNvPr id="8" name="Прямоугольник 7">
            <a:extLst>
              <a:ext uri="{FF2B5EF4-FFF2-40B4-BE49-F238E27FC236}">
                <a16:creationId xmlns:a16="http://schemas.microsoft.com/office/drawing/2014/main" id="{055D6F3A-718B-8D33-72C2-C8D8A21C42B6}"/>
              </a:ext>
            </a:extLst>
          </p:cNvPr>
          <p:cNvSpPr/>
          <p:nvPr/>
        </p:nvSpPr>
        <p:spPr>
          <a:xfrm>
            <a:off x="3048000" y="3471875"/>
            <a:ext cx="6096000" cy="261610"/>
          </a:xfrm>
          <a:prstGeom prst="rect">
            <a:avLst/>
          </a:prstGeom>
        </p:spPr>
        <p:txBody>
          <a:bodyPr>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детей – сирот, оставшихся без попечения родителей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id="{798ACC27-3967-BAB1-54CB-3E2BB0080EEB}"/>
              </a:ext>
            </a:extLst>
          </p:cNvPr>
          <p:cNvGraphicFramePr>
            <a:graphicFrameLocks noGrp="1"/>
          </p:cNvGraphicFramePr>
          <p:nvPr>
            <p:extLst>
              <p:ext uri="{D42A27DB-BD31-4B8C-83A1-F6EECF244321}">
                <p14:modId xmlns:p14="http://schemas.microsoft.com/office/powerpoint/2010/main" val="2382431492"/>
              </p:ext>
            </p:extLst>
          </p:nvPr>
        </p:nvGraphicFramePr>
        <p:xfrm>
          <a:off x="106261" y="3770351"/>
          <a:ext cx="11727808" cy="2633639"/>
        </p:xfrm>
        <a:graphic>
          <a:graphicData uri="http://schemas.openxmlformats.org/drawingml/2006/table">
            <a:tbl>
              <a:tblPr firstRow="1" bandRow="1">
                <a:tableStyleId>{E8B1032C-EA38-4F05-BA0D-38AFFFC7BED3}</a:tableStyleId>
              </a:tblPr>
              <a:tblGrid>
                <a:gridCol w="1706432">
                  <a:extLst>
                    <a:ext uri="{9D8B030D-6E8A-4147-A177-3AD203B41FA5}">
                      <a16:colId xmlns:a16="http://schemas.microsoft.com/office/drawing/2014/main" val="4215834913"/>
                    </a:ext>
                  </a:extLst>
                </a:gridCol>
                <a:gridCol w="1677127">
                  <a:extLst>
                    <a:ext uri="{9D8B030D-6E8A-4147-A177-3AD203B41FA5}">
                      <a16:colId xmlns:a16="http://schemas.microsoft.com/office/drawing/2014/main" val="1385891004"/>
                    </a:ext>
                  </a:extLst>
                </a:gridCol>
                <a:gridCol w="1094368">
                  <a:extLst>
                    <a:ext uri="{9D8B030D-6E8A-4147-A177-3AD203B41FA5}">
                      <a16:colId xmlns:a16="http://schemas.microsoft.com/office/drawing/2014/main" val="1069164810"/>
                    </a:ext>
                  </a:extLst>
                </a:gridCol>
                <a:gridCol w="1526875">
                  <a:extLst>
                    <a:ext uri="{9D8B030D-6E8A-4147-A177-3AD203B41FA5}">
                      <a16:colId xmlns:a16="http://schemas.microsoft.com/office/drawing/2014/main" val="298257467"/>
                    </a:ext>
                  </a:extLst>
                </a:gridCol>
                <a:gridCol w="1302589">
                  <a:extLst>
                    <a:ext uri="{9D8B030D-6E8A-4147-A177-3AD203B41FA5}">
                      <a16:colId xmlns:a16="http://schemas.microsoft.com/office/drawing/2014/main" val="105360326"/>
                    </a:ext>
                  </a:extLst>
                </a:gridCol>
                <a:gridCol w="1207698">
                  <a:extLst>
                    <a:ext uri="{9D8B030D-6E8A-4147-A177-3AD203B41FA5}">
                      <a16:colId xmlns:a16="http://schemas.microsoft.com/office/drawing/2014/main" val="4024945137"/>
                    </a:ext>
                  </a:extLst>
                </a:gridCol>
                <a:gridCol w="897147">
                  <a:extLst>
                    <a:ext uri="{9D8B030D-6E8A-4147-A177-3AD203B41FA5}">
                      <a16:colId xmlns:a16="http://schemas.microsoft.com/office/drawing/2014/main" val="3266565269"/>
                    </a:ext>
                  </a:extLst>
                </a:gridCol>
                <a:gridCol w="1104181">
                  <a:extLst>
                    <a:ext uri="{9D8B030D-6E8A-4147-A177-3AD203B41FA5}">
                      <a16:colId xmlns:a16="http://schemas.microsoft.com/office/drawing/2014/main" val="3171639885"/>
                    </a:ext>
                  </a:extLst>
                </a:gridCol>
                <a:gridCol w="1211391">
                  <a:extLst>
                    <a:ext uri="{9D8B030D-6E8A-4147-A177-3AD203B41FA5}">
                      <a16:colId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00FFFF"/>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00FFFF"/>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 Доля в общем объеме расходов,%</a:t>
                      </a:r>
                      <a:endParaRPr lang="ru-RU" sz="1000" b="0" dirty="0"/>
                    </a:p>
                  </a:txBody>
                  <a:tcPr>
                    <a:solidFill>
                      <a:srgbClr val="00FFFF"/>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(оценка)</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00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2025г к 2024г</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2026 год (прогноз)</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2027 год (прогноз)</a:t>
                      </a:r>
                    </a:p>
                  </a:txBody>
                  <a:tcPr>
                    <a:solidFill>
                      <a:srgbClr val="00FFFF"/>
                    </a:solidFill>
                  </a:tcPr>
                </a:tc>
                <a:extLst>
                  <a:ext uri="{0D108BD9-81ED-4DB2-BD59-A6C34878D82A}">
                    <a16:rowId xmlns:a16="http://schemas.microsoft.com/office/drawing/2014/main" val="414326253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Дети – сироты и дети, оставшиеся без попечения родителей</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5</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Обеспечение жилыми помещениями</a:t>
                      </a:r>
                    </a:p>
                  </a:txBody>
                  <a:tcPr>
                    <a:solidFill>
                      <a:srgbClr val="00FFFF"/>
                    </a:solidFill>
                  </a:tcPr>
                </a:tc>
                <a:tc>
                  <a:txBody>
                    <a:bodyPr/>
                    <a:lstStyle/>
                    <a:p>
                      <a:pPr algn="ctr" fontAlgn="ctr"/>
                      <a:r>
                        <a:rPr lang="ru-RU" sz="1000" b="0" i="0" u="none" strike="noStrike" dirty="0">
                          <a:solidFill>
                            <a:srgbClr val="000000"/>
                          </a:solidFill>
                          <a:latin typeface="Times New Roman"/>
                        </a:rPr>
                        <a:t>16785000,00</a:t>
                      </a:r>
                    </a:p>
                  </a:txBody>
                  <a:tcPr marL="7620" marR="7620" marT="7620" marB="0">
                    <a:solidFill>
                      <a:srgbClr val="00FFFF"/>
                    </a:solidFill>
                  </a:tcPr>
                </a:tc>
                <a:tc>
                  <a:txBody>
                    <a:bodyPr/>
                    <a:lstStyle/>
                    <a:p>
                      <a:pPr algn="ctr" rtl="0" fontAlgn="ctr"/>
                      <a:r>
                        <a:rPr lang="ru-RU" sz="1000" b="0" i="0" u="none" strike="noStrike" dirty="0">
                          <a:solidFill>
                            <a:srgbClr val="000000"/>
                          </a:solidFill>
                          <a:latin typeface="Times New Roman" panose="02020603050405020304" pitchFamily="18" charset="0"/>
                          <a:cs typeface="Times New Roman" panose="02020603050405020304" pitchFamily="18" charset="0"/>
                        </a:rPr>
                        <a:t>42763750,80</a:t>
                      </a:r>
                    </a:p>
                  </a:txBody>
                  <a:tcPr marL="7620" marR="7620" marT="7620" marB="0">
                    <a:solidFill>
                      <a:srgbClr val="00FFFF"/>
                    </a:solidFill>
                  </a:tcPr>
                </a:tc>
                <a:tc>
                  <a:txBody>
                    <a:bodyPr/>
                    <a:lstStyle/>
                    <a:p>
                      <a:pPr algn="ctr" rtl="0"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254,77</a:t>
                      </a:r>
                    </a:p>
                  </a:txBody>
                  <a:tcPr marL="9525" marR="9525" marT="9525" marB="0">
                    <a:solidFill>
                      <a:srgbClr val="00FFFF"/>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15719260,80</a:t>
                      </a:r>
                    </a:p>
                  </a:txBody>
                  <a:tcPr marL="9525" marR="9525" marT="9525" marB="0">
                    <a:solidFill>
                      <a:srgbClr val="00FFFF"/>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15719260,80</a:t>
                      </a:r>
                    </a:p>
                  </a:txBody>
                  <a:tcPr marL="9525" marR="9525" marT="9525" marB="0">
                    <a:solidFill>
                      <a:srgbClr val="00FFFF"/>
                    </a:solidFill>
                  </a:tcPr>
                </a:tc>
                <a:extLst>
                  <a:ext uri="{0D108BD9-81ED-4DB2-BD59-A6C34878D82A}">
                    <a16:rowId xmlns:a16="http://schemas.microsoft.com/office/drawing/2014/main" val="2518261911"/>
                  </a:ext>
                </a:extLst>
              </a:tr>
              <a:tr h="46955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5/0,04</a:t>
                      </a:r>
                    </a:p>
                  </a:txBody>
                  <a:tcPr>
                    <a:solidFill>
                      <a:srgbClr val="00FFFF"/>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fontAlgn="ctr"/>
                      <a:r>
                        <a:rPr lang="ru-RU" sz="1000" b="1" i="0" u="none" strike="noStrike" dirty="0">
                          <a:solidFill>
                            <a:srgbClr val="000000"/>
                          </a:solidFill>
                          <a:latin typeface="Times New Roman"/>
                        </a:rPr>
                        <a:t>16785000,00</a:t>
                      </a:r>
                    </a:p>
                  </a:txBody>
                  <a:tcPr marL="7620" marR="7620" marT="7620" marB="0">
                    <a:solidFill>
                      <a:srgbClr val="00FFFF"/>
                    </a:solidFill>
                  </a:tcPr>
                </a:tc>
                <a:tc>
                  <a:txBody>
                    <a:bodyPr/>
                    <a:lstStyle/>
                    <a:p>
                      <a:pPr algn="ctr" rtl="0" fontAlgn="ctr"/>
                      <a:r>
                        <a:rPr lang="ru-RU" sz="1000" b="1" i="0" u="none" strike="noStrike" dirty="0">
                          <a:solidFill>
                            <a:srgbClr val="000000"/>
                          </a:solidFill>
                          <a:latin typeface="Times New Roman" panose="02020603050405020304" pitchFamily="18" charset="0"/>
                          <a:cs typeface="Times New Roman" panose="02020603050405020304" pitchFamily="18" charset="0"/>
                        </a:rPr>
                        <a:t>42763750,80</a:t>
                      </a:r>
                    </a:p>
                  </a:txBody>
                  <a:tcPr marL="7620" marR="7620" marT="7620" marB="0">
                    <a:solidFill>
                      <a:srgbClr val="00FFFF"/>
                    </a:solidFill>
                  </a:tcPr>
                </a:tc>
                <a:tc>
                  <a:txBody>
                    <a:bodyPr/>
                    <a:lstStyle/>
                    <a:p>
                      <a:pPr algn="ctr" rtl="0" fontAlgn="t"/>
                      <a:r>
                        <a:rPr lang="ru-RU" sz="1000" b="1" i="0" u="none" strike="noStrike" dirty="0">
                          <a:solidFill>
                            <a:srgbClr val="000000"/>
                          </a:solidFill>
                          <a:effectLst/>
                          <a:latin typeface="Times New Roman" panose="02020603050405020304" pitchFamily="18" charset="0"/>
                          <a:cs typeface="Times New Roman" panose="02020603050405020304" pitchFamily="18" charset="0"/>
                        </a:rPr>
                        <a:t>254,77</a:t>
                      </a:r>
                    </a:p>
                  </a:txBody>
                  <a:tcPr marL="9525" marR="9525" marT="9525" marB="0">
                    <a:solidFill>
                      <a:srgbClr val="00FFFF"/>
                    </a:solidFill>
                  </a:tcPr>
                </a:tc>
                <a:tc>
                  <a:txBody>
                    <a:bodyPr/>
                    <a:lstStyle/>
                    <a:p>
                      <a:pPr algn="ctr" fontAlgn="t"/>
                      <a:r>
                        <a:rPr lang="ru-RU" sz="1000" b="1" i="0" u="none" strike="noStrike" dirty="0">
                          <a:solidFill>
                            <a:srgbClr val="000000"/>
                          </a:solidFill>
                          <a:effectLst/>
                          <a:latin typeface="Times New Roman" panose="02020603050405020304" pitchFamily="18" charset="0"/>
                          <a:cs typeface="Times New Roman" panose="02020603050405020304" pitchFamily="18" charset="0"/>
                        </a:rPr>
                        <a:t>15719260,80</a:t>
                      </a:r>
                    </a:p>
                  </a:txBody>
                  <a:tcPr marL="9525" marR="9525" marT="9525" marB="0">
                    <a:solidFill>
                      <a:srgbClr val="00FFFF"/>
                    </a:solidFill>
                  </a:tcPr>
                </a:tc>
                <a:tc>
                  <a:txBody>
                    <a:bodyPr/>
                    <a:lstStyle/>
                    <a:p>
                      <a:pPr algn="ctr" fontAlgn="t"/>
                      <a:r>
                        <a:rPr lang="ru-RU" sz="1000" b="1" i="0" u="none" strike="noStrike" dirty="0">
                          <a:solidFill>
                            <a:srgbClr val="000000"/>
                          </a:solidFill>
                          <a:effectLst/>
                          <a:latin typeface="Times New Roman" panose="02020603050405020304" pitchFamily="18" charset="0"/>
                          <a:cs typeface="Times New Roman" panose="02020603050405020304" pitchFamily="18" charset="0"/>
                        </a:rPr>
                        <a:t>15719260,80</a:t>
                      </a:r>
                    </a:p>
                  </a:txBody>
                  <a:tcPr marL="9525" marR="9525" marT="9525" marB="0">
                    <a:solidFill>
                      <a:srgbClr val="00FFFF"/>
                    </a:solidFill>
                  </a:tcPr>
                </a:tc>
                <a:extLst>
                  <a:ext uri="{0D108BD9-81ED-4DB2-BD59-A6C34878D82A}">
                    <a16:rowId xmlns:a16="http://schemas.microsoft.com/office/drawing/2014/main" val="869651527"/>
                  </a:ext>
                </a:extLst>
              </a:tr>
            </a:tbl>
          </a:graphicData>
        </a:graphic>
      </p:graphicFrame>
      <p:pic>
        <p:nvPicPr>
          <p:cNvPr id="10" name="Рисунок 9">
            <a:extLst>
              <a:ext uri="{FF2B5EF4-FFF2-40B4-BE49-F238E27FC236}">
                <a16:creationId xmlns:a16="http://schemas.microsoft.com/office/drawing/2014/main" id="{4C42E7A9-3584-373E-995B-061253F1E387}"/>
              </a:ext>
            </a:extLst>
          </p:cNvPr>
          <p:cNvPicPr>
            <a:picLocks noChangeAspect="1"/>
          </p:cNvPicPr>
          <p:nvPr/>
        </p:nvPicPr>
        <p:blipFill>
          <a:blip r:embed="rId4"/>
          <a:stretch>
            <a:fillRect/>
          </a:stretch>
        </p:blipFill>
        <p:spPr>
          <a:xfrm>
            <a:off x="334120" y="4958350"/>
            <a:ext cx="1345463" cy="838444"/>
          </a:xfrm>
          <a:prstGeom prst="rect">
            <a:avLst/>
          </a:prstGeom>
        </p:spPr>
      </p:pic>
    </p:spTree>
    <p:extLst>
      <p:ext uri="{BB962C8B-B14F-4D97-AF65-F5344CB8AC3E}">
        <p14:creationId xmlns:p14="http://schemas.microsoft.com/office/powerpoint/2010/main" val="23756591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0B9FC1A-7B72-DD4F-50B4-8BE2B09ED54B}"/>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357F446A-FC62-24E6-0913-F57CFB3DC2DB}"/>
              </a:ext>
            </a:extLst>
          </p:cNvPr>
          <p:cNvSpPr/>
          <p:nvPr/>
        </p:nvSpPr>
        <p:spPr>
          <a:xfrm>
            <a:off x="2648811" y="43943"/>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«Муниципальное управление»</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C760C3CD-4BEA-8F8E-7087-4565E79FDF7C}"/>
              </a:ext>
            </a:extLst>
          </p:cNvPr>
          <p:cNvSpPr/>
          <p:nvPr/>
        </p:nvSpPr>
        <p:spPr>
          <a:xfrm>
            <a:off x="4621579" y="196719"/>
            <a:ext cx="1750799"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пенсионеров</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F89CC4DA-736F-17E0-7354-DD36A9B3CE3B}"/>
              </a:ext>
            </a:extLst>
          </p:cNvPr>
          <p:cNvGraphicFramePr>
            <a:graphicFrameLocks noGrp="1"/>
          </p:cNvGraphicFramePr>
          <p:nvPr>
            <p:extLst>
              <p:ext uri="{D42A27DB-BD31-4B8C-83A1-F6EECF244321}">
                <p14:modId xmlns:p14="http://schemas.microsoft.com/office/powerpoint/2010/main" val="3462632150"/>
              </p:ext>
            </p:extLst>
          </p:nvPr>
        </p:nvGraphicFramePr>
        <p:xfrm>
          <a:off x="339518" y="458329"/>
          <a:ext cx="11727808" cy="2449325"/>
        </p:xfrm>
        <a:graphic>
          <a:graphicData uri="http://schemas.openxmlformats.org/drawingml/2006/table">
            <a:tbl>
              <a:tblPr firstRow="1" bandRow="1">
                <a:tableStyleId>{E8B1032C-EA38-4F05-BA0D-38AFFFC7BED3}</a:tableStyleId>
              </a:tblPr>
              <a:tblGrid>
                <a:gridCol w="1706432">
                  <a:extLst>
                    <a:ext uri="{9D8B030D-6E8A-4147-A177-3AD203B41FA5}">
                      <a16:colId xmlns:a16="http://schemas.microsoft.com/office/drawing/2014/main" val="4215834913"/>
                    </a:ext>
                  </a:extLst>
                </a:gridCol>
                <a:gridCol w="1878463">
                  <a:extLst>
                    <a:ext uri="{9D8B030D-6E8A-4147-A177-3AD203B41FA5}">
                      <a16:colId xmlns:a16="http://schemas.microsoft.com/office/drawing/2014/main" val="1385891004"/>
                    </a:ext>
                  </a:extLst>
                </a:gridCol>
                <a:gridCol w="1208015">
                  <a:extLst>
                    <a:ext uri="{9D8B030D-6E8A-4147-A177-3AD203B41FA5}">
                      <a16:colId xmlns:a16="http://schemas.microsoft.com/office/drawing/2014/main" val="1069164810"/>
                    </a:ext>
                  </a:extLst>
                </a:gridCol>
                <a:gridCol w="1694971">
                  <a:extLst>
                    <a:ext uri="{9D8B030D-6E8A-4147-A177-3AD203B41FA5}">
                      <a16:colId xmlns:a16="http://schemas.microsoft.com/office/drawing/2014/main" val="298257467"/>
                    </a:ext>
                  </a:extLst>
                </a:gridCol>
                <a:gridCol w="1043796">
                  <a:extLst>
                    <a:ext uri="{9D8B030D-6E8A-4147-A177-3AD203B41FA5}">
                      <a16:colId xmlns:a16="http://schemas.microsoft.com/office/drawing/2014/main" val="105360326"/>
                    </a:ext>
                  </a:extLst>
                </a:gridCol>
                <a:gridCol w="1270499">
                  <a:extLst>
                    <a:ext uri="{9D8B030D-6E8A-4147-A177-3AD203B41FA5}">
                      <a16:colId xmlns:a16="http://schemas.microsoft.com/office/drawing/2014/main" val="4024945137"/>
                    </a:ext>
                  </a:extLst>
                </a:gridCol>
                <a:gridCol w="975211">
                  <a:extLst>
                    <a:ext uri="{9D8B030D-6E8A-4147-A177-3AD203B41FA5}">
                      <a16:colId xmlns:a16="http://schemas.microsoft.com/office/drawing/2014/main" val="3266565269"/>
                    </a:ext>
                  </a:extLst>
                </a:gridCol>
                <a:gridCol w="975210">
                  <a:extLst>
                    <a:ext uri="{9D8B030D-6E8A-4147-A177-3AD203B41FA5}">
                      <a16:colId xmlns:a16="http://schemas.microsoft.com/office/drawing/2014/main" val="3171639885"/>
                    </a:ext>
                  </a:extLst>
                </a:gridCol>
                <a:gridCol w="975211">
                  <a:extLst>
                    <a:ext uri="{9D8B030D-6E8A-4147-A177-3AD203B41FA5}">
                      <a16:colId xmlns:a16="http://schemas.microsoft.com/office/drawing/2014/main" val="1553757453"/>
                    </a:ext>
                  </a:extLst>
                </a:gridCol>
              </a:tblGrid>
              <a:tr h="0">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00FFFF"/>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00FFFF"/>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sz="1000" b="0" dirty="0"/>
                    </a:p>
                  </a:txBody>
                  <a:tcPr>
                    <a:solidFill>
                      <a:srgbClr val="00FFFF"/>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(оценка)</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00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2025г к 2024г</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2026 год (прогноз)</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2027 год (прогноз)</a:t>
                      </a:r>
                    </a:p>
                  </a:txBody>
                  <a:tcPr>
                    <a:solidFill>
                      <a:srgbClr val="00FFFF"/>
                    </a:solidFill>
                  </a:tcPr>
                </a:tc>
                <a:extLst>
                  <a:ext uri="{0D108BD9-81ED-4DB2-BD59-A6C34878D82A}">
                    <a16:rowId xmlns:a16="http://schemas.microsoft.com/office/drawing/2014/main" val="414326253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Пенсионеры из числа, бывших муниципальных служащих</a:t>
                      </a:r>
                    </a:p>
                  </a:txBody>
                  <a:tcPr>
                    <a:solidFill>
                      <a:srgbClr val="00FFFF"/>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11</a:t>
                      </a: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Доплата к пенсии муниципальных служащих</a:t>
                      </a:r>
                    </a:p>
                  </a:txBody>
                  <a:tcPr>
                    <a:solidFill>
                      <a:srgbClr val="00FFFF"/>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990000,00</a:t>
                      </a:r>
                    </a:p>
                  </a:txBody>
                  <a:tcPr marL="9525" marR="9525" marT="9525" marB="0">
                    <a:solidFill>
                      <a:srgbClr val="00FFFF"/>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990000,00</a:t>
                      </a:r>
                    </a:p>
                  </a:txBody>
                  <a:tcPr marL="9525" marR="9525" marT="9525" marB="0">
                    <a:solidFill>
                      <a:srgbClr val="00FFFF"/>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100,00</a:t>
                      </a:r>
                    </a:p>
                  </a:txBody>
                  <a:tcPr marL="9525" marR="9525" marT="9525" marB="0">
                    <a:solidFill>
                      <a:srgbClr val="00FFFF"/>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850000,00</a:t>
                      </a:r>
                    </a:p>
                  </a:txBody>
                  <a:tcPr marL="9525" marR="9525" marT="9525" marB="0">
                    <a:solidFill>
                      <a:srgbClr val="00FFFF"/>
                    </a:solidFill>
                  </a:tcPr>
                </a:tc>
                <a:tc>
                  <a:txBody>
                    <a:bodyPr/>
                    <a:lstStyle/>
                    <a:p>
                      <a:pPr algn="r" fontAlgn="t"/>
                      <a:r>
                        <a:rPr lang="ru-RU" sz="1000" b="0" i="0" u="none" strike="noStrike" dirty="0">
                          <a:solidFill>
                            <a:srgbClr val="000000"/>
                          </a:solidFill>
                          <a:effectLst/>
                          <a:latin typeface="Times New Roman" panose="02020603050405020304" pitchFamily="18" charset="0"/>
                        </a:rPr>
                        <a:t>850000,00</a:t>
                      </a:r>
                    </a:p>
                  </a:txBody>
                  <a:tcPr marL="9525" marR="9525" marT="9525" marB="0">
                    <a:solidFill>
                      <a:srgbClr val="00FFFF"/>
                    </a:solidFill>
                  </a:tcPr>
                </a:tc>
                <a:extLst>
                  <a:ext uri="{0D108BD9-81ED-4DB2-BD59-A6C34878D82A}">
                    <a16:rowId xmlns:a16="http://schemas.microsoft.com/office/drawing/2014/main" val="2518261911"/>
                  </a:ext>
                </a:extLst>
              </a:tr>
              <a:tr h="285245">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p>
                  </a:txBody>
                  <a:tcPr>
                    <a:solidFill>
                      <a:srgbClr val="00FFFF"/>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11/0,09</a:t>
                      </a:r>
                    </a:p>
                  </a:txBody>
                  <a:tcPr>
                    <a:solidFill>
                      <a:srgbClr val="00FFFF"/>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990000,00</a:t>
                      </a:r>
                    </a:p>
                  </a:txBody>
                  <a:tcPr marL="9525" marR="9525" marT="9525" marB="0">
                    <a:solidFill>
                      <a:srgbClr val="00FFFF"/>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990000,00</a:t>
                      </a:r>
                    </a:p>
                  </a:txBody>
                  <a:tcPr marL="9525" marR="9525" marT="9525" marB="0">
                    <a:solidFill>
                      <a:srgbClr val="00FFFF"/>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100,00</a:t>
                      </a:r>
                    </a:p>
                  </a:txBody>
                  <a:tcPr marL="9525" marR="9525" marT="9525" marB="0">
                    <a:solidFill>
                      <a:srgbClr val="00FFFF"/>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850000,00</a:t>
                      </a:r>
                    </a:p>
                  </a:txBody>
                  <a:tcPr marL="9525" marR="9525" marT="9525" marB="0">
                    <a:solidFill>
                      <a:srgbClr val="00FFFF"/>
                    </a:solidFill>
                  </a:tcPr>
                </a:tc>
                <a:tc>
                  <a:txBody>
                    <a:bodyPr/>
                    <a:lstStyle/>
                    <a:p>
                      <a:pPr algn="ctr" fontAlgn="t"/>
                      <a:r>
                        <a:rPr lang="ru-RU" sz="1000" b="1" i="0" u="none" strike="noStrike" dirty="0">
                          <a:solidFill>
                            <a:srgbClr val="000000"/>
                          </a:solidFill>
                          <a:effectLst/>
                          <a:latin typeface="Times New Roman" panose="02020603050405020304" pitchFamily="18" charset="0"/>
                        </a:rPr>
                        <a:t>850000,00</a:t>
                      </a:r>
                    </a:p>
                  </a:txBody>
                  <a:tcPr marL="9525" marR="9525" marT="9525" marB="0">
                    <a:solidFill>
                      <a:srgbClr val="00FFFF"/>
                    </a:solidFill>
                  </a:tcPr>
                </a:tc>
                <a:extLst>
                  <a:ext uri="{0D108BD9-81ED-4DB2-BD59-A6C34878D82A}">
                    <a16:rowId xmlns:a16="http://schemas.microsoft.com/office/drawing/2014/main" val="3709077037"/>
                  </a:ext>
                </a:extLst>
              </a:tr>
            </a:tbl>
          </a:graphicData>
        </a:graphic>
      </p:graphicFrame>
      <p:pic>
        <p:nvPicPr>
          <p:cNvPr id="6" name="Рисунок 5">
            <a:extLst>
              <a:ext uri="{FF2B5EF4-FFF2-40B4-BE49-F238E27FC236}">
                <a16:creationId xmlns:a16="http://schemas.microsoft.com/office/drawing/2014/main" id="{C6A8F54E-B2AD-7B76-0815-E92B771CF529}"/>
              </a:ext>
            </a:extLst>
          </p:cNvPr>
          <p:cNvPicPr>
            <a:picLocks noChangeAspect="1"/>
          </p:cNvPicPr>
          <p:nvPr/>
        </p:nvPicPr>
        <p:blipFill>
          <a:blip r:embed="rId3"/>
          <a:stretch>
            <a:fillRect/>
          </a:stretch>
        </p:blipFill>
        <p:spPr>
          <a:xfrm>
            <a:off x="478171" y="1682991"/>
            <a:ext cx="1384183" cy="912356"/>
          </a:xfrm>
          <a:prstGeom prst="rect">
            <a:avLst/>
          </a:prstGeom>
        </p:spPr>
      </p:pic>
      <p:sp>
        <p:nvSpPr>
          <p:cNvPr id="7" name="Прямоугольник 6">
            <a:extLst>
              <a:ext uri="{FF2B5EF4-FFF2-40B4-BE49-F238E27FC236}">
                <a16:creationId xmlns:a16="http://schemas.microsoft.com/office/drawing/2014/main" id="{9052FB4A-229F-6E3C-3FF5-2B5469F49F77}"/>
              </a:ext>
            </a:extLst>
          </p:cNvPr>
          <p:cNvSpPr/>
          <p:nvPr/>
        </p:nvSpPr>
        <p:spPr>
          <a:xfrm>
            <a:off x="3155422" y="3060430"/>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малого и среднего предпринимательства»</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8" name="Прямоугольник 7">
            <a:extLst>
              <a:ext uri="{FF2B5EF4-FFF2-40B4-BE49-F238E27FC236}">
                <a16:creationId xmlns:a16="http://schemas.microsoft.com/office/drawing/2014/main" id="{B827D883-DBE5-67F6-3C56-A0266AFD4410}"/>
              </a:ext>
            </a:extLst>
          </p:cNvPr>
          <p:cNvSpPr/>
          <p:nvPr/>
        </p:nvSpPr>
        <p:spPr>
          <a:xfrm>
            <a:off x="3048000" y="3227483"/>
            <a:ext cx="6096000" cy="261610"/>
          </a:xfrm>
          <a:prstGeom prst="rect">
            <a:avLst/>
          </a:prstGeom>
        </p:spPr>
        <p:txBody>
          <a:bodyPr>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субъектов малого и среднего предпринимательства</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id="{CF2AE6AA-C8C5-F273-7269-372E6E91104E}"/>
              </a:ext>
            </a:extLst>
          </p:cNvPr>
          <p:cNvGraphicFramePr>
            <a:graphicFrameLocks noGrp="1"/>
          </p:cNvGraphicFramePr>
          <p:nvPr>
            <p:extLst>
              <p:ext uri="{D42A27DB-BD31-4B8C-83A1-F6EECF244321}">
                <p14:modId xmlns:p14="http://schemas.microsoft.com/office/powerpoint/2010/main" val="1426298151"/>
              </p:ext>
            </p:extLst>
          </p:nvPr>
        </p:nvGraphicFramePr>
        <p:xfrm>
          <a:off x="339518" y="3499115"/>
          <a:ext cx="11727808" cy="2255520"/>
        </p:xfrm>
        <a:graphic>
          <a:graphicData uri="http://schemas.openxmlformats.org/drawingml/2006/table">
            <a:tbl>
              <a:tblPr firstRow="1" bandRow="1">
                <a:tableStyleId>{E8B1032C-EA38-4F05-BA0D-38AFFFC7BED3}</a:tableStyleId>
              </a:tblPr>
              <a:tblGrid>
                <a:gridCol w="1682229">
                  <a:extLst>
                    <a:ext uri="{9D8B030D-6E8A-4147-A177-3AD203B41FA5}">
                      <a16:colId xmlns:a16="http://schemas.microsoft.com/office/drawing/2014/main" val="4215834913"/>
                    </a:ext>
                  </a:extLst>
                </a:gridCol>
                <a:gridCol w="1526796">
                  <a:extLst>
                    <a:ext uri="{9D8B030D-6E8A-4147-A177-3AD203B41FA5}">
                      <a16:colId xmlns:a16="http://schemas.microsoft.com/office/drawing/2014/main" val="1385891004"/>
                    </a:ext>
                  </a:extLst>
                </a:gridCol>
                <a:gridCol w="1365772">
                  <a:extLst>
                    <a:ext uri="{9D8B030D-6E8A-4147-A177-3AD203B41FA5}">
                      <a16:colId xmlns:a16="http://schemas.microsoft.com/office/drawing/2014/main" val="1069164810"/>
                    </a:ext>
                  </a:extLst>
                </a:gridCol>
                <a:gridCol w="1890056">
                  <a:extLst>
                    <a:ext uri="{9D8B030D-6E8A-4147-A177-3AD203B41FA5}">
                      <a16:colId xmlns:a16="http://schemas.microsoft.com/office/drawing/2014/main" val="298257467"/>
                    </a:ext>
                  </a:extLst>
                </a:gridCol>
                <a:gridCol w="1181818">
                  <a:extLst>
                    <a:ext uri="{9D8B030D-6E8A-4147-A177-3AD203B41FA5}">
                      <a16:colId xmlns:a16="http://schemas.microsoft.com/office/drawing/2014/main" val="105360326"/>
                    </a:ext>
                  </a:extLst>
                </a:gridCol>
                <a:gridCol w="1212994">
                  <a:extLst>
                    <a:ext uri="{9D8B030D-6E8A-4147-A177-3AD203B41FA5}">
                      <a16:colId xmlns:a16="http://schemas.microsoft.com/office/drawing/2014/main" val="4024945137"/>
                    </a:ext>
                  </a:extLst>
                </a:gridCol>
                <a:gridCol w="956048">
                  <a:extLst>
                    <a:ext uri="{9D8B030D-6E8A-4147-A177-3AD203B41FA5}">
                      <a16:colId xmlns:a16="http://schemas.microsoft.com/office/drawing/2014/main" val="3266565269"/>
                    </a:ext>
                  </a:extLst>
                </a:gridCol>
                <a:gridCol w="956047">
                  <a:extLst>
                    <a:ext uri="{9D8B030D-6E8A-4147-A177-3AD203B41FA5}">
                      <a16:colId xmlns:a16="http://schemas.microsoft.com/office/drawing/2014/main" val="3471719176"/>
                    </a:ext>
                  </a:extLst>
                </a:gridCol>
                <a:gridCol w="956048">
                  <a:extLst>
                    <a:ext uri="{9D8B030D-6E8A-4147-A177-3AD203B41FA5}">
                      <a16:colId xmlns:a16="http://schemas.microsoft.com/office/drawing/2014/main" val="398738969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00FFFF"/>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00FFFF"/>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sz="1000" b="0" dirty="0"/>
                    </a:p>
                  </a:txBody>
                  <a:tcPr>
                    <a:solidFill>
                      <a:srgbClr val="00FFFF"/>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200197">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(оценка)</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00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2025г к 2024г</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2026 год (прогноз)</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2027 год (прогноз)</a:t>
                      </a:r>
                    </a:p>
                  </a:txBody>
                  <a:tcPr>
                    <a:solidFill>
                      <a:srgbClr val="00FFFF"/>
                    </a:solidFill>
                  </a:tcPr>
                </a:tc>
                <a:extLst>
                  <a:ext uri="{0D108BD9-81ED-4DB2-BD59-A6C34878D82A}">
                    <a16:rowId xmlns:a16="http://schemas.microsoft.com/office/drawing/2014/main" val="4143262530"/>
                  </a:ext>
                </a:extLst>
              </a:tr>
              <a:tr h="392470">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Субъекты малого и среднего предпринимательства</a:t>
                      </a:r>
                    </a:p>
                  </a:txBody>
                  <a:tcPr>
                    <a:solidFill>
                      <a:srgbClr val="00FFFF"/>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a:t>
                      </a:r>
                    </a:p>
                  </a:txBody>
                  <a:tcPr marL="9525" marR="9525" marT="9525" marB="0">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Возмещение части затрат, связанных с уплатой платежей, по мероприятиям, связанным с содействием развитию лизинга оборудования</a:t>
                      </a:r>
                    </a:p>
                  </a:txBody>
                  <a:tcPr>
                    <a:solidFill>
                      <a:srgbClr val="00FFFF"/>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00FFFF"/>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00FFFF"/>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1</a:t>
                      </a:r>
                    </a:p>
                  </a:txBody>
                  <a:tcPr marL="9525" marR="9525" marT="9525" marB="0">
                    <a:solidFill>
                      <a:srgbClr val="00FFFF"/>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00FFFF"/>
                    </a:solidFill>
                  </a:tcPr>
                </a:tc>
                <a:tc>
                  <a:txBody>
                    <a:bodyPr/>
                    <a:lstStyle/>
                    <a:p>
                      <a:pPr algn="ctr"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00FFFF"/>
                    </a:solidFill>
                  </a:tcPr>
                </a:tc>
                <a:extLst>
                  <a:ext uri="{0D108BD9-81ED-4DB2-BD59-A6C34878D82A}">
                    <a16:rowId xmlns:a16="http://schemas.microsoft.com/office/drawing/2014/main" val="3025846410"/>
                  </a:ext>
                </a:extLst>
              </a:tr>
              <a:tr h="39247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1/0,01</a:t>
                      </a:r>
                    </a:p>
                  </a:txBody>
                  <a:tcPr>
                    <a:solidFill>
                      <a:srgbClr val="00FFFF"/>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rtl="0" fontAlgn="ctr"/>
                      <a:r>
                        <a:rPr lang="ru-RU" sz="1000" b="1" i="0" u="none" strike="noStrike" dirty="0">
                          <a:solidFill>
                            <a:srgbClr val="000000"/>
                          </a:solidFill>
                          <a:effectLst/>
                          <a:latin typeface="Times New Roman" panose="02020603050405020304" pitchFamily="18" charset="0"/>
                        </a:rPr>
                        <a:t>355000,00</a:t>
                      </a:r>
                    </a:p>
                  </a:txBody>
                  <a:tcPr marL="9525" marR="9525" marT="9525" marB="0">
                    <a:solidFill>
                      <a:srgbClr val="00FFFF"/>
                    </a:solidFill>
                  </a:tcPr>
                </a:tc>
                <a:tc>
                  <a:txBody>
                    <a:bodyPr/>
                    <a:lstStyle/>
                    <a:p>
                      <a:pPr algn="ctr" rtl="0" fontAlgn="ctr"/>
                      <a:r>
                        <a:rPr lang="ru-RU" sz="1000" b="1" i="0" u="none" strike="noStrike" dirty="0">
                          <a:solidFill>
                            <a:srgbClr val="000000"/>
                          </a:solidFill>
                          <a:effectLst/>
                          <a:latin typeface="Times New Roman" panose="02020603050405020304" pitchFamily="18" charset="0"/>
                        </a:rPr>
                        <a:t>355000,00</a:t>
                      </a:r>
                    </a:p>
                  </a:txBody>
                  <a:tcPr marL="9525" marR="9525" marT="9525" marB="0">
                    <a:solidFill>
                      <a:srgbClr val="00FFFF"/>
                    </a:solidFill>
                  </a:tcPr>
                </a:tc>
                <a:tc>
                  <a:txBody>
                    <a:bodyPr/>
                    <a:lstStyle/>
                    <a:p>
                      <a:pPr algn="ctr" rtl="0" fontAlgn="ctr"/>
                      <a:r>
                        <a:rPr lang="ru-RU" sz="1000" b="1" i="0" u="none" strike="noStrike" dirty="0">
                          <a:solidFill>
                            <a:srgbClr val="000000"/>
                          </a:solidFill>
                          <a:effectLst/>
                          <a:latin typeface="Times New Roman" panose="02020603050405020304" pitchFamily="18" charset="0"/>
                        </a:rPr>
                        <a:t>1</a:t>
                      </a:r>
                    </a:p>
                  </a:txBody>
                  <a:tcPr marL="9525" marR="9525" marT="9525" marB="0">
                    <a:solidFill>
                      <a:srgbClr val="00FFFF"/>
                    </a:solidFill>
                  </a:tcPr>
                </a:tc>
                <a:tc>
                  <a:txBody>
                    <a:bodyPr/>
                    <a:lstStyle/>
                    <a:p>
                      <a:pPr algn="ctr" rtl="0" fontAlgn="ctr"/>
                      <a:r>
                        <a:rPr lang="ru-RU" sz="1000" b="1" i="0" u="none" strike="noStrike" dirty="0">
                          <a:solidFill>
                            <a:srgbClr val="000000"/>
                          </a:solidFill>
                          <a:effectLst/>
                          <a:latin typeface="Times New Roman" panose="02020603050405020304" pitchFamily="18" charset="0"/>
                        </a:rPr>
                        <a:t>355000,00</a:t>
                      </a:r>
                    </a:p>
                  </a:txBody>
                  <a:tcPr marL="9525" marR="9525" marT="9525" marB="0">
                    <a:solidFill>
                      <a:srgbClr val="00FFFF"/>
                    </a:solidFill>
                  </a:tcPr>
                </a:tc>
                <a:tc>
                  <a:txBody>
                    <a:bodyPr/>
                    <a:lstStyle/>
                    <a:p>
                      <a:pPr algn="ctr" fontAlgn="ctr"/>
                      <a:r>
                        <a:rPr lang="ru-RU" sz="1000" b="1" i="0" u="none" strike="noStrike" dirty="0">
                          <a:solidFill>
                            <a:srgbClr val="000000"/>
                          </a:solidFill>
                          <a:effectLst/>
                          <a:latin typeface="Times New Roman" panose="02020603050405020304" pitchFamily="18" charset="0"/>
                        </a:rPr>
                        <a:t>355000,00</a:t>
                      </a:r>
                    </a:p>
                  </a:txBody>
                  <a:tcPr marL="9525" marR="9525" marT="9525" marB="0">
                    <a:solidFill>
                      <a:srgbClr val="00FFFF"/>
                    </a:solidFill>
                  </a:tcPr>
                </a:tc>
                <a:extLst>
                  <a:ext uri="{0D108BD9-81ED-4DB2-BD59-A6C34878D82A}">
                    <a16:rowId xmlns:a16="http://schemas.microsoft.com/office/drawing/2014/main" val="4251349224"/>
                  </a:ext>
                </a:extLst>
              </a:tr>
            </a:tbl>
          </a:graphicData>
        </a:graphic>
      </p:graphicFrame>
      <p:pic>
        <p:nvPicPr>
          <p:cNvPr id="10" name="Рисунок 9">
            <a:extLst>
              <a:ext uri="{FF2B5EF4-FFF2-40B4-BE49-F238E27FC236}">
                <a16:creationId xmlns:a16="http://schemas.microsoft.com/office/drawing/2014/main" id="{87470E4A-1AF3-84B6-F8DE-F0A3042526AE}"/>
              </a:ext>
            </a:extLst>
          </p:cNvPr>
          <p:cNvPicPr>
            <a:picLocks noChangeAspect="1"/>
          </p:cNvPicPr>
          <p:nvPr/>
        </p:nvPicPr>
        <p:blipFill>
          <a:blip r:embed="rId4"/>
          <a:stretch>
            <a:fillRect/>
          </a:stretch>
        </p:blipFill>
        <p:spPr>
          <a:xfrm>
            <a:off x="536894" y="4395159"/>
            <a:ext cx="1384183" cy="871804"/>
          </a:xfrm>
          <a:prstGeom prst="rect">
            <a:avLst/>
          </a:prstGeom>
        </p:spPr>
      </p:pic>
    </p:spTree>
    <p:extLst>
      <p:ext uri="{BB962C8B-B14F-4D97-AF65-F5344CB8AC3E}">
        <p14:creationId xmlns:p14="http://schemas.microsoft.com/office/powerpoint/2010/main" val="30203232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D0669CD-3C70-2231-1191-927D734BA9D1}"/>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2411D108-22FB-7E7E-7B52-DCADB32F3159}"/>
              </a:ext>
            </a:extLst>
          </p:cNvPr>
          <p:cNvSpPr/>
          <p:nvPr/>
        </p:nvSpPr>
        <p:spPr>
          <a:xfrm>
            <a:off x="2720196" y="112469"/>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«Обеспечение жильем молодых семей»</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70CD3F33-722C-5309-23B4-79EA201E0FBC}"/>
              </a:ext>
            </a:extLst>
          </p:cNvPr>
          <p:cNvSpPr/>
          <p:nvPr/>
        </p:nvSpPr>
        <p:spPr>
          <a:xfrm>
            <a:off x="4052300" y="374079"/>
            <a:ext cx="3249608"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Улучшение жилищных условий молодых семей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9A54F86F-AA39-4C22-3E90-7170206EED0E}"/>
              </a:ext>
            </a:extLst>
          </p:cNvPr>
          <p:cNvGraphicFramePr>
            <a:graphicFrameLocks noGrp="1"/>
          </p:cNvGraphicFramePr>
          <p:nvPr>
            <p:extLst>
              <p:ext uri="{D42A27DB-BD31-4B8C-83A1-F6EECF244321}">
                <p14:modId xmlns:p14="http://schemas.microsoft.com/office/powerpoint/2010/main" val="1894405351"/>
              </p:ext>
            </p:extLst>
          </p:nvPr>
        </p:nvGraphicFramePr>
        <p:xfrm>
          <a:off x="232096" y="635689"/>
          <a:ext cx="11727808" cy="2372520"/>
        </p:xfrm>
        <a:graphic>
          <a:graphicData uri="http://schemas.openxmlformats.org/drawingml/2006/table">
            <a:tbl>
              <a:tblPr firstRow="1" bandRow="1">
                <a:tableStyleId>{E8B1032C-EA38-4F05-BA0D-38AFFFC7BED3}</a:tableStyleId>
              </a:tblPr>
              <a:tblGrid>
                <a:gridCol w="1647038">
                  <a:extLst>
                    <a:ext uri="{9D8B030D-6E8A-4147-A177-3AD203B41FA5}">
                      <a16:colId xmlns:a16="http://schemas.microsoft.com/office/drawing/2014/main" val="4215834913"/>
                    </a:ext>
                  </a:extLst>
                </a:gridCol>
                <a:gridCol w="1199626">
                  <a:extLst>
                    <a:ext uri="{9D8B030D-6E8A-4147-A177-3AD203B41FA5}">
                      <a16:colId xmlns:a16="http://schemas.microsoft.com/office/drawing/2014/main" val="1385891004"/>
                    </a:ext>
                  </a:extLst>
                </a:gridCol>
                <a:gridCol w="1358067">
                  <a:extLst>
                    <a:ext uri="{9D8B030D-6E8A-4147-A177-3AD203B41FA5}">
                      <a16:colId xmlns:a16="http://schemas.microsoft.com/office/drawing/2014/main" val="1069164810"/>
                    </a:ext>
                  </a:extLst>
                </a:gridCol>
                <a:gridCol w="1664898">
                  <a:extLst>
                    <a:ext uri="{9D8B030D-6E8A-4147-A177-3AD203B41FA5}">
                      <a16:colId xmlns:a16="http://schemas.microsoft.com/office/drawing/2014/main" val="298257467"/>
                    </a:ext>
                  </a:extLst>
                </a:gridCol>
                <a:gridCol w="1250830">
                  <a:extLst>
                    <a:ext uri="{9D8B030D-6E8A-4147-A177-3AD203B41FA5}">
                      <a16:colId xmlns:a16="http://schemas.microsoft.com/office/drawing/2014/main" val="105360326"/>
                    </a:ext>
                  </a:extLst>
                </a:gridCol>
                <a:gridCol w="1138687">
                  <a:extLst>
                    <a:ext uri="{9D8B030D-6E8A-4147-A177-3AD203B41FA5}">
                      <a16:colId xmlns:a16="http://schemas.microsoft.com/office/drawing/2014/main" val="4024945137"/>
                    </a:ext>
                  </a:extLst>
                </a:gridCol>
                <a:gridCol w="983411">
                  <a:extLst>
                    <a:ext uri="{9D8B030D-6E8A-4147-A177-3AD203B41FA5}">
                      <a16:colId xmlns:a16="http://schemas.microsoft.com/office/drawing/2014/main" val="3266565269"/>
                    </a:ext>
                  </a:extLst>
                </a:gridCol>
                <a:gridCol w="1181819">
                  <a:extLst>
                    <a:ext uri="{9D8B030D-6E8A-4147-A177-3AD203B41FA5}">
                      <a16:colId xmlns:a16="http://schemas.microsoft.com/office/drawing/2014/main" val="3471719176"/>
                    </a:ext>
                  </a:extLst>
                </a:gridCol>
                <a:gridCol w="1303432">
                  <a:extLst>
                    <a:ext uri="{9D8B030D-6E8A-4147-A177-3AD203B41FA5}">
                      <a16:colId xmlns:a16="http://schemas.microsoft.com/office/drawing/2014/main" val="3987389696"/>
                    </a:ext>
                  </a:extLst>
                </a:gridCol>
              </a:tblGrid>
              <a:tr h="337434">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00FFFF"/>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00FFFF"/>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sz="1000" b="0" dirty="0"/>
                    </a:p>
                  </a:txBody>
                  <a:tcPr>
                    <a:solidFill>
                      <a:srgbClr val="00FFFF"/>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72537">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(оценка)</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(прогноз)</a:t>
                      </a:r>
                    </a:p>
                  </a:txBody>
                  <a:tcPr>
                    <a:solidFill>
                      <a:srgbClr val="00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 2025г к 2024г</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2026 год (прогноз)</a:t>
                      </a: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2027 год (прогноз)</a:t>
                      </a:r>
                    </a:p>
                  </a:txBody>
                  <a:tcPr>
                    <a:solidFill>
                      <a:srgbClr val="00FFFF"/>
                    </a:solidFill>
                  </a:tcPr>
                </a:tc>
                <a:extLst>
                  <a:ext uri="{0D108BD9-81ED-4DB2-BD59-A6C34878D82A}">
                    <a16:rowId xmlns:a16="http://schemas.microsoft.com/office/drawing/2014/main" val="4143262530"/>
                  </a:ext>
                </a:extLst>
              </a:tr>
              <a:tr h="660796">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Молодые семьи</a:t>
                      </a:r>
                    </a:p>
                  </a:txBody>
                  <a:tcPr>
                    <a:solidFill>
                      <a:srgbClr val="00FFFF"/>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a:t>
                      </a:r>
                    </a:p>
                  </a:txBody>
                  <a:tcPr marL="9525" marR="9525" marT="9525" marB="0">
                    <a:solidFill>
                      <a:srgbClr val="00FFFF"/>
                    </a:solidFill>
                  </a:tcPr>
                </a:tc>
                <a:tc>
                  <a:txBody>
                    <a:bodyPr/>
                    <a:lstStyle/>
                    <a:p>
                      <a:pPr algn="ctr"/>
                      <a:r>
                        <a:rPr lang="ru-RU" sz="1000" b="0" dirty="0">
                          <a:latin typeface="Times New Roman" panose="02020603050405020304" pitchFamily="18" charset="0"/>
                          <a:cs typeface="Times New Roman" panose="02020603050405020304" pitchFamily="18" charset="0"/>
                        </a:rPr>
                        <a:t>Социальные выплаты на приобретение жилья</a:t>
                      </a: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fontAlgn="t"/>
                      <a:r>
                        <a:rPr lang="ru-RU" sz="1000" b="0" i="0" u="none" strike="noStrike" dirty="0">
                          <a:solidFill>
                            <a:srgbClr val="000000"/>
                          </a:solidFill>
                          <a:effectLst/>
                          <a:latin typeface="Times New Roman" panose="02020603050405020304" pitchFamily="18" charset="0"/>
                        </a:rPr>
                        <a:t>4771054,29</a:t>
                      </a:r>
                    </a:p>
                  </a:txBody>
                  <a:tcPr marL="9525" marR="9525" marT="9525" marB="0">
                    <a:solidFill>
                      <a:srgbClr val="00FFFF"/>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5001001,32</a:t>
                      </a:r>
                    </a:p>
                  </a:txBody>
                  <a:tcPr marL="9525" marR="9525" marT="9525" marB="0">
                    <a:solidFill>
                      <a:srgbClr val="00FFFF"/>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104,82</a:t>
                      </a:r>
                    </a:p>
                  </a:txBody>
                  <a:tcPr marL="9525" marR="9525" marT="9525" marB="0">
                    <a:solidFill>
                      <a:srgbClr val="00FFFF"/>
                    </a:solidFill>
                  </a:tcPr>
                </a:tc>
                <a:tc>
                  <a:txBody>
                    <a:bodyPr/>
                    <a:lstStyle/>
                    <a:p>
                      <a:pPr algn="ctr" fontAlgn="t"/>
                      <a:r>
                        <a:rPr lang="ru-RU" sz="1000" b="0" i="0" u="none" strike="noStrike" dirty="0">
                          <a:solidFill>
                            <a:srgbClr val="000000"/>
                          </a:solidFill>
                          <a:effectLst/>
                          <a:latin typeface="Times New Roman" panose="02020603050405020304" pitchFamily="18" charset="0"/>
                        </a:rPr>
                        <a:t>3416607,70</a:t>
                      </a:r>
                    </a:p>
                  </a:txBody>
                  <a:tcPr marL="9525" marR="9525" marT="9525" marB="0">
                    <a:solidFill>
                      <a:srgbClr val="00FFFF"/>
                    </a:solidFill>
                  </a:tcPr>
                </a:tc>
                <a:tc>
                  <a:txBody>
                    <a:bodyPr/>
                    <a:lstStyle/>
                    <a:p>
                      <a:pPr algn="ctr" fontAlgn="t"/>
                      <a:r>
                        <a:rPr lang="ru-RU" sz="1000" b="0" i="0" u="none" strike="noStrike" dirty="0">
                          <a:solidFill>
                            <a:srgbClr val="000000"/>
                          </a:solidFill>
                          <a:effectLst/>
                          <a:latin typeface="Times New Roman" panose="02020603050405020304" pitchFamily="18" charset="0"/>
                        </a:rPr>
                        <a:t>3353374,63</a:t>
                      </a:r>
                    </a:p>
                  </a:txBody>
                  <a:tcPr marL="9525" marR="9525" marT="9525" marB="0">
                    <a:solidFill>
                      <a:srgbClr val="00FFFF"/>
                    </a:solidFill>
                  </a:tcPr>
                </a:tc>
                <a:extLst>
                  <a:ext uri="{0D108BD9-81ED-4DB2-BD59-A6C34878D82A}">
                    <a16:rowId xmlns:a16="http://schemas.microsoft.com/office/drawing/2014/main" val="3025846410"/>
                  </a:ext>
                </a:extLst>
              </a:tr>
              <a:tr h="25662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3/0,03</a:t>
                      </a:r>
                    </a:p>
                  </a:txBody>
                  <a:tcPr>
                    <a:solidFill>
                      <a:srgbClr val="00FFFF"/>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fontAlgn="t"/>
                      <a:r>
                        <a:rPr lang="ru-RU" sz="1000" b="1" i="0" u="none" strike="noStrike" dirty="0">
                          <a:solidFill>
                            <a:srgbClr val="000000"/>
                          </a:solidFill>
                          <a:effectLst/>
                          <a:latin typeface="Times New Roman" panose="02020603050405020304" pitchFamily="18" charset="0"/>
                        </a:rPr>
                        <a:t>4771054,29</a:t>
                      </a:r>
                    </a:p>
                  </a:txBody>
                  <a:tcPr marL="9525" marR="9525" marT="9525" marB="0">
                    <a:solidFill>
                      <a:srgbClr val="00FFFF"/>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5001001,32</a:t>
                      </a:r>
                    </a:p>
                  </a:txBody>
                  <a:tcPr marL="9525" marR="9525" marT="9525" marB="0">
                    <a:solidFill>
                      <a:srgbClr val="00FFFF"/>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104,82</a:t>
                      </a:r>
                    </a:p>
                  </a:txBody>
                  <a:tcPr marL="9525" marR="9525" marT="9525" marB="0">
                    <a:solidFill>
                      <a:srgbClr val="00FFFF"/>
                    </a:solidFill>
                  </a:tcPr>
                </a:tc>
                <a:tc>
                  <a:txBody>
                    <a:bodyPr/>
                    <a:lstStyle/>
                    <a:p>
                      <a:pPr algn="ctr" fontAlgn="t"/>
                      <a:r>
                        <a:rPr lang="ru-RU" sz="1000" b="1" i="0" u="none" strike="noStrike" dirty="0">
                          <a:solidFill>
                            <a:srgbClr val="000000"/>
                          </a:solidFill>
                          <a:effectLst/>
                          <a:latin typeface="Times New Roman" panose="02020603050405020304" pitchFamily="18" charset="0"/>
                        </a:rPr>
                        <a:t>3416607,70</a:t>
                      </a:r>
                    </a:p>
                  </a:txBody>
                  <a:tcPr marL="9525" marR="9525" marT="9525" marB="0">
                    <a:solidFill>
                      <a:srgbClr val="00FFFF"/>
                    </a:solidFill>
                  </a:tcPr>
                </a:tc>
                <a:tc>
                  <a:txBody>
                    <a:bodyPr/>
                    <a:lstStyle/>
                    <a:p>
                      <a:pPr algn="ctr" fontAlgn="t"/>
                      <a:r>
                        <a:rPr lang="ru-RU" sz="1000" b="1" i="0" u="none" strike="noStrike" dirty="0">
                          <a:solidFill>
                            <a:srgbClr val="000000"/>
                          </a:solidFill>
                          <a:effectLst/>
                          <a:latin typeface="Times New Roman" panose="02020603050405020304" pitchFamily="18" charset="0"/>
                        </a:rPr>
                        <a:t>3353374,63</a:t>
                      </a:r>
                    </a:p>
                  </a:txBody>
                  <a:tcPr marL="9525" marR="9525" marT="9525" marB="0">
                    <a:solidFill>
                      <a:srgbClr val="00FFFF"/>
                    </a:solidFill>
                  </a:tcPr>
                </a:tc>
                <a:extLst>
                  <a:ext uri="{0D108BD9-81ED-4DB2-BD59-A6C34878D82A}">
                    <a16:rowId xmlns:a16="http://schemas.microsoft.com/office/drawing/2014/main" val="2122427484"/>
                  </a:ext>
                </a:extLst>
              </a:tr>
              <a:tr h="25662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a:t>
                      </a:r>
                      <a:r>
                        <a:rPr lang="ru-RU" sz="1000" b="1" baseline="0" dirty="0">
                          <a:latin typeface="Times New Roman" panose="02020603050405020304" pitchFamily="18" charset="0"/>
                          <a:cs typeface="Times New Roman" panose="02020603050405020304" pitchFamily="18" charset="0"/>
                        </a:rPr>
                        <a:t> по всем программам</a:t>
                      </a: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hMerge="1">
                  <a:txBody>
                    <a:bodyPr/>
                    <a:lstStyle/>
                    <a:p>
                      <a:endParaRPr lang="ru-RU"/>
                    </a:p>
                  </a:txBody>
                  <a:tcPr/>
                </a:tc>
                <a:tc>
                  <a:txBody>
                    <a:bodyPr/>
                    <a:lstStyle/>
                    <a:p>
                      <a:pPr algn="ctr" fontAlgn="ctr"/>
                      <a:r>
                        <a:rPr lang="ru-RU" sz="1000" b="1" i="0" u="none" strike="noStrike" dirty="0">
                          <a:solidFill>
                            <a:srgbClr val="000000"/>
                          </a:solidFill>
                          <a:effectLst/>
                          <a:latin typeface="Times New Roman" panose="02020603050405020304" pitchFamily="18" charset="0"/>
                        </a:rPr>
                        <a:t>1092/8,87</a:t>
                      </a:r>
                    </a:p>
                  </a:txBody>
                  <a:tcPr marL="9525" marR="9525" marT="9525" marB="0">
                    <a:solidFill>
                      <a:srgbClr val="00FFFF"/>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fontAlgn="b"/>
                      <a:r>
                        <a:rPr lang="ru-RU" sz="1000" b="1" i="0" u="none" strike="noStrike" dirty="0">
                          <a:solidFill>
                            <a:srgbClr val="000000"/>
                          </a:solidFill>
                          <a:effectLst/>
                          <a:latin typeface="Times New Roman" panose="02020603050405020304" pitchFamily="18" charset="0"/>
                        </a:rPr>
                        <a:t>44227036,29</a:t>
                      </a:r>
                    </a:p>
                  </a:txBody>
                  <a:tcPr marL="9525" marR="9525" marT="9525" marB="0">
                    <a:solidFill>
                      <a:srgbClr val="00FFFF"/>
                    </a:solidFill>
                  </a:tcPr>
                </a:tc>
                <a:tc>
                  <a:txBody>
                    <a:bodyPr/>
                    <a:lstStyle/>
                    <a:p>
                      <a:pPr algn="ctr" fontAlgn="b"/>
                      <a:r>
                        <a:rPr lang="ru-RU" sz="1000" b="1" i="0" u="none" strike="noStrike" dirty="0">
                          <a:solidFill>
                            <a:srgbClr val="000000"/>
                          </a:solidFill>
                          <a:effectLst/>
                          <a:latin typeface="Times New Roman" panose="02020603050405020304" pitchFamily="18" charset="0"/>
                        </a:rPr>
                        <a:t>67775382,12</a:t>
                      </a:r>
                    </a:p>
                  </a:txBody>
                  <a:tcPr marL="9525" marR="9525" marT="9525" marB="0">
                    <a:solidFill>
                      <a:srgbClr val="00FFFF"/>
                    </a:solidFill>
                  </a:tcPr>
                </a:tc>
                <a:tc>
                  <a:txBody>
                    <a:bodyPr/>
                    <a:lstStyle/>
                    <a:p>
                      <a:pPr algn="ctr" fontAlgn="b"/>
                      <a:r>
                        <a:rPr lang="ru-RU" sz="1000" b="1" i="0" u="none" strike="noStrike" dirty="0">
                          <a:solidFill>
                            <a:srgbClr val="000000"/>
                          </a:solidFill>
                          <a:effectLst/>
                          <a:latin typeface="Times New Roman" panose="02020603050405020304" pitchFamily="18" charset="0"/>
                        </a:rPr>
                        <a:t>153,24</a:t>
                      </a:r>
                    </a:p>
                  </a:txBody>
                  <a:tcPr marL="9525" marR="9525" marT="9525" marB="0">
                    <a:solidFill>
                      <a:srgbClr val="00FFFF"/>
                    </a:solidFill>
                  </a:tcPr>
                </a:tc>
                <a:tc>
                  <a:txBody>
                    <a:bodyPr/>
                    <a:lstStyle/>
                    <a:p>
                      <a:pPr algn="ctr" fontAlgn="b"/>
                      <a:r>
                        <a:rPr lang="ru-RU" sz="1000" b="1" i="0" u="none" strike="noStrike" dirty="0">
                          <a:solidFill>
                            <a:srgbClr val="000000"/>
                          </a:solidFill>
                          <a:effectLst/>
                          <a:latin typeface="Times New Roman" panose="02020603050405020304" pitchFamily="18" charset="0"/>
                        </a:rPr>
                        <a:t>39008798,50</a:t>
                      </a:r>
                    </a:p>
                  </a:txBody>
                  <a:tcPr marL="9525" marR="9525" marT="9525" marB="0">
                    <a:solidFill>
                      <a:srgbClr val="00FFFF"/>
                    </a:solidFill>
                  </a:tcPr>
                </a:tc>
                <a:tc>
                  <a:txBody>
                    <a:bodyPr/>
                    <a:lstStyle/>
                    <a:p>
                      <a:pPr algn="ctr" fontAlgn="b"/>
                      <a:r>
                        <a:rPr lang="ru-RU" sz="1000" b="1" i="0" u="none" strike="noStrike" dirty="0">
                          <a:solidFill>
                            <a:srgbClr val="000000"/>
                          </a:solidFill>
                          <a:effectLst/>
                          <a:latin typeface="Times New Roman" panose="02020603050405020304" pitchFamily="18" charset="0"/>
                        </a:rPr>
                        <a:t>39010698,43</a:t>
                      </a:r>
                    </a:p>
                  </a:txBody>
                  <a:tcPr marL="9525" marR="9525" marT="9525" marB="0">
                    <a:solidFill>
                      <a:srgbClr val="00FFFF"/>
                    </a:solidFill>
                  </a:tcPr>
                </a:tc>
                <a:extLst>
                  <a:ext uri="{0D108BD9-81ED-4DB2-BD59-A6C34878D82A}">
                    <a16:rowId xmlns:a16="http://schemas.microsoft.com/office/drawing/2014/main" val="2091972337"/>
                  </a:ext>
                </a:extLst>
              </a:tr>
            </a:tbl>
          </a:graphicData>
        </a:graphic>
      </p:graphicFrame>
      <p:pic>
        <p:nvPicPr>
          <p:cNvPr id="6" name="Рисунок 5">
            <a:extLst>
              <a:ext uri="{FF2B5EF4-FFF2-40B4-BE49-F238E27FC236}">
                <a16:creationId xmlns:a16="http://schemas.microsoft.com/office/drawing/2014/main" id="{FCD53B72-772F-412C-94B6-DEB07126ABA3}"/>
              </a:ext>
            </a:extLst>
          </p:cNvPr>
          <p:cNvPicPr>
            <a:picLocks noChangeAspect="1"/>
          </p:cNvPicPr>
          <p:nvPr/>
        </p:nvPicPr>
        <p:blipFill>
          <a:blip r:embed="rId3"/>
          <a:stretch>
            <a:fillRect/>
          </a:stretch>
        </p:blipFill>
        <p:spPr>
          <a:xfrm>
            <a:off x="361781" y="1652985"/>
            <a:ext cx="1441852" cy="841984"/>
          </a:xfrm>
          <a:prstGeom prst="rect">
            <a:avLst/>
          </a:prstGeom>
        </p:spPr>
      </p:pic>
    </p:spTree>
    <p:extLst>
      <p:ext uri="{BB962C8B-B14F-4D97-AF65-F5344CB8AC3E}">
        <p14:creationId xmlns:p14="http://schemas.microsoft.com/office/powerpoint/2010/main" val="7993954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320E5AE-3D5D-AB82-47E9-B080C60EF805}"/>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52F35F45-3D6B-3CDA-5157-E0D51516A4D6}"/>
              </a:ext>
            </a:extLst>
          </p:cNvPr>
          <p:cNvPicPr>
            <a:picLocks noChangeAspect="1"/>
          </p:cNvPicPr>
          <p:nvPr/>
        </p:nvPicPr>
        <p:blipFill>
          <a:blip r:embed="rId3"/>
          <a:stretch>
            <a:fillRect/>
          </a:stretch>
        </p:blipFill>
        <p:spPr>
          <a:xfrm>
            <a:off x="125695" y="213080"/>
            <a:ext cx="5738210" cy="6431837"/>
          </a:xfrm>
          <a:prstGeom prst="rect">
            <a:avLst/>
          </a:prstGeom>
        </p:spPr>
      </p:pic>
      <p:pic>
        <p:nvPicPr>
          <p:cNvPr id="9" name="Рисунок 8">
            <a:extLst>
              <a:ext uri="{FF2B5EF4-FFF2-40B4-BE49-F238E27FC236}">
                <a16:creationId xmlns:a16="http://schemas.microsoft.com/office/drawing/2014/main" id="{FFAE44E5-5D2C-1BA1-5BD5-DC042214A6BF}"/>
              </a:ext>
            </a:extLst>
          </p:cNvPr>
          <p:cNvPicPr>
            <a:picLocks noChangeAspect="1"/>
          </p:cNvPicPr>
          <p:nvPr/>
        </p:nvPicPr>
        <p:blipFill>
          <a:blip r:embed="rId4"/>
          <a:stretch>
            <a:fillRect/>
          </a:stretch>
        </p:blipFill>
        <p:spPr>
          <a:xfrm>
            <a:off x="6787951" y="106957"/>
            <a:ext cx="4857506" cy="6644081"/>
          </a:xfrm>
          <a:prstGeom prst="rect">
            <a:avLst/>
          </a:prstGeom>
        </p:spPr>
      </p:pic>
    </p:spTree>
    <p:extLst>
      <p:ext uri="{BB962C8B-B14F-4D97-AF65-F5344CB8AC3E}">
        <p14:creationId xmlns:p14="http://schemas.microsoft.com/office/powerpoint/2010/main" val="17904365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389DB1D-84D1-7552-A34F-73B7DAAA56D5}"/>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14620EE7-1230-60EF-4E9A-55B4BE9568DC}"/>
              </a:ext>
            </a:extLst>
          </p:cNvPr>
          <p:cNvSpPr/>
          <p:nvPr/>
        </p:nvSpPr>
        <p:spPr>
          <a:xfrm>
            <a:off x="3492045" y="130198"/>
            <a:ext cx="3704604" cy="276999"/>
          </a:xfrm>
          <a:prstGeom prst="rect">
            <a:avLst/>
          </a:prstGeom>
        </p:spPr>
        <p:txBody>
          <a:bodyPr wrap="none">
            <a:spAutoFit/>
          </a:bodyPr>
          <a:lstStyle/>
          <a:p>
            <a:r>
              <a:rPr lang="ru-RU" sz="1200" b="1" dirty="0">
                <a:solidFill>
                  <a:srgbClr val="9900FF"/>
                </a:solidFill>
                <a:latin typeface="Times New Roman" panose="02020603050405020304" pitchFamily="18" charset="0"/>
                <a:cs typeface="Times New Roman" panose="02020603050405020304" pitchFamily="18" charset="0"/>
              </a:rPr>
              <a:t>Социально- значимые проекты  на 2025-2027годы.</a:t>
            </a:r>
          </a:p>
        </p:txBody>
      </p:sp>
      <p:graphicFrame>
        <p:nvGraphicFramePr>
          <p:cNvPr id="5" name="Схема 4">
            <a:extLst>
              <a:ext uri="{FF2B5EF4-FFF2-40B4-BE49-F238E27FC236}">
                <a16:creationId xmlns:a16="http://schemas.microsoft.com/office/drawing/2014/main" id="{4EC1EEE7-5EF7-8007-ABE3-9AE6C5E46DF9}"/>
              </a:ext>
            </a:extLst>
          </p:cNvPr>
          <p:cNvGraphicFramePr/>
          <p:nvPr>
            <p:extLst>
              <p:ext uri="{D42A27DB-BD31-4B8C-83A1-F6EECF244321}">
                <p14:modId xmlns:p14="http://schemas.microsoft.com/office/powerpoint/2010/main" val="3313516971"/>
              </p:ext>
            </p:extLst>
          </p:nvPr>
        </p:nvGraphicFramePr>
        <p:xfrm>
          <a:off x="1587385" y="537395"/>
          <a:ext cx="8554906" cy="27594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Схема 7">
            <a:extLst>
              <a:ext uri="{FF2B5EF4-FFF2-40B4-BE49-F238E27FC236}">
                <a16:creationId xmlns:a16="http://schemas.microsoft.com/office/drawing/2014/main" id="{AD4F0C59-74C2-A1C6-AF0F-D7E731430BCE}"/>
              </a:ext>
            </a:extLst>
          </p:cNvPr>
          <p:cNvGraphicFramePr/>
          <p:nvPr>
            <p:extLst>
              <p:ext uri="{D42A27DB-BD31-4B8C-83A1-F6EECF244321}">
                <p14:modId xmlns:p14="http://schemas.microsoft.com/office/powerpoint/2010/main" val="2808376016"/>
              </p:ext>
            </p:extLst>
          </p:nvPr>
        </p:nvGraphicFramePr>
        <p:xfrm>
          <a:off x="3492045" y="3561128"/>
          <a:ext cx="4490905" cy="29672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2064008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12B7E13-3079-ED70-1ADE-90BAF88A476A}"/>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D6480A3F-574A-8BB0-A2B6-877060452591}"/>
              </a:ext>
            </a:extLst>
          </p:cNvPr>
          <p:cNvGraphicFramePr>
            <a:graphicFrameLocks noGrp="1"/>
          </p:cNvGraphicFramePr>
          <p:nvPr>
            <p:extLst>
              <p:ext uri="{D42A27DB-BD31-4B8C-83A1-F6EECF244321}">
                <p14:modId xmlns:p14="http://schemas.microsoft.com/office/powerpoint/2010/main" val="3552550974"/>
              </p:ext>
            </p:extLst>
          </p:nvPr>
        </p:nvGraphicFramePr>
        <p:xfrm>
          <a:off x="167780" y="308605"/>
          <a:ext cx="11920754" cy="3820160"/>
        </p:xfrm>
        <a:graphic>
          <a:graphicData uri="http://schemas.openxmlformats.org/drawingml/2006/table">
            <a:tbl>
              <a:tblPr firstRow="1" bandRow="1">
                <a:tableStyleId>{8A107856-5554-42FB-B03E-39F5DBC370BA}</a:tableStyleId>
              </a:tblPr>
              <a:tblGrid>
                <a:gridCol w="429270">
                  <a:extLst>
                    <a:ext uri="{9D8B030D-6E8A-4147-A177-3AD203B41FA5}">
                      <a16:colId xmlns:a16="http://schemas.microsoft.com/office/drawing/2014/main" val="1189271578"/>
                    </a:ext>
                  </a:extLst>
                </a:gridCol>
                <a:gridCol w="2003537">
                  <a:extLst>
                    <a:ext uri="{9D8B030D-6E8A-4147-A177-3AD203B41FA5}">
                      <a16:colId xmlns:a16="http://schemas.microsoft.com/office/drawing/2014/main" val="2911462614"/>
                    </a:ext>
                  </a:extLst>
                </a:gridCol>
                <a:gridCol w="1300294">
                  <a:extLst>
                    <a:ext uri="{9D8B030D-6E8A-4147-A177-3AD203B41FA5}">
                      <a16:colId xmlns:a16="http://schemas.microsoft.com/office/drawing/2014/main" val="3345858216"/>
                    </a:ext>
                  </a:extLst>
                </a:gridCol>
                <a:gridCol w="889233">
                  <a:extLst>
                    <a:ext uri="{9D8B030D-6E8A-4147-A177-3AD203B41FA5}">
                      <a16:colId xmlns:a16="http://schemas.microsoft.com/office/drawing/2014/main" val="3895338254"/>
                    </a:ext>
                  </a:extLst>
                </a:gridCol>
                <a:gridCol w="939567">
                  <a:extLst>
                    <a:ext uri="{9D8B030D-6E8A-4147-A177-3AD203B41FA5}">
                      <a16:colId xmlns:a16="http://schemas.microsoft.com/office/drawing/2014/main" val="294110023"/>
                    </a:ext>
                  </a:extLst>
                </a:gridCol>
                <a:gridCol w="981512">
                  <a:extLst>
                    <a:ext uri="{9D8B030D-6E8A-4147-A177-3AD203B41FA5}">
                      <a16:colId xmlns:a16="http://schemas.microsoft.com/office/drawing/2014/main" val="2329291126"/>
                    </a:ext>
                  </a:extLst>
                </a:gridCol>
                <a:gridCol w="998290">
                  <a:extLst>
                    <a:ext uri="{9D8B030D-6E8A-4147-A177-3AD203B41FA5}">
                      <a16:colId xmlns:a16="http://schemas.microsoft.com/office/drawing/2014/main" val="382902474"/>
                    </a:ext>
                  </a:extLst>
                </a:gridCol>
                <a:gridCol w="855677">
                  <a:extLst>
                    <a:ext uri="{9D8B030D-6E8A-4147-A177-3AD203B41FA5}">
                      <a16:colId xmlns:a16="http://schemas.microsoft.com/office/drawing/2014/main" val="319913139"/>
                    </a:ext>
                  </a:extLst>
                </a:gridCol>
                <a:gridCol w="914400">
                  <a:extLst>
                    <a:ext uri="{9D8B030D-6E8A-4147-A177-3AD203B41FA5}">
                      <a16:colId xmlns:a16="http://schemas.microsoft.com/office/drawing/2014/main" val="3826764631"/>
                    </a:ext>
                  </a:extLst>
                </a:gridCol>
                <a:gridCol w="914400">
                  <a:extLst>
                    <a:ext uri="{9D8B030D-6E8A-4147-A177-3AD203B41FA5}">
                      <a16:colId xmlns:a16="http://schemas.microsoft.com/office/drawing/2014/main" val="2438176784"/>
                    </a:ext>
                  </a:extLst>
                </a:gridCol>
                <a:gridCol w="687897">
                  <a:extLst>
                    <a:ext uri="{9D8B030D-6E8A-4147-A177-3AD203B41FA5}">
                      <a16:colId xmlns:a16="http://schemas.microsoft.com/office/drawing/2014/main" val="3739619752"/>
                    </a:ext>
                  </a:extLst>
                </a:gridCol>
                <a:gridCol w="1006677">
                  <a:extLst>
                    <a:ext uri="{9D8B030D-6E8A-4147-A177-3AD203B41FA5}">
                      <a16:colId xmlns:a16="http://schemas.microsoft.com/office/drawing/2014/main" val="1648648483"/>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 п/п</a:t>
                      </a:r>
                    </a:p>
                  </a:txBody>
                  <a:tcPr/>
                </a:tc>
                <a:tc rowSpan="2">
                  <a:txBody>
                    <a:bodyPr/>
                    <a:lstStyle/>
                    <a:p>
                      <a:pPr algn="ctr"/>
                      <a:r>
                        <a:rPr lang="ru-RU" sz="1000" dirty="0">
                          <a:latin typeface="Times New Roman" panose="02020603050405020304" pitchFamily="18" charset="0"/>
                          <a:cs typeface="Times New Roman" panose="02020603050405020304" pitchFamily="18" charset="0"/>
                        </a:rPr>
                        <a:t>Наименование проекта</a:t>
                      </a:r>
                    </a:p>
                  </a:txBody>
                  <a:tcPr/>
                </a:tc>
                <a:tc rowSpan="2">
                  <a:txBody>
                    <a:bodyPr/>
                    <a:lstStyle/>
                    <a:p>
                      <a:pPr algn="ctr"/>
                      <a:r>
                        <a:rPr lang="ru-RU" sz="1000" dirty="0">
                          <a:latin typeface="Times New Roman" panose="02020603050405020304" pitchFamily="18" charset="0"/>
                          <a:cs typeface="Times New Roman" panose="02020603050405020304" pitchFamily="18" charset="0"/>
                        </a:rPr>
                        <a:t>Адрес нахождения</a:t>
                      </a:r>
                    </a:p>
                  </a:txBody>
                  <a:tcPr/>
                </a:tc>
                <a:tc gridSpan="3">
                  <a:txBody>
                    <a:bodyPr/>
                    <a:lstStyle/>
                    <a:p>
                      <a:pPr algn="ctr"/>
                      <a:r>
                        <a:rPr lang="ru-RU" sz="1000" dirty="0">
                          <a:latin typeface="Times New Roman" panose="02020603050405020304" pitchFamily="18" charset="0"/>
                          <a:cs typeface="Times New Roman" panose="02020603050405020304" pitchFamily="18" charset="0"/>
                        </a:rPr>
                        <a:t>Сумма 2025год</a:t>
                      </a:r>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Сумма 2026год</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Сумма 2027год</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683185259"/>
                  </a:ext>
                </a:extLst>
              </a:tr>
              <a:tr h="370840">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extLst>
                  <a:ext uri="{0D108BD9-81ED-4DB2-BD59-A6C34878D82A}">
                    <a16:rowId xmlns:a16="http://schemas.microsoft.com/office/drawing/2014/main" val="4293938473"/>
                  </a:ext>
                </a:extLst>
              </a:tr>
              <a:tr h="370840">
                <a:tc>
                  <a:txBody>
                    <a:bodyPr/>
                    <a:lstStyle/>
                    <a:p>
                      <a:r>
                        <a:rPr lang="ru-RU" sz="1000" dirty="0">
                          <a:latin typeface="Times New Roman" panose="02020603050405020304" pitchFamily="18" charset="0"/>
                          <a:cs typeface="Times New Roman" panose="02020603050405020304" pitchFamily="18" charset="0"/>
                        </a:rPr>
                        <a:t>1</a:t>
                      </a:r>
                    </a:p>
                  </a:txBody>
                  <a:tcPr/>
                </a:tc>
                <a:tc>
                  <a:txBody>
                    <a:bodyPr/>
                    <a:lstStyle/>
                    <a:p>
                      <a:r>
                        <a:rPr lang="ru-RU" sz="1000" dirty="0">
                          <a:latin typeface="Times New Roman" panose="02020603050405020304" pitchFamily="18" charset="0"/>
                          <a:cs typeface="Times New Roman" panose="02020603050405020304" pitchFamily="18" charset="0"/>
                        </a:rPr>
                        <a:t>Обустройство пешеходных переходов и установка светофоров</a:t>
                      </a:r>
                    </a:p>
                  </a:txBody>
                  <a:tcPr/>
                </a:tc>
                <a:tc>
                  <a:txBody>
                    <a:bodyPr/>
                    <a:lstStyle/>
                    <a:p>
                      <a:r>
                        <a:rPr lang="ru-RU" sz="1000" dirty="0">
                          <a:latin typeface="Times New Roman" panose="02020603050405020304" pitchFamily="18" charset="0"/>
                          <a:cs typeface="Times New Roman" panose="02020603050405020304" pitchFamily="18" charset="0"/>
                        </a:rPr>
                        <a:t> населенные пункты округа</a:t>
                      </a: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1000000,00</a:t>
                      </a:r>
                    </a:p>
                  </a:txBody>
                  <a:tcPr/>
                </a:tc>
                <a:extLst>
                  <a:ext uri="{0D108BD9-81ED-4DB2-BD59-A6C34878D82A}">
                    <a16:rowId xmlns:a16="http://schemas.microsoft.com/office/drawing/2014/main" val="523702792"/>
                  </a:ext>
                </a:extLst>
              </a:tr>
              <a:tr h="370840">
                <a:tc>
                  <a:txBody>
                    <a:bodyPr/>
                    <a:lstStyle/>
                    <a:p>
                      <a:r>
                        <a:rPr lang="ru-RU" sz="1000" dirty="0">
                          <a:latin typeface="Times New Roman" panose="02020603050405020304" pitchFamily="18" charset="0"/>
                          <a:cs typeface="Times New Roman" panose="02020603050405020304" pitchFamily="18" charset="0"/>
                        </a:rPr>
                        <a:t>2</a:t>
                      </a:r>
                    </a:p>
                  </a:txBody>
                  <a:tcPr/>
                </a:tc>
                <a:tc>
                  <a:txBody>
                    <a:bodyPr/>
                    <a:lstStyle/>
                    <a:p>
                      <a:r>
                        <a:rPr lang="ru-RU" sz="1000" dirty="0">
                          <a:latin typeface="Times New Roman" panose="02020603050405020304" pitchFamily="18" charset="0"/>
                          <a:cs typeface="Times New Roman" panose="02020603050405020304" pitchFamily="18" charset="0"/>
                        </a:rPr>
                        <a:t>Ремонт дорог местного назначения</a:t>
                      </a:r>
                    </a:p>
                  </a:txBody>
                  <a:tcPr/>
                </a:tc>
                <a:tc>
                  <a:txBody>
                    <a:bodyPr/>
                    <a:lstStyle/>
                    <a:p>
                      <a:r>
                        <a:rPr lang="ru-RU" sz="1000" dirty="0">
                          <a:latin typeface="Times New Roman" panose="02020603050405020304" pitchFamily="18" charset="0"/>
                          <a:cs typeface="Times New Roman" panose="02020603050405020304" pitchFamily="18" charset="0"/>
                        </a:rPr>
                        <a:t>населенные пункты округа</a:t>
                      </a:r>
                    </a:p>
                  </a:txBody>
                  <a:tcPr/>
                </a:tc>
                <a:tc>
                  <a:txBody>
                    <a:bodyPr/>
                    <a:lstStyle/>
                    <a:p>
                      <a:r>
                        <a:rPr lang="ru-RU" sz="1000" dirty="0">
                          <a:latin typeface="Times New Roman" panose="02020603050405020304" pitchFamily="18" charset="0"/>
                          <a:cs typeface="Times New Roman" panose="02020603050405020304" pitchFamily="18" charset="0"/>
                        </a:rPr>
                        <a:t>36702000,00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36702000,00</a:t>
                      </a:r>
                    </a:p>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38795000,00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38795000,00</a:t>
                      </a:r>
                    </a:p>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52541000,00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52541000,00</a:t>
                      </a:r>
                    </a:p>
                  </a:txBody>
                  <a:tcPr/>
                </a:tc>
                <a:extLst>
                  <a:ext uri="{0D108BD9-81ED-4DB2-BD59-A6C34878D82A}">
                    <a16:rowId xmlns:a16="http://schemas.microsoft.com/office/drawing/2014/main" val="413864803"/>
                  </a:ext>
                </a:extLst>
              </a:tr>
              <a:tr h="370840">
                <a:tc>
                  <a:txBody>
                    <a:bodyPr/>
                    <a:lstStyle/>
                    <a:p>
                      <a:r>
                        <a:rPr lang="ru-RU" sz="1000" dirty="0">
                          <a:latin typeface="Times New Roman" panose="02020603050405020304" pitchFamily="18" charset="0"/>
                          <a:cs typeface="Times New Roman" panose="02020603050405020304" pitchFamily="18" charset="0"/>
                        </a:rPr>
                        <a:t>3</a:t>
                      </a:r>
                    </a:p>
                  </a:txBody>
                  <a:tcPr/>
                </a:tc>
                <a:tc>
                  <a:txBody>
                    <a:bodyPr/>
                    <a:lstStyle/>
                    <a:p>
                      <a:r>
                        <a:rPr lang="ru-RU" sz="1000" dirty="0">
                          <a:latin typeface="Times New Roman" panose="02020603050405020304" pitchFamily="18" charset="0"/>
                          <a:cs typeface="Times New Roman" panose="02020603050405020304" pitchFamily="18" charset="0"/>
                        </a:rPr>
                        <a:t>Ремонт сетей водоснабжения</a:t>
                      </a:r>
                    </a:p>
                  </a:txBody>
                  <a:tcPr/>
                </a:tc>
                <a:tc>
                  <a:txBody>
                    <a:bodyPr/>
                    <a:lstStyle/>
                    <a:p>
                      <a:r>
                        <a:rPr lang="ru-RU" sz="1000" dirty="0" err="1">
                          <a:latin typeface="Times New Roman" panose="02020603050405020304" pitchFamily="18" charset="0"/>
                          <a:cs typeface="Times New Roman" panose="02020603050405020304" pitchFamily="18" charset="0"/>
                        </a:rPr>
                        <a:t>С.Тихоречное</a:t>
                      </a:r>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12630191,25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12630191,25</a:t>
                      </a:r>
                    </a:p>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39849241"/>
                  </a:ext>
                </a:extLst>
              </a:tr>
              <a:tr h="370840">
                <a:tc>
                  <a:txBody>
                    <a:bodyPr/>
                    <a:lstStyle/>
                    <a:p>
                      <a:r>
                        <a:rPr lang="ru-RU" sz="1000" dirty="0">
                          <a:latin typeface="Times New Roman" panose="02020603050405020304" pitchFamily="18" charset="0"/>
                          <a:cs typeface="Times New Roman" panose="02020603050405020304" pitchFamily="18" charset="0"/>
                        </a:rPr>
                        <a:t>4</a:t>
                      </a:r>
                    </a:p>
                  </a:txBody>
                  <a:tcPr/>
                </a:tc>
                <a:tc>
                  <a:txBody>
                    <a:bodyPr/>
                    <a:lstStyle/>
                    <a:p>
                      <a:r>
                        <a:rPr lang="ru-RU" sz="1000" dirty="0">
                          <a:latin typeface="Times New Roman" panose="02020603050405020304" pitchFamily="18" charset="0"/>
                          <a:cs typeface="Times New Roman" panose="02020603050405020304" pitchFamily="18" charset="0"/>
                        </a:rPr>
                        <a:t>Устройство пожарного депо</a:t>
                      </a:r>
                    </a:p>
                  </a:txBody>
                  <a:tcPr/>
                </a:tc>
                <a:tc>
                  <a:txBody>
                    <a:bodyPr/>
                    <a:lstStyle/>
                    <a:p>
                      <a:r>
                        <a:rPr lang="ru-RU" sz="1000" dirty="0">
                          <a:latin typeface="Times New Roman" panose="02020603050405020304" pitchFamily="18" charset="0"/>
                          <a:cs typeface="Times New Roman" panose="02020603050405020304" pitchFamily="18" charset="0"/>
                        </a:rPr>
                        <a:t>С. Муравейка</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8674431,66</a:t>
                      </a:r>
                    </a:p>
                  </a:txBody>
                  <a:tcPr/>
                </a:tc>
                <a:tc>
                  <a:txBody>
                    <a:bodyPr/>
                    <a:lstStyle/>
                    <a:p>
                      <a:r>
                        <a:rPr lang="ru-RU" sz="1000" dirty="0">
                          <a:latin typeface="Times New Roman" panose="02020603050405020304" pitchFamily="18" charset="0"/>
                          <a:cs typeface="Times New Roman" panose="02020603050405020304" pitchFamily="18" charset="0"/>
                        </a:rPr>
                        <a:t>8146283,43</a:t>
                      </a:r>
                    </a:p>
                  </a:txBody>
                  <a:tcPr/>
                </a:tc>
                <a:tc>
                  <a:txBody>
                    <a:bodyPr/>
                    <a:lstStyle/>
                    <a:p>
                      <a:r>
                        <a:rPr lang="ru-RU" sz="1000" dirty="0">
                          <a:latin typeface="Times New Roman" panose="02020603050405020304" pitchFamily="18" charset="0"/>
                          <a:cs typeface="Times New Roman" panose="02020603050405020304" pitchFamily="18" charset="0"/>
                        </a:rPr>
                        <a:t>528148,23</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98910711"/>
                  </a:ext>
                </a:extLst>
              </a:tr>
              <a:tr h="370840">
                <a:tc>
                  <a:txBody>
                    <a:bodyPr/>
                    <a:lstStyle/>
                    <a:p>
                      <a:r>
                        <a:rPr lang="ru-RU" sz="1000" dirty="0">
                          <a:latin typeface="Times New Roman" panose="02020603050405020304" pitchFamily="18" charset="0"/>
                          <a:cs typeface="Times New Roman" panose="02020603050405020304" pitchFamily="18" charset="0"/>
                        </a:rPr>
                        <a:t>5</a:t>
                      </a:r>
                    </a:p>
                  </a:txBody>
                  <a:tcPr/>
                </a:tc>
                <a:tc>
                  <a:txBody>
                    <a:bodyPr/>
                    <a:lstStyle/>
                    <a:p>
                      <a:r>
                        <a:rPr lang="ru-RU" sz="1000" dirty="0">
                          <a:latin typeface="Times New Roman" panose="02020603050405020304" pitchFamily="18" charset="0"/>
                          <a:cs typeface="Times New Roman" panose="02020603050405020304" pitchFamily="18" charset="0"/>
                        </a:rPr>
                        <a:t>Устройство уличного освещения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населенные пункты округа</a:t>
                      </a:r>
                    </a:p>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3600000,00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3600000,00</a:t>
                      </a: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extLst>
                  <a:ext uri="{0D108BD9-81ED-4DB2-BD59-A6C34878D82A}">
                    <a16:rowId xmlns:a16="http://schemas.microsoft.com/office/drawing/2014/main" val="2699170754"/>
                  </a:ext>
                </a:extLst>
              </a:tr>
              <a:tr h="370840">
                <a:tc>
                  <a:txBody>
                    <a:bodyPr/>
                    <a:lstStyle/>
                    <a:p>
                      <a:r>
                        <a:rPr lang="ru-RU" sz="1000" dirty="0">
                          <a:latin typeface="Times New Roman" panose="02020603050405020304" pitchFamily="18" charset="0"/>
                          <a:cs typeface="Times New Roman" panose="02020603050405020304" pitchFamily="18" charset="0"/>
                        </a:rPr>
                        <a:t>6</a:t>
                      </a:r>
                    </a:p>
                  </a:txBody>
                  <a:tcPr/>
                </a:tc>
                <a:tc>
                  <a:txBody>
                    <a:bodyPr/>
                    <a:lstStyle/>
                    <a:p>
                      <a:r>
                        <a:rPr lang="ru-RU" sz="1000" dirty="0">
                          <a:latin typeface="Times New Roman" panose="02020603050405020304" pitchFamily="18" charset="0"/>
                          <a:cs typeface="Times New Roman" panose="02020603050405020304" pitchFamily="18" charset="0"/>
                        </a:rPr>
                        <a:t>Ремонт кровли и помещений МБОУ Детский садик № 1</a:t>
                      </a:r>
                    </a:p>
                  </a:txBody>
                  <a:tcPr/>
                </a:tc>
                <a:tc>
                  <a:txBody>
                    <a:bodyPr/>
                    <a:lstStyle/>
                    <a:p>
                      <a:r>
                        <a:rPr lang="ru-RU" sz="1000" dirty="0" err="1">
                          <a:latin typeface="Times New Roman" panose="02020603050405020304" pitchFamily="18" charset="0"/>
                          <a:cs typeface="Times New Roman" panose="02020603050405020304" pitchFamily="18" charset="0"/>
                        </a:rPr>
                        <a:t>С.Анучино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ул.Банивура</a:t>
                      </a:r>
                      <a:r>
                        <a:rPr lang="ru-RU" sz="1000" dirty="0">
                          <a:latin typeface="Times New Roman" panose="02020603050405020304" pitchFamily="18" charset="0"/>
                          <a:cs typeface="Times New Roman" panose="02020603050405020304" pitchFamily="18" charset="0"/>
                        </a:rPr>
                        <a:t>, 17</a:t>
                      </a:r>
                    </a:p>
                  </a:txBody>
                  <a:tcPr/>
                </a:tc>
                <a:tc>
                  <a:txBody>
                    <a:bodyPr/>
                    <a:lstStyle/>
                    <a:p>
                      <a:r>
                        <a:rPr lang="ru-RU" sz="1000" dirty="0">
                          <a:latin typeface="Times New Roman" panose="02020603050405020304" pitchFamily="18" charset="0"/>
                          <a:cs typeface="Times New Roman" panose="02020603050405020304" pitchFamily="18" charset="0"/>
                        </a:rPr>
                        <a:t>45500,00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45500,00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39961680"/>
                  </a:ext>
                </a:extLst>
              </a:tr>
              <a:tr h="370840">
                <a:tc>
                  <a:txBody>
                    <a:bodyPr/>
                    <a:lstStyle/>
                    <a:p>
                      <a:r>
                        <a:rPr lang="ru-RU" sz="1000" dirty="0">
                          <a:latin typeface="Times New Roman" panose="02020603050405020304" pitchFamily="18" charset="0"/>
                          <a:cs typeface="Times New Roman" panose="02020603050405020304" pitchFamily="18" charset="0"/>
                        </a:rPr>
                        <a:t>7</a:t>
                      </a:r>
                    </a:p>
                  </a:txBody>
                  <a:tcPr/>
                </a:tc>
                <a:tc>
                  <a:txBody>
                    <a:bodyPr/>
                    <a:lstStyle/>
                    <a:p>
                      <a:r>
                        <a:rPr lang="ru-RU" sz="1000" dirty="0">
                          <a:latin typeface="Times New Roman" panose="02020603050405020304" pitchFamily="18" charset="0"/>
                          <a:cs typeface="Times New Roman" panose="02020603050405020304" pitchFamily="18" charset="0"/>
                        </a:rPr>
                        <a:t>Ремонт спорткомплекса МБОУ школы </a:t>
                      </a:r>
                      <a:r>
                        <a:rPr lang="ru-RU" sz="1000" dirty="0" err="1">
                          <a:latin typeface="Times New Roman" panose="02020603050405020304" pitchFamily="18" charset="0"/>
                          <a:cs typeface="Times New Roman" panose="02020603050405020304" pitchFamily="18" charset="0"/>
                        </a:rPr>
                        <a:t>с.Анучино</a:t>
                      </a:r>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err="1">
                          <a:latin typeface="Times New Roman" panose="02020603050405020304" pitchFamily="18" charset="0"/>
                          <a:cs typeface="Times New Roman" panose="02020603050405020304" pitchFamily="18" charset="0"/>
                        </a:rPr>
                        <a:t>С.Анучино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ул.Лазо</a:t>
                      </a:r>
                      <a:r>
                        <a:rPr lang="ru-RU" sz="100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4</a:t>
                      </a:r>
                    </a:p>
                  </a:txBody>
                  <a:tcPr/>
                </a:tc>
                <a:tc>
                  <a:txBody>
                    <a:bodyPr/>
                    <a:lstStyle/>
                    <a:p>
                      <a:r>
                        <a:rPr lang="ru-RU" sz="1000" dirty="0">
                          <a:latin typeface="Times New Roman" panose="02020603050405020304" pitchFamily="18" charset="0"/>
                          <a:cs typeface="Times New Roman" panose="02020603050405020304" pitchFamily="18" charset="0"/>
                        </a:rPr>
                        <a:t>100000,00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30033367"/>
                  </a:ext>
                </a:extLst>
              </a:tr>
            </a:tbl>
          </a:graphicData>
        </a:graphic>
      </p:graphicFrame>
    </p:spTree>
    <p:extLst>
      <p:ext uri="{BB962C8B-B14F-4D97-AF65-F5344CB8AC3E}">
        <p14:creationId xmlns:p14="http://schemas.microsoft.com/office/powerpoint/2010/main" val="247321827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C240228-AC53-A683-FC2F-2539D341309C}"/>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5FB0C375-5E39-7CF3-BBAD-20F7589B640D}"/>
              </a:ext>
            </a:extLst>
          </p:cNvPr>
          <p:cNvPicPr>
            <a:picLocks noChangeAspect="1"/>
          </p:cNvPicPr>
          <p:nvPr/>
        </p:nvPicPr>
        <p:blipFill>
          <a:blip r:embed="rId3"/>
          <a:stretch>
            <a:fillRect/>
          </a:stretch>
        </p:blipFill>
        <p:spPr>
          <a:xfrm>
            <a:off x="278766" y="84238"/>
            <a:ext cx="2380544" cy="21517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a:extLst>
              <a:ext uri="{FF2B5EF4-FFF2-40B4-BE49-F238E27FC236}">
                <a16:creationId xmlns:a16="http://schemas.microsoft.com/office/drawing/2014/main" id="{6C9805D8-35A6-D178-A96D-5AF942A2A550}"/>
              </a:ext>
            </a:extLst>
          </p:cNvPr>
          <p:cNvSpPr txBox="1"/>
          <p:nvPr/>
        </p:nvSpPr>
        <p:spPr>
          <a:xfrm>
            <a:off x="2785197" y="201334"/>
            <a:ext cx="9128037" cy="600164"/>
          </a:xfrm>
          <a:prstGeom prst="rect">
            <a:avLst/>
          </a:prstGeom>
          <a:noFill/>
        </p:spPr>
        <p:txBody>
          <a:bodyPr wrap="square">
            <a:spAutoFit/>
          </a:bodyPr>
          <a:lstStyle/>
          <a:p>
            <a:pPr indent="450215" algn="just"/>
            <a:r>
              <a:rPr lang="ru-RU" sz="1100" b="1" dirty="0">
                <a:solidFill>
                  <a:srgbClr val="6600FF"/>
                </a:solidFill>
                <a:effectLst/>
                <a:latin typeface="Times New Roman" panose="02020603050405020304" pitchFamily="18" charset="0"/>
                <a:ea typeface="Times New Roman" panose="02020603050405020304" pitchFamily="18" charset="0"/>
              </a:rPr>
              <a:t>Конкурс «Твой проект» </a:t>
            </a:r>
            <a:r>
              <a:rPr lang="ru-RU" sz="1100" b="0" dirty="0">
                <a:effectLst/>
                <a:latin typeface="Times New Roman" panose="02020603050405020304" pitchFamily="18" charset="0"/>
                <a:ea typeface="Times New Roman" panose="02020603050405020304" pitchFamily="18" charset="0"/>
              </a:rPr>
              <a:t>– один из составляющих механизма инициативного бюджетирования, направленного на создание комфортной городской среды и улучшение жизни людей (благоустройство территорий, ремонт дорог, организация освещения, водоснабжения, спортивные площадки и т.д.) </a:t>
            </a:r>
            <a:endParaRPr lang="ru-RU" sz="1100" dirty="0">
              <a:effectLst/>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id="{46B46B9F-C1F6-31BC-1C21-C937D8BAA96A}"/>
              </a:ext>
            </a:extLst>
          </p:cNvPr>
          <p:cNvPicPr>
            <a:picLocks noChangeAspect="1"/>
          </p:cNvPicPr>
          <p:nvPr/>
        </p:nvPicPr>
        <p:blipFill>
          <a:blip r:embed="rId4"/>
          <a:stretch>
            <a:fillRect/>
          </a:stretch>
        </p:blipFill>
        <p:spPr>
          <a:xfrm>
            <a:off x="5777941" y="824220"/>
            <a:ext cx="2446140" cy="2294389"/>
          </a:xfrm>
          <a:prstGeom prst="rect">
            <a:avLst/>
          </a:prstGeom>
        </p:spPr>
      </p:pic>
      <p:pic>
        <p:nvPicPr>
          <p:cNvPr id="8" name="Рисунок 7">
            <a:extLst>
              <a:ext uri="{FF2B5EF4-FFF2-40B4-BE49-F238E27FC236}">
                <a16:creationId xmlns:a16="http://schemas.microsoft.com/office/drawing/2014/main" id="{FAEEDBC7-6F3A-292F-3B69-D2F568263FA0}"/>
              </a:ext>
            </a:extLst>
          </p:cNvPr>
          <p:cNvPicPr>
            <a:picLocks noChangeAspect="1"/>
          </p:cNvPicPr>
          <p:nvPr/>
        </p:nvPicPr>
        <p:blipFill>
          <a:blip r:embed="rId5"/>
          <a:stretch>
            <a:fillRect/>
          </a:stretch>
        </p:blipFill>
        <p:spPr>
          <a:xfrm>
            <a:off x="8993440" y="821775"/>
            <a:ext cx="2285151" cy="2294389"/>
          </a:xfrm>
          <a:prstGeom prst="rect">
            <a:avLst/>
          </a:prstGeom>
        </p:spPr>
      </p:pic>
      <p:pic>
        <p:nvPicPr>
          <p:cNvPr id="9" name="Рисунок 8">
            <a:extLst>
              <a:ext uri="{FF2B5EF4-FFF2-40B4-BE49-F238E27FC236}">
                <a16:creationId xmlns:a16="http://schemas.microsoft.com/office/drawing/2014/main" id="{C68EC1BD-98CC-F252-F2FD-DFC428520A51}"/>
              </a:ext>
            </a:extLst>
          </p:cNvPr>
          <p:cNvPicPr>
            <a:picLocks noChangeAspect="1"/>
          </p:cNvPicPr>
          <p:nvPr/>
        </p:nvPicPr>
        <p:blipFill>
          <a:blip r:embed="rId6"/>
          <a:stretch>
            <a:fillRect/>
          </a:stretch>
        </p:blipFill>
        <p:spPr>
          <a:xfrm>
            <a:off x="2938076" y="815832"/>
            <a:ext cx="2285151" cy="2294390"/>
          </a:xfrm>
          <a:prstGeom prst="rect">
            <a:avLst/>
          </a:prstGeom>
        </p:spPr>
      </p:pic>
      <p:sp>
        <p:nvSpPr>
          <p:cNvPr id="11" name="TextBox 10">
            <a:extLst>
              <a:ext uri="{FF2B5EF4-FFF2-40B4-BE49-F238E27FC236}">
                <a16:creationId xmlns:a16="http://schemas.microsoft.com/office/drawing/2014/main" id="{3FC3B231-FD80-69B4-B59D-F26BE4869EFD}"/>
              </a:ext>
            </a:extLst>
          </p:cNvPr>
          <p:cNvSpPr txBox="1"/>
          <p:nvPr/>
        </p:nvSpPr>
        <p:spPr>
          <a:xfrm>
            <a:off x="105994" y="3229584"/>
            <a:ext cx="11663759" cy="430887"/>
          </a:xfrm>
          <a:prstGeom prst="rect">
            <a:avLst/>
          </a:prstGeom>
          <a:noFill/>
        </p:spPr>
        <p:txBody>
          <a:bodyPr wrap="square">
            <a:spAutoFit/>
          </a:bodyPr>
          <a:lstStyle/>
          <a:p>
            <a:r>
              <a:rPr lang="ru-RU" sz="1100" b="1" i="0" dirty="0">
                <a:solidFill>
                  <a:srgbClr val="6600FF"/>
                </a:solidFill>
                <a:effectLst/>
                <a:latin typeface="Times New Roman" panose="02020603050405020304" pitchFamily="18" charset="0"/>
                <a:cs typeface="Times New Roman" panose="02020603050405020304" pitchFamily="18" charset="0"/>
              </a:rPr>
              <a:t>Конкурс «Молодежный бюджет» </a:t>
            </a:r>
            <a:r>
              <a:rPr lang="ru-RU" sz="1100" b="0" i="0" dirty="0">
                <a:solidFill>
                  <a:srgbClr val="040C28"/>
                </a:solidFill>
                <a:effectLst/>
                <a:latin typeface="Times New Roman" panose="02020603050405020304" pitchFamily="18" charset="0"/>
                <a:cs typeface="Times New Roman" panose="02020603050405020304" pitchFamily="18" charset="0"/>
              </a:rPr>
              <a:t>-</a:t>
            </a:r>
            <a:r>
              <a:rPr lang="ru-RU" sz="1100" b="0" i="0" dirty="0">
                <a:solidFill>
                  <a:srgbClr val="1F1F1F"/>
                </a:solidFill>
                <a:effectLst/>
                <a:latin typeface="Times New Roman" panose="02020603050405020304" pitchFamily="18" charset="0"/>
                <a:cs typeface="Times New Roman" panose="02020603050405020304" pitchFamily="18" charset="0"/>
              </a:rPr>
              <a:t> э</a:t>
            </a:r>
            <a:r>
              <a:rPr lang="ru-RU" sz="1100" b="0" i="0" dirty="0">
                <a:solidFill>
                  <a:srgbClr val="040C28"/>
                </a:solidFill>
                <a:effectLst/>
                <a:latin typeface="Times New Roman" panose="02020603050405020304" pitchFamily="18" charset="0"/>
                <a:cs typeface="Times New Roman" panose="02020603050405020304" pitchFamily="18" charset="0"/>
              </a:rPr>
              <a:t>то</a:t>
            </a:r>
            <a:r>
              <a:rPr lang="ru-RU" sz="1100" b="0" i="0" dirty="0">
                <a:solidFill>
                  <a:srgbClr val="1F1F1F"/>
                </a:solidFill>
                <a:effectLst/>
                <a:latin typeface="Times New Roman" panose="02020603050405020304" pitchFamily="18" charset="0"/>
                <a:cs typeface="Times New Roman" panose="02020603050405020304" pitchFamily="18" charset="0"/>
              </a:rPr>
              <a:t> комплекс мероприятий, направленных на вовлечение учащихся 9-11 классов в решение вопросов местного значения, а также на повышение финансовой и бюджетной грамотности и развитие финансовой активности молодого поколения.</a:t>
            </a:r>
            <a:endParaRPr lang="ru-RU" sz="1100" dirty="0">
              <a:latin typeface="Times New Roman" panose="02020603050405020304" pitchFamily="18" charset="0"/>
              <a:cs typeface="Times New Roman" panose="02020603050405020304" pitchFamily="18" charset="0"/>
            </a:endParaRPr>
          </a:p>
        </p:txBody>
      </p:sp>
      <p:pic>
        <p:nvPicPr>
          <p:cNvPr id="12" name="Рисунок 11">
            <a:extLst>
              <a:ext uri="{FF2B5EF4-FFF2-40B4-BE49-F238E27FC236}">
                <a16:creationId xmlns:a16="http://schemas.microsoft.com/office/drawing/2014/main" id="{0D70F187-F2C3-D64F-BDA8-20848854DDAC}"/>
              </a:ext>
            </a:extLst>
          </p:cNvPr>
          <p:cNvPicPr>
            <a:picLocks noChangeAspect="1"/>
          </p:cNvPicPr>
          <p:nvPr/>
        </p:nvPicPr>
        <p:blipFill>
          <a:blip r:embed="rId7"/>
          <a:stretch>
            <a:fillRect/>
          </a:stretch>
        </p:blipFill>
        <p:spPr>
          <a:xfrm>
            <a:off x="137476" y="3945432"/>
            <a:ext cx="1942994" cy="1918473"/>
          </a:xfrm>
          <a:prstGeom prst="rect">
            <a:avLst/>
          </a:prstGeom>
        </p:spPr>
      </p:pic>
      <p:pic>
        <p:nvPicPr>
          <p:cNvPr id="13" name="Рисунок 12">
            <a:extLst>
              <a:ext uri="{FF2B5EF4-FFF2-40B4-BE49-F238E27FC236}">
                <a16:creationId xmlns:a16="http://schemas.microsoft.com/office/drawing/2014/main" id="{DFC7C977-5B4A-426B-A39F-F5A4B4F2513B}"/>
              </a:ext>
            </a:extLst>
          </p:cNvPr>
          <p:cNvPicPr>
            <a:picLocks noChangeAspect="1"/>
          </p:cNvPicPr>
          <p:nvPr/>
        </p:nvPicPr>
        <p:blipFill>
          <a:blip r:embed="rId8"/>
          <a:stretch>
            <a:fillRect/>
          </a:stretch>
        </p:blipFill>
        <p:spPr>
          <a:xfrm>
            <a:off x="2217946" y="3939303"/>
            <a:ext cx="2223030" cy="1985585"/>
          </a:xfrm>
          <a:prstGeom prst="rect">
            <a:avLst/>
          </a:prstGeom>
        </p:spPr>
      </p:pic>
      <p:pic>
        <p:nvPicPr>
          <p:cNvPr id="14" name="Рисунок 13">
            <a:extLst>
              <a:ext uri="{FF2B5EF4-FFF2-40B4-BE49-F238E27FC236}">
                <a16:creationId xmlns:a16="http://schemas.microsoft.com/office/drawing/2014/main" id="{D8A68321-FB63-C97F-5DB3-D10B5F12226F}"/>
              </a:ext>
            </a:extLst>
          </p:cNvPr>
          <p:cNvPicPr>
            <a:picLocks noChangeAspect="1"/>
          </p:cNvPicPr>
          <p:nvPr/>
        </p:nvPicPr>
        <p:blipFill>
          <a:blip r:embed="rId9"/>
          <a:stretch>
            <a:fillRect/>
          </a:stretch>
        </p:blipFill>
        <p:spPr>
          <a:xfrm>
            <a:off x="4578452" y="3945432"/>
            <a:ext cx="2155707" cy="1985585"/>
          </a:xfrm>
          <a:prstGeom prst="rect">
            <a:avLst/>
          </a:prstGeom>
        </p:spPr>
      </p:pic>
      <p:pic>
        <p:nvPicPr>
          <p:cNvPr id="15" name="Рисунок 14">
            <a:extLst>
              <a:ext uri="{FF2B5EF4-FFF2-40B4-BE49-F238E27FC236}">
                <a16:creationId xmlns:a16="http://schemas.microsoft.com/office/drawing/2014/main" id="{1DF8F09F-4AC8-8AD6-B13C-5B34D7613B79}"/>
              </a:ext>
            </a:extLst>
          </p:cNvPr>
          <p:cNvPicPr>
            <a:picLocks noChangeAspect="1"/>
          </p:cNvPicPr>
          <p:nvPr/>
        </p:nvPicPr>
        <p:blipFill>
          <a:blip r:embed="rId10"/>
          <a:stretch>
            <a:fillRect/>
          </a:stretch>
        </p:blipFill>
        <p:spPr>
          <a:xfrm>
            <a:off x="6958516" y="3935109"/>
            <a:ext cx="2034924" cy="1985585"/>
          </a:xfrm>
          <a:prstGeom prst="rect">
            <a:avLst/>
          </a:prstGeom>
        </p:spPr>
      </p:pic>
      <p:pic>
        <p:nvPicPr>
          <p:cNvPr id="16" name="Рисунок 15">
            <a:extLst>
              <a:ext uri="{FF2B5EF4-FFF2-40B4-BE49-F238E27FC236}">
                <a16:creationId xmlns:a16="http://schemas.microsoft.com/office/drawing/2014/main" id="{034831AC-444F-2B41-F803-F54D67E5A446}"/>
              </a:ext>
            </a:extLst>
          </p:cNvPr>
          <p:cNvPicPr>
            <a:picLocks noChangeAspect="1"/>
          </p:cNvPicPr>
          <p:nvPr/>
        </p:nvPicPr>
        <p:blipFill>
          <a:blip r:embed="rId11"/>
          <a:stretch>
            <a:fillRect/>
          </a:stretch>
        </p:blipFill>
        <p:spPr>
          <a:xfrm>
            <a:off x="9224980" y="3916169"/>
            <a:ext cx="2286000" cy="2004525"/>
          </a:xfrm>
          <a:prstGeom prst="rect">
            <a:avLst/>
          </a:prstGeom>
        </p:spPr>
      </p:pic>
      <p:sp>
        <p:nvSpPr>
          <p:cNvPr id="17" name="TextBox 16">
            <a:extLst>
              <a:ext uri="{FF2B5EF4-FFF2-40B4-BE49-F238E27FC236}">
                <a16:creationId xmlns:a16="http://schemas.microsoft.com/office/drawing/2014/main" id="{2851602F-2184-1023-2881-E1DDB9597C46}"/>
              </a:ext>
            </a:extLst>
          </p:cNvPr>
          <p:cNvSpPr txBox="1"/>
          <p:nvPr/>
        </p:nvSpPr>
        <p:spPr>
          <a:xfrm>
            <a:off x="105993" y="6033780"/>
            <a:ext cx="11663759" cy="430887"/>
          </a:xfrm>
          <a:prstGeom prst="rect">
            <a:avLst/>
          </a:prstGeom>
          <a:noFill/>
        </p:spPr>
        <p:txBody>
          <a:bodyPr wrap="square">
            <a:spAutoFit/>
          </a:bodyPr>
          <a:lstStyle/>
          <a:p>
            <a:pPr algn="ctr"/>
            <a:r>
              <a:rPr lang="ru-RU" sz="1100" b="1" i="0" dirty="0">
                <a:solidFill>
                  <a:srgbClr val="C00000"/>
                </a:solidFill>
                <a:effectLst/>
                <a:latin typeface="Times New Roman" panose="02020603050405020304" pitchFamily="18" charset="0"/>
                <a:cs typeface="Times New Roman" panose="02020603050405020304" pitchFamily="18" charset="0"/>
              </a:rPr>
              <a:t>Ознакомиться с проектами можно на Портале инициативного бюджетирования Приморского края в разделе </a:t>
            </a:r>
          </a:p>
          <a:p>
            <a:pPr algn="ctr"/>
            <a:r>
              <a:rPr lang="ru-RU" sz="1100" b="1" i="0" dirty="0">
                <a:solidFill>
                  <a:srgbClr val="C00000"/>
                </a:solidFill>
                <a:effectLst/>
                <a:latin typeface="Times New Roman" panose="02020603050405020304" pitchFamily="18" charset="0"/>
                <a:cs typeface="Times New Roman" panose="02020603050405020304" pitchFamily="18" charset="0"/>
              </a:rPr>
              <a:t>«Инициативное бюджетирование» – «Твой проект» и «Молодежный бюджет» по ссылке: </a:t>
            </a:r>
            <a:r>
              <a:rPr lang="en-US" sz="1100" b="1" i="0" dirty="0">
                <a:solidFill>
                  <a:srgbClr val="C00000"/>
                </a:solidFill>
                <a:effectLst/>
                <a:latin typeface="Times New Roman" panose="02020603050405020304" pitchFamily="18" charset="0"/>
                <a:cs typeface="Times New Roman" panose="02020603050405020304" pitchFamily="18" charset="0"/>
                <a:hlinkClick r:id="rId12"/>
              </a:rPr>
              <a:t>https://pib.primorsky.ru/</a:t>
            </a:r>
            <a:endParaRPr lang="ru-RU" sz="11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10371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C65F831-E857-D62B-FD4F-95147DDE019C}"/>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30D02C96-A7D4-A604-00AD-61781F58582E}"/>
              </a:ext>
            </a:extLst>
          </p:cNvPr>
          <p:cNvPicPr>
            <a:picLocks noChangeAspect="1"/>
          </p:cNvPicPr>
          <p:nvPr/>
        </p:nvPicPr>
        <p:blipFill>
          <a:blip r:embed="rId3"/>
          <a:stretch>
            <a:fillRect/>
          </a:stretch>
        </p:blipFill>
        <p:spPr>
          <a:xfrm>
            <a:off x="92454" y="205286"/>
            <a:ext cx="3095538" cy="2097248"/>
          </a:xfrm>
          <a:prstGeom prst="rect">
            <a:avLst/>
          </a:prstGeom>
        </p:spPr>
      </p:pic>
      <p:sp>
        <p:nvSpPr>
          <p:cNvPr id="5" name="TextBox 4">
            <a:extLst>
              <a:ext uri="{FF2B5EF4-FFF2-40B4-BE49-F238E27FC236}">
                <a16:creationId xmlns:a16="http://schemas.microsoft.com/office/drawing/2014/main" id="{82542A07-4256-80E3-E222-8394619E7DF6}"/>
              </a:ext>
            </a:extLst>
          </p:cNvPr>
          <p:cNvSpPr txBox="1"/>
          <p:nvPr/>
        </p:nvSpPr>
        <p:spPr>
          <a:xfrm>
            <a:off x="3280445" y="178876"/>
            <a:ext cx="8726647" cy="2123658"/>
          </a:xfrm>
          <a:prstGeom prst="rect">
            <a:avLst/>
          </a:prstGeom>
          <a:noFill/>
        </p:spPr>
        <p:txBody>
          <a:bodyPr wrap="square">
            <a:spAutoFit/>
          </a:bodyPr>
          <a:lstStyle/>
          <a:p>
            <a:pPr algn="l" fontAlgn="base" latinLnBrk="0"/>
            <a:r>
              <a:rPr lang="ru-RU" sz="1100" b="1" i="0" u="none" strike="noStrike" dirty="0">
                <a:solidFill>
                  <a:srgbClr val="6600FF"/>
                </a:solidFill>
                <a:effectLst/>
                <a:latin typeface="Times New Roman" panose="02020603050405020304" pitchFamily="18" charset="0"/>
                <a:cs typeface="Times New Roman" panose="02020603050405020304" pitchFamily="18" charset="0"/>
              </a:rPr>
              <a:t>      Финансовая грамотность </a:t>
            </a:r>
            <a:r>
              <a:rPr lang="ru-RU" sz="1100" b="0" i="0" u="none" strike="noStrike" dirty="0">
                <a:solidFill>
                  <a:srgbClr val="000000"/>
                </a:solidFill>
                <a:effectLst/>
                <a:latin typeface="Times New Roman" panose="02020603050405020304" pitchFamily="18" charset="0"/>
                <a:cs typeface="Times New Roman" panose="02020603050405020304" pitchFamily="18" charset="0"/>
              </a:rPr>
              <a:t>— это знания о том, как двигаться к денежному благополучию, справляться с кризисами и уменьшать уровень стресса, связанного с деньгами, пользоваться финансовыми продуктами. И умение применять эти знания.</a:t>
            </a:r>
          </a:p>
          <a:p>
            <a:pPr algn="l" fontAlgn="base" latinLnBrk="0"/>
            <a:r>
              <a:rPr lang="ru-RU" sz="1100" b="0" i="0" u="none" strike="noStrike" dirty="0">
                <a:solidFill>
                  <a:srgbClr val="000000"/>
                </a:solidFill>
                <a:effectLst/>
                <a:latin typeface="Times New Roman" panose="02020603050405020304" pitchFamily="18" charset="0"/>
                <a:cs typeface="Times New Roman" panose="02020603050405020304" pitchFamily="18" charset="0"/>
              </a:rPr>
              <a:t>Финансово грамотный человек — это тот, кто:</a:t>
            </a:r>
          </a:p>
          <a:p>
            <a:pPr algn="l" fontAlgn="base" latinLnBrk="0">
              <a:buFont typeface="Arial" panose="020B0604020202020204" pitchFamily="34" charset="0"/>
              <a:buChar char="•"/>
            </a:pPr>
            <a:r>
              <a:rPr lang="ru-RU" sz="1100" b="0" i="0" u="none" strike="noStrike" dirty="0">
                <a:solidFill>
                  <a:srgbClr val="000000"/>
                </a:solidFill>
                <a:effectLst/>
                <a:latin typeface="Times New Roman" panose="02020603050405020304" pitchFamily="18" charset="0"/>
                <a:cs typeface="Times New Roman" panose="02020603050405020304" pitchFamily="18" charset="0"/>
              </a:rPr>
              <a:t>умеет планировать бюджет и вести учёт расходов и доходов;</a:t>
            </a:r>
          </a:p>
          <a:p>
            <a:pPr algn="l" fontAlgn="base" latinLnBrk="0">
              <a:buFont typeface="Arial" panose="020B0604020202020204" pitchFamily="34" charset="0"/>
              <a:buChar char="•"/>
            </a:pPr>
            <a:r>
              <a:rPr lang="ru-RU" sz="1100" b="0" i="0" u="none" strike="noStrike" dirty="0">
                <a:solidFill>
                  <a:srgbClr val="000000"/>
                </a:solidFill>
                <a:effectLst/>
                <a:latin typeface="Times New Roman" panose="02020603050405020304" pitchFamily="18" charset="0"/>
                <a:cs typeface="Times New Roman" panose="02020603050405020304" pitchFamily="18" charset="0"/>
              </a:rPr>
              <a:t>знает, как создать подушку безопасности;</a:t>
            </a:r>
          </a:p>
          <a:p>
            <a:pPr algn="l" fontAlgn="base" latinLnBrk="0">
              <a:buFont typeface="Arial" panose="020B0604020202020204" pitchFamily="34" charset="0"/>
              <a:buChar char="•"/>
            </a:pPr>
            <a:r>
              <a:rPr lang="ru-RU" sz="1100" b="0" i="0" u="none" strike="noStrike" dirty="0">
                <a:solidFill>
                  <a:srgbClr val="000000"/>
                </a:solidFill>
                <a:effectLst/>
                <a:latin typeface="Times New Roman" panose="02020603050405020304" pitchFamily="18" charset="0"/>
                <a:cs typeface="Times New Roman" panose="02020603050405020304" pitchFamily="18" charset="0"/>
              </a:rPr>
              <a:t>работает со своим поведением и мышлением;</a:t>
            </a:r>
          </a:p>
          <a:p>
            <a:pPr algn="l" fontAlgn="base" latinLnBrk="0">
              <a:buFont typeface="Arial" panose="020B0604020202020204" pitchFamily="34" charset="0"/>
              <a:buChar char="•"/>
            </a:pPr>
            <a:r>
              <a:rPr lang="ru-RU" sz="1100" b="0" i="0" u="none" strike="noStrike" dirty="0">
                <a:solidFill>
                  <a:srgbClr val="000000"/>
                </a:solidFill>
                <a:effectLst/>
                <a:latin typeface="Times New Roman" panose="02020603050405020304" pitchFamily="18" charset="0"/>
                <a:cs typeface="Times New Roman" panose="02020603050405020304" pitchFamily="18" charset="0"/>
              </a:rPr>
              <a:t>формирует сбережения в соответствии со своими финансовыми целями;</a:t>
            </a:r>
          </a:p>
          <a:p>
            <a:pPr algn="l" fontAlgn="base" latinLnBrk="0">
              <a:buFont typeface="Arial" panose="020B0604020202020204" pitchFamily="34" charset="0"/>
              <a:buChar char="•"/>
            </a:pPr>
            <a:r>
              <a:rPr lang="ru-RU" sz="1100" b="0" i="0" u="none" strike="noStrike" dirty="0">
                <a:solidFill>
                  <a:srgbClr val="000000"/>
                </a:solidFill>
                <a:effectLst/>
                <a:latin typeface="Times New Roman" panose="02020603050405020304" pitchFamily="18" charset="0"/>
                <a:cs typeface="Times New Roman" panose="02020603050405020304" pitchFamily="18" charset="0"/>
              </a:rPr>
              <a:t>оценивает риски на рынке;</a:t>
            </a:r>
          </a:p>
          <a:p>
            <a:pPr algn="l" fontAlgn="base" latinLnBrk="0">
              <a:buFont typeface="Arial" panose="020B0604020202020204" pitchFamily="34" charset="0"/>
              <a:buChar char="•"/>
            </a:pPr>
            <a:r>
              <a:rPr lang="ru-RU" sz="1100" b="0" i="0" u="none" strike="noStrike" dirty="0">
                <a:solidFill>
                  <a:srgbClr val="000000"/>
                </a:solidFill>
                <a:effectLst/>
                <a:latin typeface="Times New Roman" panose="02020603050405020304" pitchFamily="18" charset="0"/>
                <a:cs typeface="Times New Roman" panose="02020603050405020304" pitchFamily="18" charset="0"/>
              </a:rPr>
              <a:t>знает о финансовом мошенничестве и умеет защищаться;</a:t>
            </a:r>
          </a:p>
          <a:p>
            <a:pPr algn="l" fontAlgn="base" latinLnBrk="0">
              <a:buFont typeface="Arial" panose="020B0604020202020204" pitchFamily="34" charset="0"/>
              <a:buChar char="•"/>
            </a:pPr>
            <a:r>
              <a:rPr lang="ru-RU" sz="1100" b="0" i="0" u="none" strike="noStrike" dirty="0">
                <a:solidFill>
                  <a:srgbClr val="000000"/>
                </a:solidFill>
                <a:effectLst/>
                <a:latin typeface="Times New Roman" panose="02020603050405020304" pitchFamily="18" charset="0"/>
                <a:cs typeface="Times New Roman" panose="02020603050405020304" pitchFamily="18" charset="0"/>
              </a:rPr>
              <a:t>разбирается в своих правах как налогоплательщик и потребитель;</a:t>
            </a:r>
          </a:p>
          <a:p>
            <a:pPr algn="l" fontAlgn="base" latinLnBrk="0">
              <a:buFont typeface="Arial" panose="020B0604020202020204" pitchFamily="34" charset="0"/>
              <a:buChar char="•"/>
            </a:pPr>
            <a:r>
              <a:rPr lang="ru-RU" sz="1100" b="0" i="0" u="none" strike="noStrike" dirty="0">
                <a:solidFill>
                  <a:srgbClr val="000000"/>
                </a:solidFill>
                <a:effectLst/>
                <a:latin typeface="Times New Roman" panose="02020603050405020304" pitchFamily="18" charset="0"/>
                <a:cs typeface="Times New Roman" panose="02020603050405020304" pitchFamily="18" charset="0"/>
              </a:rPr>
              <a:t>умеет работать с информацией;</a:t>
            </a:r>
          </a:p>
          <a:p>
            <a:pPr algn="l" fontAlgn="base" latinLnBrk="0">
              <a:buFont typeface="Arial" panose="020B0604020202020204" pitchFamily="34" charset="0"/>
              <a:buChar char="•"/>
            </a:pPr>
            <a:r>
              <a:rPr lang="ru-RU" sz="1100" b="0" i="0" u="none" strike="noStrike" dirty="0">
                <a:solidFill>
                  <a:srgbClr val="000000"/>
                </a:solidFill>
                <a:effectLst/>
                <a:latin typeface="Times New Roman" panose="02020603050405020304" pitchFamily="18" charset="0"/>
                <a:cs typeface="Times New Roman" panose="02020603050405020304" pitchFamily="18" charset="0"/>
              </a:rPr>
              <a:t>принимает взвешенные прозрачные решения.</a:t>
            </a:r>
          </a:p>
        </p:txBody>
      </p:sp>
      <p:sp>
        <p:nvSpPr>
          <p:cNvPr id="6" name="Заголовок 1">
            <a:extLst>
              <a:ext uri="{FF2B5EF4-FFF2-40B4-BE49-F238E27FC236}">
                <a16:creationId xmlns:a16="http://schemas.microsoft.com/office/drawing/2014/main" id="{B0B90B01-4533-E9E0-F50D-7D8279474EB4}"/>
              </a:ext>
            </a:extLst>
          </p:cNvPr>
          <p:cNvSpPr txBox="1">
            <a:spLocks/>
          </p:cNvSpPr>
          <p:nvPr/>
        </p:nvSpPr>
        <p:spPr>
          <a:xfrm>
            <a:off x="1498676" y="2961541"/>
            <a:ext cx="8229600" cy="28499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100" b="1" dirty="0">
                <a:latin typeface="Times New Roman" panose="02020603050405020304" pitchFamily="18" charset="0"/>
                <a:cs typeface="Times New Roman" panose="02020603050405020304" pitchFamily="18" charset="0"/>
              </a:rPr>
              <a:t>Полезная  информация</a:t>
            </a:r>
          </a:p>
        </p:txBody>
      </p:sp>
      <p:sp>
        <p:nvSpPr>
          <p:cNvPr id="7" name="Объект 2">
            <a:extLst>
              <a:ext uri="{FF2B5EF4-FFF2-40B4-BE49-F238E27FC236}">
                <a16:creationId xmlns:a16="http://schemas.microsoft.com/office/drawing/2014/main" id="{0F26771A-0BF3-CE23-829A-300C630B3087}"/>
              </a:ext>
            </a:extLst>
          </p:cNvPr>
          <p:cNvSpPr txBox="1">
            <a:spLocks/>
          </p:cNvSpPr>
          <p:nvPr/>
        </p:nvSpPr>
        <p:spPr>
          <a:xfrm>
            <a:off x="1702654" y="3313141"/>
            <a:ext cx="8928992" cy="138578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457200" indent="-457200">
              <a:buFont typeface="+mj-lt"/>
              <a:buAutoNum type="arabicPeriod"/>
            </a:pPr>
            <a:r>
              <a:rPr lang="ru-RU" sz="1100" dirty="0">
                <a:latin typeface="Times New Roman" panose="02020603050405020304" pitchFamily="18" charset="0"/>
                <a:cs typeface="Times New Roman" panose="02020603050405020304" pitchFamily="18" charset="0"/>
              </a:rPr>
              <a:t>Портал «Финансовая культура» </a:t>
            </a:r>
            <a:r>
              <a:rPr lang="en-US" sz="1100" dirty="0">
                <a:latin typeface="Times New Roman" panose="02020603050405020304" pitchFamily="18" charset="0"/>
                <a:cs typeface="Times New Roman" panose="02020603050405020304" pitchFamily="18" charset="0"/>
                <a:hlinkClick r:id="rId4"/>
              </a:rPr>
              <a:t>https://fincult.info/</a:t>
            </a:r>
            <a:r>
              <a:rPr lang="ru-RU" sz="1100" dirty="0">
                <a:latin typeface="Times New Roman" panose="02020603050405020304" pitchFamily="18" charset="0"/>
                <a:cs typeface="Times New Roman" panose="02020603050405020304" pitchFamily="18" charset="0"/>
              </a:rPr>
              <a:t> </a:t>
            </a:r>
          </a:p>
          <a:p>
            <a:pPr marL="457200" indent="-457200">
              <a:buFont typeface="+mj-lt"/>
              <a:buAutoNum type="arabicPeriod"/>
            </a:pPr>
            <a:r>
              <a:rPr lang="ru-RU" sz="1100" dirty="0">
                <a:latin typeface="Times New Roman" panose="02020603050405020304" pitchFamily="18" charset="0"/>
                <a:cs typeface="Times New Roman" panose="02020603050405020304" pitchFamily="18" charset="0"/>
              </a:rPr>
              <a:t>Проверить финансовую организацию (официальный сайт Банка России) </a:t>
            </a:r>
            <a:r>
              <a:rPr lang="en-US" sz="1100" dirty="0">
                <a:latin typeface="Times New Roman" panose="02020603050405020304" pitchFamily="18" charset="0"/>
                <a:cs typeface="Times New Roman" panose="02020603050405020304" pitchFamily="18" charset="0"/>
                <a:hlinkClick r:id="rId5"/>
              </a:rPr>
              <a:t>http://www.cbr.ru/fmp_check/</a:t>
            </a:r>
            <a:r>
              <a:rPr lang="ru-RU" sz="1100" dirty="0">
                <a:latin typeface="Times New Roman" panose="02020603050405020304" pitchFamily="18" charset="0"/>
                <a:cs typeface="Times New Roman" panose="02020603050405020304" pitchFamily="18" charset="0"/>
              </a:rPr>
              <a:t> </a:t>
            </a:r>
          </a:p>
          <a:p>
            <a:pPr marL="457200" indent="-457200">
              <a:buFont typeface="+mj-lt"/>
              <a:buAutoNum type="arabicPeriod"/>
            </a:pPr>
            <a:r>
              <a:rPr lang="ru-RU" sz="1100" dirty="0">
                <a:latin typeface="Times New Roman" panose="02020603050405020304" pitchFamily="18" charset="0"/>
                <a:cs typeface="Times New Roman" panose="02020603050405020304" pitchFamily="18" charset="0"/>
              </a:rPr>
              <a:t>Раздел «Финансовая грамотность» Министерства финансов Приморского края </a:t>
            </a:r>
            <a:r>
              <a:rPr lang="en-US" sz="1100" dirty="0">
                <a:latin typeface="Times New Roman" panose="02020603050405020304" pitchFamily="18" charset="0"/>
                <a:cs typeface="Times New Roman" panose="02020603050405020304" pitchFamily="18" charset="0"/>
                <a:hlinkClick r:id="rId6"/>
              </a:rPr>
              <a:t>https://ebudget.primorsky.ru/Menu/Presentation/1573?ItemId=1573</a:t>
            </a:r>
            <a:r>
              <a:rPr lang="ru-RU" sz="1100" dirty="0">
                <a:latin typeface="Times New Roman" panose="02020603050405020304" pitchFamily="18" charset="0"/>
                <a:cs typeface="Times New Roman" panose="02020603050405020304" pitchFamily="18" charset="0"/>
              </a:rPr>
              <a:t> </a:t>
            </a:r>
          </a:p>
          <a:p>
            <a:pPr marL="457200" indent="-457200">
              <a:buFont typeface="+mj-lt"/>
              <a:buAutoNum type="arabicPeriod"/>
            </a:pPr>
            <a:r>
              <a:rPr lang="ru-RU" sz="1100" dirty="0">
                <a:latin typeface="Times New Roman" panose="02020603050405020304" pitchFamily="18" charset="0"/>
                <a:cs typeface="Times New Roman" panose="02020603050405020304" pitchFamily="18" charset="0"/>
              </a:rPr>
              <a:t>Телеграм канал «Минфин Приморья» </a:t>
            </a:r>
            <a:r>
              <a:rPr lang="ru-RU" sz="1100" u="sng" dirty="0">
                <a:latin typeface="Times New Roman" panose="02020603050405020304" pitchFamily="18" charset="0"/>
                <a:cs typeface="Times New Roman" panose="02020603050405020304" pitchFamily="18" charset="0"/>
                <a:hlinkClick r:id="rId7"/>
              </a:rPr>
              <a:t>https://t.me/minfinpk</a:t>
            </a:r>
            <a:r>
              <a:rPr lang="ru-RU" sz="1100" u="sng" dirty="0">
                <a:latin typeface="Times New Roman" panose="02020603050405020304" pitchFamily="18" charset="0"/>
                <a:cs typeface="Times New Roman" panose="02020603050405020304" pitchFamily="18" charset="0"/>
              </a:rPr>
              <a:t> </a:t>
            </a:r>
          </a:p>
          <a:p>
            <a:pPr marL="457200" indent="-457200">
              <a:buFont typeface="+mj-lt"/>
              <a:buAutoNum type="arabicPeriod"/>
            </a:pPr>
            <a:r>
              <a:rPr lang="ru-RU" sz="1100" dirty="0">
                <a:latin typeface="Times New Roman" panose="02020603050405020304" pitchFamily="18" charset="0"/>
                <a:cs typeface="Times New Roman" panose="02020603050405020304" pitchFamily="18" charset="0"/>
              </a:rPr>
              <a:t>Информационно-просветительский контент Банка России </a:t>
            </a:r>
            <a:r>
              <a:rPr lang="en-US" sz="1100" dirty="0">
                <a:latin typeface="Times New Roman" panose="02020603050405020304" pitchFamily="18" charset="0"/>
                <a:cs typeface="Times New Roman" panose="02020603050405020304" pitchFamily="18" charset="0"/>
                <a:hlinkClick r:id="rId8"/>
              </a:rPr>
              <a:t>https://disk.yandex.ru/d/aAYjxjbqPMPErA</a:t>
            </a:r>
            <a:r>
              <a:rPr lang="ru-RU" sz="1100" dirty="0">
                <a:latin typeface="Times New Roman" panose="02020603050405020304" pitchFamily="18" charset="0"/>
                <a:cs typeface="Times New Roman" panose="02020603050405020304" pitchFamily="18" charset="0"/>
              </a:rPr>
              <a:t> </a:t>
            </a:r>
          </a:p>
        </p:txBody>
      </p:sp>
      <p:sp>
        <p:nvSpPr>
          <p:cNvPr id="8" name="TextBox 7">
            <a:extLst>
              <a:ext uri="{FF2B5EF4-FFF2-40B4-BE49-F238E27FC236}">
                <a16:creationId xmlns:a16="http://schemas.microsoft.com/office/drawing/2014/main" id="{700805D3-E82F-8059-C99E-34706374876C}"/>
              </a:ext>
            </a:extLst>
          </p:cNvPr>
          <p:cNvSpPr txBox="1"/>
          <p:nvPr/>
        </p:nvSpPr>
        <p:spPr>
          <a:xfrm>
            <a:off x="268447" y="2396387"/>
            <a:ext cx="11652309" cy="430887"/>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Финансовое управление поддерживает проект по повышению финансовой грамотности, размещая информацию направленную на повышение финансовой грамотности населения.</a:t>
            </a:r>
          </a:p>
          <a:p>
            <a:r>
              <a:rPr lang="ru-RU" sz="1100" dirty="0">
                <a:latin typeface="Times New Roman" panose="02020603050405020304" pitchFamily="18" charset="0"/>
                <a:cs typeface="Times New Roman" panose="02020603050405020304" pitchFamily="18" charset="0"/>
              </a:rPr>
              <a:t>Ознакомиться с данной информацией можно по ссылке: </a:t>
            </a:r>
            <a:r>
              <a:rPr lang="en-US" sz="1100" dirty="0">
                <a:latin typeface="Times New Roman" panose="02020603050405020304" pitchFamily="18" charset="0"/>
                <a:cs typeface="Times New Roman" panose="02020603050405020304" pitchFamily="18" charset="0"/>
                <a:hlinkClick r:id="rId9"/>
              </a:rPr>
              <a:t>https://</a:t>
            </a:r>
            <a:r>
              <a:rPr lang="ru-RU" sz="1100" dirty="0" err="1">
                <a:latin typeface="Times New Roman" panose="02020603050405020304" pitchFamily="18" charset="0"/>
                <a:cs typeface="Times New Roman" panose="02020603050405020304" pitchFamily="18" charset="0"/>
                <a:hlinkClick r:id="rId9"/>
              </a:rPr>
              <a:t>анучинский.рф</a:t>
            </a:r>
            <a:r>
              <a:rPr lang="ru-RU" sz="1100" dirty="0">
                <a:latin typeface="Times New Roman" panose="02020603050405020304" pitchFamily="18" charset="0"/>
                <a:cs typeface="Times New Roman" panose="02020603050405020304" pitchFamily="18" charset="0"/>
                <a:hlinkClick r:id="rId9"/>
              </a:rPr>
              <a:t>/</a:t>
            </a:r>
            <a:r>
              <a:rPr lang="en-US" sz="1100" dirty="0">
                <a:latin typeface="Times New Roman" panose="02020603050405020304" pitchFamily="18" charset="0"/>
                <a:cs typeface="Times New Roman" panose="02020603050405020304" pitchFamily="18" charset="0"/>
                <a:hlinkClick r:id="rId9"/>
              </a:rPr>
              <a:t>okrug/</a:t>
            </a:r>
            <a:r>
              <a:rPr lang="en-US" sz="1100" dirty="0" err="1">
                <a:latin typeface="Times New Roman" panose="02020603050405020304" pitchFamily="18" charset="0"/>
                <a:cs typeface="Times New Roman" panose="02020603050405020304" pitchFamily="18" charset="0"/>
                <a:hlinkClick r:id="rId9"/>
              </a:rPr>
              <a:t>byudzhet-dlya-grazhdan</a:t>
            </a:r>
            <a:r>
              <a:rPr lang="en-US" sz="1100" dirty="0">
                <a:latin typeface="Times New Roman" panose="02020603050405020304" pitchFamily="18" charset="0"/>
                <a:cs typeface="Times New Roman" panose="02020603050405020304" pitchFamily="18" charset="0"/>
                <a:hlinkClick r:id="rId9"/>
              </a:rPr>
              <a:t>/</a:t>
            </a:r>
            <a:r>
              <a:rPr lang="en-US" sz="1100" dirty="0" err="1">
                <a:latin typeface="Times New Roman" panose="02020603050405020304" pitchFamily="18" charset="0"/>
                <a:cs typeface="Times New Roman" panose="02020603050405020304" pitchFamily="18" charset="0"/>
                <a:hlinkClick r:id="rId9"/>
              </a:rPr>
              <a:t>finansovaya-gramotnost</a:t>
            </a:r>
            <a:r>
              <a:rPr lang="en-US" sz="1100" dirty="0">
                <a:latin typeface="Times New Roman" panose="02020603050405020304" pitchFamily="18" charset="0"/>
                <a:cs typeface="Times New Roman" panose="02020603050405020304" pitchFamily="18" charset="0"/>
                <a:hlinkClick r:id="rId9"/>
              </a:rPr>
              <a:t>/</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50792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A1EAFA7-F2AC-457B-8341-F053DB396E90}"/>
              </a:ext>
            </a:extLst>
          </p:cNvPr>
          <p:cNvPicPr>
            <a:picLocks noChangeAspect="1"/>
          </p:cNvPicPr>
          <p:nvPr/>
        </p:nvPicPr>
        <p:blipFill>
          <a:blip r:embed="rId2"/>
          <a:stretch>
            <a:fillRect/>
          </a:stretch>
        </p:blipFill>
        <p:spPr>
          <a:xfrm>
            <a:off x="0" y="0"/>
            <a:ext cx="12192000" cy="6857999"/>
          </a:xfrm>
          <a:prstGeom prst="rect">
            <a:avLst/>
          </a:prstGeom>
        </p:spPr>
      </p:pic>
      <p:sp>
        <p:nvSpPr>
          <p:cNvPr id="4" name="Прямоугольник: скругленные углы 3">
            <a:extLst>
              <a:ext uri="{FF2B5EF4-FFF2-40B4-BE49-F238E27FC236}">
                <a16:creationId xmlns:a16="http://schemas.microsoft.com/office/drawing/2014/main" id="{319C2343-4FD2-05FB-B432-06D7087677FB}"/>
              </a:ext>
            </a:extLst>
          </p:cNvPr>
          <p:cNvSpPr/>
          <p:nvPr/>
        </p:nvSpPr>
        <p:spPr>
          <a:xfrm>
            <a:off x="780176" y="360726"/>
            <a:ext cx="10377182" cy="5956184"/>
          </a:xfrm>
          <a:prstGeom prst="roundRect">
            <a:avLst/>
          </a:prstGeom>
          <a:solidFill>
            <a:srgbClr val="F1FE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7030A0"/>
                </a:solidFill>
                <a:latin typeface="Times New Roman" panose="02020603050405020304" pitchFamily="18" charset="0"/>
                <a:cs typeface="Times New Roman" panose="02020603050405020304" pitchFamily="18" charset="0"/>
              </a:rPr>
              <a:t>Спасибо за внимание !</a:t>
            </a:r>
          </a:p>
          <a:p>
            <a:pPr algn="ctr"/>
            <a:endParaRPr lang="ru-RU" sz="2000" b="1" dirty="0">
              <a:solidFill>
                <a:srgbClr val="7030A0"/>
              </a:solidFill>
              <a:latin typeface="Times New Roman" panose="02020603050405020304" pitchFamily="18" charset="0"/>
              <a:cs typeface="Times New Roman" panose="02020603050405020304" pitchFamily="18" charset="0"/>
            </a:endParaRPr>
          </a:p>
          <a:p>
            <a:pPr algn="ctr"/>
            <a:r>
              <a:rPr lang="ru-RU" sz="2000" b="1" dirty="0">
                <a:solidFill>
                  <a:srgbClr val="7030A0"/>
                </a:solidFill>
                <a:latin typeface="Times New Roman" panose="02020603050405020304" pitchFamily="18" charset="0"/>
                <a:cs typeface="Times New Roman" panose="02020603050405020304" pitchFamily="18" charset="0"/>
              </a:rPr>
              <a:t>Контактная информация:</a:t>
            </a:r>
          </a:p>
          <a:p>
            <a:pPr algn="ctr"/>
            <a:r>
              <a:rPr lang="ru-RU" sz="2000" b="1" dirty="0">
                <a:solidFill>
                  <a:srgbClr val="7030A0"/>
                </a:solidFill>
                <a:latin typeface="Times New Roman" panose="02020603050405020304" pitchFamily="18" charset="0"/>
                <a:cs typeface="Times New Roman" panose="02020603050405020304" pitchFamily="18" charset="0"/>
              </a:rPr>
              <a:t>Финансово – экономическое управление </a:t>
            </a:r>
          </a:p>
          <a:p>
            <a:pPr algn="ctr"/>
            <a:r>
              <a:rPr lang="ru-RU" sz="2000" b="1" dirty="0">
                <a:solidFill>
                  <a:srgbClr val="7030A0"/>
                </a:solidFill>
                <a:latin typeface="Times New Roman" panose="02020603050405020304" pitchFamily="18" charset="0"/>
                <a:cs typeface="Times New Roman" panose="02020603050405020304" pitchFamily="18" charset="0"/>
              </a:rPr>
              <a:t>администрации Анучинского муниципального округа</a:t>
            </a:r>
          </a:p>
          <a:p>
            <a:pPr algn="ctr"/>
            <a:r>
              <a:rPr lang="ru-RU" sz="2000" b="1" dirty="0">
                <a:solidFill>
                  <a:srgbClr val="7030A0"/>
                </a:solidFill>
                <a:latin typeface="Times New Roman" panose="02020603050405020304" pitchFamily="18" charset="0"/>
                <a:cs typeface="Times New Roman" panose="02020603050405020304" pitchFamily="18" charset="0"/>
              </a:rPr>
              <a:t>Адрес: 692300, Приморский край, Анучинский район,</a:t>
            </a:r>
          </a:p>
          <a:p>
            <a:pPr algn="ctr"/>
            <a:r>
              <a:rPr lang="ru-RU" sz="2000" b="1" dirty="0" err="1">
                <a:solidFill>
                  <a:srgbClr val="7030A0"/>
                </a:solidFill>
                <a:latin typeface="Times New Roman" panose="02020603050405020304" pitchFamily="18" charset="0"/>
                <a:cs typeface="Times New Roman" panose="02020603050405020304" pitchFamily="18" charset="0"/>
              </a:rPr>
              <a:t>с.Анучино</a:t>
            </a:r>
            <a:r>
              <a:rPr lang="ru-RU" sz="2000" b="1" dirty="0">
                <a:solidFill>
                  <a:srgbClr val="7030A0"/>
                </a:solidFill>
                <a:latin typeface="Times New Roman" panose="02020603050405020304" pitchFamily="18" charset="0"/>
                <a:cs typeface="Times New Roman" panose="02020603050405020304" pitchFamily="18" charset="0"/>
              </a:rPr>
              <a:t>, </a:t>
            </a:r>
            <a:r>
              <a:rPr lang="ru-RU" sz="2000" b="1" dirty="0" err="1">
                <a:solidFill>
                  <a:srgbClr val="7030A0"/>
                </a:solidFill>
                <a:latin typeface="Times New Roman" panose="02020603050405020304" pitchFamily="18" charset="0"/>
                <a:cs typeface="Times New Roman" panose="02020603050405020304" pitchFamily="18" charset="0"/>
              </a:rPr>
              <a:t>ул.Лазо</a:t>
            </a:r>
            <a:r>
              <a:rPr lang="ru-RU" sz="2000" b="1" dirty="0">
                <a:solidFill>
                  <a:srgbClr val="7030A0"/>
                </a:solidFill>
                <a:latin typeface="Times New Roman" panose="02020603050405020304" pitchFamily="18" charset="0"/>
                <a:cs typeface="Times New Roman" panose="02020603050405020304" pitchFamily="18" charset="0"/>
              </a:rPr>
              <a:t> 6</a:t>
            </a:r>
          </a:p>
          <a:p>
            <a:pPr algn="ctr"/>
            <a:r>
              <a:rPr lang="ru-RU" sz="2000" b="1" dirty="0">
                <a:solidFill>
                  <a:srgbClr val="7030A0"/>
                </a:solidFill>
                <a:latin typeface="Times New Roman" panose="02020603050405020304" pitchFamily="18" charset="0"/>
                <a:cs typeface="Times New Roman" panose="02020603050405020304" pitchFamily="18" charset="0"/>
              </a:rPr>
              <a:t>Режим работы: понедельник – четверг – с 9-00 до 17-00</a:t>
            </a:r>
          </a:p>
          <a:p>
            <a:pPr algn="ctr"/>
            <a:r>
              <a:rPr lang="ru-RU" sz="2000" b="1" dirty="0">
                <a:solidFill>
                  <a:srgbClr val="7030A0"/>
                </a:solidFill>
                <a:latin typeface="Times New Roman" panose="02020603050405020304" pitchFamily="18" charset="0"/>
                <a:cs typeface="Times New Roman" panose="02020603050405020304" pitchFamily="18" charset="0"/>
              </a:rPr>
              <a:t>пятница – с 9-00 до 16-00</a:t>
            </a:r>
          </a:p>
          <a:p>
            <a:pPr algn="ctr"/>
            <a:r>
              <a:rPr lang="ru-RU" sz="2000" b="1" dirty="0">
                <a:solidFill>
                  <a:srgbClr val="7030A0"/>
                </a:solidFill>
                <a:latin typeface="Times New Roman" panose="02020603050405020304" pitchFamily="18" charset="0"/>
                <a:cs typeface="Times New Roman" panose="02020603050405020304" pitchFamily="18" charset="0"/>
              </a:rPr>
              <a:t>Обед: с 13-00 до 14-00</a:t>
            </a:r>
          </a:p>
          <a:p>
            <a:pPr algn="ctr"/>
            <a:r>
              <a:rPr lang="ru-RU" sz="2000" b="1" dirty="0">
                <a:solidFill>
                  <a:srgbClr val="7030A0"/>
                </a:solidFill>
                <a:latin typeface="Times New Roman" panose="02020603050405020304" pitchFamily="18" charset="0"/>
                <a:cs typeface="Times New Roman" panose="02020603050405020304" pitchFamily="18" charset="0"/>
              </a:rPr>
              <a:t>Начальник управления – Бондарь Галина Петровна</a:t>
            </a:r>
          </a:p>
          <a:p>
            <a:pPr algn="ctr"/>
            <a:r>
              <a:rPr lang="ru-RU" sz="2000" b="1" dirty="0">
                <a:solidFill>
                  <a:srgbClr val="7030A0"/>
                </a:solidFill>
                <a:latin typeface="Times New Roman" panose="02020603050405020304" pitchFamily="18" charset="0"/>
                <a:cs typeface="Times New Roman" panose="02020603050405020304" pitchFamily="18" charset="0"/>
              </a:rPr>
              <a:t>телефон: 8(42362)91-8-70, факс: 8(42362)97-1-38</a:t>
            </a:r>
          </a:p>
          <a:p>
            <a:pPr algn="ctr"/>
            <a:r>
              <a:rPr lang="ru-RU" sz="2000" b="1" dirty="0">
                <a:solidFill>
                  <a:srgbClr val="7030A0"/>
                </a:solidFill>
                <a:latin typeface="Times New Roman" panose="02020603050405020304" pitchFamily="18" charset="0"/>
                <a:cs typeface="Times New Roman" panose="02020603050405020304" pitchFamily="18" charset="0"/>
              </a:rPr>
              <a:t>адрес электронной почты:</a:t>
            </a:r>
            <a:r>
              <a:rPr lang="en-US" sz="2000" b="1" dirty="0">
                <a:solidFill>
                  <a:srgbClr val="7030A0"/>
                </a:solidFill>
                <a:latin typeface="Times New Roman" panose="02020603050405020304" pitchFamily="18" charset="0"/>
                <a:cs typeface="Times New Roman" panose="02020603050405020304" pitchFamily="18" charset="0"/>
              </a:rPr>
              <a:t>fin620@list.ru</a:t>
            </a:r>
            <a:endParaRPr lang="ru-RU" sz="2000" b="1" dirty="0">
              <a:solidFill>
                <a:srgbClr val="7030A0"/>
              </a:solidFill>
              <a:latin typeface="Times New Roman" panose="02020603050405020304" pitchFamily="18" charset="0"/>
              <a:cs typeface="Times New Roman" panose="02020603050405020304" pitchFamily="18" charset="0"/>
            </a:endParaRPr>
          </a:p>
          <a:p>
            <a:pPr algn="ctr"/>
            <a:endParaRPr lang="ru-RU"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635938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31339</TotalTime>
  <Words>26838</Words>
  <Application>Microsoft Office PowerPoint</Application>
  <PresentationFormat>Широкоэкранный</PresentationFormat>
  <Paragraphs>5068</Paragraphs>
  <Slides>105</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105</vt:i4>
      </vt:variant>
    </vt:vector>
  </HeadingPairs>
  <TitlesOfParts>
    <vt:vector size="115" baseType="lpstr">
      <vt:lpstr>SimSun</vt:lpstr>
      <vt:lpstr>Arial</vt:lpstr>
      <vt:lpstr>Arial Cyr</vt:lpstr>
      <vt:lpstr>Calibri</vt:lpstr>
      <vt:lpstr>Calibri Light</vt:lpstr>
      <vt:lpstr>Cambria</vt:lpstr>
      <vt:lpstr>Courier New</vt:lpstr>
      <vt:lpstr>Times New Roman</vt:lpstr>
      <vt:lpstr>Verdana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Вера В. Клыкова</dc:creator>
  <cp:lastModifiedBy>Наталья Н. Клыкова</cp:lastModifiedBy>
  <cp:revision>1299</cp:revision>
  <cp:lastPrinted>2024-07-30T00:07:43Z</cp:lastPrinted>
  <dcterms:created xsi:type="dcterms:W3CDTF">2022-05-31T03:30:47Z</dcterms:created>
  <dcterms:modified xsi:type="dcterms:W3CDTF">2024-10-23T02:09:47Z</dcterms:modified>
</cp:coreProperties>
</file>