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32852-4BEE-7EE9-57EB-44C4EDC6A7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11B2A4A-29C1-0021-1B70-D5B90EB796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09F7114-F0CB-9411-3674-2EAD1EF41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69E96D-EA8A-2F1D-7929-B3132B50E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82EEE7-754A-36C9-E236-45C8FF3F9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86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4ACBB-4259-BF8B-755F-7A6BAA10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E41EAA-05D9-5C61-7833-C252264A5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5F47DB-C2CD-3A7F-1907-50156994E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62A7A0-F665-2C8C-3F48-CA1F9F4EE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C539DB-C517-A191-041E-55E1DB3D4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0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AD17E-199A-3370-42F2-D7E27CD26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CC571-CB32-0441-74B4-5221BEA46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959A62-0EBE-5FE2-08D7-C3B007A15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878A96-E531-2DEF-ADA6-A90B1A343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BFA277-169A-2B1C-0072-56F0D62DB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38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DA1CB9-6D51-37DB-B781-A986F15DC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F0A158-D9F5-2D90-4132-8EC18B3D60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8556163-2990-F58D-9FF4-1F3F3D885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810AE8-66ED-E058-BFA0-02DC29A6B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CFC752-DE5E-665A-6241-E6DDEB1F1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A9FA7D-4B37-CE0C-7283-C0CBBC818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271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9E3BF9-F050-39D4-0616-78985E725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6414D48-38FC-AB4F-3FB3-59F0B4547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A358AAC-CAD4-A8D4-97AC-508C223ED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234C0F-9730-0515-8130-F2E6CA3EB2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A2BEFB9-38DD-76C1-0900-4912ADE76F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D5768D1-5C67-8A5D-FED4-7EFDC7C8D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A01F706-E59E-86C3-1705-6F1B4A79B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20766B5-F1A4-479D-DBF4-A34F5449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78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8852F-21FF-161A-7259-C2ED8B354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1EBEFA-31D8-C294-2DD7-1154CE881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F4D5F99-8342-D5BF-3404-AFA4FA09E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AF34F56-B2F3-9468-C28D-5B9B59A1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40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24D8448-E083-FB15-88F1-82F291439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8DE06CE-6EAC-DF56-DA6F-41C6448DB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ADAF75-6ED5-5D10-5129-717DDB5EE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91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49CCF3-96CF-32EE-1865-D13256A4C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6575EF-6163-1E6A-A484-1291DADEB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FC2B98F-3D91-51A7-FAE3-E3AB5312F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C149D3-B787-2587-97FD-F4C3F85B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9713E2-7929-4284-B213-4351E050F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1B4ECA-5DF0-6F41-E6CA-2FFAB22E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49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46025-12C9-8005-3CB2-12861B108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E66DE6-507D-9F99-997F-C4C79C70E5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CDD31B-5F47-78BE-2965-9843D0F349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8A0582-D9C5-7478-C52F-80141F92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6BCC75-FA79-F3FA-7F72-59B7B199C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425E90-7DD3-1585-7289-91AF5ED4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10C048-B794-C4E2-53F1-F3F92A265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692B47-5652-BA0C-21C5-1DA7B302EF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9BB828-3FD8-78E8-348D-9FED4AF9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EB2B3A-8583-DB92-7F86-DE0D5EB7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32887B-724E-43BC-DEF9-EA1379E2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408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A572F1-FA64-51C1-50D6-D51BA5EF06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3263D38-F62E-C949-AFFE-3C816FE36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7B748A-98DB-F456-F9BD-F1CE3C9D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ADAD40-D5EA-871B-7835-4DB16763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153BEE-485D-FD7C-4198-D8C07A2BC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200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F07F47-399F-4AD1-4A53-465B6AB6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A9CDB5-A356-5643-3321-5C13DAB1E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2EB4DA-3987-447F-C536-49376E5DC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4CE08-AFF1-4A92-9F3F-2A8CAFAA4965}" type="datetimeFigureOut">
              <a:rPr lang="ru-RU" smtClean="0"/>
              <a:t>13.11.2025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2FE95-1493-8059-F8BA-7353FA2EB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0E1518-C16A-BE22-08C7-3B5EB14D0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BE77B-C4FA-4962-A16A-6A176DDCD2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459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&#1072;&#1085;&#1091;&#1095;&#1080;&#1085;&#1089;&#1082;&#1080;&#1081;.&#1088;&#1092;/administraciya/strategiya-sotsialno-ekonomicheskogo-razvitiya/strategiya/" TargetMode="External"/><Relationship Id="rId11" Type="http://schemas.openxmlformats.org/officeDocument/2006/relationships/image" Target="../media/image8.png"/><Relationship Id="rId5" Type="http://schemas.openxmlformats.org/officeDocument/2006/relationships/hyperlink" Target="https://www.&#1072;&#1085;&#1091;&#1095;&#1080;&#1085;&#1089;&#1082;&#1080;&#1081;.&#1088;&#1092;/okrug/investitsionnaya-deyatelnost/investitsionnyy-standart/investitsionnaya-strategiya/" TargetMode="Externa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&#1072;&#1085;&#1091;&#1095;&#1080;&#1085;&#1089;&#1082;&#1080;&#1081;.&#1088;&#1092;/okrug/investitsionnaya-deyatelnost/investitsionnyy-standart/investitsionnyy-profil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&#1072;&#1085;&#1091;&#1095;&#1080;&#1085;&#1089;&#1082;&#1080;&#1081;.&#1088;&#1092;/okrug/investitsionnaya-deyatelnost/investitsionnyy-standart/investitsionnye-proekty/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4EE9CB-5D2F-8CCB-086B-C96F3C11E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78"/>
            <a:ext cx="12192000" cy="686641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6667AF-8609-04F6-3FC8-365B9E574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3" y="79899"/>
            <a:ext cx="2277980" cy="15535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8A5859-D8B7-1AA5-EE0E-D667354D4C0B}"/>
              </a:ext>
            </a:extLst>
          </p:cNvPr>
          <p:cNvSpPr txBox="1"/>
          <p:nvPr/>
        </p:nvSpPr>
        <p:spPr>
          <a:xfrm>
            <a:off x="4013536" y="8878"/>
            <a:ext cx="5197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АНУЧИНСКИЙ МУНИЦИПАЛЬНЫЙ ОКРУГ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DB2B3E-14B1-1492-559E-AC55436E1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3" y="79899"/>
            <a:ext cx="590195" cy="677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56196A-B1FA-9939-3D98-88ACE33CF78D}"/>
              </a:ext>
            </a:extLst>
          </p:cNvPr>
          <p:cNvSpPr txBox="1"/>
          <p:nvPr/>
        </p:nvSpPr>
        <p:spPr>
          <a:xfrm>
            <a:off x="2478239" y="312062"/>
            <a:ext cx="95270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разработаны и утверждены – стратегия социально-экономического развития Анучинского муниципального округа и план мероприятий по реализации стратегии на 2025 - 2035 годы, инвестиционная стратегия.</a:t>
            </a: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investitsionnyy-standart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investitsionnaya-strategiya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administraciya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strategiya-sotsialno-ekonomicheskogo-razvitiya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strategiya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результатов проведенных проверок в рамках муниципального контроля в области земельных отношений сформирован перечень неиспользуемых или используемых не по назначению земельных участков на территории округа для дальнейшего вовлечения их в оборот. Предоставление муниципальных услуг, предусмотренных Сводом инвестиционных правил Приморского края составляет 60%.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A64BDE-B0EF-7BCB-FA09-EDB6BAC185D1}"/>
              </a:ext>
            </a:extLst>
          </p:cNvPr>
          <p:cNvSpPr txBox="1"/>
          <p:nvPr/>
        </p:nvSpPr>
        <p:spPr>
          <a:xfrm>
            <a:off x="66753" y="1633491"/>
            <a:ext cx="11938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развития туристической привлекательности округа, в 2025 году в рамках национального проекта «Семья», регионального проекта «Семейные ценности и инфраструктура культуры Приморского края» и государственной программы Приморского края «Развитие культуры Приморского края», за счет средств федерального, регионального и местного бюджета проведены работы по капитальному ремонту на общую сумму – 27355,0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43B0ED-93EF-A3F0-063B-2BC9AABD858E}"/>
              </a:ext>
            </a:extLst>
          </p:cNvPr>
          <p:cNvSpPr txBox="1"/>
          <p:nvPr/>
        </p:nvSpPr>
        <p:spPr>
          <a:xfrm>
            <a:off x="66753" y="2216492"/>
            <a:ext cx="43966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Историко-краеведческий музей </a:t>
            </a:r>
            <a:r>
              <a:rPr lang="ru-R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6F9E412-7FAD-1967-01D3-C4DF46D9A5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678" y="2529792"/>
            <a:ext cx="1910263" cy="12014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A74E4D-2C29-72E2-E040-E65376BE78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90466" y="2526364"/>
            <a:ext cx="2006145" cy="119858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093BDAC-BB8C-DD11-5F9A-C8A1E772D988}"/>
              </a:ext>
            </a:extLst>
          </p:cNvPr>
          <p:cNvSpPr txBox="1"/>
          <p:nvPr/>
        </p:nvSpPr>
        <p:spPr>
          <a:xfrm>
            <a:off x="977554" y="3685890"/>
            <a:ext cx="340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538609-59A7-9B71-9FDB-3EAF39741612}"/>
              </a:ext>
            </a:extLst>
          </p:cNvPr>
          <p:cNvSpPr txBox="1"/>
          <p:nvPr/>
        </p:nvSpPr>
        <p:spPr>
          <a:xfrm>
            <a:off x="2884436" y="3724949"/>
            <a:ext cx="562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D14F7AF-57AF-E6B9-C09E-41EDE7CBE8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4266" y="2539947"/>
            <a:ext cx="1793351" cy="119681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946D5B7-3B1A-3B0F-2764-ED2295F152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3806" y="2499535"/>
            <a:ext cx="1593319" cy="121616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64AA62-3568-A45B-6C32-63F41374CA3B}"/>
              </a:ext>
            </a:extLst>
          </p:cNvPr>
          <p:cNvSpPr txBox="1"/>
          <p:nvPr/>
        </p:nvSpPr>
        <p:spPr>
          <a:xfrm>
            <a:off x="6270862" y="3669548"/>
            <a:ext cx="340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357D36-400B-096F-C4C5-338D2291E7EA}"/>
              </a:ext>
            </a:extLst>
          </p:cNvPr>
          <p:cNvSpPr txBox="1"/>
          <p:nvPr/>
        </p:nvSpPr>
        <p:spPr>
          <a:xfrm>
            <a:off x="9013940" y="3724948"/>
            <a:ext cx="562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D74C02-6F0D-797C-58E4-BBC16F707DE1}"/>
              </a:ext>
            </a:extLst>
          </p:cNvPr>
          <p:cNvSpPr txBox="1"/>
          <p:nvPr/>
        </p:nvSpPr>
        <p:spPr>
          <a:xfrm>
            <a:off x="5275312" y="2231786"/>
            <a:ext cx="61433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 – здание, здесь в 20-е годы заседал штаб партизанских отрядов Приморья»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88B4092-7BF2-AFCE-10E5-05AC7CD9F03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1133"/>
          <a:stretch>
            <a:fillRect/>
          </a:stretch>
        </p:blipFill>
        <p:spPr>
          <a:xfrm>
            <a:off x="9271344" y="2508785"/>
            <a:ext cx="1657068" cy="121616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CA756F8-5988-49D7-7C70-FD92174C4B2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6041" t="29581" r="22888" b="8225"/>
          <a:stretch>
            <a:fillRect/>
          </a:stretch>
        </p:blipFill>
        <p:spPr>
          <a:xfrm>
            <a:off x="287772" y="4837891"/>
            <a:ext cx="1931599" cy="1509203"/>
          </a:xfrm>
          <a:prstGeom prst="round2Same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462098D-981A-C570-12FE-98524C7A717C}"/>
              </a:ext>
            </a:extLst>
          </p:cNvPr>
          <p:cNvSpPr txBox="1"/>
          <p:nvPr/>
        </p:nvSpPr>
        <p:spPr>
          <a:xfrm>
            <a:off x="258867" y="4039062"/>
            <a:ext cx="4828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10 юбилейного фестиваля «Анучино – медовое раздолье» на территории Дома культуры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установлена аллея «Соты». Сумма инвестиций составила 600,0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ООО «ПРИМОРСКАЯ РЕМОНТНАЯ СТРОИТЕЛЬНАЯ КОМПАНИЯ»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9E92A5C3-BE66-FD17-D3C4-A60E52A478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5142" y="4922931"/>
            <a:ext cx="2088936" cy="157852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A823F4B-D9D1-18AD-7693-7353DF778060}"/>
              </a:ext>
            </a:extLst>
          </p:cNvPr>
          <p:cNvSpPr txBox="1"/>
          <p:nvPr/>
        </p:nvSpPr>
        <p:spPr>
          <a:xfrm>
            <a:off x="5360147" y="3925449"/>
            <a:ext cx="65729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Родник «Тигр» пользуется популярностью среди местных жителей и проезжающих по трассе. Около источника оборудована стоянка для транспорта, на противоположной стороне дороги небольшой мини-рынок, где можно приобрести дары тайги и разные продукты. В текущем году за счет внебюджетных средств в сумме 2000,0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были проведены работы по реставрации и благоустройству территории Родника – ООО </a:t>
            </a:r>
            <a:r>
              <a:rPr lang="ru-RU" sz="1200">
                <a:latin typeface="Times New Roman" panose="02020603050405020304" pitchFamily="18" charset="0"/>
                <a:cs typeface="Times New Roman" panose="02020603050405020304" pitchFamily="18" charset="0"/>
              </a:rPr>
              <a:t>«Юджин Групп»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833D6DC-7B19-657E-39BD-53DFB5F4B80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64898" y="4870059"/>
            <a:ext cx="2474153" cy="1509203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97CF762-B622-2BEC-F30C-3D5871E7601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577882" y="4952331"/>
            <a:ext cx="2219371" cy="157852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38C1607-31D0-C94B-4C20-F67550AA4767}"/>
              </a:ext>
            </a:extLst>
          </p:cNvPr>
          <p:cNvSpPr txBox="1"/>
          <p:nvPr/>
        </p:nvSpPr>
        <p:spPr>
          <a:xfrm>
            <a:off x="977554" y="6314926"/>
            <a:ext cx="340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677CD0A-E91B-5980-582B-DDDBBFDFE082}"/>
              </a:ext>
            </a:extLst>
          </p:cNvPr>
          <p:cNvSpPr txBox="1"/>
          <p:nvPr/>
        </p:nvSpPr>
        <p:spPr>
          <a:xfrm>
            <a:off x="3098055" y="6387687"/>
            <a:ext cx="562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B3863F-B6C6-2332-8051-B6D616B6D7B6}"/>
              </a:ext>
            </a:extLst>
          </p:cNvPr>
          <p:cNvSpPr txBox="1"/>
          <p:nvPr/>
        </p:nvSpPr>
        <p:spPr>
          <a:xfrm>
            <a:off x="10527983" y="6530085"/>
            <a:ext cx="5620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21008CA-3935-7CD9-675E-7639719CAE71}"/>
              </a:ext>
            </a:extLst>
          </p:cNvPr>
          <p:cNvSpPr txBox="1"/>
          <p:nvPr/>
        </p:nvSpPr>
        <p:spPr>
          <a:xfrm>
            <a:off x="6949874" y="6529189"/>
            <a:ext cx="340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</p:spTree>
    <p:extLst>
      <p:ext uri="{BB962C8B-B14F-4D97-AF65-F5344CB8AC3E}">
        <p14:creationId xmlns:p14="http://schemas.microsoft.com/office/powerpoint/2010/main" val="205131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BDD9DE-505C-EFAD-8BBB-731EEA77F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4E6535-7EC1-0F7D-44FD-283F9142D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6" y="71021"/>
            <a:ext cx="2560234" cy="2059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45CDF6-59F5-7C5C-071E-8FB5714E8002}"/>
              </a:ext>
            </a:extLst>
          </p:cNvPr>
          <p:cNvSpPr txBox="1"/>
          <p:nvPr/>
        </p:nvSpPr>
        <p:spPr>
          <a:xfrm>
            <a:off x="4909351" y="71022"/>
            <a:ext cx="4209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инвестиционная команда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739CE4-2A2A-9A54-A616-511662FB3A3B}"/>
              </a:ext>
            </a:extLst>
          </p:cNvPr>
          <p:cNvSpPr txBox="1"/>
          <p:nvPr/>
        </p:nvSpPr>
        <p:spPr>
          <a:xfrm>
            <a:off x="2885243" y="440354"/>
            <a:ext cx="8620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Структура: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муниципального округа;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главы, начальник финансово-экономического управления – Инвестиционный уполномоченный;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жизнеобеспечения;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градостроительства, имущественных и земельных отношений;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социального развития и молодежной политики, физической культуры, спорта и туризма;</a:t>
            </a:r>
          </a:p>
          <a:p>
            <a:pPr marL="285750" indent="-2857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финансово – экономического управления;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Привлекаются представители ресурсоснабжающих предприятий, осуществляющих деятельность на территории округа и представители бизнес – сообщества.</a:t>
            </a: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0CFAB4-BC40-FC24-7CCC-EDA543A47F5C}"/>
              </a:ext>
            </a:extLst>
          </p:cNvPr>
          <p:cNvSpPr txBox="1"/>
          <p:nvPr/>
        </p:nvSpPr>
        <p:spPr>
          <a:xfrm>
            <a:off x="248340" y="2194680"/>
            <a:ext cx="117187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организацию системной работы по сопровождению инвестиционных проектов, реализуемых (планируемых к реализации) на территории округа;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разработка, размещение и актуализация на официальном сайте администрации округа в информационно-телекоммуникационной сети Интернет инвестиционного профиля округа;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ведение реестра инвестиционных проектов, реализуемых на территории округа;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инвестиционных предложений для инвесторов;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содействие в подборе и осмотре свободных производственных площадей, земельных участков в целях реализации инвестиционных проектов на территории округа;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взаимодействие с инициатором инвестиционного проекта по вопросам реализации инвестиционных проектов на территории округа в соответствии с регламентом сопровождения инвестиционных проектов;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взаимодействие с территориальными органами федеральных органов исполнительной власти, органами государственной власти Приморского края, органами местного самоуправления округа посредством организации совещаний и иных мероприятий по вопросам реализации инвестиционных проектов;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подготовки информационных и аналитических материалов по реализуемым (планируемым к реализации) на территории округа инвестиционным проектам;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оказание информационно-консультационной, методической и организационной поддержки инвесторам по вопросам, связанным с реализацией инвестиционных проектов, в рамках полномочий.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оперативное рассмотрение вопросов, возникающих в ходе реализации инвестиционного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8E2229-CF9B-C0F3-778A-36D4E3A75784}"/>
              </a:ext>
            </a:extLst>
          </p:cNvPr>
          <p:cNvSpPr txBox="1"/>
          <p:nvPr/>
        </p:nvSpPr>
        <p:spPr>
          <a:xfrm>
            <a:off x="2867371" y="4951926"/>
            <a:ext cx="9099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2025 году в результате работы муниципальной инвестиционной муниципальной:</a:t>
            </a: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и размещен на официальном сайте администрации инвестиционный профиль округа 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okrug/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investitsionnaya-deyatelnost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investitsionnyy-standart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investitsionnyy-profil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работа по привлечению  двух инвесторов, проекты которых включены в реестр инвестиционных проектов.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1810D7-5E9D-C13B-CEA6-0997E0A09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172" y="5023158"/>
            <a:ext cx="2761072" cy="15463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4AF3476-206C-E322-8DB6-94F098B7A9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6" y="5040080"/>
            <a:ext cx="2752077" cy="10537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DCED88-0C32-A8FD-839B-BA233F8DEDAE}"/>
              </a:ext>
            </a:extLst>
          </p:cNvPr>
          <p:cNvSpPr txBox="1"/>
          <p:nvPr/>
        </p:nvSpPr>
        <p:spPr>
          <a:xfrm>
            <a:off x="106299" y="6144823"/>
            <a:ext cx="2761072" cy="27699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2B665F-6252-7D9E-C115-466B90890B50}"/>
              </a:ext>
            </a:extLst>
          </p:cNvPr>
          <p:cNvSpPr txBox="1"/>
          <p:nvPr/>
        </p:nvSpPr>
        <p:spPr>
          <a:xfrm>
            <a:off x="2968256" y="5796317"/>
            <a:ext cx="8978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проект – Агротуристический комплекс (оформлен земельный участок, ведется работа по оформлению документации под размещение модульных домиков. (ИП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Маношкина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Николаевна)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проект – Создание  производственного комплекса по переработке меда (СХППК «Медовое Приморье»)</a:t>
            </a:r>
          </a:p>
        </p:txBody>
      </p:sp>
    </p:spTree>
    <p:extLst>
      <p:ext uri="{BB962C8B-B14F-4D97-AF65-F5344CB8AC3E}">
        <p14:creationId xmlns:p14="http://schemas.microsoft.com/office/powerpoint/2010/main" val="3729111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8E418-2373-8A8B-663F-A3DAC3B4B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478CD5-0831-4B93-1922-A79449DC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11"/>
            <a:ext cx="12192000" cy="68664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78506C-21E1-F787-A696-363087D91A67}"/>
              </a:ext>
            </a:extLst>
          </p:cNvPr>
          <p:cNvSpPr txBox="1"/>
          <p:nvPr/>
        </p:nvSpPr>
        <p:spPr>
          <a:xfrm>
            <a:off x="3144961" y="0"/>
            <a:ext cx="5916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инвестиционного уполномоченного в 2025 году.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6EE105-194D-D178-A6D3-32C9C01F973C}"/>
              </a:ext>
            </a:extLst>
          </p:cNvPr>
          <p:cNvSpPr txBox="1"/>
          <p:nvPr/>
        </p:nvSpPr>
        <p:spPr>
          <a:xfrm>
            <a:off x="230821" y="346965"/>
            <a:ext cx="117451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уполномоченный – заместитель главы, начальник финансово-экономического управления администрации округа.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функции: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благоприятного инвестиционного климата на территории округа;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работы по привлечению инвесторов и оказание содействия в реализации инвестиционных проектов.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3 заседания инвестиционного комитета и 8 рабочих встреч с субъектами инвестиционной деятельности. Проведено 5 процедур  оценки регулирующего воздействия проектов муниципальных нормативных правовых актов Анучинского муниципального округа.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Сформированы 5 инвестиционных площадок: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под индивидуальное жилищное строительство площадью – 13126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под производственную деятельность площадью – 109724 кв.м.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размещение туристического комплекса площадью – 4951,9 кв.м.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F75861-CF40-585F-F840-8298124D583D}"/>
              </a:ext>
            </a:extLst>
          </p:cNvPr>
          <p:cNvSpPr txBox="1"/>
          <p:nvPr/>
        </p:nvSpPr>
        <p:spPr>
          <a:xfrm>
            <a:off x="4829453" y="2294368"/>
            <a:ext cx="2123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Пакетные предложения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B40818-30E2-3D83-841B-6D3568AC5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" y="2602145"/>
            <a:ext cx="2653060" cy="23527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4D9762-157B-3785-A702-EC4870CEB388}"/>
              </a:ext>
            </a:extLst>
          </p:cNvPr>
          <p:cNvSpPr txBox="1"/>
          <p:nvPr/>
        </p:nvSpPr>
        <p:spPr>
          <a:xfrm>
            <a:off x="308847" y="2641333"/>
            <a:ext cx="2550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Агротуризм на территории Анучинского муниципального округа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Приморкого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4D99AB-3E62-0B5C-ACE0-E9C0BA1580C9}"/>
              </a:ext>
            </a:extLst>
          </p:cNvPr>
          <p:cNvSpPr txBox="1"/>
          <p:nvPr/>
        </p:nvSpPr>
        <p:spPr>
          <a:xfrm>
            <a:off x="2756010" y="2584200"/>
            <a:ext cx="31476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- создание современной агротуристической базы отдыха на окраине села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Старогордеевка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Анучинском муниципальном округе Приморского края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земельном участке площадью 4 951,9 кв. м планируется строительство и размещение инфраструктуры агротуристической базы: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-5 модульных домиков из бруса на свайном основании,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летний зал-столовая площадью 150 кв. м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сметная стоимость проекта составляет 10 849 тыс. рублей.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C22492-F036-FCB2-567B-87394BDE8CD1}"/>
              </a:ext>
            </a:extLst>
          </p:cNvPr>
          <p:cNvSpPr txBox="1"/>
          <p:nvPr/>
        </p:nvSpPr>
        <p:spPr>
          <a:xfrm>
            <a:off x="66629" y="4947920"/>
            <a:ext cx="61566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с 01.05.2025 года по 01.04.2027 год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рабочих мест – 7 человек.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9C0E14D-2B23-7EB0-9B5B-FBE7C8072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3650" y="2641333"/>
            <a:ext cx="2330156" cy="34309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BD81AE8-49EF-5286-D199-7FE224409135}"/>
              </a:ext>
            </a:extLst>
          </p:cNvPr>
          <p:cNvSpPr txBox="1"/>
          <p:nvPr/>
        </p:nvSpPr>
        <p:spPr>
          <a:xfrm>
            <a:off x="8459737" y="2602145"/>
            <a:ext cx="30637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1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Переработка мёда</a:t>
            </a:r>
          </a:p>
          <a:p>
            <a:pPr algn="ctr">
              <a:buNone/>
            </a:pPr>
            <a:r>
              <a:rPr lang="ru-RU" sz="1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с. Анучино Приморского </a:t>
            </a:r>
            <a:r>
              <a:rPr lang="ru-RU" sz="1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41AB34D-AD7C-FD5B-374E-C310336D137A}"/>
              </a:ext>
            </a:extLst>
          </p:cNvPr>
          <p:cNvSpPr txBox="1"/>
          <p:nvPr/>
        </p:nvSpPr>
        <p:spPr>
          <a:xfrm>
            <a:off x="8306657" y="3125365"/>
            <a:ext cx="378239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проекта - создание современного производственного комплекса по переработке мёда на территории Анучинского муниципального округа.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Местонахождение: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земельном участке площадью 10102,64 кв. м планируется строительство -планируется строительство и оборудование здания цеха по переработке и фасовке мёда площадью 1 000 кв. м. В рамках проекта будут оборудованы проезды, парковки, зоны погрузки/разгрузки и осуществлено озеленение территории.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сметная стоимость проекта составляет 69129 тыс. рублей.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реализации с 01.05.2025 года по 31.12.2026 года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рабочих мест – 7 человек.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619C43-8C6A-23A4-CCD0-3719257218AB}"/>
              </a:ext>
            </a:extLst>
          </p:cNvPr>
          <p:cNvSpPr txBox="1"/>
          <p:nvPr/>
        </p:nvSpPr>
        <p:spPr>
          <a:xfrm>
            <a:off x="1429479" y="6127722"/>
            <a:ext cx="76323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investitsionnyy-standart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investitsionnye-proekty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04857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</TotalTime>
  <Words>971</Words>
  <Application>Microsoft Office PowerPoint</Application>
  <PresentationFormat>Широкоэкранный</PresentationFormat>
  <Paragraphs>72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25</cp:revision>
  <dcterms:created xsi:type="dcterms:W3CDTF">2025-11-10T01:06:15Z</dcterms:created>
  <dcterms:modified xsi:type="dcterms:W3CDTF">2025-11-13T00:28:42Z</dcterms:modified>
</cp:coreProperties>
</file>