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diagrams/colors22.xml" ContentType="application/vnd.openxmlformats-officedocument.drawingml.diagramColors+xml"/>
  <Override PartName="/ppt/slides/slide36.xml" ContentType="application/vnd.openxmlformats-officedocument.presentationml.slide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charts/style22.xml" ContentType="application/vnd.ms-office.chartstyle+xml"/>
  <Override PartName="/ppt/charts/colors6.xml" ContentType="application/vnd.ms-office.chartcolorstyle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Override PartName="/ppt/charts/style11.xml" ContentType="application/vnd.ms-office.chartstyl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charts/chart13.xml" ContentType="application/vnd.openxmlformats-officedocument.drawingml.chart+xml"/>
  <Override PartName="/ppt/charts/chart24.xml" ContentType="application/vnd.openxmlformats-officedocument.drawingml.chart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charts/colors23.xml" ContentType="application/vnd.ms-office.chartcolorstyle+xml"/>
  <Override PartName="/ppt/tableStyles.xml" ContentType="application/vnd.openxmlformats-officedocument.presentationml.tableStyles+xml"/>
  <Override PartName="/ppt/diagrams/layout17.xml" ContentType="application/vnd.openxmlformats-officedocument.drawingml.diagramLayout+xml"/>
  <Override PartName="/ppt/charts/colors12.xml" ContentType="application/vnd.ms-office.chartcolorstyle+xml"/>
  <Default Extension="xlsx" ContentType="application/vnd.openxmlformats-officedocument.spreadsheetml.sheet"/>
  <Override PartName="/ppt/charts/chart3.xml" ContentType="application/vnd.openxmlformats-officedocument.drawingml.char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quickStyle20.xml" ContentType="application/vnd.openxmlformats-officedocument.drawingml.diagramStyle+xml"/>
  <Override PartName="/ppt/diagrams/drawing21.xml" ContentType="application/vnd.ms-office.drawingml.diagramDrawing+xml"/>
  <Override PartName="/ppt/charts/style5.xml" ContentType="application/vnd.ms-office.chartstyle+xml"/>
  <Override PartName="/ppt/charts/style27.xml" ContentType="application/vnd.ms-office.chartstyle+xml"/>
  <Override PartName="/ppt/diagrams/colors4.xml" ContentType="application/vnd.openxmlformats-officedocument.drawingml.diagramColors+xml"/>
  <Override PartName="/ppt/diagrams/drawing10.xml" ContentType="application/vnd.ms-office.drawingml.diagramDrawing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charts/style16.xml" ContentType="application/vnd.ms-office.chart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drawing3.xml" ContentType="application/vnd.ms-office.drawingml.diagramDrawing+xml"/>
  <Override PartName="/ppt/drawings/drawing3.xml" ContentType="application/vnd.openxmlformats-officedocument.drawingml.chartshapes+xml"/>
  <Override PartName="/ppt/diagrams/layout20.xml" ContentType="application/vnd.openxmlformats-officedocument.drawingml.diagramLayout+xml"/>
  <Override PartName="/ppt/slides/slide55.xml" ContentType="application/vnd.openxmlformats-officedocument.presentationml.slide+xml"/>
  <Override PartName="/ppt/diagrams/quickStyle3.xml" ContentType="application/vnd.openxmlformats-officedocument.drawingml.diagramStyle+xml"/>
  <Override PartName="/ppt/charts/chart18.xml" ContentType="application/vnd.openxmlformats-officedocument.drawingml.chart+xml"/>
  <Override PartName="/ppt/charts/colors17.xml" ContentType="application/vnd.ms-office.chartcolorstyl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diagrams/data21.xml" ContentType="application/vnd.openxmlformats-officedocument.drawingml.diagramData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charts/colors3.xml" ContentType="application/vnd.ms-office.chartcolorstyle+xml"/>
  <Override PartName="/ppt/slides/slide11.xml" ContentType="application/vnd.openxmlformats-officedocument.presentationml.slide+xml"/>
  <Override PartName="/ppt/charts/chart8.xml" ContentType="application/vnd.openxmlformats-officedocument.drawingml.char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charts/chart21.xml" ContentType="application/vnd.openxmlformats-officedocument.drawingml.chart+xml"/>
  <Override PartName="/ppt/slideLayouts/slideLayout10.xml" ContentType="application/vnd.openxmlformats-officedocument.presentationml.slideLayout+xml"/>
  <Override PartName="/ppt/charts/chart10.xml" ContentType="application/vnd.openxmlformats-officedocument.drawingml.chart+xml"/>
  <Override PartName="/ppt/diagrams/drawing8.xml" ContentType="application/vnd.ms-office.drawingml.diagramDrawing+xml"/>
  <Override PartName="/ppt/charts/colors20.xml" ContentType="application/vnd.ms-office.chartcolorstyle+xml"/>
  <Override PartName="/ppt/diagrams/quickStyle8.xml" ContentType="application/vnd.openxmlformats-officedocument.drawingml.diagramStyle+xml"/>
  <Override PartName="/ppt/diagrams/layout14.xml" ContentType="application/vnd.openxmlformats-officedocument.drawingml.diagramLayout+xml"/>
  <Override PartName="/ppt/slides/slide49.xml" ContentType="application/vnd.openxmlformats-officedocument.presentationml.slide+xml"/>
  <Override PartName="/ppt/diagrams/colors24.xml" ContentType="application/vnd.openxmlformats-officedocument.drawingml.diagramColors+xml"/>
  <Override PartName="/ppt/slides/slide38.xml" ContentType="application/vnd.openxmlformats-officedocument.presentationml.slide+xml"/>
  <Override PartName="/ppt/diagrams/colors1.xml" ContentType="application/vnd.openxmlformats-officedocument.drawingml.diagramColors+xml"/>
  <Override PartName="/ppt/diagrams/colors13.xml" ContentType="application/vnd.openxmlformats-officedocument.drawingml.diagramColors+xml"/>
  <Override PartName="/ppt/charts/colors8.xml" ContentType="application/vnd.ms-office.chartcolorstyle+xml"/>
  <Override PartName="/ppt/charts/style2.xml" ContentType="application/vnd.ms-office.chartstyle+xml"/>
  <Override PartName="/ppt/charts/style24.xml" ContentType="application/vnd.ms-office.chart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charts/chart19.xml" ContentType="application/vnd.openxmlformats-officedocument.drawingml.chart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charts/style13.xml" ContentType="application/vnd.ms-office.chartstyle+xml"/>
  <Override PartName="/ppt/charts/colors18.xml" ContentType="application/vnd.ms-office.chartcolor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diagrams/data11.xml" ContentType="application/vnd.openxmlformats-officedocument.drawingml.diagramData+xml"/>
  <Override PartName="/ppt/charts/chart26.xml" ContentType="application/vnd.openxmlformats-officedocument.drawingml.chart+xml"/>
  <Override PartName="/ppt/diagrams/quickStyle19.xml" ContentType="application/vnd.openxmlformats-officedocument.drawingml.diagramStyle+xml"/>
  <Override PartName="/ppt/diagrams/data22.xml" ContentType="application/vnd.openxmlformats-officedocument.drawingml.diagramData+xml"/>
  <Override PartName="/ppt/charts/style20.xml" ContentType="application/vnd.ms-office.chartstyle+xml"/>
  <Override PartName="/ppt/charts/colors25.xml" ContentType="application/vnd.ms-office.chartcolorstyle+xml"/>
  <Override PartName="/ppt/charts/colors4.xml" ContentType="application/vnd.ms-office.chartcolorstyl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charts/chart15.xml" ContentType="application/vnd.openxmlformats-officedocument.drawingml.chart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charts/colors14.xml" ContentType="application/vnd.ms-office.chartcolorstyl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charts/chart22.xml" ContentType="application/vnd.openxmlformats-officedocument.drawingml.chart+xml"/>
  <Override PartName="/ppt/diagrams/layout19.xml" ContentType="application/vnd.openxmlformats-officedocument.drawingml.diagramLayout+xml"/>
  <Override PartName="/ppt/charts/colors21.xml" ContentType="application/vnd.ms-office.chartcolorstyl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diagrams/layout15.xml" ContentType="application/vnd.openxmlformats-officedocument.drawingml.diagramLayout+xml"/>
  <Override PartName="/ppt/diagrams/quickStyle22.xml" ContentType="application/vnd.openxmlformats-officedocument.drawingml.diagramStyle+xml"/>
  <Override PartName="/ppt/diagrams/drawing23.xml" ContentType="application/vnd.ms-office.drawingml.diagramDrawing+xml"/>
  <Override PartName="/ppt/charts/style7.xml" ContentType="application/vnd.ms-office.chartstyle+xml"/>
  <Override PartName="/ppt/charts/colors10.xml" ContentType="application/vnd.ms-office.chartcolorstyle+xml"/>
  <Override PartName="/ppt/charts/chart5.xml" ContentType="application/vnd.openxmlformats-officedocument.drawingml.chart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colors18.xml" ContentType="application/vnd.openxmlformats-officedocument.drawingml.diagramColors+xml"/>
  <Override PartName="/ppt/charts/style18.xml" ContentType="application/vnd.ms-office.chartstyl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layout22.xml" ContentType="application/vnd.openxmlformats-officedocument.drawingml.diagramLayout+xml"/>
  <Override PartName="/ppt/charts/style25.xml" ContentType="application/vnd.ms-office.chartstyle+xml"/>
  <Override PartName="/ppt/charts/style3.xml" ContentType="application/vnd.ms-office.chartstyl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charts/style14.xml" ContentType="application/vnd.ms-office.chartstyle+xml"/>
  <Override PartName="/ppt/charts/colors9.xml" ContentType="application/vnd.ms-office.chartcolor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charts/chart27.xml" ContentType="application/vnd.openxmlformats-officedocument.drawingml.chart+xml"/>
  <Override PartName="/ppt/charts/colors19.xml" ContentType="application/vnd.ms-office.chartcolorstyle+xml"/>
  <Override PartName="/ppt/charts/style21.xml" ContentType="application/vnd.ms-office.chartstyl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diagrams/quickStyle1.xml" ContentType="application/vnd.openxmlformats-officedocument.drawingml.diagramStyle+xml"/>
  <Default Extension="jpeg" ContentType="image/jpeg"/>
  <Override PartName="/ppt/charts/chart16.xml" ContentType="application/vnd.openxmlformats-officedocument.drawingml.chart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charts/colors5.xml" ContentType="application/vnd.ms-office.chartcolorstyle+xml"/>
  <Override PartName="/ppt/charts/style10.xml" ContentType="application/vnd.ms-office.chartstyle+xml"/>
  <Override PartName="/ppt/charts/colors26.xml" ContentType="application/vnd.ms-office.chartcolorstyle+xml"/>
  <Override PartName="/ppt/charts/colors15.xml" ContentType="application/vnd.ms-office.chartcolorstyl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charts/chart23.xml" ContentType="application/vnd.openxmlformats-officedocument.drawingml.chart+xml"/>
  <Override PartName="/ppt/diagrams/drawing17.xml" ContentType="application/vnd.ms-office.drawingml.diagramDrawing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charts/chart12.xml" ContentType="application/vnd.openxmlformats-officedocument.drawingml.chart+xml"/>
  <Override PartName="/ppt/charts/colors22.xml" ContentType="application/vnd.ms-office.chartcolorstyle+xml"/>
  <Override PartName="/ppt/charts/colors11.xml" ContentType="application/vnd.ms-office.chartcolorstyle+xml"/>
  <Override PartName="/ppt/charts/colors1.xml" ContentType="application/vnd.ms-office.chartcolorstyle+xml"/>
  <Override PartName="/ppt/charts/chart6.xml" ContentType="application/vnd.openxmlformats-officedocument.drawingml.char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drawing24.xml" ContentType="application/vnd.ms-office.drawingml.diagramDrawing+xml"/>
  <Override PartName="/ppt/charts/style8.xml" ContentType="application/vnd.ms-office.chartstyle+xml"/>
  <Override PartName="/ppt/diagrams/drawing6.xml" ContentType="application/vnd.ms-office.drawingml.diagramDrawing+xml"/>
  <Override PartName="/ppt/diagrams/drawing20.xml" ContentType="application/vnd.ms-office.drawingml.diagramDrawing+xml"/>
  <Override PartName="/ppt/diagrams/layout23.xml" ContentType="application/vnd.openxmlformats-officedocument.drawingml.diagramLayout+xml"/>
  <Override PartName="/ppt/charts/style19.xml" ContentType="application/vnd.ms-office.chartstyle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charts/style4.xml" ContentType="application/vnd.ms-office.chartstyle+xml"/>
  <Override PartName="/ppt/charts/style26.xml" ContentType="application/vnd.ms-office.chartstyle+xml"/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diagrams/data17.xml" ContentType="application/vnd.openxmlformats-officedocument.drawingml.diagramData+xml"/>
  <Override PartName="/ppt/charts/style15.xml" ContentType="application/vnd.ms-office.chartstyl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rawings/drawing2.xml" ContentType="application/vnd.openxmlformats-officedocument.drawingml.chartshapes+xml"/>
  <Override PartName="/ppt/charts/colors27.xml" ContentType="application/vnd.ms-office.chartcolorstyl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charts/chart17.xml" ContentType="application/vnd.openxmlformats-officedocument.drawingml.chart+xml"/>
  <Override PartName="/ppt/charts/colors16.xml" ContentType="application/vnd.ms-office.chartcolorstyle+xml"/>
  <Override PartName="/ppt/slides/slide32.xml" ContentType="application/vnd.openxmlformats-officedocument.presentationml.slide+xml"/>
  <Override PartName="/ppt/diagrams/data20.xml" ContentType="application/vnd.openxmlformats-officedocument.drawingml.diagramData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quickStyle24.xml" ContentType="application/vnd.openxmlformats-officedocument.drawingml.diagramStyle+xml"/>
  <Override PartName="/ppt/charts/chart7.xml" ContentType="application/vnd.openxmlformats-officedocument.drawingml.chart+xml"/>
  <Override PartName="/ppt/charts/chart20.xml" ContentType="application/vnd.openxmlformats-officedocument.drawingml.chart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charts/style9.xml" ContentType="application/vnd.ms-office.chartstyle+xml"/>
  <Override PartName="/ppt/diagrams/drawing7.xml" ContentType="application/vnd.ms-office.drawingml.diagramDrawing+xml"/>
  <Override PartName="/ppt/diagrams/layout13.xml" ContentType="application/vnd.openxmlformats-officedocument.drawingml.diagramLayout+xml"/>
  <Override PartName="/ppt/diagrams/layout24.xml" ContentType="application/vnd.openxmlformats-officedocument.drawingml.diagramLayout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diagrams/quickStyle7.xml" ContentType="application/vnd.openxmlformats-officedocument.drawingml.diagramStyle+xml"/>
  <Override PartName="/ppt/slides/slide48.xml" ContentType="application/vnd.openxmlformats-officedocument.presentationml.slide+xml"/>
  <Override PartName="/ppt/diagrams/colors12.xml" ContentType="application/vnd.openxmlformats-officedocument.drawingml.diagramColors+xml"/>
  <Override PartName="/ppt/diagrams/colors23.xml" ContentType="application/vnd.openxmlformats-officedocument.drawingml.diagramColors+xml"/>
  <Override PartName="/ppt/charts/style1.xml" ContentType="application/vnd.ms-office.chartstyle+xml"/>
  <Override PartName="/ppt/charts/style23.xml" ContentType="application/vnd.ms-office.chartstyl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diagrams/data14.xml" ContentType="application/vnd.openxmlformats-officedocument.drawingml.diagramData+xml"/>
  <Override PartName="/ppt/charts/colors7.xml" ContentType="application/vnd.ms-office.chartcolorstyle+xml"/>
  <Override PartName="/ppt/charts/style12.xml" ContentType="application/vnd.ms-office.chart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charts/chart25.xml" ContentType="application/vnd.openxmlformats-officedocument.drawingml.chart+xml"/>
  <Override PartName="/ppt/diagrams/drawing19.xml" ContentType="application/vnd.ms-office.drawingml.diagramDrawing+xml"/>
  <Override PartName="/ppt/slides/slide51.xml" ContentType="application/vnd.openxmlformats-officedocument.presentationml.slide+xml"/>
  <Override PartName="/ppt/charts/chart14.xml" ContentType="application/vnd.openxmlformats-officedocument.drawingml.chart+xml"/>
  <Override PartName="/ppt/diagrams/quickStyle18.xml" ContentType="application/vnd.openxmlformats-officedocument.drawingml.diagramStyle+xml"/>
  <Override PartName="/ppt/charts/colors24.xml" ContentType="application/vnd.ms-office.chartcolorstyle+xml"/>
  <Override PartName="/ppt/charts/colors13.xml" ContentType="application/vnd.ms-office.chartcolorstyle+xml"/>
  <Override PartName="/ppt/slides/slide40.xml" ContentType="application/vnd.openxmlformats-officedocument.presentationml.slide+xml"/>
  <Override PartName="/ppt/diagrams/layout18.xml" ContentType="application/vnd.openxmlformats-officedocument.drawingml.diagramLayout+xml"/>
  <Override PartName="/ppt/diagrams/layout2.xml" ContentType="application/vnd.openxmlformats-officedocument.drawingml.diagramLayout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drawing22.xml" ContentType="application/vnd.ms-office.drawingml.diagramDrawing+xml"/>
  <Override PartName="/ppt/charts/style6.xml" ContentType="application/vnd.ms-office.chartstyle+xml"/>
  <Override PartName="/ppt/diagrams/drawing4.xml" ContentType="application/vnd.ms-office.drawingml.diagramDrawing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docProps/core.xml" ContentType="application/vnd.openxmlformats-package.core-properties+xml"/>
  <Override PartName="/ppt/charts/style17.xml" ContentType="application/vnd.ms-office.chartstyle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rawings/drawing4.xml" ContentType="application/vnd.openxmlformats-officedocument.drawingml.chartshap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9" r:id="rId2"/>
    <p:sldId id="320" r:id="rId3"/>
    <p:sldId id="321" r:id="rId4"/>
    <p:sldId id="322" r:id="rId5"/>
    <p:sldId id="323" r:id="rId6"/>
    <p:sldId id="324" r:id="rId7"/>
    <p:sldId id="376" r:id="rId8"/>
    <p:sldId id="325" r:id="rId9"/>
    <p:sldId id="326" r:id="rId10"/>
    <p:sldId id="327" r:id="rId11"/>
    <p:sldId id="328" r:id="rId12"/>
    <p:sldId id="329" r:id="rId13"/>
    <p:sldId id="357" r:id="rId14"/>
    <p:sldId id="330" r:id="rId15"/>
    <p:sldId id="331" r:id="rId16"/>
    <p:sldId id="387" r:id="rId17"/>
    <p:sldId id="356" r:id="rId18"/>
    <p:sldId id="332" r:id="rId19"/>
    <p:sldId id="333" r:id="rId20"/>
    <p:sldId id="334" r:id="rId21"/>
    <p:sldId id="335" r:id="rId22"/>
    <p:sldId id="385" r:id="rId23"/>
    <p:sldId id="336" r:id="rId24"/>
    <p:sldId id="337" r:id="rId25"/>
    <p:sldId id="338" r:id="rId26"/>
    <p:sldId id="339" r:id="rId27"/>
    <p:sldId id="340" r:id="rId28"/>
    <p:sldId id="388" r:id="rId29"/>
    <p:sldId id="341" r:id="rId30"/>
    <p:sldId id="342" r:id="rId31"/>
    <p:sldId id="343" r:id="rId32"/>
    <p:sldId id="345" r:id="rId33"/>
    <p:sldId id="346" r:id="rId34"/>
    <p:sldId id="386" r:id="rId35"/>
    <p:sldId id="348" r:id="rId36"/>
    <p:sldId id="352" r:id="rId37"/>
    <p:sldId id="353" r:id="rId38"/>
    <p:sldId id="354" r:id="rId39"/>
    <p:sldId id="355" r:id="rId40"/>
    <p:sldId id="358" r:id="rId41"/>
    <p:sldId id="360" r:id="rId42"/>
    <p:sldId id="359" r:id="rId43"/>
    <p:sldId id="361" r:id="rId44"/>
    <p:sldId id="362" r:id="rId45"/>
    <p:sldId id="363" r:id="rId46"/>
    <p:sldId id="364" r:id="rId47"/>
    <p:sldId id="365" r:id="rId48"/>
    <p:sldId id="366" r:id="rId49"/>
    <p:sldId id="367" r:id="rId50"/>
    <p:sldId id="368" r:id="rId51"/>
    <p:sldId id="370" r:id="rId52"/>
    <p:sldId id="371" r:id="rId53"/>
    <p:sldId id="372" r:id="rId54"/>
    <p:sldId id="373" r:id="rId55"/>
    <p:sldId id="374" r:id="rId56"/>
    <p:sldId id="377" r:id="rId57"/>
    <p:sldId id="390" r:id="rId58"/>
    <p:sldId id="378" r:id="rId59"/>
    <p:sldId id="379" r:id="rId60"/>
    <p:sldId id="391" r:id="rId61"/>
    <p:sldId id="384" r:id="rId62"/>
    <p:sldId id="316" r:id="rId63"/>
  </p:sldIdLst>
  <p:sldSz cx="12192000" cy="6858000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C0CE5"/>
    <a:srgbClr val="10E7F8"/>
    <a:srgbClr val="FFCCFF"/>
    <a:srgbClr val="00FF99"/>
    <a:srgbClr val="FCFEAE"/>
    <a:srgbClr val="73FDBB"/>
    <a:srgbClr val="0CEBFC"/>
    <a:srgbClr val="FE86F3"/>
    <a:srgbClr val="0CFC8A"/>
    <a:srgbClr val="AEFED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-235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8.xml"/><Relationship Id="rId2" Type="http://schemas.microsoft.com/office/2011/relationships/chartColorStyle" Target="colors8.xml"/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ColorStyle" Target="colors9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9.xlsx"/><Relationship Id="rId4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Style" Target="style10.xml"/><Relationship Id="rId2" Type="http://schemas.microsoft.com/office/2011/relationships/chartColorStyle" Target="colors10.xml"/><Relationship Id="rId1" Type="http://schemas.openxmlformats.org/officeDocument/2006/relationships/package" Target="../embeddings/_____Microsoft_Office_Excel10.xlsx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Style" Target="style11.xml"/><Relationship Id="rId2" Type="http://schemas.microsoft.com/office/2011/relationships/chartColorStyle" Target="colors11.xml"/><Relationship Id="rId1" Type="http://schemas.openxmlformats.org/officeDocument/2006/relationships/package" Target="../embeddings/_____Microsoft_Office_Excel11.xlsx"/></Relationships>
</file>

<file path=ppt/charts/_rels/chart12.xml.rels><?xml version="1.0" encoding="UTF-8" standalone="yes"?>
<Relationships xmlns="http://schemas.openxmlformats.org/package/2006/relationships"><Relationship Id="rId3" Type="http://schemas.microsoft.com/office/2011/relationships/chartColorStyle" Target="colors12.xml"/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12.xlsx"/><Relationship Id="rId4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microsoft.com/office/2011/relationships/chartColorStyle" Target="colors13.xml"/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Office_Excel13.xlsx"/><Relationship Id="rId4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microsoft.com/office/2011/relationships/chartStyle" Target="style14.xml"/><Relationship Id="rId2" Type="http://schemas.microsoft.com/office/2011/relationships/chartColorStyle" Target="colors14.xml"/><Relationship Id="rId1" Type="http://schemas.openxmlformats.org/officeDocument/2006/relationships/package" Target="../embeddings/_____Microsoft_Office_Excel14.xlsx"/></Relationships>
</file>

<file path=ppt/charts/_rels/chart15.xml.rels><?xml version="1.0" encoding="UTF-8" standalone="yes"?>
<Relationships xmlns="http://schemas.openxmlformats.org/package/2006/relationships"><Relationship Id="rId3" Type="http://schemas.microsoft.com/office/2011/relationships/chartStyle" Target="style15.xml"/><Relationship Id="rId2" Type="http://schemas.microsoft.com/office/2011/relationships/chartColorStyle" Target="colors15.xml"/><Relationship Id="rId1" Type="http://schemas.openxmlformats.org/officeDocument/2006/relationships/package" Target="../embeddings/_____Microsoft_Office_Excel15.xlsx"/></Relationships>
</file>

<file path=ppt/charts/_rels/chart16.xml.rels><?xml version="1.0" encoding="UTF-8" standalone="yes"?>
<Relationships xmlns="http://schemas.openxmlformats.org/package/2006/relationships"><Relationship Id="rId3" Type="http://schemas.microsoft.com/office/2011/relationships/chartStyle" Target="style16.xml"/><Relationship Id="rId2" Type="http://schemas.microsoft.com/office/2011/relationships/chartColorStyle" Target="colors16.xml"/><Relationship Id="rId1" Type="http://schemas.openxmlformats.org/officeDocument/2006/relationships/package" Target="../embeddings/_____Microsoft_Office_Excel16.xlsx"/></Relationships>
</file>

<file path=ppt/charts/_rels/chart17.xml.rels><?xml version="1.0" encoding="UTF-8" standalone="yes"?>
<Relationships xmlns="http://schemas.openxmlformats.org/package/2006/relationships"><Relationship Id="rId3" Type="http://schemas.microsoft.com/office/2011/relationships/chartStyle" Target="style17.xml"/><Relationship Id="rId2" Type="http://schemas.microsoft.com/office/2011/relationships/chartColorStyle" Target="colors17.xml"/><Relationship Id="rId1" Type="http://schemas.openxmlformats.org/officeDocument/2006/relationships/package" Target="../embeddings/_____Microsoft_Office_Excel17.xlsx"/></Relationships>
</file>

<file path=ppt/charts/_rels/chart18.xml.rels><?xml version="1.0" encoding="UTF-8" standalone="yes"?>
<Relationships xmlns="http://schemas.openxmlformats.org/package/2006/relationships"><Relationship Id="rId3" Type="http://schemas.microsoft.com/office/2011/relationships/chartStyle" Target="style18.xml"/><Relationship Id="rId2" Type="http://schemas.microsoft.com/office/2011/relationships/chartColorStyle" Target="colors18.xml"/><Relationship Id="rId1" Type="http://schemas.openxmlformats.org/officeDocument/2006/relationships/package" Target="../embeddings/_____Microsoft_Office_Excel18.xlsx"/></Relationships>
</file>

<file path=ppt/charts/_rels/chart19.xml.rels><?xml version="1.0" encoding="UTF-8" standalone="yes"?>
<Relationships xmlns="http://schemas.openxmlformats.org/package/2006/relationships"><Relationship Id="rId3" Type="http://schemas.microsoft.com/office/2011/relationships/chartStyle" Target="style19.xml"/><Relationship Id="rId2" Type="http://schemas.microsoft.com/office/2011/relationships/chartColorStyle" Target="colors19.xml"/><Relationship Id="rId1" Type="http://schemas.openxmlformats.org/officeDocument/2006/relationships/package" Target="../embeddings/_____Microsoft_Office_Excel19.xlsx"/></Relationships>
</file>

<file path=ppt/charts/_rels/chart20.xml.rels><?xml version="1.0" encoding="UTF-8" standalone="yes"?>
<Relationships xmlns="http://schemas.openxmlformats.org/package/2006/relationships"><Relationship Id="rId3" Type="http://schemas.microsoft.com/office/2011/relationships/chartStyle" Target="style20.xml"/><Relationship Id="rId2" Type="http://schemas.microsoft.com/office/2011/relationships/chartColorStyle" Target="colors20.xml"/><Relationship Id="rId1" Type="http://schemas.openxmlformats.org/officeDocument/2006/relationships/package" Target="../embeddings/_____Microsoft_Office_Excel20.xlsx"/></Relationships>
</file>

<file path=ppt/charts/_rels/chart21.xml.rels><?xml version="1.0" encoding="UTF-8" standalone="yes"?>
<Relationships xmlns="http://schemas.openxmlformats.org/package/2006/relationships"><Relationship Id="rId3" Type="http://schemas.microsoft.com/office/2011/relationships/chartStyle" Target="style21.xml"/><Relationship Id="rId2" Type="http://schemas.microsoft.com/office/2011/relationships/chartColorStyle" Target="colors21.xml"/><Relationship Id="rId1" Type="http://schemas.openxmlformats.org/officeDocument/2006/relationships/package" Target="../embeddings/_____Microsoft_Office_Excel21.xlsx"/></Relationships>
</file>

<file path=ppt/charts/_rels/chart22.xml.rels><?xml version="1.0" encoding="UTF-8" standalone="yes"?>
<Relationships xmlns="http://schemas.openxmlformats.org/package/2006/relationships"><Relationship Id="rId3" Type="http://schemas.microsoft.com/office/2011/relationships/chartStyle" Target="style22.xml"/><Relationship Id="rId2" Type="http://schemas.microsoft.com/office/2011/relationships/chartColorStyle" Target="colors22.xml"/><Relationship Id="rId1" Type="http://schemas.openxmlformats.org/officeDocument/2006/relationships/package" Target="../embeddings/_____Microsoft_Office_Excel22.xlsx"/></Relationships>
</file>

<file path=ppt/charts/_rels/chart23.xml.rels><?xml version="1.0" encoding="UTF-8" standalone="yes"?>
<Relationships xmlns="http://schemas.openxmlformats.org/package/2006/relationships"><Relationship Id="rId3" Type="http://schemas.microsoft.com/office/2011/relationships/chartStyle" Target="style23.xml"/><Relationship Id="rId2" Type="http://schemas.microsoft.com/office/2011/relationships/chartColorStyle" Target="colors23.xml"/><Relationship Id="rId1" Type="http://schemas.openxmlformats.org/officeDocument/2006/relationships/package" Target="../embeddings/_____Microsoft_Office_Excel23.xlsx"/></Relationships>
</file>

<file path=ppt/charts/_rels/chart24.xml.rels><?xml version="1.0" encoding="UTF-8" standalone="yes"?>
<Relationships xmlns="http://schemas.openxmlformats.org/package/2006/relationships"><Relationship Id="rId3" Type="http://schemas.microsoft.com/office/2011/relationships/chartStyle" Target="style24.xml"/><Relationship Id="rId2" Type="http://schemas.microsoft.com/office/2011/relationships/chartColorStyle" Target="colors24.xml"/><Relationship Id="rId1" Type="http://schemas.openxmlformats.org/officeDocument/2006/relationships/package" Target="../embeddings/_____Microsoft_Office_Excel24.xlsx"/></Relationships>
</file>

<file path=ppt/charts/_rels/chart25.xml.rels><?xml version="1.0" encoding="UTF-8" standalone="yes"?>
<Relationships xmlns="http://schemas.openxmlformats.org/package/2006/relationships"><Relationship Id="rId3" Type="http://schemas.microsoft.com/office/2011/relationships/chartStyle" Target="style25.xml"/><Relationship Id="rId2" Type="http://schemas.microsoft.com/office/2011/relationships/chartColorStyle" Target="colors25.xml"/><Relationship Id="rId1" Type="http://schemas.openxmlformats.org/officeDocument/2006/relationships/package" Target="../embeddings/_____Microsoft_Office_Excel25.xlsx"/></Relationships>
</file>

<file path=ppt/charts/_rels/chart26.xml.rels><?xml version="1.0" encoding="UTF-8" standalone="yes"?>
<Relationships xmlns="http://schemas.openxmlformats.org/package/2006/relationships"><Relationship Id="rId3" Type="http://schemas.microsoft.com/office/2011/relationships/chartStyle" Target="style26.xml"/><Relationship Id="rId2" Type="http://schemas.microsoft.com/office/2011/relationships/chartColorStyle" Target="colors26.xml"/><Relationship Id="rId1" Type="http://schemas.openxmlformats.org/officeDocument/2006/relationships/package" Target="../embeddings/_____Microsoft_Office_Excel26.xlsx"/></Relationships>
</file>

<file path=ppt/charts/_rels/chart27.xml.rels><?xml version="1.0" encoding="UTF-8" standalone="yes"?>
<Relationships xmlns="http://schemas.openxmlformats.org/package/2006/relationships"><Relationship Id="rId3" Type="http://schemas.microsoft.com/office/2011/relationships/chartColorStyle" Target="colors27.xml"/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Office_Excel27.xlsx"/><Relationship Id="rId4" Type="http://schemas.microsoft.com/office/2011/relationships/chartStyle" Target="style2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населения (чел.)</a:t>
            </a:r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2022г(отчет)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12295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654-4C22-B49D-CA1E4714122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2023г (факт)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12239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654-4C22-B49D-CA1E4714122C}"/>
            </c:ext>
          </c:extLst>
        </c:ser>
        <c:dLbls>
          <c:showVal val="1"/>
        </c:dLbls>
        <c:gapWidth val="100"/>
        <c:overlap val="-24"/>
        <c:axId val="154507520"/>
        <c:axId val="154529792"/>
      </c:barChart>
      <c:catAx>
        <c:axId val="154507520"/>
        <c:scaling>
          <c:orientation val="minMax"/>
        </c:scaling>
        <c:delete val="1"/>
        <c:axPos val="b"/>
        <c:numFmt formatCode="General" sourceLinked="1"/>
        <c:majorTickMark val="none"/>
        <c:tickLblPos val="none"/>
        <c:crossAx val="154529792"/>
        <c:crosses val="autoZero"/>
        <c:auto val="1"/>
        <c:lblAlgn val="ctr"/>
        <c:lblOffset val="100"/>
      </c:catAx>
      <c:valAx>
        <c:axId val="15452979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4507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жилищного </a:t>
            </a:r>
            <a:r>
              <a:rPr lang="ru-RU" sz="11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строительства(кв.м</a:t>
            </a: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c:rich>
      </c:tx>
      <c:layout/>
      <c:spPr>
        <a:noFill/>
        <a:ln>
          <a:noFill/>
        </a:ln>
        <a:effectLst/>
      </c:spPr>
    </c:title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2022(отчет)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01600" prst="riblet"/>
            </a:sp3d>
          </c:spPr>
          <c:dLbls>
            <c:dLbl>
              <c:idx val="0"/>
              <c:layout>
                <c:manualLayout>
                  <c:x val="3.2216494845360832E-3"/>
                  <c:y val="-2.7206774701127211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412-4A30-9FB6-A466B603E97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2424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412-4A30-9FB6-A466B603E97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2023г(факт)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01600" prst="riblet"/>
            </a:sp3d>
          </c:spPr>
          <c:dLbls>
            <c:dLbl>
              <c:idx val="0"/>
              <c:layout>
                <c:manualLayout>
                  <c:x val="3.2216494845360832E-3"/>
                  <c:y val="-3.627569960150304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412-4A30-9FB6-A466B603E97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3484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412-4A30-9FB6-A466B603E97A}"/>
            </c:ext>
          </c:extLst>
        </c:ser>
        <c:shape val="box"/>
        <c:axId val="108982272"/>
        <c:axId val="108983808"/>
        <c:axId val="0"/>
      </c:bar3DChart>
      <c:catAx>
        <c:axId val="108982272"/>
        <c:scaling>
          <c:orientation val="minMax"/>
        </c:scaling>
        <c:delete val="1"/>
        <c:axPos val="b"/>
        <c:numFmt formatCode="General" sourceLinked="1"/>
        <c:majorTickMark val="none"/>
        <c:tickLblPos val="none"/>
        <c:crossAx val="108983808"/>
        <c:crosses val="autoZero"/>
        <c:auto val="1"/>
        <c:lblAlgn val="ctr"/>
        <c:lblOffset val="100"/>
      </c:catAx>
      <c:valAx>
        <c:axId val="10898380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08982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безработицы</a:t>
            </a:r>
          </a:p>
        </c:rich>
      </c:tx>
      <c:layout/>
      <c:spPr>
        <a:noFill/>
        <a:ln>
          <a:noFill/>
        </a:ln>
        <a:effectLst/>
      </c:spPr>
    </c:title>
    <c:plotArea>
      <c:layout/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2022г(отчет)</c:v>
                </c:pt>
                <c:pt idx="1">
                  <c:v>2023г(факт)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2.7000000000000041E-2</c:v>
                </c:pt>
                <c:pt idx="1">
                  <c:v>2.3E-2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C3E-4781-96C2-EB1D84385EFF}"/>
            </c:ext>
          </c:extLst>
        </c:ser>
        <c:dLbls>
          <c:showVal val="1"/>
        </c:dLbls>
        <c:marker val="1"/>
        <c:axId val="154589440"/>
        <c:axId val="154595328"/>
      </c:lineChart>
      <c:catAx>
        <c:axId val="15458944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4595328"/>
        <c:crosses val="autoZero"/>
        <c:auto val="1"/>
        <c:lblAlgn val="ctr"/>
        <c:lblOffset val="100"/>
      </c:catAx>
      <c:valAx>
        <c:axId val="15459532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4589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плата(руб.)</a:t>
            </a:r>
          </a:p>
        </c:rich>
      </c:tx>
      <c:layout/>
      <c:spPr>
        <a:noFill/>
        <a:ln>
          <a:noFill/>
        </a:ln>
        <a:effectLst/>
      </c:spPr>
    </c:title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2022г(отчет)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53484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062-4221-A6F7-EB72CE3AB98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2023г(факт)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dPt>
            <c:idx val="0"/>
            <c:spPr>
              <a:solidFill>
                <a:srgbClr val="00FF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1F8-4D4B-82F4-7DA8F33A878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65583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062-4221-A6F7-EB72CE3AB98A}"/>
            </c:ext>
          </c:extLst>
        </c:ser>
        <c:dLbls>
          <c:showVal val="1"/>
        </c:dLbls>
        <c:shape val="cylinder"/>
        <c:axId val="157979392"/>
        <c:axId val="157980928"/>
        <c:axId val="0"/>
      </c:bar3DChart>
      <c:catAx>
        <c:axId val="157979392"/>
        <c:scaling>
          <c:orientation val="minMax"/>
        </c:scaling>
        <c:delete val="1"/>
        <c:axPos val="b"/>
        <c:numFmt formatCode="General" sourceLinked="1"/>
        <c:majorTickMark val="none"/>
        <c:tickLblPos val="none"/>
        <c:crossAx val="157980928"/>
        <c:crosses val="autoZero"/>
        <c:auto val="1"/>
        <c:lblAlgn val="ctr"/>
        <c:lblOffset val="100"/>
      </c:catAx>
      <c:valAx>
        <c:axId val="15798092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7979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6"/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Инвестиции в основной капитал (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c:rich>
      </c:tx>
      <c:layout/>
      <c:spPr>
        <a:noFill/>
        <a:ln>
          <a:noFill/>
        </a:ln>
        <a:effectLst/>
      </c:spPr>
    </c:title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gradFill rotWithShape="1">
                <a:gsLst>
                  <a:gs pos="0">
                    <a:schemeClr val="accent4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AB4-4DE5-A9D2-390D26FD2205}"/>
              </c:ext>
            </c:extLst>
          </c:dPt>
          <c:dPt>
            <c:idx val="1"/>
            <c:spPr>
              <a:gradFill rotWithShape="1">
                <a:gsLst>
                  <a:gs pos="0">
                    <a:schemeClr val="accent4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AB4-4DE5-A9D2-390D26FD220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2022г(отчет)</c:v>
                </c:pt>
                <c:pt idx="1">
                  <c:v>2023г(факт)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26.4</c:v>
                </c:pt>
                <c:pt idx="1">
                  <c:v>86.2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E9E-47BD-B64A-7CB56FC0EE61}"/>
            </c:ext>
          </c:extLst>
        </c:ser>
        <c:dLbls>
          <c:showVal val="1"/>
        </c:dLbls>
      </c:pie3DChart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промышленного производства (</a:t>
            </a:r>
            <a:r>
              <a:rPr lang="ru-RU" sz="11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c:rich>
      </c:tx>
      <c:layout>
        <c:manualLayout>
          <c:xMode val="edge"/>
          <c:yMode val="edge"/>
          <c:x val="0.20985778327407636"/>
          <c:y val="1.0245575141814541E-2"/>
        </c:manualLayout>
      </c:layout>
      <c:spPr>
        <a:noFill/>
        <a:ln>
          <a:noFill/>
        </a:ln>
        <a:effectLst/>
      </c:spPr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rgbClr val="73FDBB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D25-49D8-BE18-252FEB4EA1F5}"/>
              </c:ext>
            </c:extLst>
          </c:dPt>
          <c:dPt>
            <c:idx val="1"/>
            <c:spPr>
              <a:solidFill>
                <a:srgbClr val="FE86F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D25-49D8-BE18-252FEB4EA1F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2022г(отчет)</c:v>
                </c:pt>
                <c:pt idx="1">
                  <c:v>2023г(факт)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224.8</c:v>
                </c:pt>
                <c:pt idx="1">
                  <c:v>283.7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148-4830-A49C-4D873523D9BB}"/>
            </c:ext>
          </c:extLst>
        </c:ser>
        <c:dLbls>
          <c:showVal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 оплаты труда (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c:rich>
      </c:tx>
      <c:layout/>
      <c:spPr>
        <a:noFill/>
        <a:ln>
          <a:noFill/>
        </a:ln>
        <a:effectLst/>
      </c:spPr>
    </c:title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2022г(отчет)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992.1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ABE-4B05-91BD-B529E116B4A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2023г(факт)</c:v>
                </c:pt>
              </c:strCache>
            </c:strRef>
          </c:tx>
          <c:spPr>
            <a:solidFill>
              <a:srgbClr val="FCFEAE"/>
            </a:solidFill>
            <a:ln>
              <a:noFill/>
            </a:ln>
            <a:effectLst/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1190.0999999999999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ABE-4B05-91BD-B529E116B4AA}"/>
            </c:ext>
          </c:extLst>
        </c:ser>
        <c:gapDepth val="0"/>
        <c:shape val="box"/>
        <c:axId val="157096192"/>
        <c:axId val="157118464"/>
        <c:axId val="158063232"/>
      </c:bar3DChart>
      <c:catAx>
        <c:axId val="157096192"/>
        <c:scaling>
          <c:orientation val="minMax"/>
        </c:scaling>
        <c:delete val="1"/>
        <c:axPos val="b"/>
        <c:numFmt formatCode="General" sourceLinked="1"/>
        <c:majorTickMark val="none"/>
        <c:tickLblPos val="none"/>
        <c:crossAx val="157118464"/>
        <c:crosses val="autoZero"/>
        <c:auto val="1"/>
        <c:lblAlgn val="ctr"/>
        <c:lblOffset val="100"/>
      </c:catAx>
      <c:valAx>
        <c:axId val="15711846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7096192"/>
        <c:crosses val="autoZero"/>
        <c:crossBetween val="between"/>
      </c:valAx>
      <c:serAx>
        <c:axId val="158063232"/>
        <c:scaling>
          <c:orientation val="minMax"/>
        </c:scaling>
        <c:delete val="1"/>
        <c:axPos val="b"/>
        <c:majorTickMark val="none"/>
        <c:tickLblPos val="none"/>
        <c:crossAx val="157118464"/>
        <c:crosses val="autoZero"/>
      </c:ser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4"/>
          <c:dPt>
            <c:idx val="0"/>
            <c:explosion val="0"/>
            <c:spPr>
              <a:solidFill>
                <a:srgbClr val="FFCCFF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8738-4662-A7FB-FEC170FEC0DB}"/>
              </c:ext>
            </c:extLst>
          </c:dPt>
          <c:dPt>
            <c:idx val="1"/>
            <c:explosion val="6"/>
            <c:spPr>
              <a:solidFill>
                <a:srgbClr val="10E7F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738-4662-A7FB-FEC170FEC0D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2022г(отчет)</c:v>
                </c:pt>
                <c:pt idx="1">
                  <c:v>2023г(факт)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1.127</c:v>
                </c:pt>
                <c:pt idx="1">
                  <c:v>1.0669999999999991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738-4662-A7FB-FEC170FEC0DB}"/>
            </c:ext>
          </c:extLst>
        </c:ser>
        <c:dLbls>
          <c:showVal val="1"/>
        </c:dLbls>
      </c:pie3DChart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2022г (отчет)</c:v>
                </c:pt>
              </c:strCache>
            </c:strRef>
          </c:tx>
          <c:spPr>
            <a:solidFill>
              <a:srgbClr val="00FF99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16564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A1A-4C8B-B2DD-0CEA82F2938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203г(факт)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17106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A1A-4C8B-B2DD-0CEA82F2938F}"/>
            </c:ext>
          </c:extLst>
        </c:ser>
        <c:dLbls>
          <c:showVal val="1"/>
        </c:dLbls>
        <c:shape val="box"/>
        <c:axId val="159200000"/>
        <c:axId val="159201536"/>
        <c:axId val="0"/>
      </c:bar3DChart>
      <c:catAx>
        <c:axId val="159200000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59201536"/>
        <c:crosses val="autoZero"/>
        <c:auto val="1"/>
        <c:lblAlgn val="ctr"/>
        <c:lblOffset val="100"/>
      </c:catAx>
      <c:valAx>
        <c:axId val="159201536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9200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2022г(факт)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cat>
            <c:strRef>
              <c:f>Лист1!$A$2:$A$3</c:f>
              <c:strCache>
                <c:ptCount val="2"/>
                <c:pt idx="0">
                  <c:v>доходы</c:v>
                </c:pt>
                <c:pt idx="1">
                  <c:v>расходы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716710</c:v>
                </c:pt>
                <c:pt idx="1">
                  <c:v>693507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0-C28E-438F-83DD-5B3360C57DD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2023г(факт)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cat>
            <c:strRef>
              <c:f>Лист1!$A$2:$A$3</c:f>
              <c:strCache>
                <c:ptCount val="2"/>
                <c:pt idx="0">
                  <c:v>доходы</c:v>
                </c:pt>
                <c:pt idx="1">
                  <c:v>расходы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784067</c:v>
                </c:pt>
                <c:pt idx="1">
                  <c:v>770606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1-C28E-438F-83DD-5B3360C57DD9}"/>
            </c:ext>
          </c:extLst>
        </c:ser>
        <c:shape val="box"/>
        <c:axId val="163336576"/>
        <c:axId val="163338112"/>
        <c:axId val="0"/>
      </c:bar3DChart>
      <c:catAx>
        <c:axId val="16333657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3338112"/>
        <c:crosses val="autoZero"/>
        <c:auto val="1"/>
        <c:lblAlgn val="ctr"/>
        <c:lblOffset val="100"/>
      </c:catAx>
      <c:valAx>
        <c:axId val="16333811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3336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cat>
            <c:strRef>
              <c:f>Лист1!$A$2:$A$3</c:f>
              <c:strCache>
                <c:ptCount val="2"/>
                <c:pt idx="0">
                  <c:v>2022г</c:v>
                </c:pt>
                <c:pt idx="1">
                  <c:v>2023г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263618</c:v>
                </c:pt>
                <c:pt idx="1">
                  <c:v>287493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0-5E7E-4233-9C49-B536A2900C4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cat>
            <c:strRef>
              <c:f>Лист1!$A$2:$A$3</c:f>
              <c:strCache>
                <c:ptCount val="2"/>
                <c:pt idx="0">
                  <c:v>2022г</c:v>
                </c:pt>
                <c:pt idx="1">
                  <c:v>2023г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25030</c:v>
                </c:pt>
                <c:pt idx="1">
                  <c:v>23062</c:v>
                </c:pt>
              </c:numCache>
            </c:numRef>
          </c:val>
          <c:shape val="coneToMax"/>
          <c:extLst xmlns:c16r2="http://schemas.microsoft.com/office/drawing/2015/06/chart">
            <c:ext xmlns:c16="http://schemas.microsoft.com/office/drawing/2014/chart" uri="{C3380CC4-5D6E-409C-BE32-E72D297353CC}">
              <c16:uniqueId val="{00000001-5E7E-4233-9C49-B536A2900C4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cat>
            <c:strRef>
              <c:f>Лист1!$A$2:$A$3</c:f>
              <c:strCache>
                <c:ptCount val="2"/>
                <c:pt idx="0">
                  <c:v>2022г</c:v>
                </c:pt>
                <c:pt idx="1">
                  <c:v>2023г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334886</c:v>
                </c:pt>
                <c:pt idx="1">
                  <c:v>473512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2-5E7E-4233-9C49-B536A2900C40}"/>
            </c:ext>
          </c:extLst>
        </c:ser>
        <c:shape val="box"/>
        <c:axId val="165228544"/>
        <c:axId val="165230080"/>
        <c:axId val="165850624"/>
      </c:bar3DChart>
      <c:catAx>
        <c:axId val="16522854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none" spc="0" normalizeH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5230080"/>
        <c:crosses val="autoZero"/>
        <c:auto val="1"/>
        <c:lblAlgn val="ctr"/>
        <c:lblOffset val="100"/>
      </c:catAx>
      <c:valAx>
        <c:axId val="16523008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5228544"/>
        <c:crosses val="autoZero"/>
        <c:crossBetween val="between"/>
      </c:valAx>
      <c:serAx>
        <c:axId val="165850624"/>
        <c:scaling>
          <c:orientation val="minMax"/>
        </c:scaling>
        <c:delete val="1"/>
        <c:axPos val="b"/>
        <c:majorTickMark val="none"/>
        <c:tickLblPos val="none"/>
        <c:crossAx val="165230080"/>
        <c:crosses val="autoZero"/>
      </c:ser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2021г</c:v>
                </c:pt>
              </c:strCache>
            </c:strRef>
          </c:tx>
          <c:dPt>
            <c:idx val="0"/>
            <c:spPr>
              <a:solidFill>
                <a:srgbClr val="CC99FF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053-4984-ACC8-B9FAAAB2D9C8}"/>
              </c:ext>
            </c:extLst>
          </c:dPt>
          <c:dPt>
            <c:idx val="1"/>
            <c:spPr>
              <a:solidFill>
                <a:srgbClr val="25FFA7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1053-4984-ACC8-B9FAAAB2D9C8}"/>
              </c:ext>
            </c:extLst>
          </c:dPt>
          <c:dPt>
            <c:idx val="2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053-4984-ACC8-B9FAAAB2D9C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налоговые</c:v>
                </c:pt>
                <c:pt idx="1">
                  <c:v>неналоговые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0.36700000000000038</c:v>
                </c:pt>
                <c:pt idx="1">
                  <c:v>2.9000000000000001E-2</c:v>
                </c:pt>
                <c:pt idx="2" formatCode="0.0%">
                  <c:v>0.60400000000000065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053-4984-ACC8-B9FAAAB2D9C8}"/>
            </c:ext>
          </c:extLst>
        </c:ser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949743857319443"/>
          <c:y val="7.3681761357026504E-2"/>
          <c:w val="0.29908689877620814"/>
          <c:h val="0.39298145833064185"/>
        </c:manualLayout>
      </c:layout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2022г</c:v>
                </c:pt>
              </c:strCache>
            </c:strRef>
          </c:tx>
          <c:dPt>
            <c:idx val="0"/>
            <c:spPr>
              <a:solidFill>
                <a:srgbClr val="CC99FF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CD8-432D-BA7E-A33F78B0D31E}"/>
              </c:ext>
            </c:extLst>
          </c:dPt>
          <c:dPt>
            <c:idx val="1"/>
            <c:spPr>
              <a:solidFill>
                <a:srgbClr val="25FFA7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CD8-432D-BA7E-A33F78B0D31E}"/>
              </c:ext>
            </c:extLst>
          </c:dPt>
          <c:dPt>
            <c:idx val="2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CD8-432D-BA7E-A33F78B0D31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налоговые</c:v>
                </c:pt>
                <c:pt idx="1">
                  <c:v>неналоговые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0.36800000000000038</c:v>
                </c:pt>
                <c:pt idx="1">
                  <c:v>3.6999999999999998E-2</c:v>
                </c:pt>
                <c:pt idx="2" formatCode="0%">
                  <c:v>0.59499999999999997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8CD8-432D-BA7E-A33F78B0D31E}"/>
            </c:ext>
          </c:extLst>
        </c:ser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949743857319443"/>
          <c:y val="7.3681761357026504E-2"/>
          <c:w val="0.29908689877620814"/>
          <c:h val="0.39298145833064185"/>
        </c:manualLayout>
      </c:layout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НДФЛ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cat>
            <c:strRef>
              <c:f>Лист1!$A$2:$A$3</c:f>
              <c:strCache>
                <c:ptCount val="2"/>
                <c:pt idx="0">
                  <c:v>2022г</c:v>
                </c:pt>
                <c:pt idx="1">
                  <c:v>2023г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214397</c:v>
                </c:pt>
                <c:pt idx="1">
                  <c:v>243707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41A-45DB-A08C-A893D02A841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Акцизы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cat>
            <c:strRef>
              <c:f>Лист1!$A$2:$A$3</c:f>
              <c:strCache>
                <c:ptCount val="2"/>
                <c:pt idx="0">
                  <c:v>2022г</c:v>
                </c:pt>
                <c:pt idx="1">
                  <c:v>2023г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27826</c:v>
                </c:pt>
                <c:pt idx="1">
                  <c:v>31218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41A-45DB-A08C-A893D02A841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Прочие поступления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cat>
            <c:strRef>
              <c:f>Лист1!$A$2:$A$3</c:f>
              <c:strCache>
                <c:ptCount val="2"/>
                <c:pt idx="0">
                  <c:v>2022г</c:v>
                </c:pt>
                <c:pt idx="1">
                  <c:v>2023г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21395</c:v>
                </c:pt>
                <c:pt idx="1">
                  <c:v>12569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41A-45DB-A08C-A893D02A8411}"/>
            </c:ext>
          </c:extLst>
        </c:ser>
        <c:shape val="box"/>
        <c:axId val="168634624"/>
        <c:axId val="168652800"/>
        <c:axId val="0"/>
      </c:bar3DChart>
      <c:catAx>
        <c:axId val="16863462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8652800"/>
        <c:crosses val="autoZero"/>
        <c:auto val="1"/>
        <c:lblAlgn val="ctr"/>
        <c:lblOffset val="100"/>
      </c:catAx>
      <c:valAx>
        <c:axId val="16865280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8634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2022г</c:v>
                </c:pt>
              </c:strCache>
            </c:strRef>
          </c:tx>
          <c:spPr>
            <a:solidFill>
              <a:srgbClr val="25FFA7"/>
            </a:solidFill>
            <a:ln>
              <a:noFill/>
            </a:ln>
            <a:effectLst/>
            <a:sp3d/>
          </c:spPr>
          <c:cat>
            <c:strRef>
              <c:f>Лист1!$A$2:$A$4</c:f>
              <c:strCache>
                <c:ptCount val="3"/>
                <c:pt idx="0">
                  <c:v>Доходы от аренды имущества</c:v>
                </c:pt>
                <c:pt idx="1">
                  <c:v>Доходы от продажи имущества</c:v>
                </c:pt>
                <c:pt idx="2">
                  <c:v>Прочие доходы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17808</c:v>
                </c:pt>
                <c:pt idx="1">
                  <c:v>5885</c:v>
                </c:pt>
                <c:pt idx="2">
                  <c:v>3019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D0A-4460-A4BC-49D52EA6F5E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2023г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cat>
            <c:strRef>
              <c:f>Лист1!$A$2:$A$4</c:f>
              <c:strCache>
                <c:ptCount val="3"/>
                <c:pt idx="0">
                  <c:v>Доходы от аренды имущества</c:v>
                </c:pt>
                <c:pt idx="1">
                  <c:v>Доходы от продажи имущества</c:v>
                </c:pt>
                <c:pt idx="2">
                  <c:v>Прочие доходы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11897</c:v>
                </c:pt>
                <c:pt idx="1">
                  <c:v>7264</c:v>
                </c:pt>
                <c:pt idx="2">
                  <c:v>3885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D0A-4460-A4BC-49D52EA6F5EB}"/>
            </c:ext>
          </c:extLst>
        </c:ser>
        <c:gapDepth val="0"/>
        <c:shape val="box"/>
        <c:axId val="168523648"/>
        <c:axId val="168525184"/>
        <c:axId val="0"/>
      </c:bar3DChart>
      <c:catAx>
        <c:axId val="16852364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8525184"/>
        <c:crosses val="autoZero"/>
        <c:auto val="1"/>
        <c:lblAlgn val="ctr"/>
        <c:lblOffset val="100"/>
      </c:catAx>
      <c:valAx>
        <c:axId val="16852518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8523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2022г</a:t>
            </a:r>
            <a:endPara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59071266696935965"/>
          <c:y val="2.8457183702324442E-2"/>
        </c:manualLayout>
      </c:layout>
      <c:spPr>
        <a:noFill/>
        <a:ln>
          <a:noFill/>
        </a:ln>
        <a:effectLst/>
      </c:spPr>
    </c:title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2021г</c:v>
                </c:pt>
              </c:strCache>
            </c:strRef>
          </c:tx>
          <c:dPt>
            <c:idx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E66-46FC-8379-125F5907A6D8}"/>
              </c:ext>
            </c:extLst>
          </c:dPt>
          <c:dPt>
            <c:idx val="1"/>
            <c:spPr>
              <a:solidFill>
                <a:srgbClr val="FFCCFF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E66-46FC-8379-125F5907A6D8}"/>
              </c:ext>
            </c:extLst>
          </c:dPt>
          <c:dPt>
            <c:idx val="2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E66-46FC-8379-125F5907A6D8}"/>
              </c:ext>
            </c:extLst>
          </c:dPt>
          <c:dLbls>
            <c:dLbl>
              <c:idx val="0"/>
              <c:layout/>
              <c:dLblPos val="outEnd"/>
              <c:showVal val="1"/>
              <c:showCatNam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E66-46FC-8379-125F5907A6D8}"/>
                </c:ext>
              </c:extLst>
            </c:dLbl>
            <c:dLbl>
              <c:idx val="1"/>
              <c:layout/>
              <c:dLblPos val="outEnd"/>
              <c:showVal val="1"/>
              <c:showCatNam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E66-46FC-8379-125F5907A6D8}"/>
                </c:ext>
              </c:extLst>
            </c:dLbl>
            <c:dLbl>
              <c:idx val="2"/>
              <c:layout>
                <c:manualLayout>
                  <c:x val="3.9588244682854892E-2"/>
                  <c:y val="-0.25137178937053306"/>
                </c:manualLayout>
              </c:layout>
              <c:dLblPos val="bestFit"/>
              <c:showVal val="1"/>
              <c:showCatName val="1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3925836415767579"/>
                      <c:h val="0.1859676954946900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AE66-46FC-8379-125F5907A6D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spc="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CatName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Аренда имущества</c:v>
                </c:pt>
                <c:pt idx="1">
                  <c:v>Продажа имущества</c:v>
                </c:pt>
                <c:pt idx="2">
                  <c:v>Прочие доходы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6.1300000000000014E-2</c:v>
                </c:pt>
                <c:pt idx="1">
                  <c:v>2.0299999999999999E-2</c:v>
                </c:pt>
                <c:pt idx="2">
                  <c:v>1.0400000000000001E-2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E66-46FC-8379-125F5907A6D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AE66-46FC-8379-125F5907A6D8}"/>
              </c:ext>
            </c:extLst>
          </c:dPt>
          <c:dPt>
            <c:idx val="1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AE66-46FC-8379-125F5907A6D8}"/>
              </c:ext>
            </c:extLst>
          </c:dPt>
          <c:dPt>
            <c:idx val="2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AE66-46FC-8379-125F5907A6D8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</c:dLbl>
            <c:spPr>
              <a:noFill/>
              <a:ln>
                <a:noFill/>
              </a:ln>
              <a:effectLst/>
            </c:spPr>
            <c:dLblPos val="outEnd"/>
            <c:showCatName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Аренда имущества</c:v>
                </c:pt>
                <c:pt idx="1">
                  <c:v>Продажа имущества</c:v>
                </c:pt>
                <c:pt idx="2">
                  <c:v>Прочие доходы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AE66-46FC-8379-125F5907A6D8}"/>
            </c:ext>
          </c:extLst>
        </c:ser>
        <c:dLbls>
          <c:showCatName val="1"/>
        </c:dLbls>
      </c:pie3D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2023г</a:t>
            </a:r>
            <a:endPara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63093755648487992"/>
          <c:y val="1.8271836733225789E-2"/>
        </c:manualLayout>
      </c:layout>
      <c:spPr>
        <a:noFill/>
        <a:ln>
          <a:noFill/>
        </a:ln>
        <a:effectLst/>
      </c:spPr>
    </c:title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2022г</c:v>
                </c:pt>
              </c:strCache>
            </c:strRef>
          </c:tx>
          <c:dPt>
            <c:idx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510-4138-BFDF-8DEFD8B7A8BD}"/>
              </c:ext>
            </c:extLst>
          </c:dPt>
          <c:dPt>
            <c:idx val="1"/>
            <c:spPr>
              <a:solidFill>
                <a:srgbClr val="FFCCFF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510-4138-BFDF-8DEFD8B7A8BD}"/>
              </c:ext>
            </c:extLst>
          </c:dPt>
          <c:dPt>
            <c:idx val="2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510-4138-BFDF-8DEFD8B7A8BD}"/>
              </c:ext>
            </c:extLst>
          </c:dPt>
          <c:dLbls>
            <c:dLbl>
              <c:idx val="0"/>
              <c:layout/>
              <c:dLblPos val="outEnd"/>
              <c:showVal val="1"/>
              <c:showCatNam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510-4138-BFDF-8DEFD8B7A8BD}"/>
                </c:ext>
              </c:extLst>
            </c:dLbl>
            <c:dLbl>
              <c:idx val="1"/>
              <c:layout/>
              <c:dLblPos val="outEnd"/>
              <c:showVal val="1"/>
              <c:showCatNam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510-4138-BFDF-8DEFD8B7A8BD}"/>
                </c:ext>
              </c:extLst>
            </c:dLbl>
            <c:dLbl>
              <c:idx val="2"/>
              <c:layout>
                <c:manualLayout>
                  <c:x val="3.9588244682854892E-2"/>
                  <c:y val="-0.25137178937053306"/>
                </c:manualLayout>
              </c:layout>
              <c:dLblPos val="bestFit"/>
              <c:showVal val="1"/>
              <c:showCatName val="1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3925836415767579"/>
                      <c:h val="0.1859676954946900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5510-4138-BFDF-8DEFD8B7A8B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spc="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CatName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Аренда имущества</c:v>
                </c:pt>
                <c:pt idx="1">
                  <c:v>Продажа имущества</c:v>
                </c:pt>
                <c:pt idx="2">
                  <c:v>Прочие доходы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3.7999999999999999E-2</c:v>
                </c:pt>
                <c:pt idx="1">
                  <c:v>2.3E-2</c:v>
                </c:pt>
                <c:pt idx="2">
                  <c:v>1.4E-2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5510-4138-BFDF-8DEFD8B7A8B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5510-4138-BFDF-8DEFD8B7A8BD}"/>
              </c:ext>
            </c:extLst>
          </c:dPt>
          <c:dPt>
            <c:idx val="1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5510-4138-BFDF-8DEFD8B7A8BD}"/>
              </c:ext>
            </c:extLst>
          </c:dPt>
          <c:dPt>
            <c:idx val="2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5510-4138-BFDF-8DEFD8B7A8BD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</c:dLbl>
            <c:spPr>
              <a:noFill/>
              <a:ln>
                <a:noFill/>
              </a:ln>
              <a:effectLst/>
            </c:spPr>
            <c:dLblPos val="outEnd"/>
            <c:showCatName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Аренда имущества</c:v>
                </c:pt>
                <c:pt idx="1">
                  <c:v>Продажа имущества</c:v>
                </c:pt>
                <c:pt idx="2">
                  <c:v>Прочие доходы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5510-4138-BFDF-8DEFD8B7A8BD}"/>
            </c:ext>
          </c:extLst>
        </c:ser>
        <c:dLbls>
          <c:showCatName val="1"/>
        </c:dLbls>
      </c:pie3D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2022г</a:t>
            </a:r>
            <a:endPara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57977633248650873"/>
          <c:y val="3.0115961696832873E-2"/>
        </c:manualLayout>
      </c:layout>
      <c:spPr>
        <a:noFill/>
        <a:ln>
          <a:noFill/>
        </a:ln>
        <a:effectLst/>
      </c:spPr>
    </c:title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2021г</c:v>
                </c:pt>
              </c:strCache>
            </c:strRef>
          </c:tx>
          <c:dPt>
            <c:idx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7BC-4944-B94E-31CA025A91BD}"/>
              </c:ext>
            </c:extLst>
          </c:dPt>
          <c:dPt>
            <c:idx val="1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7BC-4944-B94E-31CA025A91BD}"/>
              </c:ext>
            </c:extLst>
          </c:dPt>
          <c:dPt>
            <c:idx val="2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7BC-4944-B94E-31CA025A91BD}"/>
              </c:ext>
            </c:extLst>
          </c:dPt>
          <c:dLbls>
            <c:dLbl>
              <c:idx val="0"/>
              <c:layout/>
              <c:dLblPos val="outEnd"/>
              <c:showVal val="1"/>
              <c:showCatNam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7BC-4944-B94E-31CA025A91BD}"/>
                </c:ext>
              </c:extLst>
            </c:dLbl>
            <c:dLbl>
              <c:idx val="1"/>
              <c:layout/>
              <c:dLblPos val="outEnd"/>
              <c:showVal val="1"/>
              <c:showCatNam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7BC-4944-B94E-31CA025A91BD}"/>
                </c:ext>
              </c:extLst>
            </c:dLbl>
            <c:dLbl>
              <c:idx val="2"/>
              <c:layout>
                <c:manualLayout>
                  <c:x val="7.1063769827048984E-2"/>
                  <c:y val="-2.8457183702324442E-2"/>
                </c:manualLayout>
              </c:layout>
              <c:dLblPos val="bestFit"/>
              <c:showVal val="1"/>
              <c:showCatName val="1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3925836415767579"/>
                      <c:h val="0.1859676954946900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27BC-4944-B94E-31CA025A91B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spc="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CatName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НДФЛ</c:v>
                </c:pt>
                <c:pt idx="1">
                  <c:v>Акцизы</c:v>
                </c:pt>
                <c:pt idx="2">
                  <c:v>Прочие поступления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0.73850000000000005</c:v>
                </c:pt>
                <c:pt idx="1">
                  <c:v>9.5800000000000024E-2</c:v>
                </c:pt>
                <c:pt idx="2">
                  <c:v>7.3700000000000029E-2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27BC-4944-B94E-31CA025A91B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27BC-4944-B94E-31CA025A91BD}"/>
              </c:ext>
            </c:extLst>
          </c:dPt>
          <c:dPt>
            <c:idx val="1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27BC-4944-B94E-31CA025A91BD}"/>
              </c:ext>
            </c:extLst>
          </c:dPt>
          <c:dPt>
            <c:idx val="2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27BC-4944-B94E-31CA025A91BD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</c:dLbl>
            <c:spPr>
              <a:noFill/>
              <a:ln>
                <a:noFill/>
              </a:ln>
              <a:effectLst/>
            </c:spPr>
            <c:dLblPos val="outEnd"/>
            <c:showCatName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НДФЛ</c:v>
                </c:pt>
                <c:pt idx="1">
                  <c:v>Акцизы</c:v>
                </c:pt>
                <c:pt idx="2">
                  <c:v>Прочие поступления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27BC-4944-B94E-31CA025A91BD}"/>
            </c:ext>
          </c:extLst>
        </c:ser>
        <c:dLbls>
          <c:showCatName val="1"/>
        </c:dLbls>
      </c:pie3D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2023г</a:t>
            </a:r>
            <a:endPara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6200103682899395"/>
          <c:y val="2.6836580019497031E-2"/>
        </c:manualLayout>
      </c:layout>
      <c:spPr>
        <a:noFill/>
        <a:ln>
          <a:noFill/>
        </a:ln>
        <a:effectLst/>
      </c:spPr>
    </c:title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2022г</c:v>
                </c:pt>
              </c:strCache>
            </c:strRef>
          </c:tx>
          <c:dPt>
            <c:idx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92A-4C99-B20A-4157BB05C459}"/>
              </c:ext>
            </c:extLst>
          </c:dPt>
          <c:dPt>
            <c:idx val="1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92A-4C99-B20A-4157BB05C459}"/>
              </c:ext>
            </c:extLst>
          </c:dPt>
          <c:dPt>
            <c:idx val="2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92A-4C99-B20A-4157BB05C459}"/>
              </c:ext>
            </c:extLst>
          </c:dPt>
          <c:dLbls>
            <c:dLbl>
              <c:idx val="0"/>
              <c:layout/>
              <c:dLblPos val="outEnd"/>
              <c:showVal val="1"/>
              <c:showCatNam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92A-4C99-B20A-4157BB05C459}"/>
                </c:ext>
              </c:extLst>
            </c:dLbl>
            <c:dLbl>
              <c:idx val="1"/>
              <c:layout/>
              <c:dLblPos val="outEnd"/>
              <c:showVal val="1"/>
              <c:showCatNam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92A-4C99-B20A-4157BB05C459}"/>
                </c:ext>
              </c:extLst>
            </c:dLbl>
            <c:dLbl>
              <c:idx val="2"/>
              <c:layout>
                <c:manualLayout>
                  <c:x val="7.1063769827048984E-2"/>
                  <c:y val="-2.8457183702324442E-2"/>
                </c:manualLayout>
              </c:layout>
              <c:dLblPos val="bestFit"/>
              <c:showVal val="1"/>
              <c:showCatName val="1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3925836415767579"/>
                      <c:h val="0.1859676954946900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B92A-4C99-B20A-4157BB05C45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spc="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CatName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НДФЛ</c:v>
                </c:pt>
                <c:pt idx="1">
                  <c:v>Акцизы</c:v>
                </c:pt>
                <c:pt idx="2">
                  <c:v>Прочие поступления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0.78500000000000003</c:v>
                </c:pt>
                <c:pt idx="1">
                  <c:v>0.1</c:v>
                </c:pt>
                <c:pt idx="2">
                  <c:v>4.0000000000000022E-2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B92A-4C99-B20A-4157BB05C45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B92A-4C99-B20A-4157BB05C459}"/>
              </c:ext>
            </c:extLst>
          </c:dPt>
          <c:dPt>
            <c:idx val="1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B92A-4C99-B20A-4157BB05C459}"/>
              </c:ext>
            </c:extLst>
          </c:dPt>
          <c:dPt>
            <c:idx val="2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B92A-4C99-B20A-4157BB05C459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</c:dLbl>
            <c:spPr>
              <a:noFill/>
              <a:ln>
                <a:noFill/>
              </a:ln>
              <a:effectLst/>
            </c:spPr>
            <c:dLblPos val="outEnd"/>
            <c:showCatName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НДФЛ</c:v>
                </c:pt>
                <c:pt idx="1">
                  <c:v>Акцизы</c:v>
                </c:pt>
                <c:pt idx="2">
                  <c:v>Прочие поступления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B92A-4C99-B20A-4157BB05C459}"/>
            </c:ext>
          </c:extLst>
        </c:ser>
        <c:dLbls>
          <c:showCatName val="1"/>
        </c:dLbls>
      </c:pie3D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cene3d>
          <a:camera prst="orthographicFront"/>
          <a:lightRig rig="threePt" dir="t"/>
        </a:scene3d>
        <a:sp3d>
          <a:bevelB prst="angle"/>
        </a:sp3d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дотации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B/>
            </a:sp3d>
          </c:spPr>
          <c:cat>
            <c:strRef>
              <c:f>Лист1!$A$2:$A$3</c:f>
              <c:strCache>
                <c:ptCount val="2"/>
                <c:pt idx="0">
                  <c:v>2022г</c:v>
                </c:pt>
                <c:pt idx="1">
                  <c:v>2023г</c:v>
                </c:pt>
              </c:strCache>
            </c:strRef>
          </c:cat>
          <c:val>
            <c:numRef>
              <c:f>Лист1!$B$2:$B$3</c:f>
              <c:numCache>
                <c:formatCode>0.00</c:formatCode>
                <c:ptCount val="2"/>
                <c:pt idx="0">
                  <c:v>116757</c:v>
                </c:pt>
                <c:pt idx="1">
                  <c:v>126610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FE1-437F-BEB0-D508EA92545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субсидии</c:v>
                </c:pt>
              </c:strCache>
            </c:strRef>
          </c:tx>
          <c:spPr>
            <a:solidFill>
              <a:srgbClr val="CC99FF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B/>
            </a:sp3d>
          </c:spPr>
          <c:cat>
            <c:strRef>
              <c:f>Лист1!$A$2:$A$3</c:f>
              <c:strCache>
                <c:ptCount val="2"/>
                <c:pt idx="0">
                  <c:v>2022г</c:v>
                </c:pt>
                <c:pt idx="1">
                  <c:v>2023г</c:v>
                </c:pt>
              </c:strCache>
            </c:strRef>
          </c:cat>
          <c:val>
            <c:numRef>
              <c:f>Лист1!$C$2:$C$3</c:f>
              <c:numCache>
                <c:formatCode>0.00</c:formatCode>
                <c:ptCount val="2"/>
                <c:pt idx="0">
                  <c:v>72067</c:v>
                </c:pt>
                <c:pt idx="1">
                  <c:v>67676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FE1-437F-BEB0-D508EA92545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субвенции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B/>
            </a:sp3d>
          </c:spPr>
          <c:cat>
            <c:strRef>
              <c:f>Лист1!$A$2:$A$3</c:f>
              <c:strCache>
                <c:ptCount val="2"/>
                <c:pt idx="0">
                  <c:v>2022г</c:v>
                </c:pt>
                <c:pt idx="1">
                  <c:v>2023г</c:v>
                </c:pt>
              </c:strCache>
            </c:strRef>
          </c:cat>
          <c:val>
            <c:numRef>
              <c:f>Лист1!$D$2:$D$3</c:f>
              <c:numCache>
                <c:formatCode>0.00</c:formatCode>
                <c:ptCount val="2"/>
                <c:pt idx="0">
                  <c:v>225786</c:v>
                </c:pt>
                <c:pt idx="1">
                  <c:v>266968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FE1-437F-BEB0-D508EA925459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межбюджетные трансферты</c:v>
                </c:pt>
              </c:strCache>
            </c:strRef>
          </c:tx>
          <c:spPr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B w="139700" h="139700" prst="divot"/>
            </a:sp3d>
          </c:spPr>
          <c:cat>
            <c:strRef>
              <c:f>Лист1!$A$2:$A$3</c:f>
              <c:strCache>
                <c:ptCount val="2"/>
                <c:pt idx="0">
                  <c:v>2022г</c:v>
                </c:pt>
                <c:pt idx="1">
                  <c:v>2023г</c:v>
                </c:pt>
              </c:strCache>
            </c:strRef>
          </c:cat>
          <c:val>
            <c:numRef>
              <c:f>Лист1!$E$2:$E$3</c:f>
              <c:numCache>
                <c:formatCode>0.00</c:formatCode>
                <c:ptCount val="2"/>
                <c:pt idx="0">
                  <c:v>11770</c:v>
                </c:pt>
                <c:pt idx="1">
                  <c:v>12684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FE1-437F-BEB0-D508EA925459}"/>
            </c:ext>
          </c:extLst>
        </c:ser>
        <c:shape val="cylinder"/>
        <c:axId val="170615168"/>
        <c:axId val="170616704"/>
        <c:axId val="0"/>
      </c:bar3DChart>
      <c:catAx>
        <c:axId val="17061516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0616704"/>
        <c:crosses val="autoZero"/>
        <c:auto val="1"/>
        <c:lblAlgn val="ctr"/>
        <c:lblOffset val="100"/>
      </c:catAx>
      <c:valAx>
        <c:axId val="17061670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0615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программы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cat>
            <c:strRef>
              <c:f>Лист1!$A$2:$A$3</c:f>
              <c:strCache>
                <c:ptCount val="2"/>
                <c:pt idx="0">
                  <c:v>2022г</c:v>
                </c:pt>
                <c:pt idx="1">
                  <c:v>2023г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656944</c:v>
                </c:pt>
                <c:pt idx="1">
                  <c:v>738780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5ED-43CD-A679-0FF71C504DD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непрограммные мероприятия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cat>
            <c:strRef>
              <c:f>Лист1!$A$2:$A$3</c:f>
              <c:strCache>
                <c:ptCount val="2"/>
                <c:pt idx="0">
                  <c:v>2022г</c:v>
                </c:pt>
                <c:pt idx="1">
                  <c:v>2023г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36564</c:v>
                </c:pt>
                <c:pt idx="1">
                  <c:v>31825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5ED-43CD-A679-0FF71C504DD0}"/>
            </c:ext>
          </c:extLst>
        </c:ser>
        <c:shape val="box"/>
        <c:axId val="11704192"/>
        <c:axId val="11705728"/>
        <c:axId val="0"/>
      </c:bar3DChart>
      <c:catAx>
        <c:axId val="1170419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705728"/>
        <c:crosses val="autoZero"/>
        <c:auto val="1"/>
        <c:lblAlgn val="ctr"/>
        <c:lblOffset val="100"/>
      </c:catAx>
      <c:valAx>
        <c:axId val="1170572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704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spc="0" normalizeH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pPr>
            <a:r>
              <a:rPr lang="ru-RU" sz="1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2022г</a:t>
            </a:r>
            <a:endParaRPr lang="ru-RU" sz="10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spPr>
        <a:noFill/>
        <a:ln>
          <a:noFill/>
        </a:ln>
        <a:effectLst/>
      </c:spPr>
    </c:title>
    <c:view3D>
      <c:rotX val="30"/>
      <c:depthPercent val="100"/>
      <c:perspective val="5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dPt>
            <c:idx val="0"/>
            <c:spPr>
              <a:solidFill>
                <a:schemeClr val="accent4">
                  <a:lumMod val="75000"/>
                </a:schemeClr>
              </a:soli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87E-4B87-AEB8-47230B18BB05}"/>
              </c:ext>
            </c:extLst>
          </c:dPt>
          <c:dPt>
            <c:idx val="1"/>
            <c:spPr>
              <a:solidFill>
                <a:schemeClr val="accent6">
                  <a:lumMod val="75000"/>
                </a:schemeClr>
              </a:soli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9E8-46A8-AF73-110C22E1128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программы</c:v>
                </c:pt>
                <c:pt idx="1">
                  <c:v>непрограммные мероприятия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0.94699999999999995</c:v>
                </c:pt>
                <c:pt idx="1">
                  <c:v>5.3000000000000012E-2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87E-4B87-AEB8-47230B18BB05}"/>
            </c:ext>
          </c:extLst>
        </c:ser>
      </c:pie3D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spc="0" normalizeH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pPr>
            <a:r>
              <a:rPr lang="ru-RU" sz="1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2023г</a:t>
            </a:r>
            <a:endParaRPr lang="ru-RU" sz="10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spPr>
        <a:noFill/>
        <a:ln>
          <a:noFill/>
        </a:ln>
        <a:effectLst/>
      </c:spPr>
    </c:title>
    <c:view3D>
      <c:rotX val="30"/>
      <c:depthPercent val="100"/>
      <c:perspective val="5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dPt>
            <c:idx val="0"/>
            <c:spPr>
              <a:solidFill>
                <a:schemeClr val="accent4">
                  <a:lumMod val="75000"/>
                </a:schemeClr>
              </a:soli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6B3-4600-A665-58998DC6D6D9}"/>
              </c:ext>
            </c:extLst>
          </c:dPt>
          <c:dPt>
            <c:idx val="1"/>
            <c:spPr>
              <a:solidFill>
                <a:schemeClr val="accent6">
                  <a:lumMod val="75000"/>
                </a:schemeClr>
              </a:soli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6B3-4600-A665-58998DC6D6D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программы</c:v>
                </c:pt>
                <c:pt idx="1">
                  <c:v>непрограммные мероприятия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0.96000000000000063</c:v>
                </c:pt>
                <c:pt idx="1">
                  <c:v>4.0000000000000022E-2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6B3-4600-A665-58998DC6D6D9}"/>
            </c:ext>
          </c:extLst>
        </c:ser>
      </c:pie3D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bar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общегосударственные вопросы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cat>
            <c:strRef>
              <c:f>Лист1!$A$2:$A$3</c:f>
              <c:strCache>
                <c:ptCount val="2"/>
                <c:pt idx="0">
                  <c:v>2022г</c:v>
                </c:pt>
                <c:pt idx="1">
                  <c:v>2023г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85716</c:v>
                </c:pt>
                <c:pt idx="1">
                  <c:v>106714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F69-419F-832A-DDD132F78CD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начиональная экономика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cat>
            <c:strRef>
              <c:f>Лист1!$A$2:$A$3</c:f>
              <c:strCache>
                <c:ptCount val="2"/>
                <c:pt idx="0">
                  <c:v>2022г</c:v>
                </c:pt>
                <c:pt idx="1">
                  <c:v>2023г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65216</c:v>
                </c:pt>
                <c:pt idx="1">
                  <c:v>47922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F69-419F-832A-DDD132F78CD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ЖКХ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cat>
            <c:strRef>
              <c:f>Лист1!$A$2:$A$3</c:f>
              <c:strCache>
                <c:ptCount val="2"/>
                <c:pt idx="0">
                  <c:v>2022г</c:v>
                </c:pt>
                <c:pt idx="1">
                  <c:v>2023г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28212</c:v>
                </c:pt>
                <c:pt idx="1">
                  <c:v>74185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AF69-419F-832A-DDD132F78CD0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Образование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cat>
            <c:strRef>
              <c:f>Лист1!$A$2:$A$3</c:f>
              <c:strCache>
                <c:ptCount val="2"/>
                <c:pt idx="0">
                  <c:v>2022г</c:v>
                </c:pt>
                <c:pt idx="1">
                  <c:v>2023г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380672</c:v>
                </c:pt>
                <c:pt idx="1">
                  <c:v>410870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F69-419F-832A-DDD132F78CD0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Культура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cat>
            <c:strRef>
              <c:f>Лист1!$A$2:$A$3</c:f>
              <c:strCache>
                <c:ptCount val="2"/>
                <c:pt idx="0">
                  <c:v>2022г</c:v>
                </c:pt>
                <c:pt idx="1">
                  <c:v>2023г</c:v>
                </c:pt>
              </c:strCache>
            </c:strRef>
          </c:cat>
          <c:val>
            <c:numRef>
              <c:f>Лист1!$F$2:$F$3</c:f>
              <c:numCache>
                <c:formatCode>General</c:formatCode>
                <c:ptCount val="2"/>
                <c:pt idx="0">
                  <c:v>88035</c:v>
                </c:pt>
                <c:pt idx="1">
                  <c:v>78033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AF69-419F-832A-DDD132F78CD0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Социальная политика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cat>
            <c:strRef>
              <c:f>Лист1!$A$2:$A$3</c:f>
              <c:strCache>
                <c:ptCount val="2"/>
                <c:pt idx="0">
                  <c:v>2022г</c:v>
                </c:pt>
                <c:pt idx="1">
                  <c:v>2023г</c:v>
                </c:pt>
              </c:strCache>
            </c:strRef>
          </c:cat>
          <c:val>
            <c:numRef>
              <c:f>Лист1!$G$2:$G$3</c:f>
              <c:numCache>
                <c:formatCode>General</c:formatCode>
                <c:ptCount val="2"/>
                <c:pt idx="0">
                  <c:v>30090</c:v>
                </c:pt>
                <c:pt idx="1">
                  <c:v>39228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F69-419F-832A-DDD132F78CD0}"/>
            </c:ext>
          </c:extLst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Прочие расходы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  <a:sp3d/>
          </c:spPr>
          <c:cat>
            <c:strRef>
              <c:f>Лист1!$A$2:$A$3</c:f>
              <c:strCache>
                <c:ptCount val="2"/>
                <c:pt idx="0">
                  <c:v>2022г</c:v>
                </c:pt>
                <c:pt idx="1">
                  <c:v>2023г</c:v>
                </c:pt>
              </c:strCache>
            </c:strRef>
          </c:cat>
          <c:val>
            <c:numRef>
              <c:f>Лист1!$H$2:$H$3</c:f>
              <c:numCache>
                <c:formatCode>General</c:formatCode>
                <c:ptCount val="2"/>
                <c:pt idx="0">
                  <c:v>15568</c:v>
                </c:pt>
                <c:pt idx="1">
                  <c:v>13654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AF69-419F-832A-DDD132F78CD0}"/>
            </c:ext>
          </c:extLst>
        </c:ser>
        <c:shape val="box"/>
        <c:axId val="176393216"/>
        <c:axId val="176411392"/>
        <c:axId val="0"/>
      </c:bar3DChart>
      <c:catAx>
        <c:axId val="176393216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none" spc="0" normalizeH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6411392"/>
        <c:crosses val="autoZero"/>
        <c:auto val="1"/>
        <c:lblAlgn val="ctr"/>
        <c:lblOffset val="100"/>
      </c:catAx>
      <c:valAx>
        <c:axId val="176411392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6393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2022г</a:t>
            </a:r>
            <a:endPara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spPr>
        <a:noFill/>
        <a:ln>
          <a:noFill/>
        </a:ln>
        <a:effectLst/>
      </c:spPr>
    </c:title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5648148148148223E-2"/>
          <c:y val="7.9283216098662013E-2"/>
          <c:w val="0.80224867724867976"/>
          <c:h val="0.716116987202077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2021г</c:v>
                </c:pt>
              </c:strCache>
            </c:strRef>
          </c:tx>
          <c:dPt>
            <c:idx val="0"/>
            <c:explosion val="22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CE9-422C-BB6C-B05A2C5A110F}"/>
              </c:ext>
            </c:extLst>
          </c:dPt>
          <c:dPt>
            <c:idx val="1"/>
            <c:explosion val="13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6CE9-422C-BB6C-B05A2C5A110F}"/>
              </c:ext>
            </c:extLst>
          </c:dPt>
          <c:dPt>
            <c:idx val="2"/>
            <c:explosion val="7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CE9-422C-BB6C-B05A2C5A110F}"/>
              </c:ext>
            </c:extLst>
          </c:dPt>
          <c:dPt>
            <c:idx val="3"/>
            <c:explosion val="22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CE9-422C-BB6C-B05A2C5A110F}"/>
              </c:ext>
            </c:extLst>
          </c:dPt>
          <c:dPt>
            <c:idx val="4"/>
            <c:explosion val="23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6CE9-422C-BB6C-B05A2C5A110F}"/>
              </c:ext>
            </c:extLst>
          </c:dPt>
          <c:dPt>
            <c:idx val="5"/>
            <c:explosion val="34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CE9-422C-BB6C-B05A2C5A110F}"/>
              </c:ext>
            </c:extLst>
          </c:dPt>
          <c:dPt>
            <c:idx val="6"/>
            <c:explosion val="39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6CE9-422C-BB6C-B05A2C5A110F}"/>
              </c:ext>
            </c:extLst>
          </c:dPt>
          <c:dLbls>
            <c:dLbl>
              <c:idx val="0"/>
              <c:layout/>
              <c:dLblPos val="bestFit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CE9-422C-BB6C-B05A2C5A110F}"/>
                </c:ext>
              </c:extLst>
            </c:dLbl>
            <c:dLbl>
              <c:idx val="1"/>
              <c:layout/>
              <c:dLblPos val="bestFit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CE9-422C-BB6C-B05A2C5A110F}"/>
                </c:ext>
              </c:extLst>
            </c:dLbl>
            <c:dLbl>
              <c:idx val="2"/>
              <c:layout/>
              <c:dLblPos val="bestFit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CE9-422C-BB6C-B05A2C5A110F}"/>
                </c:ext>
              </c:extLst>
            </c:dLbl>
            <c:dLbl>
              <c:idx val="3"/>
              <c:layout/>
              <c:dLblPos val="bestFit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CE9-422C-BB6C-B05A2C5A110F}"/>
                </c:ext>
              </c:extLst>
            </c:dLbl>
            <c:dLbl>
              <c:idx val="4"/>
              <c:layout/>
              <c:dLblPos val="bestFit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CE9-422C-BB6C-B05A2C5A110F}"/>
                </c:ext>
              </c:extLst>
            </c:dLbl>
            <c:dLbl>
              <c:idx val="5"/>
              <c:layout/>
              <c:dLblPos val="bestFit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CE9-422C-BB6C-B05A2C5A110F}"/>
                </c:ext>
              </c:extLst>
            </c:dLbl>
            <c:dLbl>
              <c:idx val="6"/>
              <c:layout/>
              <c:dLblPos val="bestFit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CE9-422C-BB6C-B05A2C5A110F}"/>
                </c:ext>
              </c:extLst>
            </c:dLbl>
            <c:delete val="1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Лист1!$B$2:$B$8</c:f>
              <c:numCache>
                <c:formatCode>0.00%</c:formatCode>
                <c:ptCount val="7"/>
                <c:pt idx="0">
                  <c:v>0.14590000000000031</c:v>
                </c:pt>
                <c:pt idx="1">
                  <c:v>6.5199999999999994E-2</c:v>
                </c:pt>
                <c:pt idx="2">
                  <c:v>5.6899999999999999E-2</c:v>
                </c:pt>
                <c:pt idx="3">
                  <c:v>0.54890000000000005</c:v>
                </c:pt>
                <c:pt idx="4">
                  <c:v>0.12690000000000001</c:v>
                </c:pt>
                <c:pt idx="5">
                  <c:v>4.3400000000000001E-2</c:v>
                </c:pt>
                <c:pt idx="6">
                  <c:v>2.2400000000000048E-2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CE9-422C-BB6C-B05A2C5A110F}"/>
            </c:ext>
          </c:extLst>
        </c:ser>
      </c:pie3D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2023г</a:t>
            </a:r>
            <a:endPara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spPr>
        <a:noFill/>
        <a:ln>
          <a:noFill/>
        </a:ln>
        <a:effectLst/>
      </c:spPr>
    </c:title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5648148148148223E-2"/>
          <c:y val="7.9283216098662013E-2"/>
          <c:w val="0.80224867724867976"/>
          <c:h val="0.716116987202077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2022г</c:v>
                </c:pt>
              </c:strCache>
            </c:strRef>
          </c:tx>
          <c:dPt>
            <c:idx val="0"/>
            <c:explosion val="22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A6C-4A45-B3C0-8F9811C0F62C}"/>
              </c:ext>
            </c:extLst>
          </c:dPt>
          <c:dPt>
            <c:idx val="1"/>
            <c:explosion val="13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A6C-4A45-B3C0-8F9811C0F62C}"/>
              </c:ext>
            </c:extLst>
          </c:dPt>
          <c:dPt>
            <c:idx val="2"/>
            <c:explosion val="7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A6C-4A45-B3C0-8F9811C0F62C}"/>
              </c:ext>
            </c:extLst>
          </c:dPt>
          <c:dPt>
            <c:idx val="3"/>
            <c:explosion val="22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A6C-4A45-B3C0-8F9811C0F62C}"/>
              </c:ext>
            </c:extLst>
          </c:dPt>
          <c:dPt>
            <c:idx val="4"/>
            <c:explosion val="23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A6C-4A45-B3C0-8F9811C0F62C}"/>
              </c:ext>
            </c:extLst>
          </c:dPt>
          <c:dPt>
            <c:idx val="5"/>
            <c:explosion val="34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1A6C-4A45-B3C0-8F9811C0F62C}"/>
              </c:ext>
            </c:extLst>
          </c:dPt>
          <c:dPt>
            <c:idx val="6"/>
            <c:explosion val="39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1A6C-4A45-B3C0-8F9811C0F62C}"/>
              </c:ext>
            </c:extLst>
          </c:dPt>
          <c:dLbls>
            <c:dLbl>
              <c:idx val="0"/>
              <c:layout/>
              <c:dLblPos val="bestFit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A6C-4A45-B3C0-8F9811C0F62C}"/>
                </c:ext>
              </c:extLst>
            </c:dLbl>
            <c:dLbl>
              <c:idx val="1"/>
              <c:layout/>
              <c:dLblPos val="bestFit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A6C-4A45-B3C0-8F9811C0F62C}"/>
                </c:ext>
              </c:extLst>
            </c:dLbl>
            <c:dLbl>
              <c:idx val="2"/>
              <c:layout/>
              <c:dLblPos val="bestFit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A6C-4A45-B3C0-8F9811C0F62C}"/>
                </c:ext>
              </c:extLst>
            </c:dLbl>
            <c:dLbl>
              <c:idx val="3"/>
              <c:layout/>
              <c:dLblPos val="bestFit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A6C-4A45-B3C0-8F9811C0F62C}"/>
                </c:ext>
              </c:extLst>
            </c:dLbl>
            <c:dLbl>
              <c:idx val="4"/>
              <c:layout/>
              <c:dLblPos val="bestFit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A6C-4A45-B3C0-8F9811C0F62C}"/>
                </c:ext>
              </c:extLst>
            </c:dLbl>
            <c:dLbl>
              <c:idx val="5"/>
              <c:layout/>
              <c:dLblPos val="bestFit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A6C-4A45-B3C0-8F9811C0F62C}"/>
                </c:ext>
              </c:extLst>
            </c:dLbl>
            <c:dLbl>
              <c:idx val="6"/>
              <c:layout/>
              <c:dLblPos val="bestFit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A6C-4A45-B3C0-8F9811C0F62C}"/>
                </c:ext>
              </c:extLst>
            </c:dLbl>
            <c:delete val="1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Лист1!$B$2:$B$8</c:f>
              <c:numCache>
                <c:formatCode>0.00%</c:formatCode>
                <c:ptCount val="7"/>
                <c:pt idx="0">
                  <c:v>0.13800000000000001</c:v>
                </c:pt>
                <c:pt idx="1">
                  <c:v>6.2000000000000034E-2</c:v>
                </c:pt>
                <c:pt idx="2">
                  <c:v>9.6000000000000002E-2</c:v>
                </c:pt>
                <c:pt idx="3">
                  <c:v>0.53300000000000003</c:v>
                </c:pt>
                <c:pt idx="4">
                  <c:v>0.10100000000000002</c:v>
                </c:pt>
                <c:pt idx="5">
                  <c:v>5.1000000000000004E-2</c:v>
                </c:pt>
                <c:pt idx="6">
                  <c:v>1.9000000000000024E-2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1A6C-4A45-B3C0-8F9811C0F62C}"/>
            </c:ext>
          </c:extLst>
        </c:ser>
      </c:pie3D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explosion val="9"/>
            <c:spPr>
              <a:solidFill>
                <a:srgbClr val="0CFC8A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447-459A-B8D7-4330390223C9}"/>
              </c:ext>
            </c:extLst>
          </c:dPt>
          <c:dPt>
            <c:idx val="1"/>
            <c:explosion val="6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0447-459A-B8D7-4330390223C9}"/>
              </c:ext>
            </c:extLst>
          </c:dPt>
          <c:dPt>
            <c:idx val="2"/>
            <c:explosion val="6"/>
            <c:spPr>
              <a:solidFill>
                <a:srgbClr val="FCFEAE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0447-459A-B8D7-4330390223C9}"/>
              </c:ext>
            </c:extLst>
          </c:dPt>
          <c:dPt>
            <c:idx val="3"/>
            <c:explosion val="4"/>
            <c:spPr>
              <a:solidFill>
                <a:srgbClr val="10E7F8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447-459A-B8D7-4330390223C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0.26</c:v>
                </c:pt>
                <c:pt idx="1">
                  <c:v>9.0000000000000024E-2</c:v>
                </c:pt>
                <c:pt idx="2">
                  <c:v>0.43000000000000038</c:v>
                </c:pt>
                <c:pt idx="3">
                  <c:v>0.22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447-459A-B8D7-4330390223C9}"/>
            </c:ext>
          </c:extLst>
        </c:ser>
        <c:dLbls>
          <c:showVal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5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5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2.xml><?xml version="1.0" encoding="utf-8"?>
<cs:chartStyle xmlns:cs="http://schemas.microsoft.com/office/drawing/2012/chartStyle" xmlns:a="http://schemas.openxmlformats.org/drawingml/2006/main" id="267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3.xml><?xml version="1.0" encoding="utf-8"?>
<cs:chartStyle xmlns:cs="http://schemas.microsoft.com/office/drawing/2012/chartStyle" xmlns:a="http://schemas.openxmlformats.org/drawingml/2006/main" id="267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4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5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6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Relationship Id="rId4" Type="http://schemas.openxmlformats.org/officeDocument/2006/relationships/image" Target="../media/image35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image" Target="../media/image46.png"/><Relationship Id="rId4" Type="http://schemas.openxmlformats.org/officeDocument/2006/relationships/image" Target="../media/image49.pn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image" Target="../media/image50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image" Target="../media/image55.png"/></Relationships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58.png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image" Target="../media/image59.png"/></Relationships>
</file>

<file path=ppt/diagrams/_rels/data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image" Target="../media/image62.png"/></Relationships>
</file>

<file path=ppt/diagrams/_rels/data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image" Target="../media/image67.png"/></Relationships>
</file>

<file path=ppt/diagrams/_rels/data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image" Target="../media/image70.png"/></Relationships>
</file>

<file path=ppt/diagrams/_rels/data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image" Target="../media/image73.png"/></Relationships>
</file>

<file path=ppt/diagrams/_rels/data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76.png"/></Relationships>
</file>

<file path=ppt/diagrams/_rels/data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image" Target="../media/image85.png"/></Relationships>
</file>

<file path=ppt/diagrams/_rels/data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image" Target="../media/image91.png"/></Relationships>
</file>

<file path=ppt/diagrams/_rels/data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image" Target="../media/image9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Relationship Id="rId4" Type="http://schemas.openxmlformats.org/officeDocument/2006/relationships/image" Target="../media/image35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image" Target="../media/image46.png"/><Relationship Id="rId4" Type="http://schemas.openxmlformats.org/officeDocument/2006/relationships/image" Target="../media/image49.pn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image" Target="../media/image50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image" Target="../media/image55.png"/></Relationships>
</file>

<file path=ppt/diagrams/_rels/drawing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58.png"/></Relationships>
</file>

<file path=ppt/diagrams/_rels/drawing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image" Target="../media/image59.png"/></Relationships>
</file>

<file path=ppt/diagrams/_rels/drawing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image" Target="../media/image62.png"/></Relationships>
</file>

<file path=ppt/diagrams/_rels/drawing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image" Target="../media/image67.png"/></Relationships>
</file>

<file path=ppt/diagrams/_rels/drawing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image" Target="../media/image70.png"/></Relationships>
</file>

<file path=ppt/diagrams/_rels/drawing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image" Target="../media/image73.png"/></Relationships>
</file>

<file path=ppt/diagrams/_rels/drawing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76.png"/></Relationships>
</file>

<file path=ppt/diagrams/_rels/drawing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image" Target="../media/image85.png"/></Relationships>
</file>

<file path=ppt/diagrams/_rels/drawing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image" Target="../media/image91.png"/></Relationships>
</file>

<file path=ppt/diagrams/_rels/drawing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image" Target="../media/image9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2FFE8A-5947-4952-AAE1-64EEBFCD0089}" type="doc">
      <dgm:prSet loTypeId="urn:microsoft.com/office/officeart/2005/8/layout/pList2#1" loCatId="list" qsTypeId="urn:microsoft.com/office/officeart/2005/8/quickstyle/simple1" qsCatId="simple" csTypeId="urn:microsoft.com/office/officeart/2005/8/colors/accent1_2" csCatId="accent1" phldr="1"/>
      <dgm:spPr/>
    </dgm:pt>
    <dgm:pt modelId="{859B1E72-24B2-445C-AD42-79B74644FD9A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Глава администрации Анучинского муниципального округа</a:t>
          </a:r>
        </a:p>
      </dgm:t>
    </dgm:pt>
    <dgm:pt modelId="{B0949B17-4062-43EE-AC8A-589A991889F0}" type="parTrans" cxnId="{914E0947-37F0-4837-B5F7-5A4609F61ED5}">
      <dgm:prSet/>
      <dgm:spPr/>
      <dgm:t>
        <a:bodyPr/>
        <a:lstStyle/>
        <a:p>
          <a:endParaRPr lang="ru-RU"/>
        </a:p>
      </dgm:t>
    </dgm:pt>
    <dgm:pt modelId="{7364A42A-2075-4E87-98EB-D3A623E05877}" type="sibTrans" cxnId="{914E0947-37F0-4837-B5F7-5A4609F61ED5}">
      <dgm:prSet/>
      <dgm:spPr/>
      <dgm:t>
        <a:bodyPr/>
        <a:lstStyle/>
        <a:p>
          <a:endParaRPr lang="ru-RU"/>
        </a:p>
      </dgm:t>
    </dgm:pt>
    <dgm:pt modelId="{0DC4DDBF-BA95-4E7E-9423-28BBD23C985F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Администрация Анучинского муниципального округа</a:t>
          </a:r>
        </a:p>
      </dgm:t>
    </dgm:pt>
    <dgm:pt modelId="{6134B91F-1BF3-4A6B-9FE7-8596053B98C5}" type="parTrans" cxnId="{A9637491-2457-4F1B-B55B-451E669CACD2}">
      <dgm:prSet/>
      <dgm:spPr/>
      <dgm:t>
        <a:bodyPr/>
        <a:lstStyle/>
        <a:p>
          <a:endParaRPr lang="ru-RU"/>
        </a:p>
      </dgm:t>
    </dgm:pt>
    <dgm:pt modelId="{7307F0C8-5835-489E-9051-09697927E765}" type="sibTrans" cxnId="{A9637491-2457-4F1B-B55B-451E669CACD2}">
      <dgm:prSet/>
      <dgm:spPr/>
      <dgm:t>
        <a:bodyPr/>
        <a:lstStyle/>
        <a:p>
          <a:endParaRPr lang="ru-RU"/>
        </a:p>
      </dgm:t>
    </dgm:pt>
    <dgm:pt modelId="{A63D6753-876A-4741-8DDC-8403CFE4AE76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Дума Анучинского муниципального округа</a:t>
          </a:r>
        </a:p>
      </dgm:t>
    </dgm:pt>
    <dgm:pt modelId="{5645E9B7-8438-49DE-A36A-49082AE89B42}" type="parTrans" cxnId="{CABD95B4-6F62-4A0E-8F0F-D34B5495365E}">
      <dgm:prSet/>
      <dgm:spPr/>
      <dgm:t>
        <a:bodyPr/>
        <a:lstStyle/>
        <a:p>
          <a:endParaRPr lang="ru-RU"/>
        </a:p>
      </dgm:t>
    </dgm:pt>
    <dgm:pt modelId="{A5C131DE-CE5D-41AA-95B0-C60ED4230319}" type="sibTrans" cxnId="{CABD95B4-6F62-4A0E-8F0F-D34B5495365E}">
      <dgm:prSet/>
      <dgm:spPr/>
      <dgm:t>
        <a:bodyPr/>
        <a:lstStyle/>
        <a:p>
          <a:endParaRPr lang="ru-RU"/>
        </a:p>
      </dgm:t>
    </dgm:pt>
    <dgm:pt modelId="{2D79FC21-1AC3-45FB-A3A0-395EC9F0E68B}" type="pres">
      <dgm:prSet presAssocID="{9E2FFE8A-5947-4952-AAE1-64EEBFCD0089}" presName="Name0" presStyleCnt="0">
        <dgm:presLayoutVars>
          <dgm:dir/>
          <dgm:resizeHandles val="exact"/>
        </dgm:presLayoutVars>
      </dgm:prSet>
      <dgm:spPr/>
    </dgm:pt>
    <dgm:pt modelId="{539FE530-D179-49FB-BE63-CF50DEC4B10D}" type="pres">
      <dgm:prSet presAssocID="{9E2FFE8A-5947-4952-AAE1-64EEBFCD0089}" presName="bkgdShp" presStyleLbl="alignAccFollowNode1" presStyleIdx="0" presStyleCnt="1"/>
      <dgm:spPr/>
    </dgm:pt>
    <dgm:pt modelId="{D43BEC09-6520-404A-AE85-54856A681655}" type="pres">
      <dgm:prSet presAssocID="{9E2FFE8A-5947-4952-AAE1-64EEBFCD0089}" presName="linComp" presStyleCnt="0"/>
      <dgm:spPr/>
    </dgm:pt>
    <dgm:pt modelId="{25AA04D6-41A1-46EA-A481-0F653FD65D72}" type="pres">
      <dgm:prSet presAssocID="{859B1E72-24B2-445C-AD42-79B74644FD9A}" presName="compNode" presStyleCnt="0"/>
      <dgm:spPr/>
    </dgm:pt>
    <dgm:pt modelId="{2AF0788E-615E-4B66-B437-C901D9860EA8}" type="pres">
      <dgm:prSet presAssocID="{859B1E72-24B2-445C-AD42-79B74644FD9A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8A6AEE-1ABE-411D-ABD7-72650A64468E}" type="pres">
      <dgm:prSet presAssocID="{859B1E72-24B2-445C-AD42-79B74644FD9A}" presName="invisiNode" presStyleLbl="node1" presStyleIdx="0" presStyleCnt="3"/>
      <dgm:spPr/>
    </dgm:pt>
    <dgm:pt modelId="{B26BAF32-BF32-4083-A72F-F8C87848F1CF}" type="pres">
      <dgm:prSet presAssocID="{859B1E72-24B2-445C-AD42-79B74644FD9A}" presName="imagNode" presStyleLbl="fgImgPlace1" presStyleIdx="0" presStyleCnt="3"/>
      <dgm:spPr>
        <a:blipFill rotWithShape="1"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F99A39FF-B805-4C48-A76E-61FA328CB175}" type="pres">
      <dgm:prSet presAssocID="{7364A42A-2075-4E87-98EB-D3A623E05877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01EF61F-FE36-43B4-9E68-6FB20781EB0B}" type="pres">
      <dgm:prSet presAssocID="{0DC4DDBF-BA95-4E7E-9423-28BBD23C985F}" presName="compNode" presStyleCnt="0"/>
      <dgm:spPr/>
    </dgm:pt>
    <dgm:pt modelId="{C281246D-F41D-4C99-A3D7-9700A6D194FB}" type="pres">
      <dgm:prSet presAssocID="{0DC4DDBF-BA95-4E7E-9423-28BBD23C985F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44B9A4-279E-46E4-817A-A7848A699F55}" type="pres">
      <dgm:prSet presAssocID="{0DC4DDBF-BA95-4E7E-9423-28BBD23C985F}" presName="invisiNode" presStyleLbl="node1" presStyleIdx="1" presStyleCnt="3"/>
      <dgm:spPr/>
    </dgm:pt>
    <dgm:pt modelId="{D62D0547-8ECB-45F7-8AD6-F733FFFD0E60}" type="pres">
      <dgm:prSet presAssocID="{0DC4DDBF-BA95-4E7E-9423-28BBD23C985F}" presName="imagNode" presStyleLbl="f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 t="-17000" b="-17000"/>
          </a:stretch>
        </a:blipFill>
      </dgm:spPr>
    </dgm:pt>
    <dgm:pt modelId="{A0496546-3972-4225-A02E-9476322E2CC8}" type="pres">
      <dgm:prSet presAssocID="{7307F0C8-5835-489E-9051-09697927E765}" presName="sibTrans" presStyleLbl="sibTrans2D1" presStyleIdx="0" presStyleCnt="0"/>
      <dgm:spPr/>
      <dgm:t>
        <a:bodyPr/>
        <a:lstStyle/>
        <a:p>
          <a:endParaRPr lang="ru-RU"/>
        </a:p>
      </dgm:t>
    </dgm:pt>
    <dgm:pt modelId="{F07B23FE-88BC-4D5B-BDE9-98FA18C995C8}" type="pres">
      <dgm:prSet presAssocID="{A63D6753-876A-4741-8DDC-8403CFE4AE76}" presName="compNode" presStyleCnt="0"/>
      <dgm:spPr/>
    </dgm:pt>
    <dgm:pt modelId="{6F971147-6F3A-46F1-84BB-D334D57821DA}" type="pres">
      <dgm:prSet presAssocID="{A63D6753-876A-4741-8DDC-8403CFE4AE76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ED3F5F-90C4-4126-94CE-84B4FE2EB75D}" type="pres">
      <dgm:prSet presAssocID="{A63D6753-876A-4741-8DDC-8403CFE4AE76}" presName="invisiNode" presStyleLbl="node1" presStyleIdx="2" presStyleCnt="3"/>
      <dgm:spPr/>
    </dgm:pt>
    <dgm:pt modelId="{A77E9EE2-3D21-4671-8AE2-532442681C48}" type="pres">
      <dgm:prSet presAssocID="{A63D6753-876A-4741-8DDC-8403CFE4AE76}" presName="imagNode" presStyleLbl="fgImgPlace1" presStyleIdx="2" presStyleCnt="3"/>
      <dgm:spPr>
        <a:blipFill rotWithShape="1">
          <a:blip xmlns:r="http://schemas.openxmlformats.org/officeDocument/2006/relationships" r:embed="rId3"/>
          <a:srcRect/>
          <a:stretch>
            <a:fillRect t="-46000" b="-46000"/>
          </a:stretch>
        </a:blipFill>
      </dgm:spPr>
    </dgm:pt>
  </dgm:ptLst>
  <dgm:cxnLst>
    <dgm:cxn modelId="{EB97E2CA-6819-4400-82FD-6F873751AE34}" type="presOf" srcId="{859B1E72-24B2-445C-AD42-79B74644FD9A}" destId="{2AF0788E-615E-4B66-B437-C901D9860EA8}" srcOrd="0" destOrd="0" presId="urn:microsoft.com/office/officeart/2005/8/layout/pList2#1"/>
    <dgm:cxn modelId="{DF3504CB-EAF1-479F-AE25-A9C09FDEEE14}" type="presOf" srcId="{7364A42A-2075-4E87-98EB-D3A623E05877}" destId="{F99A39FF-B805-4C48-A76E-61FA328CB175}" srcOrd="0" destOrd="0" presId="urn:microsoft.com/office/officeart/2005/8/layout/pList2#1"/>
    <dgm:cxn modelId="{A9637491-2457-4F1B-B55B-451E669CACD2}" srcId="{9E2FFE8A-5947-4952-AAE1-64EEBFCD0089}" destId="{0DC4DDBF-BA95-4E7E-9423-28BBD23C985F}" srcOrd="1" destOrd="0" parTransId="{6134B91F-1BF3-4A6B-9FE7-8596053B98C5}" sibTransId="{7307F0C8-5835-489E-9051-09697927E765}"/>
    <dgm:cxn modelId="{CABD95B4-6F62-4A0E-8F0F-D34B5495365E}" srcId="{9E2FFE8A-5947-4952-AAE1-64EEBFCD0089}" destId="{A63D6753-876A-4741-8DDC-8403CFE4AE76}" srcOrd="2" destOrd="0" parTransId="{5645E9B7-8438-49DE-A36A-49082AE89B42}" sibTransId="{A5C131DE-CE5D-41AA-95B0-C60ED4230319}"/>
    <dgm:cxn modelId="{8A01A314-B71B-459C-A2B9-D3362559586E}" type="presOf" srcId="{9E2FFE8A-5947-4952-AAE1-64EEBFCD0089}" destId="{2D79FC21-1AC3-45FB-A3A0-395EC9F0E68B}" srcOrd="0" destOrd="0" presId="urn:microsoft.com/office/officeart/2005/8/layout/pList2#1"/>
    <dgm:cxn modelId="{914E0947-37F0-4837-B5F7-5A4609F61ED5}" srcId="{9E2FFE8A-5947-4952-AAE1-64EEBFCD0089}" destId="{859B1E72-24B2-445C-AD42-79B74644FD9A}" srcOrd="0" destOrd="0" parTransId="{B0949B17-4062-43EE-AC8A-589A991889F0}" sibTransId="{7364A42A-2075-4E87-98EB-D3A623E05877}"/>
    <dgm:cxn modelId="{A97E5051-40A4-4566-B5E2-01286392131C}" type="presOf" srcId="{0DC4DDBF-BA95-4E7E-9423-28BBD23C985F}" destId="{C281246D-F41D-4C99-A3D7-9700A6D194FB}" srcOrd="0" destOrd="0" presId="urn:microsoft.com/office/officeart/2005/8/layout/pList2#1"/>
    <dgm:cxn modelId="{E7F6DB31-7755-4076-8A0E-66867690F325}" type="presOf" srcId="{A63D6753-876A-4741-8DDC-8403CFE4AE76}" destId="{6F971147-6F3A-46F1-84BB-D334D57821DA}" srcOrd="0" destOrd="0" presId="urn:microsoft.com/office/officeart/2005/8/layout/pList2#1"/>
    <dgm:cxn modelId="{52D7E9E4-FCE1-4219-8832-DC0BA869F2D9}" type="presOf" srcId="{7307F0C8-5835-489E-9051-09697927E765}" destId="{A0496546-3972-4225-A02E-9476322E2CC8}" srcOrd="0" destOrd="0" presId="urn:microsoft.com/office/officeart/2005/8/layout/pList2#1"/>
    <dgm:cxn modelId="{8BF96C3D-009B-482D-B3E1-4F38207AAD75}" type="presParOf" srcId="{2D79FC21-1AC3-45FB-A3A0-395EC9F0E68B}" destId="{539FE530-D179-49FB-BE63-CF50DEC4B10D}" srcOrd="0" destOrd="0" presId="urn:microsoft.com/office/officeart/2005/8/layout/pList2#1"/>
    <dgm:cxn modelId="{BCA4563E-3E21-45D4-B89E-EFF890B6974D}" type="presParOf" srcId="{2D79FC21-1AC3-45FB-A3A0-395EC9F0E68B}" destId="{D43BEC09-6520-404A-AE85-54856A681655}" srcOrd="1" destOrd="0" presId="urn:microsoft.com/office/officeart/2005/8/layout/pList2#1"/>
    <dgm:cxn modelId="{968C1EE6-0352-49A4-A310-AC18E0DEF9B9}" type="presParOf" srcId="{D43BEC09-6520-404A-AE85-54856A681655}" destId="{25AA04D6-41A1-46EA-A481-0F653FD65D72}" srcOrd="0" destOrd="0" presId="urn:microsoft.com/office/officeart/2005/8/layout/pList2#1"/>
    <dgm:cxn modelId="{D98F7706-E07B-4F58-A05A-8E7DC0A096E3}" type="presParOf" srcId="{25AA04D6-41A1-46EA-A481-0F653FD65D72}" destId="{2AF0788E-615E-4B66-B437-C901D9860EA8}" srcOrd="0" destOrd="0" presId="urn:microsoft.com/office/officeart/2005/8/layout/pList2#1"/>
    <dgm:cxn modelId="{8066E988-2802-4514-97E1-7662A7BEB176}" type="presParOf" srcId="{25AA04D6-41A1-46EA-A481-0F653FD65D72}" destId="{188A6AEE-1ABE-411D-ABD7-72650A64468E}" srcOrd="1" destOrd="0" presId="urn:microsoft.com/office/officeart/2005/8/layout/pList2#1"/>
    <dgm:cxn modelId="{16A69EE5-9454-4B22-AAB0-15D64B23C9B5}" type="presParOf" srcId="{25AA04D6-41A1-46EA-A481-0F653FD65D72}" destId="{B26BAF32-BF32-4083-A72F-F8C87848F1CF}" srcOrd="2" destOrd="0" presId="urn:microsoft.com/office/officeart/2005/8/layout/pList2#1"/>
    <dgm:cxn modelId="{10338367-3D96-4F54-9F2C-7573E48D4ABF}" type="presParOf" srcId="{D43BEC09-6520-404A-AE85-54856A681655}" destId="{F99A39FF-B805-4C48-A76E-61FA328CB175}" srcOrd="1" destOrd="0" presId="urn:microsoft.com/office/officeart/2005/8/layout/pList2#1"/>
    <dgm:cxn modelId="{E9B0344E-2BAF-44B5-82A5-C7E18E6A279F}" type="presParOf" srcId="{D43BEC09-6520-404A-AE85-54856A681655}" destId="{501EF61F-FE36-43B4-9E68-6FB20781EB0B}" srcOrd="2" destOrd="0" presId="urn:microsoft.com/office/officeart/2005/8/layout/pList2#1"/>
    <dgm:cxn modelId="{4ADB8227-98E0-4C45-8733-3D94DC504E00}" type="presParOf" srcId="{501EF61F-FE36-43B4-9E68-6FB20781EB0B}" destId="{C281246D-F41D-4C99-A3D7-9700A6D194FB}" srcOrd="0" destOrd="0" presId="urn:microsoft.com/office/officeart/2005/8/layout/pList2#1"/>
    <dgm:cxn modelId="{1655417B-D20C-4874-A9EB-1497E6C816AC}" type="presParOf" srcId="{501EF61F-FE36-43B4-9E68-6FB20781EB0B}" destId="{8C44B9A4-279E-46E4-817A-A7848A699F55}" srcOrd="1" destOrd="0" presId="urn:microsoft.com/office/officeart/2005/8/layout/pList2#1"/>
    <dgm:cxn modelId="{D6DA3226-6D90-4E5A-913D-DA0228FA6592}" type="presParOf" srcId="{501EF61F-FE36-43B4-9E68-6FB20781EB0B}" destId="{D62D0547-8ECB-45F7-8AD6-F733FFFD0E60}" srcOrd="2" destOrd="0" presId="urn:microsoft.com/office/officeart/2005/8/layout/pList2#1"/>
    <dgm:cxn modelId="{6CC6CE3E-57D9-4A7A-9524-02103D47269C}" type="presParOf" srcId="{D43BEC09-6520-404A-AE85-54856A681655}" destId="{A0496546-3972-4225-A02E-9476322E2CC8}" srcOrd="3" destOrd="0" presId="urn:microsoft.com/office/officeart/2005/8/layout/pList2#1"/>
    <dgm:cxn modelId="{158283FF-BD0C-46EB-9EA1-56E18D21D242}" type="presParOf" srcId="{D43BEC09-6520-404A-AE85-54856A681655}" destId="{F07B23FE-88BC-4D5B-BDE9-98FA18C995C8}" srcOrd="4" destOrd="0" presId="urn:microsoft.com/office/officeart/2005/8/layout/pList2#1"/>
    <dgm:cxn modelId="{44BA5684-A00F-4472-9E48-F6674AA79DA9}" type="presParOf" srcId="{F07B23FE-88BC-4D5B-BDE9-98FA18C995C8}" destId="{6F971147-6F3A-46F1-84BB-D334D57821DA}" srcOrd="0" destOrd="0" presId="urn:microsoft.com/office/officeart/2005/8/layout/pList2#1"/>
    <dgm:cxn modelId="{E7058DA5-9E7E-4ED8-BA20-66E5DDA86FF4}" type="presParOf" srcId="{F07B23FE-88BC-4D5B-BDE9-98FA18C995C8}" destId="{62ED3F5F-90C4-4126-94CE-84B4FE2EB75D}" srcOrd="1" destOrd="0" presId="urn:microsoft.com/office/officeart/2005/8/layout/pList2#1"/>
    <dgm:cxn modelId="{FB3ABFFD-0853-4FEE-8A0B-4F7BA30C160B}" type="presParOf" srcId="{F07B23FE-88BC-4D5B-BDE9-98FA18C995C8}" destId="{A77E9EE2-3D21-4671-8AE2-532442681C48}" srcOrd="2" destOrd="0" presId="urn:microsoft.com/office/officeart/2005/8/layout/pList2#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E2FFE8A-5947-4952-AAE1-64EEBFCD0089}" type="doc">
      <dgm:prSet loTypeId="urn:microsoft.com/office/officeart/2005/8/layout/pList2#2" loCatId="list" qsTypeId="urn:microsoft.com/office/officeart/2005/8/quickstyle/simple1" qsCatId="simple" csTypeId="urn:microsoft.com/office/officeart/2005/8/colors/accent1_2" csCatId="accent1" phldr="1"/>
      <dgm:spPr/>
    </dgm:pt>
    <dgm:pt modelId="{859B1E72-24B2-445C-AD42-79B74644FD9A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Финансово – экономическое управление администрации Анучинского муниципального округа</a:t>
          </a:r>
        </a:p>
      </dgm:t>
    </dgm:pt>
    <dgm:pt modelId="{B0949B17-4062-43EE-AC8A-589A991889F0}" type="parTrans" cxnId="{914E0947-37F0-4837-B5F7-5A4609F61ED5}">
      <dgm:prSet/>
      <dgm:spPr/>
      <dgm:t>
        <a:bodyPr/>
        <a:lstStyle/>
        <a:p>
          <a:endParaRPr lang="ru-RU"/>
        </a:p>
      </dgm:t>
    </dgm:pt>
    <dgm:pt modelId="{7364A42A-2075-4E87-98EB-D3A623E05877}" type="sibTrans" cxnId="{914E0947-37F0-4837-B5F7-5A4609F61ED5}">
      <dgm:prSet/>
      <dgm:spPr/>
      <dgm:t>
        <a:bodyPr/>
        <a:lstStyle/>
        <a:p>
          <a:endParaRPr lang="ru-RU"/>
        </a:p>
      </dgm:t>
    </dgm:pt>
    <dgm:pt modelId="{0DC4DDBF-BA95-4E7E-9423-28BBD23C985F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Органы муниципального финансового контроля</a:t>
          </a:r>
        </a:p>
      </dgm:t>
    </dgm:pt>
    <dgm:pt modelId="{6134B91F-1BF3-4A6B-9FE7-8596053B98C5}" type="parTrans" cxnId="{A9637491-2457-4F1B-B55B-451E669CACD2}">
      <dgm:prSet/>
      <dgm:spPr/>
      <dgm:t>
        <a:bodyPr/>
        <a:lstStyle/>
        <a:p>
          <a:endParaRPr lang="ru-RU"/>
        </a:p>
      </dgm:t>
    </dgm:pt>
    <dgm:pt modelId="{7307F0C8-5835-489E-9051-09697927E765}" type="sibTrans" cxnId="{A9637491-2457-4F1B-B55B-451E669CACD2}">
      <dgm:prSet/>
      <dgm:spPr/>
      <dgm:t>
        <a:bodyPr/>
        <a:lstStyle/>
        <a:p>
          <a:endParaRPr lang="ru-RU"/>
        </a:p>
      </dgm:t>
    </dgm:pt>
    <dgm:pt modelId="{A63D6753-876A-4741-8DDC-8403CFE4AE76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Главные администраторы (администраторы) доходов бюджета</a:t>
          </a:r>
        </a:p>
      </dgm:t>
    </dgm:pt>
    <dgm:pt modelId="{5645E9B7-8438-49DE-A36A-49082AE89B42}" type="parTrans" cxnId="{CABD95B4-6F62-4A0E-8F0F-D34B5495365E}">
      <dgm:prSet/>
      <dgm:spPr/>
      <dgm:t>
        <a:bodyPr/>
        <a:lstStyle/>
        <a:p>
          <a:endParaRPr lang="ru-RU"/>
        </a:p>
      </dgm:t>
    </dgm:pt>
    <dgm:pt modelId="{A5C131DE-CE5D-41AA-95B0-C60ED4230319}" type="sibTrans" cxnId="{CABD95B4-6F62-4A0E-8F0F-D34B5495365E}">
      <dgm:prSet/>
      <dgm:spPr/>
      <dgm:t>
        <a:bodyPr/>
        <a:lstStyle/>
        <a:p>
          <a:endParaRPr lang="ru-RU"/>
        </a:p>
      </dgm:t>
    </dgm:pt>
    <dgm:pt modelId="{2D79FC21-1AC3-45FB-A3A0-395EC9F0E68B}" type="pres">
      <dgm:prSet presAssocID="{9E2FFE8A-5947-4952-AAE1-64EEBFCD0089}" presName="Name0" presStyleCnt="0">
        <dgm:presLayoutVars>
          <dgm:dir/>
          <dgm:resizeHandles val="exact"/>
        </dgm:presLayoutVars>
      </dgm:prSet>
      <dgm:spPr/>
    </dgm:pt>
    <dgm:pt modelId="{539FE530-D179-49FB-BE63-CF50DEC4B10D}" type="pres">
      <dgm:prSet presAssocID="{9E2FFE8A-5947-4952-AAE1-64EEBFCD0089}" presName="bkgdShp" presStyleLbl="alignAccFollowNode1" presStyleIdx="0" presStyleCnt="1"/>
      <dgm:spPr/>
    </dgm:pt>
    <dgm:pt modelId="{D43BEC09-6520-404A-AE85-54856A681655}" type="pres">
      <dgm:prSet presAssocID="{9E2FFE8A-5947-4952-AAE1-64EEBFCD0089}" presName="linComp" presStyleCnt="0"/>
      <dgm:spPr/>
    </dgm:pt>
    <dgm:pt modelId="{25AA04D6-41A1-46EA-A481-0F653FD65D72}" type="pres">
      <dgm:prSet presAssocID="{859B1E72-24B2-445C-AD42-79B74644FD9A}" presName="compNode" presStyleCnt="0"/>
      <dgm:spPr/>
    </dgm:pt>
    <dgm:pt modelId="{2AF0788E-615E-4B66-B437-C901D9860EA8}" type="pres">
      <dgm:prSet presAssocID="{859B1E72-24B2-445C-AD42-79B74644FD9A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8A6AEE-1ABE-411D-ABD7-72650A64468E}" type="pres">
      <dgm:prSet presAssocID="{859B1E72-24B2-445C-AD42-79B74644FD9A}" presName="invisiNode" presStyleLbl="node1" presStyleIdx="0" presStyleCnt="3"/>
      <dgm:spPr/>
    </dgm:pt>
    <dgm:pt modelId="{B26BAF32-BF32-4083-A72F-F8C87848F1CF}" type="pres">
      <dgm:prSet presAssocID="{859B1E72-24B2-445C-AD42-79B74644FD9A}" presName="imagNode" presStyleLbl="fgImgPlace1" presStyleIdx="0" presStyleCnt="3"/>
      <dgm:spPr>
        <a:blipFill rotWithShape="1">
          <a:blip xmlns:r="http://schemas.openxmlformats.org/officeDocument/2006/relationships" r:embed="rId1"/>
          <a:srcRect/>
          <a:stretch>
            <a:fillRect l="-14000" r="-14000"/>
          </a:stretch>
        </a:blipFill>
      </dgm:spPr>
    </dgm:pt>
    <dgm:pt modelId="{F99A39FF-B805-4C48-A76E-61FA328CB175}" type="pres">
      <dgm:prSet presAssocID="{7364A42A-2075-4E87-98EB-D3A623E05877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01EF61F-FE36-43B4-9E68-6FB20781EB0B}" type="pres">
      <dgm:prSet presAssocID="{0DC4DDBF-BA95-4E7E-9423-28BBD23C985F}" presName="compNode" presStyleCnt="0"/>
      <dgm:spPr/>
    </dgm:pt>
    <dgm:pt modelId="{C281246D-F41D-4C99-A3D7-9700A6D194FB}" type="pres">
      <dgm:prSet presAssocID="{0DC4DDBF-BA95-4E7E-9423-28BBD23C985F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44B9A4-279E-46E4-817A-A7848A699F55}" type="pres">
      <dgm:prSet presAssocID="{0DC4DDBF-BA95-4E7E-9423-28BBD23C985F}" presName="invisiNode" presStyleLbl="node1" presStyleIdx="1" presStyleCnt="3"/>
      <dgm:spPr/>
    </dgm:pt>
    <dgm:pt modelId="{D62D0547-8ECB-45F7-8AD6-F733FFFD0E60}" type="pres">
      <dgm:prSet presAssocID="{0DC4DDBF-BA95-4E7E-9423-28BBD23C985F}" presName="imagNode" presStyleLbl="f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 l="-1000" r="-1000"/>
          </a:stretch>
        </a:blipFill>
      </dgm:spPr>
    </dgm:pt>
    <dgm:pt modelId="{A0496546-3972-4225-A02E-9476322E2CC8}" type="pres">
      <dgm:prSet presAssocID="{7307F0C8-5835-489E-9051-09697927E765}" presName="sibTrans" presStyleLbl="sibTrans2D1" presStyleIdx="0" presStyleCnt="0"/>
      <dgm:spPr/>
      <dgm:t>
        <a:bodyPr/>
        <a:lstStyle/>
        <a:p>
          <a:endParaRPr lang="ru-RU"/>
        </a:p>
      </dgm:t>
    </dgm:pt>
    <dgm:pt modelId="{F07B23FE-88BC-4D5B-BDE9-98FA18C995C8}" type="pres">
      <dgm:prSet presAssocID="{A63D6753-876A-4741-8DDC-8403CFE4AE76}" presName="compNode" presStyleCnt="0"/>
      <dgm:spPr/>
    </dgm:pt>
    <dgm:pt modelId="{6F971147-6F3A-46F1-84BB-D334D57821DA}" type="pres">
      <dgm:prSet presAssocID="{A63D6753-876A-4741-8DDC-8403CFE4AE76}" presName="node" presStyleLbl="node1" presStyleIdx="2" presStyleCnt="3" custScaleX="1183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ED3F5F-90C4-4126-94CE-84B4FE2EB75D}" type="pres">
      <dgm:prSet presAssocID="{A63D6753-876A-4741-8DDC-8403CFE4AE76}" presName="invisiNode" presStyleLbl="node1" presStyleIdx="2" presStyleCnt="3"/>
      <dgm:spPr/>
    </dgm:pt>
    <dgm:pt modelId="{A77E9EE2-3D21-4671-8AE2-532442681C48}" type="pres">
      <dgm:prSet presAssocID="{A63D6753-876A-4741-8DDC-8403CFE4AE76}" presName="imagNode" presStyleLbl="fgImgPlace1" presStyleIdx="2" presStyleCnt="3"/>
      <dgm:spPr>
        <a:blipFill rotWithShape="1">
          <a:blip xmlns:r="http://schemas.openxmlformats.org/officeDocument/2006/relationships" r:embed="rId3"/>
          <a:srcRect/>
          <a:stretch>
            <a:fillRect t="-10000" b="-10000"/>
          </a:stretch>
        </a:blipFill>
      </dgm:spPr>
    </dgm:pt>
  </dgm:ptLst>
  <dgm:cxnLst>
    <dgm:cxn modelId="{EB97E2CA-6819-4400-82FD-6F873751AE34}" type="presOf" srcId="{859B1E72-24B2-445C-AD42-79B74644FD9A}" destId="{2AF0788E-615E-4B66-B437-C901D9860EA8}" srcOrd="0" destOrd="0" presId="urn:microsoft.com/office/officeart/2005/8/layout/pList2#2"/>
    <dgm:cxn modelId="{DF3504CB-EAF1-479F-AE25-A9C09FDEEE14}" type="presOf" srcId="{7364A42A-2075-4E87-98EB-D3A623E05877}" destId="{F99A39FF-B805-4C48-A76E-61FA328CB175}" srcOrd="0" destOrd="0" presId="urn:microsoft.com/office/officeart/2005/8/layout/pList2#2"/>
    <dgm:cxn modelId="{A9637491-2457-4F1B-B55B-451E669CACD2}" srcId="{9E2FFE8A-5947-4952-AAE1-64EEBFCD0089}" destId="{0DC4DDBF-BA95-4E7E-9423-28BBD23C985F}" srcOrd="1" destOrd="0" parTransId="{6134B91F-1BF3-4A6B-9FE7-8596053B98C5}" sibTransId="{7307F0C8-5835-489E-9051-09697927E765}"/>
    <dgm:cxn modelId="{CABD95B4-6F62-4A0E-8F0F-D34B5495365E}" srcId="{9E2FFE8A-5947-4952-AAE1-64EEBFCD0089}" destId="{A63D6753-876A-4741-8DDC-8403CFE4AE76}" srcOrd="2" destOrd="0" parTransId="{5645E9B7-8438-49DE-A36A-49082AE89B42}" sibTransId="{A5C131DE-CE5D-41AA-95B0-C60ED4230319}"/>
    <dgm:cxn modelId="{8A01A314-B71B-459C-A2B9-D3362559586E}" type="presOf" srcId="{9E2FFE8A-5947-4952-AAE1-64EEBFCD0089}" destId="{2D79FC21-1AC3-45FB-A3A0-395EC9F0E68B}" srcOrd="0" destOrd="0" presId="urn:microsoft.com/office/officeart/2005/8/layout/pList2#2"/>
    <dgm:cxn modelId="{914E0947-37F0-4837-B5F7-5A4609F61ED5}" srcId="{9E2FFE8A-5947-4952-AAE1-64EEBFCD0089}" destId="{859B1E72-24B2-445C-AD42-79B74644FD9A}" srcOrd="0" destOrd="0" parTransId="{B0949B17-4062-43EE-AC8A-589A991889F0}" sibTransId="{7364A42A-2075-4E87-98EB-D3A623E05877}"/>
    <dgm:cxn modelId="{A97E5051-40A4-4566-B5E2-01286392131C}" type="presOf" srcId="{0DC4DDBF-BA95-4E7E-9423-28BBD23C985F}" destId="{C281246D-F41D-4C99-A3D7-9700A6D194FB}" srcOrd="0" destOrd="0" presId="urn:microsoft.com/office/officeart/2005/8/layout/pList2#2"/>
    <dgm:cxn modelId="{E7F6DB31-7755-4076-8A0E-66867690F325}" type="presOf" srcId="{A63D6753-876A-4741-8DDC-8403CFE4AE76}" destId="{6F971147-6F3A-46F1-84BB-D334D57821DA}" srcOrd="0" destOrd="0" presId="urn:microsoft.com/office/officeart/2005/8/layout/pList2#2"/>
    <dgm:cxn modelId="{52D7E9E4-FCE1-4219-8832-DC0BA869F2D9}" type="presOf" srcId="{7307F0C8-5835-489E-9051-09697927E765}" destId="{A0496546-3972-4225-A02E-9476322E2CC8}" srcOrd="0" destOrd="0" presId="urn:microsoft.com/office/officeart/2005/8/layout/pList2#2"/>
    <dgm:cxn modelId="{8BF96C3D-009B-482D-B3E1-4F38207AAD75}" type="presParOf" srcId="{2D79FC21-1AC3-45FB-A3A0-395EC9F0E68B}" destId="{539FE530-D179-49FB-BE63-CF50DEC4B10D}" srcOrd="0" destOrd="0" presId="urn:microsoft.com/office/officeart/2005/8/layout/pList2#2"/>
    <dgm:cxn modelId="{BCA4563E-3E21-45D4-B89E-EFF890B6974D}" type="presParOf" srcId="{2D79FC21-1AC3-45FB-A3A0-395EC9F0E68B}" destId="{D43BEC09-6520-404A-AE85-54856A681655}" srcOrd="1" destOrd="0" presId="urn:microsoft.com/office/officeart/2005/8/layout/pList2#2"/>
    <dgm:cxn modelId="{968C1EE6-0352-49A4-A310-AC18E0DEF9B9}" type="presParOf" srcId="{D43BEC09-6520-404A-AE85-54856A681655}" destId="{25AA04D6-41A1-46EA-A481-0F653FD65D72}" srcOrd="0" destOrd="0" presId="urn:microsoft.com/office/officeart/2005/8/layout/pList2#2"/>
    <dgm:cxn modelId="{D98F7706-E07B-4F58-A05A-8E7DC0A096E3}" type="presParOf" srcId="{25AA04D6-41A1-46EA-A481-0F653FD65D72}" destId="{2AF0788E-615E-4B66-B437-C901D9860EA8}" srcOrd="0" destOrd="0" presId="urn:microsoft.com/office/officeart/2005/8/layout/pList2#2"/>
    <dgm:cxn modelId="{8066E988-2802-4514-97E1-7662A7BEB176}" type="presParOf" srcId="{25AA04D6-41A1-46EA-A481-0F653FD65D72}" destId="{188A6AEE-1ABE-411D-ABD7-72650A64468E}" srcOrd="1" destOrd="0" presId="urn:microsoft.com/office/officeart/2005/8/layout/pList2#2"/>
    <dgm:cxn modelId="{16A69EE5-9454-4B22-AAB0-15D64B23C9B5}" type="presParOf" srcId="{25AA04D6-41A1-46EA-A481-0F653FD65D72}" destId="{B26BAF32-BF32-4083-A72F-F8C87848F1CF}" srcOrd="2" destOrd="0" presId="urn:microsoft.com/office/officeart/2005/8/layout/pList2#2"/>
    <dgm:cxn modelId="{10338367-3D96-4F54-9F2C-7573E48D4ABF}" type="presParOf" srcId="{D43BEC09-6520-404A-AE85-54856A681655}" destId="{F99A39FF-B805-4C48-A76E-61FA328CB175}" srcOrd="1" destOrd="0" presId="urn:microsoft.com/office/officeart/2005/8/layout/pList2#2"/>
    <dgm:cxn modelId="{E9B0344E-2BAF-44B5-82A5-C7E18E6A279F}" type="presParOf" srcId="{D43BEC09-6520-404A-AE85-54856A681655}" destId="{501EF61F-FE36-43B4-9E68-6FB20781EB0B}" srcOrd="2" destOrd="0" presId="urn:microsoft.com/office/officeart/2005/8/layout/pList2#2"/>
    <dgm:cxn modelId="{4ADB8227-98E0-4C45-8733-3D94DC504E00}" type="presParOf" srcId="{501EF61F-FE36-43B4-9E68-6FB20781EB0B}" destId="{C281246D-F41D-4C99-A3D7-9700A6D194FB}" srcOrd="0" destOrd="0" presId="urn:microsoft.com/office/officeart/2005/8/layout/pList2#2"/>
    <dgm:cxn modelId="{1655417B-D20C-4874-A9EB-1497E6C816AC}" type="presParOf" srcId="{501EF61F-FE36-43B4-9E68-6FB20781EB0B}" destId="{8C44B9A4-279E-46E4-817A-A7848A699F55}" srcOrd="1" destOrd="0" presId="urn:microsoft.com/office/officeart/2005/8/layout/pList2#2"/>
    <dgm:cxn modelId="{D6DA3226-6D90-4E5A-913D-DA0228FA6592}" type="presParOf" srcId="{501EF61F-FE36-43B4-9E68-6FB20781EB0B}" destId="{D62D0547-8ECB-45F7-8AD6-F733FFFD0E60}" srcOrd="2" destOrd="0" presId="urn:microsoft.com/office/officeart/2005/8/layout/pList2#2"/>
    <dgm:cxn modelId="{6CC6CE3E-57D9-4A7A-9524-02103D47269C}" type="presParOf" srcId="{D43BEC09-6520-404A-AE85-54856A681655}" destId="{A0496546-3972-4225-A02E-9476322E2CC8}" srcOrd="3" destOrd="0" presId="urn:microsoft.com/office/officeart/2005/8/layout/pList2#2"/>
    <dgm:cxn modelId="{158283FF-BD0C-46EB-9EA1-56E18D21D242}" type="presParOf" srcId="{D43BEC09-6520-404A-AE85-54856A681655}" destId="{F07B23FE-88BC-4D5B-BDE9-98FA18C995C8}" srcOrd="4" destOrd="0" presId="urn:microsoft.com/office/officeart/2005/8/layout/pList2#2"/>
    <dgm:cxn modelId="{44BA5684-A00F-4472-9E48-F6674AA79DA9}" type="presParOf" srcId="{F07B23FE-88BC-4D5B-BDE9-98FA18C995C8}" destId="{6F971147-6F3A-46F1-84BB-D334D57821DA}" srcOrd="0" destOrd="0" presId="urn:microsoft.com/office/officeart/2005/8/layout/pList2#2"/>
    <dgm:cxn modelId="{E7058DA5-9E7E-4ED8-BA20-66E5DDA86FF4}" type="presParOf" srcId="{F07B23FE-88BC-4D5B-BDE9-98FA18C995C8}" destId="{62ED3F5F-90C4-4126-94CE-84B4FE2EB75D}" srcOrd="1" destOrd="0" presId="urn:microsoft.com/office/officeart/2005/8/layout/pList2#2"/>
    <dgm:cxn modelId="{FB3ABFFD-0853-4FEE-8A0B-4F7BA30C160B}" type="presParOf" srcId="{F07B23FE-88BC-4D5B-BDE9-98FA18C995C8}" destId="{A77E9EE2-3D21-4671-8AE2-532442681C48}" srcOrd="2" destOrd="0" presId="urn:microsoft.com/office/officeart/2005/8/layout/pList2#2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E2FFE8A-5947-4952-AAE1-64EEBFCD0089}" type="doc">
      <dgm:prSet loTypeId="urn:microsoft.com/office/officeart/2005/8/layout/pList2#3" loCatId="list" qsTypeId="urn:microsoft.com/office/officeart/2005/8/quickstyle/simple1" qsCatId="simple" csTypeId="urn:microsoft.com/office/officeart/2005/8/colors/accent1_2" csCatId="accent1" phldr="1"/>
      <dgm:spPr/>
    </dgm:pt>
    <dgm:pt modelId="{859B1E72-24B2-445C-AD42-79B74644FD9A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Главные администраторы (администраторы)источников финансирования дефицита бюджета</a:t>
          </a:r>
        </a:p>
      </dgm:t>
    </dgm:pt>
    <dgm:pt modelId="{B0949B17-4062-43EE-AC8A-589A991889F0}" type="parTrans" cxnId="{914E0947-37F0-4837-B5F7-5A4609F61ED5}">
      <dgm:prSet/>
      <dgm:spPr/>
      <dgm:t>
        <a:bodyPr/>
        <a:lstStyle/>
        <a:p>
          <a:endParaRPr lang="ru-RU"/>
        </a:p>
      </dgm:t>
    </dgm:pt>
    <dgm:pt modelId="{7364A42A-2075-4E87-98EB-D3A623E05877}" type="sibTrans" cxnId="{914E0947-37F0-4837-B5F7-5A4609F61ED5}">
      <dgm:prSet/>
      <dgm:spPr/>
      <dgm:t>
        <a:bodyPr/>
        <a:lstStyle/>
        <a:p>
          <a:endParaRPr lang="ru-RU"/>
        </a:p>
      </dgm:t>
    </dgm:pt>
    <dgm:pt modelId="{0DC4DDBF-BA95-4E7E-9423-28BBD23C985F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Главные распорядители (распорядители) бюджетных средств</a:t>
          </a:r>
        </a:p>
      </dgm:t>
    </dgm:pt>
    <dgm:pt modelId="{6134B91F-1BF3-4A6B-9FE7-8596053B98C5}" type="parTrans" cxnId="{A9637491-2457-4F1B-B55B-451E669CACD2}">
      <dgm:prSet/>
      <dgm:spPr/>
      <dgm:t>
        <a:bodyPr/>
        <a:lstStyle/>
        <a:p>
          <a:endParaRPr lang="ru-RU"/>
        </a:p>
      </dgm:t>
    </dgm:pt>
    <dgm:pt modelId="{7307F0C8-5835-489E-9051-09697927E765}" type="sibTrans" cxnId="{A9637491-2457-4F1B-B55B-451E669CACD2}">
      <dgm:prSet/>
      <dgm:spPr/>
      <dgm:t>
        <a:bodyPr/>
        <a:lstStyle/>
        <a:p>
          <a:endParaRPr lang="ru-RU"/>
        </a:p>
      </dgm:t>
    </dgm:pt>
    <dgm:pt modelId="{A63D6753-876A-4741-8DDC-8403CFE4AE76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Получатели бюджетных средств</a:t>
          </a:r>
        </a:p>
      </dgm:t>
    </dgm:pt>
    <dgm:pt modelId="{5645E9B7-8438-49DE-A36A-49082AE89B42}" type="parTrans" cxnId="{CABD95B4-6F62-4A0E-8F0F-D34B5495365E}">
      <dgm:prSet/>
      <dgm:spPr/>
      <dgm:t>
        <a:bodyPr/>
        <a:lstStyle/>
        <a:p>
          <a:endParaRPr lang="ru-RU"/>
        </a:p>
      </dgm:t>
    </dgm:pt>
    <dgm:pt modelId="{A5C131DE-CE5D-41AA-95B0-C60ED4230319}" type="sibTrans" cxnId="{CABD95B4-6F62-4A0E-8F0F-D34B5495365E}">
      <dgm:prSet/>
      <dgm:spPr/>
      <dgm:t>
        <a:bodyPr/>
        <a:lstStyle/>
        <a:p>
          <a:endParaRPr lang="ru-RU"/>
        </a:p>
      </dgm:t>
    </dgm:pt>
    <dgm:pt modelId="{2D79FC21-1AC3-45FB-A3A0-395EC9F0E68B}" type="pres">
      <dgm:prSet presAssocID="{9E2FFE8A-5947-4952-AAE1-64EEBFCD0089}" presName="Name0" presStyleCnt="0">
        <dgm:presLayoutVars>
          <dgm:dir/>
          <dgm:resizeHandles val="exact"/>
        </dgm:presLayoutVars>
      </dgm:prSet>
      <dgm:spPr/>
    </dgm:pt>
    <dgm:pt modelId="{539FE530-D179-49FB-BE63-CF50DEC4B10D}" type="pres">
      <dgm:prSet presAssocID="{9E2FFE8A-5947-4952-AAE1-64EEBFCD0089}" presName="bkgdShp" presStyleLbl="alignAccFollowNode1" presStyleIdx="0" presStyleCnt="1"/>
      <dgm:spPr/>
    </dgm:pt>
    <dgm:pt modelId="{D43BEC09-6520-404A-AE85-54856A681655}" type="pres">
      <dgm:prSet presAssocID="{9E2FFE8A-5947-4952-AAE1-64EEBFCD0089}" presName="linComp" presStyleCnt="0"/>
      <dgm:spPr/>
    </dgm:pt>
    <dgm:pt modelId="{25AA04D6-41A1-46EA-A481-0F653FD65D72}" type="pres">
      <dgm:prSet presAssocID="{859B1E72-24B2-445C-AD42-79B74644FD9A}" presName="compNode" presStyleCnt="0"/>
      <dgm:spPr/>
    </dgm:pt>
    <dgm:pt modelId="{2AF0788E-615E-4B66-B437-C901D9860EA8}" type="pres">
      <dgm:prSet presAssocID="{859B1E72-24B2-445C-AD42-79B74644FD9A}" presName="node" presStyleLbl="node1" presStyleIdx="0" presStyleCnt="3" custScaleX="1174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8A6AEE-1ABE-411D-ABD7-72650A64468E}" type="pres">
      <dgm:prSet presAssocID="{859B1E72-24B2-445C-AD42-79B74644FD9A}" presName="invisiNode" presStyleLbl="node1" presStyleIdx="0" presStyleCnt="3"/>
      <dgm:spPr/>
    </dgm:pt>
    <dgm:pt modelId="{B26BAF32-BF32-4083-A72F-F8C87848F1CF}" type="pres">
      <dgm:prSet presAssocID="{859B1E72-24B2-445C-AD42-79B74644FD9A}" presName="imagNode" presStyleLbl="fgImgPlace1" presStyleIdx="0" presStyleCnt="3"/>
      <dgm:spPr>
        <a:blipFill rotWithShape="1">
          <a:blip xmlns:r="http://schemas.openxmlformats.org/officeDocument/2006/relationships" r:embed="rId1"/>
          <a:srcRect/>
          <a:stretch>
            <a:fillRect t="-45000" b="-45000"/>
          </a:stretch>
        </a:blipFill>
      </dgm:spPr>
    </dgm:pt>
    <dgm:pt modelId="{F99A39FF-B805-4C48-A76E-61FA328CB175}" type="pres">
      <dgm:prSet presAssocID="{7364A42A-2075-4E87-98EB-D3A623E05877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01EF61F-FE36-43B4-9E68-6FB20781EB0B}" type="pres">
      <dgm:prSet presAssocID="{0DC4DDBF-BA95-4E7E-9423-28BBD23C985F}" presName="compNode" presStyleCnt="0"/>
      <dgm:spPr/>
    </dgm:pt>
    <dgm:pt modelId="{C281246D-F41D-4C99-A3D7-9700A6D194FB}" type="pres">
      <dgm:prSet presAssocID="{0DC4DDBF-BA95-4E7E-9423-28BBD23C985F}" presName="node" presStyleLbl="node1" presStyleIdx="1" presStyleCnt="3" custScaleX="1177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44B9A4-279E-46E4-817A-A7848A699F55}" type="pres">
      <dgm:prSet presAssocID="{0DC4DDBF-BA95-4E7E-9423-28BBD23C985F}" presName="invisiNode" presStyleLbl="node1" presStyleIdx="1" presStyleCnt="3"/>
      <dgm:spPr/>
    </dgm:pt>
    <dgm:pt modelId="{D62D0547-8ECB-45F7-8AD6-F733FFFD0E60}" type="pres">
      <dgm:prSet presAssocID="{0DC4DDBF-BA95-4E7E-9423-28BBD23C985F}" presName="imagNode" presStyleLbl="f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 t="-28000" b="-28000"/>
          </a:stretch>
        </a:blipFill>
      </dgm:spPr>
    </dgm:pt>
    <dgm:pt modelId="{A0496546-3972-4225-A02E-9476322E2CC8}" type="pres">
      <dgm:prSet presAssocID="{7307F0C8-5835-489E-9051-09697927E765}" presName="sibTrans" presStyleLbl="sibTrans2D1" presStyleIdx="0" presStyleCnt="0"/>
      <dgm:spPr/>
      <dgm:t>
        <a:bodyPr/>
        <a:lstStyle/>
        <a:p>
          <a:endParaRPr lang="ru-RU"/>
        </a:p>
      </dgm:t>
    </dgm:pt>
    <dgm:pt modelId="{F07B23FE-88BC-4D5B-BDE9-98FA18C995C8}" type="pres">
      <dgm:prSet presAssocID="{A63D6753-876A-4741-8DDC-8403CFE4AE76}" presName="compNode" presStyleCnt="0"/>
      <dgm:spPr/>
    </dgm:pt>
    <dgm:pt modelId="{6F971147-6F3A-46F1-84BB-D334D57821DA}" type="pres">
      <dgm:prSet presAssocID="{A63D6753-876A-4741-8DDC-8403CFE4AE76}" presName="node" presStyleLbl="node1" presStyleIdx="2" presStyleCnt="3" custScaleX="1183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ED3F5F-90C4-4126-94CE-84B4FE2EB75D}" type="pres">
      <dgm:prSet presAssocID="{A63D6753-876A-4741-8DDC-8403CFE4AE76}" presName="invisiNode" presStyleLbl="node1" presStyleIdx="2" presStyleCnt="3"/>
      <dgm:spPr/>
    </dgm:pt>
    <dgm:pt modelId="{A77E9EE2-3D21-4671-8AE2-532442681C48}" type="pres">
      <dgm:prSet presAssocID="{A63D6753-876A-4741-8DDC-8403CFE4AE76}" presName="imagNode" presStyleLbl="fgImgPlace1" presStyleIdx="2" presStyleCnt="3"/>
      <dgm:spPr>
        <a:blipFill rotWithShape="1">
          <a:blip xmlns:r="http://schemas.openxmlformats.org/officeDocument/2006/relationships" r:embed="rId3"/>
          <a:srcRect/>
          <a:stretch>
            <a:fillRect t="-28000" b="-28000"/>
          </a:stretch>
        </a:blipFill>
      </dgm:spPr>
    </dgm:pt>
  </dgm:ptLst>
  <dgm:cxnLst>
    <dgm:cxn modelId="{EB97E2CA-6819-4400-82FD-6F873751AE34}" type="presOf" srcId="{859B1E72-24B2-445C-AD42-79B74644FD9A}" destId="{2AF0788E-615E-4B66-B437-C901D9860EA8}" srcOrd="0" destOrd="0" presId="urn:microsoft.com/office/officeart/2005/8/layout/pList2#3"/>
    <dgm:cxn modelId="{DF3504CB-EAF1-479F-AE25-A9C09FDEEE14}" type="presOf" srcId="{7364A42A-2075-4E87-98EB-D3A623E05877}" destId="{F99A39FF-B805-4C48-A76E-61FA328CB175}" srcOrd="0" destOrd="0" presId="urn:microsoft.com/office/officeart/2005/8/layout/pList2#3"/>
    <dgm:cxn modelId="{A9637491-2457-4F1B-B55B-451E669CACD2}" srcId="{9E2FFE8A-5947-4952-AAE1-64EEBFCD0089}" destId="{0DC4DDBF-BA95-4E7E-9423-28BBD23C985F}" srcOrd="1" destOrd="0" parTransId="{6134B91F-1BF3-4A6B-9FE7-8596053B98C5}" sibTransId="{7307F0C8-5835-489E-9051-09697927E765}"/>
    <dgm:cxn modelId="{CABD95B4-6F62-4A0E-8F0F-D34B5495365E}" srcId="{9E2FFE8A-5947-4952-AAE1-64EEBFCD0089}" destId="{A63D6753-876A-4741-8DDC-8403CFE4AE76}" srcOrd="2" destOrd="0" parTransId="{5645E9B7-8438-49DE-A36A-49082AE89B42}" sibTransId="{A5C131DE-CE5D-41AA-95B0-C60ED4230319}"/>
    <dgm:cxn modelId="{8A01A314-B71B-459C-A2B9-D3362559586E}" type="presOf" srcId="{9E2FFE8A-5947-4952-AAE1-64EEBFCD0089}" destId="{2D79FC21-1AC3-45FB-A3A0-395EC9F0E68B}" srcOrd="0" destOrd="0" presId="urn:microsoft.com/office/officeart/2005/8/layout/pList2#3"/>
    <dgm:cxn modelId="{914E0947-37F0-4837-B5F7-5A4609F61ED5}" srcId="{9E2FFE8A-5947-4952-AAE1-64EEBFCD0089}" destId="{859B1E72-24B2-445C-AD42-79B74644FD9A}" srcOrd="0" destOrd="0" parTransId="{B0949B17-4062-43EE-AC8A-589A991889F0}" sibTransId="{7364A42A-2075-4E87-98EB-D3A623E05877}"/>
    <dgm:cxn modelId="{A97E5051-40A4-4566-B5E2-01286392131C}" type="presOf" srcId="{0DC4DDBF-BA95-4E7E-9423-28BBD23C985F}" destId="{C281246D-F41D-4C99-A3D7-9700A6D194FB}" srcOrd="0" destOrd="0" presId="urn:microsoft.com/office/officeart/2005/8/layout/pList2#3"/>
    <dgm:cxn modelId="{E7F6DB31-7755-4076-8A0E-66867690F325}" type="presOf" srcId="{A63D6753-876A-4741-8DDC-8403CFE4AE76}" destId="{6F971147-6F3A-46F1-84BB-D334D57821DA}" srcOrd="0" destOrd="0" presId="urn:microsoft.com/office/officeart/2005/8/layout/pList2#3"/>
    <dgm:cxn modelId="{52D7E9E4-FCE1-4219-8832-DC0BA869F2D9}" type="presOf" srcId="{7307F0C8-5835-489E-9051-09697927E765}" destId="{A0496546-3972-4225-A02E-9476322E2CC8}" srcOrd="0" destOrd="0" presId="urn:microsoft.com/office/officeart/2005/8/layout/pList2#3"/>
    <dgm:cxn modelId="{8BF96C3D-009B-482D-B3E1-4F38207AAD75}" type="presParOf" srcId="{2D79FC21-1AC3-45FB-A3A0-395EC9F0E68B}" destId="{539FE530-D179-49FB-BE63-CF50DEC4B10D}" srcOrd="0" destOrd="0" presId="urn:microsoft.com/office/officeart/2005/8/layout/pList2#3"/>
    <dgm:cxn modelId="{BCA4563E-3E21-45D4-B89E-EFF890B6974D}" type="presParOf" srcId="{2D79FC21-1AC3-45FB-A3A0-395EC9F0E68B}" destId="{D43BEC09-6520-404A-AE85-54856A681655}" srcOrd="1" destOrd="0" presId="urn:microsoft.com/office/officeart/2005/8/layout/pList2#3"/>
    <dgm:cxn modelId="{968C1EE6-0352-49A4-A310-AC18E0DEF9B9}" type="presParOf" srcId="{D43BEC09-6520-404A-AE85-54856A681655}" destId="{25AA04D6-41A1-46EA-A481-0F653FD65D72}" srcOrd="0" destOrd="0" presId="urn:microsoft.com/office/officeart/2005/8/layout/pList2#3"/>
    <dgm:cxn modelId="{D98F7706-E07B-4F58-A05A-8E7DC0A096E3}" type="presParOf" srcId="{25AA04D6-41A1-46EA-A481-0F653FD65D72}" destId="{2AF0788E-615E-4B66-B437-C901D9860EA8}" srcOrd="0" destOrd="0" presId="urn:microsoft.com/office/officeart/2005/8/layout/pList2#3"/>
    <dgm:cxn modelId="{8066E988-2802-4514-97E1-7662A7BEB176}" type="presParOf" srcId="{25AA04D6-41A1-46EA-A481-0F653FD65D72}" destId="{188A6AEE-1ABE-411D-ABD7-72650A64468E}" srcOrd="1" destOrd="0" presId="urn:microsoft.com/office/officeart/2005/8/layout/pList2#3"/>
    <dgm:cxn modelId="{16A69EE5-9454-4B22-AAB0-15D64B23C9B5}" type="presParOf" srcId="{25AA04D6-41A1-46EA-A481-0F653FD65D72}" destId="{B26BAF32-BF32-4083-A72F-F8C87848F1CF}" srcOrd="2" destOrd="0" presId="urn:microsoft.com/office/officeart/2005/8/layout/pList2#3"/>
    <dgm:cxn modelId="{10338367-3D96-4F54-9F2C-7573E48D4ABF}" type="presParOf" srcId="{D43BEC09-6520-404A-AE85-54856A681655}" destId="{F99A39FF-B805-4C48-A76E-61FA328CB175}" srcOrd="1" destOrd="0" presId="urn:microsoft.com/office/officeart/2005/8/layout/pList2#3"/>
    <dgm:cxn modelId="{E9B0344E-2BAF-44B5-82A5-C7E18E6A279F}" type="presParOf" srcId="{D43BEC09-6520-404A-AE85-54856A681655}" destId="{501EF61F-FE36-43B4-9E68-6FB20781EB0B}" srcOrd="2" destOrd="0" presId="urn:microsoft.com/office/officeart/2005/8/layout/pList2#3"/>
    <dgm:cxn modelId="{4ADB8227-98E0-4C45-8733-3D94DC504E00}" type="presParOf" srcId="{501EF61F-FE36-43B4-9E68-6FB20781EB0B}" destId="{C281246D-F41D-4C99-A3D7-9700A6D194FB}" srcOrd="0" destOrd="0" presId="urn:microsoft.com/office/officeart/2005/8/layout/pList2#3"/>
    <dgm:cxn modelId="{1655417B-D20C-4874-A9EB-1497E6C816AC}" type="presParOf" srcId="{501EF61F-FE36-43B4-9E68-6FB20781EB0B}" destId="{8C44B9A4-279E-46E4-817A-A7848A699F55}" srcOrd="1" destOrd="0" presId="urn:microsoft.com/office/officeart/2005/8/layout/pList2#3"/>
    <dgm:cxn modelId="{D6DA3226-6D90-4E5A-913D-DA0228FA6592}" type="presParOf" srcId="{501EF61F-FE36-43B4-9E68-6FB20781EB0B}" destId="{D62D0547-8ECB-45F7-8AD6-F733FFFD0E60}" srcOrd="2" destOrd="0" presId="urn:microsoft.com/office/officeart/2005/8/layout/pList2#3"/>
    <dgm:cxn modelId="{6CC6CE3E-57D9-4A7A-9524-02103D47269C}" type="presParOf" srcId="{D43BEC09-6520-404A-AE85-54856A681655}" destId="{A0496546-3972-4225-A02E-9476322E2CC8}" srcOrd="3" destOrd="0" presId="urn:microsoft.com/office/officeart/2005/8/layout/pList2#3"/>
    <dgm:cxn modelId="{158283FF-BD0C-46EB-9EA1-56E18D21D242}" type="presParOf" srcId="{D43BEC09-6520-404A-AE85-54856A681655}" destId="{F07B23FE-88BC-4D5B-BDE9-98FA18C995C8}" srcOrd="4" destOrd="0" presId="urn:microsoft.com/office/officeart/2005/8/layout/pList2#3"/>
    <dgm:cxn modelId="{44BA5684-A00F-4472-9E48-F6674AA79DA9}" type="presParOf" srcId="{F07B23FE-88BC-4D5B-BDE9-98FA18C995C8}" destId="{6F971147-6F3A-46F1-84BB-D334D57821DA}" srcOrd="0" destOrd="0" presId="urn:microsoft.com/office/officeart/2005/8/layout/pList2#3"/>
    <dgm:cxn modelId="{E7058DA5-9E7E-4ED8-BA20-66E5DDA86FF4}" type="presParOf" srcId="{F07B23FE-88BC-4D5B-BDE9-98FA18C995C8}" destId="{62ED3F5F-90C4-4126-94CE-84B4FE2EB75D}" srcOrd="1" destOrd="0" presId="urn:microsoft.com/office/officeart/2005/8/layout/pList2#3"/>
    <dgm:cxn modelId="{FB3ABFFD-0853-4FEE-8A0B-4F7BA30C160B}" type="presParOf" srcId="{F07B23FE-88BC-4D5B-BDE9-98FA18C995C8}" destId="{A77E9EE2-3D21-4671-8AE2-532442681C48}" srcOrd="2" destOrd="0" presId="urn:microsoft.com/office/officeart/2005/8/layout/pList2#3"/>
  </dgm:cxnLst>
  <dgm:bg/>
  <dgm:whole/>
  <dgm:extLst>
    <a:ext uri="http://schemas.microsoft.com/office/drawing/2008/diagram">
      <dsp:dataModelExt xmlns:dsp="http://schemas.microsoft.com/office/drawing/2008/diagram" xmlns="" relId="rId1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5E445F5-5E35-42F3-A13A-836D13B23A02}" type="doc">
      <dgm:prSet loTypeId="urn:microsoft.com/office/officeart/2005/8/layout/vList4#1" loCatId="list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000B8DC1-7B62-4A52-8CD8-22E8FAB46370}">
      <dgm:prSet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Отчет об исполнении бюджета составляется в установленном порядке на основании сводной бюджетной отчетности соответствующих главных администраторов бюджетных средств за предыдущий финансовый год  до 1 апреля текущего финансового года  </a:t>
          </a:r>
        </a:p>
      </dgm:t>
    </dgm:pt>
    <dgm:pt modelId="{36C10DF6-418C-41C5-82AF-39B5BE076D02}" type="parTrans" cxnId="{22A565CF-50C9-40C7-9B3E-52AF75E8E6E2}">
      <dgm:prSet/>
      <dgm:spPr/>
      <dgm:t>
        <a:bodyPr/>
        <a:lstStyle/>
        <a:p>
          <a:endParaRPr lang="ru-RU"/>
        </a:p>
      </dgm:t>
    </dgm:pt>
    <dgm:pt modelId="{181CFC6A-821B-4FD2-B1A4-47954899CF2D}" type="sibTrans" cxnId="{22A565CF-50C9-40C7-9B3E-52AF75E8E6E2}">
      <dgm:prSet/>
      <dgm:spPr/>
      <dgm:t>
        <a:bodyPr/>
        <a:lstStyle/>
        <a:p>
          <a:endParaRPr lang="ru-RU"/>
        </a:p>
      </dgm:t>
    </dgm:pt>
    <dgm:pt modelId="{1ABCEDC0-A90B-46FD-8186-100485EA5D25}">
      <dgm:prSet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Предоставление отчета об исполнении бюджета в контрольный орган для осуществления внешней проверки до 1 мая текущего финансового года</a:t>
          </a:r>
        </a:p>
      </dgm:t>
    </dgm:pt>
    <dgm:pt modelId="{45675508-C977-4754-B50D-A9131AC6F4B7}" type="parTrans" cxnId="{56BB71EA-05C6-41F6-9A0B-4D13FD77F783}">
      <dgm:prSet/>
      <dgm:spPr/>
      <dgm:t>
        <a:bodyPr/>
        <a:lstStyle/>
        <a:p>
          <a:endParaRPr lang="ru-RU"/>
        </a:p>
      </dgm:t>
    </dgm:pt>
    <dgm:pt modelId="{3860059B-887B-498D-8C8C-455132E9A103}" type="sibTrans" cxnId="{56BB71EA-05C6-41F6-9A0B-4D13FD77F783}">
      <dgm:prSet/>
      <dgm:spPr/>
      <dgm:t>
        <a:bodyPr/>
        <a:lstStyle/>
        <a:p>
          <a:endParaRPr lang="ru-RU"/>
        </a:p>
      </dgm:t>
    </dgm:pt>
    <dgm:pt modelId="{ECCBC82C-78C1-43F4-ACDC-21B31B0DCD8B}">
      <dgm:prSet custT="1"/>
      <dgm:spPr/>
      <dgm:t>
        <a:bodyPr/>
        <a:lstStyle/>
        <a:p>
          <a:r>
            <a: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Проведение публичных слушаний по проекту «Отчет об исполнении бюджета»</a:t>
          </a:r>
        </a:p>
      </dgm:t>
    </dgm:pt>
    <dgm:pt modelId="{1E98C2B7-9789-4B71-98D9-04505DC21663}" type="parTrans" cxnId="{EA52F71F-A6CB-446E-AD8B-B49872932010}">
      <dgm:prSet/>
      <dgm:spPr/>
      <dgm:t>
        <a:bodyPr/>
        <a:lstStyle/>
        <a:p>
          <a:endParaRPr lang="ru-RU"/>
        </a:p>
      </dgm:t>
    </dgm:pt>
    <dgm:pt modelId="{05905B91-815C-4A71-8EA4-B0DBA4CE73F9}" type="sibTrans" cxnId="{EA52F71F-A6CB-446E-AD8B-B49872932010}">
      <dgm:prSet/>
      <dgm:spPr/>
      <dgm:t>
        <a:bodyPr/>
        <a:lstStyle/>
        <a:p>
          <a:endParaRPr lang="ru-RU"/>
        </a:p>
      </dgm:t>
    </dgm:pt>
    <dgm:pt modelId="{00C1B387-A287-4F55-8064-769D405C5354}">
      <dgm:prSet custT="1"/>
      <dgm:spPr/>
      <dgm:t>
        <a:bodyPr/>
        <a:lstStyle/>
        <a:p>
          <a:pPr>
            <a:buClrTx/>
            <a:buSzTx/>
            <a:buFontTx/>
            <a:buNone/>
          </a:pPr>
          <a:r>
            <a:rPr kumimoji="0" lang="ru-RU" sz="1100" b="0" i="0" u="none" strike="noStrike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Предоставление отчета об исполнении бюджета и сопутствующих документов в Думу округа.</a:t>
          </a:r>
        </a:p>
        <a:p>
          <a:pPr>
            <a:buClrTx/>
            <a:buSzTx/>
            <a:buFontTx/>
            <a:buNone/>
          </a:pPr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Отчет об исполнении бюджета утверждается решением Думы округа</a:t>
          </a:r>
          <a:endParaRPr kumimoji="0" lang="ru-RU" sz="1100" b="0" i="0" u="none" strike="noStrike" cap="none" spc="0" normalizeH="0" baseline="0" noProof="0" dirty="0">
            <a:ln>
              <a:noFill/>
            </a:ln>
            <a:solidFill>
              <a:schemeClr val="tx1">
                <a:lumMod val="95000"/>
                <a:lumOff val="5000"/>
              </a:schemeClr>
            </a:solidFill>
            <a:effectLst/>
            <a:uLnTx/>
            <a:uFillTx/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3D61E529-C7AB-4B2A-8435-42C9B8EF2F9D}" type="parTrans" cxnId="{309CC7CC-C2E1-42CF-84B9-B4CFF5207896}">
      <dgm:prSet/>
      <dgm:spPr/>
      <dgm:t>
        <a:bodyPr/>
        <a:lstStyle/>
        <a:p>
          <a:endParaRPr lang="ru-RU"/>
        </a:p>
      </dgm:t>
    </dgm:pt>
    <dgm:pt modelId="{4479221B-5309-4D16-BB9C-116F8A89C5B5}" type="sibTrans" cxnId="{309CC7CC-C2E1-42CF-84B9-B4CFF5207896}">
      <dgm:prSet/>
      <dgm:spPr/>
      <dgm:t>
        <a:bodyPr/>
        <a:lstStyle/>
        <a:p>
          <a:endParaRPr lang="ru-RU"/>
        </a:p>
      </dgm:t>
    </dgm:pt>
    <dgm:pt modelId="{5CBA84B5-430F-4EE1-9744-5989C3AAEF27}" type="pres">
      <dgm:prSet presAssocID="{25E445F5-5E35-42F3-A13A-836D13B23A02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BF52C1A-4F30-46CB-985C-2D002D0F5912}" type="pres">
      <dgm:prSet presAssocID="{000B8DC1-7B62-4A52-8CD8-22E8FAB46370}" presName="comp" presStyleCnt="0"/>
      <dgm:spPr/>
    </dgm:pt>
    <dgm:pt modelId="{A1CA40AD-6983-4570-B029-91AAC2715B00}" type="pres">
      <dgm:prSet presAssocID="{000B8DC1-7B62-4A52-8CD8-22E8FAB46370}" presName="box" presStyleLbl="node1" presStyleIdx="0" presStyleCnt="4"/>
      <dgm:spPr/>
      <dgm:t>
        <a:bodyPr/>
        <a:lstStyle/>
        <a:p>
          <a:endParaRPr lang="ru-RU"/>
        </a:p>
      </dgm:t>
    </dgm:pt>
    <dgm:pt modelId="{DF4C75ED-08B2-48E0-953D-4D5BB6406999}" type="pres">
      <dgm:prSet presAssocID="{000B8DC1-7B62-4A52-8CD8-22E8FAB46370}" presName="img" presStyleLbl="fgImgPlace1" presStyleIdx="0" presStyleCnt="4"/>
      <dgm:spPr>
        <a:blipFill rotWithShape="1">
          <a:blip xmlns:r="http://schemas.openxmlformats.org/officeDocument/2006/relationships" r:embed="rId1"/>
          <a:srcRect/>
          <a:stretch>
            <a:fillRect l="-11000" r="-11000"/>
          </a:stretch>
        </a:blipFill>
      </dgm:spPr>
    </dgm:pt>
    <dgm:pt modelId="{3809980C-3F75-4254-BD5B-382ED6F59A0E}" type="pres">
      <dgm:prSet presAssocID="{000B8DC1-7B62-4A52-8CD8-22E8FAB46370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0318D6-F1BC-447A-8BFC-B2ED6879308C}" type="pres">
      <dgm:prSet presAssocID="{181CFC6A-821B-4FD2-B1A4-47954899CF2D}" presName="spacer" presStyleCnt="0"/>
      <dgm:spPr/>
    </dgm:pt>
    <dgm:pt modelId="{FF94A999-4616-455C-BE23-A9BFF0DD4597}" type="pres">
      <dgm:prSet presAssocID="{1ABCEDC0-A90B-46FD-8186-100485EA5D25}" presName="comp" presStyleCnt="0"/>
      <dgm:spPr/>
    </dgm:pt>
    <dgm:pt modelId="{5BAB7AD6-166C-4B6F-87B5-47514BD218D0}" type="pres">
      <dgm:prSet presAssocID="{1ABCEDC0-A90B-46FD-8186-100485EA5D25}" presName="box" presStyleLbl="node1" presStyleIdx="1" presStyleCnt="4"/>
      <dgm:spPr/>
      <dgm:t>
        <a:bodyPr/>
        <a:lstStyle/>
        <a:p>
          <a:endParaRPr lang="ru-RU"/>
        </a:p>
      </dgm:t>
    </dgm:pt>
    <dgm:pt modelId="{7B27FE99-7254-49D2-8E2A-DFEC99D98C7C}" type="pres">
      <dgm:prSet presAssocID="{1ABCEDC0-A90B-46FD-8186-100485EA5D25}" presName="img" presStyleLbl="fgImgPlace1" presStyleIdx="1" presStyleCnt="4"/>
      <dgm:spPr>
        <a:blipFill rotWithShape="1">
          <a:blip xmlns:r="http://schemas.openxmlformats.org/officeDocument/2006/relationships" r:embed="rId2"/>
          <a:srcRect/>
          <a:stretch>
            <a:fillRect/>
          </a:stretch>
        </a:blipFill>
      </dgm:spPr>
    </dgm:pt>
    <dgm:pt modelId="{D53BE025-B90C-4132-96A5-4ECA0A8F1285}" type="pres">
      <dgm:prSet presAssocID="{1ABCEDC0-A90B-46FD-8186-100485EA5D25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19169B-3400-44B3-BB51-14BBEE3D94AF}" type="pres">
      <dgm:prSet presAssocID="{3860059B-887B-498D-8C8C-455132E9A103}" presName="spacer" presStyleCnt="0"/>
      <dgm:spPr/>
    </dgm:pt>
    <dgm:pt modelId="{C966C549-34E5-48DA-8229-0C849CD688A5}" type="pres">
      <dgm:prSet presAssocID="{ECCBC82C-78C1-43F4-ACDC-21B31B0DCD8B}" presName="comp" presStyleCnt="0"/>
      <dgm:spPr/>
    </dgm:pt>
    <dgm:pt modelId="{B64DA9C5-E08E-48FB-A1FA-B09FB91B4A45}" type="pres">
      <dgm:prSet presAssocID="{ECCBC82C-78C1-43F4-ACDC-21B31B0DCD8B}" presName="box" presStyleLbl="node1" presStyleIdx="2" presStyleCnt="4"/>
      <dgm:spPr/>
      <dgm:t>
        <a:bodyPr/>
        <a:lstStyle/>
        <a:p>
          <a:endParaRPr lang="ru-RU"/>
        </a:p>
      </dgm:t>
    </dgm:pt>
    <dgm:pt modelId="{9A92528A-FE77-4960-9B7B-A18A909A282D}" type="pres">
      <dgm:prSet presAssocID="{ECCBC82C-78C1-43F4-ACDC-21B31B0DCD8B}" presName="img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/>
          </a:stretch>
        </a:blipFill>
      </dgm:spPr>
    </dgm:pt>
    <dgm:pt modelId="{AFE9EA6D-2CCB-4F3A-91F2-62B36C0C31E8}" type="pres">
      <dgm:prSet presAssocID="{ECCBC82C-78C1-43F4-ACDC-21B31B0DCD8B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090A5A-3A21-474D-A69A-70069C6F4D1A}" type="pres">
      <dgm:prSet presAssocID="{05905B91-815C-4A71-8EA4-B0DBA4CE73F9}" presName="spacer" presStyleCnt="0"/>
      <dgm:spPr/>
    </dgm:pt>
    <dgm:pt modelId="{6A5C0724-BACF-4053-A0FA-E67201D02BD1}" type="pres">
      <dgm:prSet presAssocID="{00C1B387-A287-4F55-8064-769D405C5354}" presName="comp" presStyleCnt="0"/>
      <dgm:spPr/>
    </dgm:pt>
    <dgm:pt modelId="{F51342B7-35A6-4F7C-8228-05AF209D0098}" type="pres">
      <dgm:prSet presAssocID="{00C1B387-A287-4F55-8064-769D405C5354}" presName="box" presStyleLbl="node1" presStyleIdx="3" presStyleCnt="4"/>
      <dgm:spPr/>
      <dgm:t>
        <a:bodyPr/>
        <a:lstStyle/>
        <a:p>
          <a:endParaRPr lang="ru-RU"/>
        </a:p>
      </dgm:t>
    </dgm:pt>
    <dgm:pt modelId="{8517F516-0E08-4D6C-8BD9-0F0AC0331CF5}" type="pres">
      <dgm:prSet presAssocID="{00C1B387-A287-4F55-8064-769D405C5354}" presName="img" presStyleLbl="fgImgPlace1" presStyleIdx="3" presStyleCnt="4"/>
      <dgm:spPr>
        <a:blipFill rotWithShape="1">
          <a:blip xmlns:r="http://schemas.openxmlformats.org/officeDocument/2006/relationships" r:embed="rId4"/>
          <a:srcRect/>
          <a:stretch>
            <a:fillRect t="-64000" b="-64000"/>
          </a:stretch>
        </a:blipFill>
      </dgm:spPr>
    </dgm:pt>
    <dgm:pt modelId="{3FFD6AED-0749-4E97-B2B2-B95C7827F7CD}" type="pres">
      <dgm:prSet presAssocID="{00C1B387-A287-4F55-8064-769D405C5354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11D1F9B-736B-4AC1-8B95-FDDF527F4101}" type="presOf" srcId="{000B8DC1-7B62-4A52-8CD8-22E8FAB46370}" destId="{A1CA40AD-6983-4570-B029-91AAC2715B00}" srcOrd="0" destOrd="0" presId="urn:microsoft.com/office/officeart/2005/8/layout/vList4#1"/>
    <dgm:cxn modelId="{38D76F75-4CD1-4D7F-9712-02074782D7F6}" type="presOf" srcId="{25E445F5-5E35-42F3-A13A-836D13B23A02}" destId="{5CBA84B5-430F-4EE1-9744-5989C3AAEF27}" srcOrd="0" destOrd="0" presId="urn:microsoft.com/office/officeart/2005/8/layout/vList4#1"/>
    <dgm:cxn modelId="{EA52F71F-A6CB-446E-AD8B-B49872932010}" srcId="{25E445F5-5E35-42F3-A13A-836D13B23A02}" destId="{ECCBC82C-78C1-43F4-ACDC-21B31B0DCD8B}" srcOrd="2" destOrd="0" parTransId="{1E98C2B7-9789-4B71-98D9-04505DC21663}" sibTransId="{05905B91-815C-4A71-8EA4-B0DBA4CE73F9}"/>
    <dgm:cxn modelId="{22A565CF-50C9-40C7-9B3E-52AF75E8E6E2}" srcId="{25E445F5-5E35-42F3-A13A-836D13B23A02}" destId="{000B8DC1-7B62-4A52-8CD8-22E8FAB46370}" srcOrd="0" destOrd="0" parTransId="{36C10DF6-418C-41C5-82AF-39B5BE076D02}" sibTransId="{181CFC6A-821B-4FD2-B1A4-47954899CF2D}"/>
    <dgm:cxn modelId="{37108209-1C9C-48B0-97ED-94E6EF204810}" type="presOf" srcId="{00C1B387-A287-4F55-8064-769D405C5354}" destId="{F51342B7-35A6-4F7C-8228-05AF209D0098}" srcOrd="0" destOrd="0" presId="urn:microsoft.com/office/officeart/2005/8/layout/vList4#1"/>
    <dgm:cxn modelId="{C8AC0B09-CF64-414D-AA3E-B3F902EFEBC8}" type="presOf" srcId="{1ABCEDC0-A90B-46FD-8186-100485EA5D25}" destId="{5BAB7AD6-166C-4B6F-87B5-47514BD218D0}" srcOrd="0" destOrd="0" presId="urn:microsoft.com/office/officeart/2005/8/layout/vList4#1"/>
    <dgm:cxn modelId="{3C46C202-30C8-4C1F-A1EB-7CFA0AE15F6E}" type="presOf" srcId="{000B8DC1-7B62-4A52-8CD8-22E8FAB46370}" destId="{3809980C-3F75-4254-BD5B-382ED6F59A0E}" srcOrd="1" destOrd="0" presId="urn:microsoft.com/office/officeart/2005/8/layout/vList4#1"/>
    <dgm:cxn modelId="{309CC7CC-C2E1-42CF-84B9-B4CFF5207896}" srcId="{25E445F5-5E35-42F3-A13A-836D13B23A02}" destId="{00C1B387-A287-4F55-8064-769D405C5354}" srcOrd="3" destOrd="0" parTransId="{3D61E529-C7AB-4B2A-8435-42C9B8EF2F9D}" sibTransId="{4479221B-5309-4D16-BB9C-116F8A89C5B5}"/>
    <dgm:cxn modelId="{D14C9FF9-001D-4D20-8723-ED4EAE62A1F0}" type="presOf" srcId="{1ABCEDC0-A90B-46FD-8186-100485EA5D25}" destId="{D53BE025-B90C-4132-96A5-4ECA0A8F1285}" srcOrd="1" destOrd="0" presId="urn:microsoft.com/office/officeart/2005/8/layout/vList4#1"/>
    <dgm:cxn modelId="{D3ECB735-2939-452E-AE4D-946C1733540E}" type="presOf" srcId="{00C1B387-A287-4F55-8064-769D405C5354}" destId="{3FFD6AED-0749-4E97-B2B2-B95C7827F7CD}" srcOrd="1" destOrd="0" presId="urn:microsoft.com/office/officeart/2005/8/layout/vList4#1"/>
    <dgm:cxn modelId="{4207F5B1-54B4-47CF-AD56-B239E2774CC9}" type="presOf" srcId="{ECCBC82C-78C1-43F4-ACDC-21B31B0DCD8B}" destId="{B64DA9C5-E08E-48FB-A1FA-B09FB91B4A45}" srcOrd="0" destOrd="0" presId="urn:microsoft.com/office/officeart/2005/8/layout/vList4#1"/>
    <dgm:cxn modelId="{56BB71EA-05C6-41F6-9A0B-4D13FD77F783}" srcId="{25E445F5-5E35-42F3-A13A-836D13B23A02}" destId="{1ABCEDC0-A90B-46FD-8186-100485EA5D25}" srcOrd="1" destOrd="0" parTransId="{45675508-C977-4754-B50D-A9131AC6F4B7}" sibTransId="{3860059B-887B-498D-8C8C-455132E9A103}"/>
    <dgm:cxn modelId="{664ED5CB-0398-41D9-B21C-DED2C0A81D7C}" type="presOf" srcId="{ECCBC82C-78C1-43F4-ACDC-21B31B0DCD8B}" destId="{AFE9EA6D-2CCB-4F3A-91F2-62B36C0C31E8}" srcOrd="1" destOrd="0" presId="urn:microsoft.com/office/officeart/2005/8/layout/vList4#1"/>
    <dgm:cxn modelId="{F64C39C2-362E-4810-B7BE-C7B115602550}" type="presParOf" srcId="{5CBA84B5-430F-4EE1-9744-5989C3AAEF27}" destId="{0BF52C1A-4F30-46CB-985C-2D002D0F5912}" srcOrd="0" destOrd="0" presId="urn:microsoft.com/office/officeart/2005/8/layout/vList4#1"/>
    <dgm:cxn modelId="{A1227E0E-005D-43A1-90CC-17CB3D1A5A69}" type="presParOf" srcId="{0BF52C1A-4F30-46CB-985C-2D002D0F5912}" destId="{A1CA40AD-6983-4570-B029-91AAC2715B00}" srcOrd="0" destOrd="0" presId="urn:microsoft.com/office/officeart/2005/8/layout/vList4#1"/>
    <dgm:cxn modelId="{2FEB2071-75DE-47F6-8A1F-8D406B761FC9}" type="presParOf" srcId="{0BF52C1A-4F30-46CB-985C-2D002D0F5912}" destId="{DF4C75ED-08B2-48E0-953D-4D5BB6406999}" srcOrd="1" destOrd="0" presId="urn:microsoft.com/office/officeart/2005/8/layout/vList4#1"/>
    <dgm:cxn modelId="{B2E960F3-CC60-43CC-8FC6-AB90155B3948}" type="presParOf" srcId="{0BF52C1A-4F30-46CB-985C-2D002D0F5912}" destId="{3809980C-3F75-4254-BD5B-382ED6F59A0E}" srcOrd="2" destOrd="0" presId="urn:microsoft.com/office/officeart/2005/8/layout/vList4#1"/>
    <dgm:cxn modelId="{3408B577-4200-4A5E-AC06-650A4F573D24}" type="presParOf" srcId="{5CBA84B5-430F-4EE1-9744-5989C3AAEF27}" destId="{010318D6-F1BC-447A-8BFC-B2ED6879308C}" srcOrd="1" destOrd="0" presId="urn:microsoft.com/office/officeart/2005/8/layout/vList4#1"/>
    <dgm:cxn modelId="{67EA1920-749C-418A-8465-855AC9A35DC9}" type="presParOf" srcId="{5CBA84B5-430F-4EE1-9744-5989C3AAEF27}" destId="{FF94A999-4616-455C-BE23-A9BFF0DD4597}" srcOrd="2" destOrd="0" presId="urn:microsoft.com/office/officeart/2005/8/layout/vList4#1"/>
    <dgm:cxn modelId="{BF63922E-B8B2-4BA5-B185-EEDE23F849A4}" type="presParOf" srcId="{FF94A999-4616-455C-BE23-A9BFF0DD4597}" destId="{5BAB7AD6-166C-4B6F-87B5-47514BD218D0}" srcOrd="0" destOrd="0" presId="urn:microsoft.com/office/officeart/2005/8/layout/vList4#1"/>
    <dgm:cxn modelId="{F185298A-70F4-43B2-AA9D-A9A7CD0B3A21}" type="presParOf" srcId="{FF94A999-4616-455C-BE23-A9BFF0DD4597}" destId="{7B27FE99-7254-49D2-8E2A-DFEC99D98C7C}" srcOrd="1" destOrd="0" presId="urn:microsoft.com/office/officeart/2005/8/layout/vList4#1"/>
    <dgm:cxn modelId="{E3A4249D-87BD-4F3D-88CC-98D45C3FD9B7}" type="presParOf" srcId="{FF94A999-4616-455C-BE23-A9BFF0DD4597}" destId="{D53BE025-B90C-4132-96A5-4ECA0A8F1285}" srcOrd="2" destOrd="0" presId="urn:microsoft.com/office/officeart/2005/8/layout/vList4#1"/>
    <dgm:cxn modelId="{57918B9A-AACC-417C-82DD-C14DFE5F9A82}" type="presParOf" srcId="{5CBA84B5-430F-4EE1-9744-5989C3AAEF27}" destId="{7019169B-3400-44B3-BB51-14BBEE3D94AF}" srcOrd="3" destOrd="0" presId="urn:microsoft.com/office/officeart/2005/8/layout/vList4#1"/>
    <dgm:cxn modelId="{3CCC213C-0E48-4813-AD18-73EC765D3FDB}" type="presParOf" srcId="{5CBA84B5-430F-4EE1-9744-5989C3AAEF27}" destId="{C966C549-34E5-48DA-8229-0C849CD688A5}" srcOrd="4" destOrd="0" presId="urn:microsoft.com/office/officeart/2005/8/layout/vList4#1"/>
    <dgm:cxn modelId="{E7FD5DA3-041E-46F4-B79C-A4A797F1145A}" type="presParOf" srcId="{C966C549-34E5-48DA-8229-0C849CD688A5}" destId="{B64DA9C5-E08E-48FB-A1FA-B09FB91B4A45}" srcOrd="0" destOrd="0" presId="urn:microsoft.com/office/officeart/2005/8/layout/vList4#1"/>
    <dgm:cxn modelId="{32C5545B-DD1A-43FD-9C06-F018212F2289}" type="presParOf" srcId="{C966C549-34E5-48DA-8229-0C849CD688A5}" destId="{9A92528A-FE77-4960-9B7B-A18A909A282D}" srcOrd="1" destOrd="0" presId="urn:microsoft.com/office/officeart/2005/8/layout/vList4#1"/>
    <dgm:cxn modelId="{F110EEB5-6E9A-487E-B001-23190D735946}" type="presParOf" srcId="{C966C549-34E5-48DA-8229-0C849CD688A5}" destId="{AFE9EA6D-2CCB-4F3A-91F2-62B36C0C31E8}" srcOrd="2" destOrd="0" presId="urn:microsoft.com/office/officeart/2005/8/layout/vList4#1"/>
    <dgm:cxn modelId="{F5C0D24D-6A25-4251-BFD5-75F6F1D3435E}" type="presParOf" srcId="{5CBA84B5-430F-4EE1-9744-5989C3AAEF27}" destId="{AE090A5A-3A21-474D-A69A-70069C6F4D1A}" srcOrd="5" destOrd="0" presId="urn:microsoft.com/office/officeart/2005/8/layout/vList4#1"/>
    <dgm:cxn modelId="{D5DFA411-20B4-4B20-91BC-44C469BB5883}" type="presParOf" srcId="{5CBA84B5-430F-4EE1-9744-5989C3AAEF27}" destId="{6A5C0724-BACF-4053-A0FA-E67201D02BD1}" srcOrd="6" destOrd="0" presId="urn:microsoft.com/office/officeart/2005/8/layout/vList4#1"/>
    <dgm:cxn modelId="{2E7B1D20-BB1C-4939-8BE2-C42F561F882D}" type="presParOf" srcId="{6A5C0724-BACF-4053-A0FA-E67201D02BD1}" destId="{F51342B7-35A6-4F7C-8228-05AF209D0098}" srcOrd="0" destOrd="0" presId="urn:microsoft.com/office/officeart/2005/8/layout/vList4#1"/>
    <dgm:cxn modelId="{C33C5BE7-122B-4F54-B7D1-C2ED843A1EC0}" type="presParOf" srcId="{6A5C0724-BACF-4053-A0FA-E67201D02BD1}" destId="{8517F516-0E08-4D6C-8BD9-0F0AC0331CF5}" srcOrd="1" destOrd="0" presId="urn:microsoft.com/office/officeart/2005/8/layout/vList4#1"/>
    <dgm:cxn modelId="{5F107814-FB0F-4366-BAA4-0C55609C3254}" type="presParOf" srcId="{6A5C0724-BACF-4053-A0FA-E67201D02BD1}" destId="{3FFD6AED-0749-4E97-B2B2-B95C7827F7CD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304D8DB-B645-488A-A762-706DEFA10879}" type="doc">
      <dgm:prSet loTypeId="urn:microsoft.com/office/officeart/2008/layout/PictureAccentLis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ABBBE49-F52A-428C-A5C2-1975C8124015}">
      <dgm:prSet phldrT="[Текст]" custT="1"/>
      <dgm:spPr>
        <a:solidFill>
          <a:srgbClr val="DBF612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выравнивание бюджетной обеспеченности</a:t>
          </a:r>
        </a:p>
        <a:p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102731032 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gm:t>
    </dgm:pt>
    <dgm:pt modelId="{7E26DEC4-7CD5-41E2-BA32-B133850A1104}" type="parTrans" cxnId="{43A4288C-B73F-41A3-84F6-441ADECAA19D}">
      <dgm:prSet/>
      <dgm:spPr/>
      <dgm:t>
        <a:bodyPr/>
        <a:lstStyle/>
        <a:p>
          <a:endParaRPr lang="ru-RU"/>
        </a:p>
      </dgm:t>
    </dgm:pt>
    <dgm:pt modelId="{2E6CCC5E-AD4E-41FB-82A0-7AF32600278A}" type="sibTrans" cxnId="{43A4288C-B73F-41A3-84F6-441ADECAA19D}">
      <dgm:prSet/>
      <dgm:spPr/>
      <dgm:t>
        <a:bodyPr/>
        <a:lstStyle/>
        <a:p>
          <a:endParaRPr lang="ru-RU"/>
        </a:p>
      </dgm:t>
    </dgm:pt>
    <dgm:pt modelId="{E94D0CF6-19E7-4AE9-BF3A-C66188D9504D}">
      <dgm:prSet phldrT="[Текст]" custT="1"/>
      <dgm:spPr>
        <a:solidFill>
          <a:srgbClr val="DBF612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поддержку мер по обеспечению сбалансированности бюджетов</a:t>
          </a:r>
        </a:p>
        <a:p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22040400,88 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gm:t>
    </dgm:pt>
    <dgm:pt modelId="{C26474E0-B3F3-4D4E-8546-8E4875C7BFF5}" type="parTrans" cxnId="{CAB34FC4-E3F4-4BEB-8F35-E49109926BE7}">
      <dgm:prSet/>
      <dgm:spPr/>
      <dgm:t>
        <a:bodyPr/>
        <a:lstStyle/>
        <a:p>
          <a:endParaRPr lang="ru-RU"/>
        </a:p>
      </dgm:t>
    </dgm:pt>
    <dgm:pt modelId="{30934206-1563-4D57-B5A3-22BF421E5D33}" type="sibTrans" cxnId="{CAB34FC4-E3F4-4BEB-8F35-E49109926BE7}">
      <dgm:prSet/>
      <dgm:spPr/>
      <dgm:t>
        <a:bodyPr/>
        <a:lstStyle/>
        <a:p>
          <a:endParaRPr lang="ru-RU"/>
        </a:p>
      </dgm:t>
    </dgm:pt>
    <dgm:pt modelId="{1D885DDC-36B9-4323-9812-4725B3F14CB0}">
      <dgm:prSet phldrT="[Текст]" custT="1"/>
      <dgm:spPr>
        <a:solidFill>
          <a:srgbClr val="DBF612"/>
        </a:solidFill>
      </dgm:spPr>
      <dgm:t>
        <a:bodyPr/>
        <a:lstStyle/>
        <a:p>
          <a:r>
            <a:rPr lang="ru-RU" sz="12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Дотации</a:t>
          </a:r>
        </a:p>
      </dgm:t>
    </dgm:pt>
    <dgm:pt modelId="{1F4D7FDF-FF1C-4B16-8D45-6CE460433BEC}" type="sibTrans" cxnId="{BA5BA5EF-4AB2-43E0-AFCA-62C3687C5C11}">
      <dgm:prSet/>
      <dgm:spPr/>
      <dgm:t>
        <a:bodyPr/>
        <a:lstStyle/>
        <a:p>
          <a:endParaRPr lang="ru-RU"/>
        </a:p>
      </dgm:t>
    </dgm:pt>
    <dgm:pt modelId="{7926EE70-583C-46C1-B68B-3C146D7634B4}" type="parTrans" cxnId="{BA5BA5EF-4AB2-43E0-AFCA-62C3687C5C11}">
      <dgm:prSet/>
      <dgm:spPr/>
      <dgm:t>
        <a:bodyPr/>
        <a:lstStyle/>
        <a:p>
          <a:endParaRPr lang="ru-RU"/>
        </a:p>
      </dgm:t>
    </dgm:pt>
    <dgm:pt modelId="{11CED224-615B-451B-B0C2-A0901B42BB22}">
      <dgm:prSet phldrT="[Текст]" custT="1"/>
      <dgm:spPr>
        <a:solidFill>
          <a:srgbClr val="DBF612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Прочие дотации</a:t>
          </a:r>
        </a:p>
        <a:p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18390000 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gm:t>
    </dgm:pt>
    <dgm:pt modelId="{2950D734-F393-4F70-8148-AB26F7DB3B1A}" type="parTrans" cxnId="{CC8B8E75-4827-47C9-AC18-E824AC8AD4FF}">
      <dgm:prSet/>
      <dgm:spPr/>
      <dgm:t>
        <a:bodyPr/>
        <a:lstStyle/>
        <a:p>
          <a:endParaRPr lang="ru-RU"/>
        </a:p>
      </dgm:t>
    </dgm:pt>
    <dgm:pt modelId="{F6FF0BA9-F8C7-44F9-9458-5465BF8A6389}" type="sibTrans" cxnId="{CC8B8E75-4827-47C9-AC18-E824AC8AD4FF}">
      <dgm:prSet/>
      <dgm:spPr/>
      <dgm:t>
        <a:bodyPr/>
        <a:lstStyle/>
        <a:p>
          <a:endParaRPr lang="ru-RU"/>
        </a:p>
      </dgm:t>
    </dgm:pt>
    <dgm:pt modelId="{D08CD10F-F649-4251-9C8B-5B66DB11DCCA}" type="pres">
      <dgm:prSet presAssocID="{5304D8DB-B645-488A-A762-706DEFA10879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04C45C6-F669-48AC-B5D8-3CB01F496C19}" type="pres">
      <dgm:prSet presAssocID="{1D885DDC-36B9-4323-9812-4725B3F14CB0}" presName="root" presStyleCnt="0">
        <dgm:presLayoutVars>
          <dgm:chMax/>
          <dgm:chPref val="4"/>
        </dgm:presLayoutVars>
      </dgm:prSet>
      <dgm:spPr/>
    </dgm:pt>
    <dgm:pt modelId="{F7447423-34F0-46EB-8C5E-2DF0F4D8EF35}" type="pres">
      <dgm:prSet presAssocID="{1D885DDC-36B9-4323-9812-4725B3F14CB0}" presName="rootComposite" presStyleCnt="0">
        <dgm:presLayoutVars/>
      </dgm:prSet>
      <dgm:spPr/>
    </dgm:pt>
    <dgm:pt modelId="{C1C9C777-0817-47A4-A669-547425E7E7B1}" type="pres">
      <dgm:prSet presAssocID="{1D885DDC-36B9-4323-9812-4725B3F14CB0}" presName="rootText" presStyleLbl="node0" presStyleIdx="0" presStyleCnt="1">
        <dgm:presLayoutVars>
          <dgm:chMax/>
          <dgm:chPref val="4"/>
        </dgm:presLayoutVars>
      </dgm:prSet>
      <dgm:spPr/>
      <dgm:t>
        <a:bodyPr/>
        <a:lstStyle/>
        <a:p>
          <a:endParaRPr lang="ru-RU"/>
        </a:p>
      </dgm:t>
    </dgm:pt>
    <dgm:pt modelId="{DDBA848F-85DC-4826-8E65-D9521BDDF185}" type="pres">
      <dgm:prSet presAssocID="{1D885DDC-36B9-4323-9812-4725B3F14CB0}" presName="childShape" presStyleCnt="0">
        <dgm:presLayoutVars>
          <dgm:chMax val="0"/>
          <dgm:chPref val="0"/>
        </dgm:presLayoutVars>
      </dgm:prSet>
      <dgm:spPr/>
    </dgm:pt>
    <dgm:pt modelId="{24938140-6436-4B9D-86E3-321496A8FD48}" type="pres">
      <dgm:prSet presAssocID="{BABBBE49-F52A-428C-A5C2-1975C8124015}" presName="childComposite" presStyleCnt="0">
        <dgm:presLayoutVars>
          <dgm:chMax val="0"/>
          <dgm:chPref val="0"/>
        </dgm:presLayoutVars>
      </dgm:prSet>
      <dgm:spPr/>
    </dgm:pt>
    <dgm:pt modelId="{D887B432-965B-4C12-8A25-45DB5F53C435}" type="pres">
      <dgm:prSet presAssocID="{BABBBE49-F52A-428C-A5C2-1975C8124015}" presName="Image" presStyleLbl="node1" presStyleIdx="0" presStyleCnt="3"/>
      <dgm:spPr>
        <a:blipFill rotWithShape="1">
          <a:blip xmlns:r="http://schemas.openxmlformats.org/officeDocument/2006/relationships" r:embed="rId1"/>
          <a:srcRect/>
          <a:stretch>
            <a:fillRect l="-25000" r="-25000"/>
          </a:stretch>
        </a:blipFill>
      </dgm:spPr>
    </dgm:pt>
    <dgm:pt modelId="{E2837004-12BB-4D37-A555-E8EB259AC879}" type="pres">
      <dgm:prSet presAssocID="{BABBBE49-F52A-428C-A5C2-1975C8124015}" presName="childText" presStyleLbl="l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4DA0F6-525A-4CD6-9342-5DBDA7D64BDF}" type="pres">
      <dgm:prSet presAssocID="{E94D0CF6-19E7-4AE9-BF3A-C66188D9504D}" presName="childComposite" presStyleCnt="0">
        <dgm:presLayoutVars>
          <dgm:chMax val="0"/>
          <dgm:chPref val="0"/>
        </dgm:presLayoutVars>
      </dgm:prSet>
      <dgm:spPr/>
    </dgm:pt>
    <dgm:pt modelId="{2BFEE5AA-D80C-4D82-A7A5-7BBD6BDE9E36}" type="pres">
      <dgm:prSet presAssocID="{E94D0CF6-19E7-4AE9-BF3A-C66188D9504D}" presName="Image" presStyleLbl="node1" presStyleIdx="1" presStyleCnt="3"/>
      <dgm:spPr>
        <a:blipFill rotWithShape="1">
          <a:blip xmlns:r="http://schemas.openxmlformats.org/officeDocument/2006/relationships" r:embed="rId2"/>
          <a:srcRect/>
          <a:stretch>
            <a:fillRect l="-29000" r="-29000"/>
          </a:stretch>
        </a:blipFill>
      </dgm:spPr>
    </dgm:pt>
    <dgm:pt modelId="{C44B965D-6C99-4714-BC1F-AE94B9840661}" type="pres">
      <dgm:prSet presAssocID="{E94D0CF6-19E7-4AE9-BF3A-C66188D9504D}" presName="childText" presStyleLbl="l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ED6DF9-E530-4D2B-BA33-935FF2ECBF37}" type="pres">
      <dgm:prSet presAssocID="{11CED224-615B-451B-B0C2-A0901B42BB22}" presName="childComposite" presStyleCnt="0">
        <dgm:presLayoutVars>
          <dgm:chMax val="0"/>
          <dgm:chPref val="0"/>
        </dgm:presLayoutVars>
      </dgm:prSet>
      <dgm:spPr/>
    </dgm:pt>
    <dgm:pt modelId="{98BB9C72-5D83-47BE-9757-F8B38078F97E}" type="pres">
      <dgm:prSet presAssocID="{11CED224-615B-451B-B0C2-A0901B42BB22}" presName="Image" presStyleLbl="node1" presStyleIdx="2" presStyleCnt="3"/>
      <dgm:spPr>
        <a:blipFill rotWithShape="1">
          <a:blip xmlns:r="http://schemas.openxmlformats.org/officeDocument/2006/relationships" r:embed="rId3"/>
          <a:srcRect/>
          <a:stretch>
            <a:fillRect l="-40000" r="-40000"/>
          </a:stretch>
        </a:blipFill>
      </dgm:spPr>
    </dgm:pt>
    <dgm:pt modelId="{AC2F409C-2752-4B57-A249-AF8E28B10E65}" type="pres">
      <dgm:prSet presAssocID="{11CED224-615B-451B-B0C2-A0901B42BB22}" presName="childText" presStyleLbl="l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AB34FC4-E3F4-4BEB-8F35-E49109926BE7}" srcId="{1D885DDC-36B9-4323-9812-4725B3F14CB0}" destId="{E94D0CF6-19E7-4AE9-BF3A-C66188D9504D}" srcOrd="1" destOrd="0" parTransId="{C26474E0-B3F3-4D4E-8546-8E4875C7BFF5}" sibTransId="{30934206-1563-4D57-B5A3-22BF421E5D33}"/>
    <dgm:cxn modelId="{43A4288C-B73F-41A3-84F6-441ADECAA19D}" srcId="{1D885DDC-36B9-4323-9812-4725B3F14CB0}" destId="{BABBBE49-F52A-428C-A5C2-1975C8124015}" srcOrd="0" destOrd="0" parTransId="{7E26DEC4-7CD5-41E2-BA32-B133850A1104}" sibTransId="{2E6CCC5E-AD4E-41FB-82A0-7AF32600278A}"/>
    <dgm:cxn modelId="{F5C39894-21AC-4961-9D38-033F7258FF3A}" type="presOf" srcId="{1D885DDC-36B9-4323-9812-4725B3F14CB0}" destId="{C1C9C777-0817-47A4-A669-547425E7E7B1}" srcOrd="0" destOrd="0" presId="urn:microsoft.com/office/officeart/2008/layout/PictureAccentList"/>
    <dgm:cxn modelId="{6DDDD7FA-FC19-4446-96EA-CC81F092424B}" type="presOf" srcId="{BABBBE49-F52A-428C-A5C2-1975C8124015}" destId="{E2837004-12BB-4D37-A555-E8EB259AC879}" srcOrd="0" destOrd="0" presId="urn:microsoft.com/office/officeart/2008/layout/PictureAccentList"/>
    <dgm:cxn modelId="{23077F16-E207-4CB9-A5BA-79652C34F561}" type="presOf" srcId="{E94D0CF6-19E7-4AE9-BF3A-C66188D9504D}" destId="{C44B965D-6C99-4714-BC1F-AE94B9840661}" srcOrd="0" destOrd="0" presId="urn:microsoft.com/office/officeart/2008/layout/PictureAccentList"/>
    <dgm:cxn modelId="{97E7F961-8DC4-41CD-9789-004B258502C8}" type="presOf" srcId="{5304D8DB-B645-488A-A762-706DEFA10879}" destId="{D08CD10F-F649-4251-9C8B-5B66DB11DCCA}" srcOrd="0" destOrd="0" presId="urn:microsoft.com/office/officeart/2008/layout/PictureAccentList"/>
    <dgm:cxn modelId="{CC8B8E75-4827-47C9-AC18-E824AC8AD4FF}" srcId="{1D885DDC-36B9-4323-9812-4725B3F14CB0}" destId="{11CED224-615B-451B-B0C2-A0901B42BB22}" srcOrd="2" destOrd="0" parTransId="{2950D734-F393-4F70-8148-AB26F7DB3B1A}" sibTransId="{F6FF0BA9-F8C7-44F9-9458-5465BF8A6389}"/>
    <dgm:cxn modelId="{EFF13067-1926-4E52-9EB6-AFAB9BA1183F}" type="presOf" srcId="{11CED224-615B-451B-B0C2-A0901B42BB22}" destId="{AC2F409C-2752-4B57-A249-AF8E28B10E65}" srcOrd="0" destOrd="0" presId="urn:microsoft.com/office/officeart/2008/layout/PictureAccentList"/>
    <dgm:cxn modelId="{BA5BA5EF-4AB2-43E0-AFCA-62C3687C5C11}" srcId="{5304D8DB-B645-488A-A762-706DEFA10879}" destId="{1D885DDC-36B9-4323-9812-4725B3F14CB0}" srcOrd="0" destOrd="0" parTransId="{7926EE70-583C-46C1-B68B-3C146D7634B4}" sibTransId="{1F4D7FDF-FF1C-4B16-8D45-6CE460433BEC}"/>
    <dgm:cxn modelId="{23D68330-0DE9-410A-8652-EE3BB17D0758}" type="presParOf" srcId="{D08CD10F-F649-4251-9C8B-5B66DB11DCCA}" destId="{104C45C6-F669-48AC-B5D8-3CB01F496C19}" srcOrd="0" destOrd="0" presId="urn:microsoft.com/office/officeart/2008/layout/PictureAccentList"/>
    <dgm:cxn modelId="{2C6CD6AA-1384-4048-BF5A-CE9FC8AE66A6}" type="presParOf" srcId="{104C45C6-F669-48AC-B5D8-3CB01F496C19}" destId="{F7447423-34F0-46EB-8C5E-2DF0F4D8EF35}" srcOrd="0" destOrd="0" presId="urn:microsoft.com/office/officeart/2008/layout/PictureAccentList"/>
    <dgm:cxn modelId="{62AE8768-4D2C-4242-9E2A-16E2BF44FAEC}" type="presParOf" srcId="{F7447423-34F0-46EB-8C5E-2DF0F4D8EF35}" destId="{C1C9C777-0817-47A4-A669-547425E7E7B1}" srcOrd="0" destOrd="0" presId="urn:microsoft.com/office/officeart/2008/layout/PictureAccentList"/>
    <dgm:cxn modelId="{D109D5E0-B156-4E11-879B-C6B8EB923BB6}" type="presParOf" srcId="{104C45C6-F669-48AC-B5D8-3CB01F496C19}" destId="{DDBA848F-85DC-4826-8E65-D9521BDDF185}" srcOrd="1" destOrd="0" presId="urn:microsoft.com/office/officeart/2008/layout/PictureAccentList"/>
    <dgm:cxn modelId="{927701F4-5245-4976-8955-03821347B2C6}" type="presParOf" srcId="{DDBA848F-85DC-4826-8E65-D9521BDDF185}" destId="{24938140-6436-4B9D-86E3-321496A8FD48}" srcOrd="0" destOrd="0" presId="urn:microsoft.com/office/officeart/2008/layout/PictureAccentList"/>
    <dgm:cxn modelId="{96002750-3C34-44BB-9828-5F5C7A7E8579}" type="presParOf" srcId="{24938140-6436-4B9D-86E3-321496A8FD48}" destId="{D887B432-965B-4C12-8A25-45DB5F53C435}" srcOrd="0" destOrd="0" presId="urn:microsoft.com/office/officeart/2008/layout/PictureAccentList"/>
    <dgm:cxn modelId="{A9A8D4B8-A3C1-42AE-8281-38437F010106}" type="presParOf" srcId="{24938140-6436-4B9D-86E3-321496A8FD48}" destId="{E2837004-12BB-4D37-A555-E8EB259AC879}" srcOrd="1" destOrd="0" presId="urn:microsoft.com/office/officeart/2008/layout/PictureAccentList"/>
    <dgm:cxn modelId="{9300E956-0899-4B35-B74A-3BC770944FE1}" type="presParOf" srcId="{DDBA848F-85DC-4826-8E65-D9521BDDF185}" destId="{8B4DA0F6-525A-4CD6-9342-5DBDA7D64BDF}" srcOrd="1" destOrd="0" presId="urn:microsoft.com/office/officeart/2008/layout/PictureAccentList"/>
    <dgm:cxn modelId="{22B486F0-4E45-4B04-BF0C-580442C49C70}" type="presParOf" srcId="{8B4DA0F6-525A-4CD6-9342-5DBDA7D64BDF}" destId="{2BFEE5AA-D80C-4D82-A7A5-7BBD6BDE9E36}" srcOrd="0" destOrd="0" presId="urn:microsoft.com/office/officeart/2008/layout/PictureAccentList"/>
    <dgm:cxn modelId="{CB0F9475-8B84-4C37-A8E5-2AFE31249B75}" type="presParOf" srcId="{8B4DA0F6-525A-4CD6-9342-5DBDA7D64BDF}" destId="{C44B965D-6C99-4714-BC1F-AE94B9840661}" srcOrd="1" destOrd="0" presId="urn:microsoft.com/office/officeart/2008/layout/PictureAccentList"/>
    <dgm:cxn modelId="{45A7FF69-68C9-4DFD-88A0-D95A7E6C474B}" type="presParOf" srcId="{DDBA848F-85DC-4826-8E65-D9521BDDF185}" destId="{F2ED6DF9-E530-4D2B-BA33-935FF2ECBF37}" srcOrd="2" destOrd="0" presId="urn:microsoft.com/office/officeart/2008/layout/PictureAccentList"/>
    <dgm:cxn modelId="{701DCEF2-985D-4B15-9E99-619701E6C53C}" type="presParOf" srcId="{F2ED6DF9-E530-4D2B-BA33-935FF2ECBF37}" destId="{98BB9C72-5D83-47BE-9757-F8B38078F97E}" srcOrd="0" destOrd="0" presId="urn:microsoft.com/office/officeart/2008/layout/PictureAccentList"/>
    <dgm:cxn modelId="{6D2AB816-5FF7-4829-BC0D-527A5010FDBD}" type="presParOf" srcId="{F2ED6DF9-E530-4D2B-BA33-935FF2ECBF37}" destId="{AC2F409C-2752-4B57-A249-AF8E28B10E65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07B3B63-486C-4E25-8D84-FAE5AF620C65}" type="doc">
      <dgm:prSet loTypeId="urn:microsoft.com/office/officeart/2008/layout/AlternatingPictureBlocks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DCD3E62-FED3-47C9-9F72-6A8A4365D990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реализацию мероприятий по обеспечению жильем молодых семей</a:t>
          </a:r>
        </a:p>
        <a:p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2538000,00 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gm:t>
    </dgm:pt>
    <dgm:pt modelId="{398534DB-D5B8-493F-AA67-A5840589B6F2}" type="parTrans" cxnId="{4F624BCB-8E93-455E-91BE-37514A1EA31E}">
      <dgm:prSet/>
      <dgm:spPr/>
      <dgm:t>
        <a:bodyPr/>
        <a:lstStyle/>
        <a:p>
          <a:endParaRPr lang="ru-RU"/>
        </a:p>
      </dgm:t>
    </dgm:pt>
    <dgm:pt modelId="{E0BC0C47-18A9-42D4-85F1-7F96A9ACD2B7}" type="sibTrans" cxnId="{4F624BCB-8E93-455E-91BE-37514A1EA31E}">
      <dgm:prSet/>
      <dgm:spPr/>
      <dgm:t>
        <a:bodyPr/>
        <a:lstStyle/>
        <a:p>
          <a:endParaRPr lang="ru-RU"/>
        </a:p>
      </dgm:t>
    </dgm:pt>
    <dgm:pt modelId="{3090DE83-AE42-4A08-8C20-9D60D55CDE99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Прочие субсидии</a:t>
          </a:r>
        </a:p>
        <a:p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64799743,61руб.</a:t>
          </a:r>
          <a:endParaRPr lang="ru-RU" sz="10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FFDB0D-17A2-4417-9086-07A37B264C39}" type="parTrans" cxnId="{41EFCD2D-78BA-434C-A78B-B9EF7AC77655}">
      <dgm:prSet/>
      <dgm:spPr/>
      <dgm:t>
        <a:bodyPr/>
        <a:lstStyle/>
        <a:p>
          <a:endParaRPr lang="ru-RU"/>
        </a:p>
      </dgm:t>
    </dgm:pt>
    <dgm:pt modelId="{EA205042-F923-4E7B-BBB5-EA7DF5058090}" type="sibTrans" cxnId="{41EFCD2D-78BA-434C-A78B-B9EF7AC77655}">
      <dgm:prSet/>
      <dgm:spPr/>
      <dgm:t>
        <a:bodyPr/>
        <a:lstStyle/>
        <a:p>
          <a:endParaRPr lang="ru-RU"/>
        </a:p>
      </dgm:t>
    </dgm:pt>
    <dgm:pt modelId="{636BA717-606D-4C24-A742-BC1B7EFB7143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подготовку проектов межевания земельных участков и на проведение кадастровых </a:t>
          </a:r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работ 338723 руб.</a:t>
          </a:r>
          <a:endParaRPr lang="ru-RU" sz="10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6BF947-CFB5-4121-B013-3DAE9ADD9C76}" type="parTrans" cxnId="{EACB5812-08C5-428A-9032-7E1A9BDF5251}">
      <dgm:prSet/>
      <dgm:spPr/>
      <dgm:t>
        <a:bodyPr/>
        <a:lstStyle/>
        <a:p>
          <a:endParaRPr lang="ru-RU"/>
        </a:p>
      </dgm:t>
    </dgm:pt>
    <dgm:pt modelId="{0D759575-A019-4A74-B537-7B8C95BEE58E}" type="sibTrans" cxnId="{EACB5812-08C5-428A-9032-7E1A9BDF5251}">
      <dgm:prSet/>
      <dgm:spPr/>
      <dgm:t>
        <a:bodyPr/>
        <a:lstStyle/>
        <a:p>
          <a:endParaRPr lang="ru-RU"/>
        </a:p>
      </dgm:t>
    </dgm:pt>
    <dgm:pt modelId="{B8DA7789-443D-4816-A97B-4DB756E704E1}" type="pres">
      <dgm:prSet presAssocID="{507B3B63-486C-4E25-8D84-FAE5AF620C65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55095F2-BC49-4C0D-A3D9-51A10CACCE5B}" type="pres">
      <dgm:prSet presAssocID="{4DCD3E62-FED3-47C9-9F72-6A8A4365D990}" presName="comp" presStyleCnt="0"/>
      <dgm:spPr/>
    </dgm:pt>
    <dgm:pt modelId="{FEA7E394-210C-4EBF-B76E-2871C3509524}" type="pres">
      <dgm:prSet presAssocID="{4DCD3E62-FED3-47C9-9F72-6A8A4365D990}" presName="rect2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A86345-4BE7-4800-B0FD-83F1E27789DB}" type="pres">
      <dgm:prSet presAssocID="{4DCD3E62-FED3-47C9-9F72-6A8A4365D990}" presName="rect1" presStyleLbl="lnNode1" presStyleIdx="0" presStyleCnt="3"/>
      <dgm:spPr>
        <a:blipFill rotWithShape="1">
          <a:blip xmlns:r="http://schemas.openxmlformats.org/officeDocument/2006/relationships" r:embed="rId1"/>
          <a:srcRect/>
          <a:stretch>
            <a:fillRect l="-17000" r="-17000"/>
          </a:stretch>
        </a:blipFill>
      </dgm:spPr>
    </dgm:pt>
    <dgm:pt modelId="{BA192DE3-F66E-4706-9DE9-62C63A4AEBC4}" type="pres">
      <dgm:prSet presAssocID="{E0BC0C47-18A9-42D4-85F1-7F96A9ACD2B7}" presName="sibTrans" presStyleCnt="0"/>
      <dgm:spPr/>
    </dgm:pt>
    <dgm:pt modelId="{A5211EC5-8B99-4B6C-B83C-60194FB50323}" type="pres">
      <dgm:prSet presAssocID="{636BA717-606D-4C24-A742-BC1B7EFB7143}" presName="comp" presStyleCnt="0"/>
      <dgm:spPr/>
    </dgm:pt>
    <dgm:pt modelId="{0EE125F0-D598-4C76-A634-8DA7712C7EEC}" type="pres">
      <dgm:prSet presAssocID="{636BA717-606D-4C24-A742-BC1B7EFB7143}" presName="rect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538205-37DF-4749-AB08-A0AF633B6C89}" type="pres">
      <dgm:prSet presAssocID="{636BA717-606D-4C24-A742-BC1B7EFB7143}" presName="rect1" presStyleLbl="lnNod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E54F96C4-41CE-4623-B31A-000FD83F0CF1}" type="pres">
      <dgm:prSet presAssocID="{0D759575-A019-4A74-B537-7B8C95BEE58E}" presName="sibTrans" presStyleCnt="0"/>
      <dgm:spPr/>
    </dgm:pt>
    <dgm:pt modelId="{417C7C80-8127-46CE-8F8A-958D93CFF192}" type="pres">
      <dgm:prSet presAssocID="{3090DE83-AE42-4A08-8C20-9D60D55CDE99}" presName="comp" presStyleCnt="0"/>
      <dgm:spPr/>
    </dgm:pt>
    <dgm:pt modelId="{2AB91673-942D-48F8-A96C-59DA29C69033}" type="pres">
      <dgm:prSet presAssocID="{3090DE83-AE42-4A08-8C20-9D60D55CDE99}" presName="rect2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32A458-6EE8-4006-918F-CDDF30F8B373}" type="pres">
      <dgm:prSet presAssocID="{3090DE83-AE42-4A08-8C20-9D60D55CDE99}" presName="rect1" presStyleLbl="lnNode1" presStyleIdx="2" presStyleCnt="3"/>
      <dgm:spPr>
        <a:blipFill rotWithShape="1">
          <a:blip xmlns:r="http://schemas.openxmlformats.org/officeDocument/2006/relationships" r:embed="rId3"/>
          <a:srcRect/>
          <a:stretch>
            <a:fillRect l="-4000" r="-4000"/>
          </a:stretch>
        </a:blipFill>
      </dgm:spPr>
    </dgm:pt>
  </dgm:ptLst>
  <dgm:cxnLst>
    <dgm:cxn modelId="{2C6B5174-F838-4EC4-8CE0-314A633DB944}" type="presOf" srcId="{3090DE83-AE42-4A08-8C20-9D60D55CDE99}" destId="{2AB91673-942D-48F8-A96C-59DA29C69033}" srcOrd="0" destOrd="0" presId="urn:microsoft.com/office/officeart/2008/layout/AlternatingPictureBlocks"/>
    <dgm:cxn modelId="{A8555093-1235-4676-AC81-2F1470BD4E37}" type="presOf" srcId="{507B3B63-486C-4E25-8D84-FAE5AF620C65}" destId="{B8DA7789-443D-4816-A97B-4DB756E704E1}" srcOrd="0" destOrd="0" presId="urn:microsoft.com/office/officeart/2008/layout/AlternatingPictureBlocks"/>
    <dgm:cxn modelId="{CABD994D-96DC-4546-A5A6-C6046D052F47}" type="presOf" srcId="{636BA717-606D-4C24-A742-BC1B7EFB7143}" destId="{0EE125F0-D598-4C76-A634-8DA7712C7EEC}" srcOrd="0" destOrd="0" presId="urn:microsoft.com/office/officeart/2008/layout/AlternatingPictureBlocks"/>
    <dgm:cxn modelId="{EACB5812-08C5-428A-9032-7E1A9BDF5251}" srcId="{507B3B63-486C-4E25-8D84-FAE5AF620C65}" destId="{636BA717-606D-4C24-A742-BC1B7EFB7143}" srcOrd="1" destOrd="0" parTransId="{9D6BF947-CFB5-4121-B013-3DAE9ADD9C76}" sibTransId="{0D759575-A019-4A74-B537-7B8C95BEE58E}"/>
    <dgm:cxn modelId="{41EFCD2D-78BA-434C-A78B-B9EF7AC77655}" srcId="{507B3B63-486C-4E25-8D84-FAE5AF620C65}" destId="{3090DE83-AE42-4A08-8C20-9D60D55CDE99}" srcOrd="2" destOrd="0" parTransId="{A1FFDB0D-17A2-4417-9086-07A37B264C39}" sibTransId="{EA205042-F923-4E7B-BBB5-EA7DF5058090}"/>
    <dgm:cxn modelId="{4F624BCB-8E93-455E-91BE-37514A1EA31E}" srcId="{507B3B63-486C-4E25-8D84-FAE5AF620C65}" destId="{4DCD3E62-FED3-47C9-9F72-6A8A4365D990}" srcOrd="0" destOrd="0" parTransId="{398534DB-D5B8-493F-AA67-A5840589B6F2}" sibTransId="{E0BC0C47-18A9-42D4-85F1-7F96A9ACD2B7}"/>
    <dgm:cxn modelId="{CED46330-8F05-4120-AFF9-FE9BE75E5919}" type="presOf" srcId="{4DCD3E62-FED3-47C9-9F72-6A8A4365D990}" destId="{FEA7E394-210C-4EBF-B76E-2871C3509524}" srcOrd="0" destOrd="0" presId="urn:microsoft.com/office/officeart/2008/layout/AlternatingPictureBlocks"/>
    <dgm:cxn modelId="{15FD78F2-3F30-4E14-BCE6-F51671CD20F1}" type="presParOf" srcId="{B8DA7789-443D-4816-A97B-4DB756E704E1}" destId="{F55095F2-BC49-4C0D-A3D9-51A10CACCE5B}" srcOrd="0" destOrd="0" presId="urn:microsoft.com/office/officeart/2008/layout/AlternatingPictureBlocks"/>
    <dgm:cxn modelId="{64523478-D7A8-4B32-98E9-F1903C4A03AB}" type="presParOf" srcId="{F55095F2-BC49-4C0D-A3D9-51A10CACCE5B}" destId="{FEA7E394-210C-4EBF-B76E-2871C3509524}" srcOrd="0" destOrd="0" presId="urn:microsoft.com/office/officeart/2008/layout/AlternatingPictureBlocks"/>
    <dgm:cxn modelId="{8FDF211E-9112-4FCC-86A4-05CB336497A2}" type="presParOf" srcId="{F55095F2-BC49-4C0D-A3D9-51A10CACCE5B}" destId="{79A86345-4BE7-4800-B0FD-83F1E27789DB}" srcOrd="1" destOrd="0" presId="urn:microsoft.com/office/officeart/2008/layout/AlternatingPictureBlocks"/>
    <dgm:cxn modelId="{F276D2CB-5A82-411A-8F12-6A799F78C839}" type="presParOf" srcId="{B8DA7789-443D-4816-A97B-4DB756E704E1}" destId="{BA192DE3-F66E-4706-9DE9-62C63A4AEBC4}" srcOrd="1" destOrd="0" presId="urn:microsoft.com/office/officeart/2008/layout/AlternatingPictureBlocks"/>
    <dgm:cxn modelId="{E2D5F37F-DE39-4B54-BC0C-455EE5BD6C01}" type="presParOf" srcId="{B8DA7789-443D-4816-A97B-4DB756E704E1}" destId="{A5211EC5-8B99-4B6C-B83C-60194FB50323}" srcOrd="2" destOrd="0" presId="urn:microsoft.com/office/officeart/2008/layout/AlternatingPictureBlocks"/>
    <dgm:cxn modelId="{9CE453EC-7BED-4706-A3C1-C0A00F8BF667}" type="presParOf" srcId="{A5211EC5-8B99-4B6C-B83C-60194FB50323}" destId="{0EE125F0-D598-4C76-A634-8DA7712C7EEC}" srcOrd="0" destOrd="0" presId="urn:microsoft.com/office/officeart/2008/layout/AlternatingPictureBlocks"/>
    <dgm:cxn modelId="{8CF1FD51-4234-45EA-9CD6-750759D34C1C}" type="presParOf" srcId="{A5211EC5-8B99-4B6C-B83C-60194FB50323}" destId="{CD538205-37DF-4749-AB08-A0AF633B6C89}" srcOrd="1" destOrd="0" presId="urn:microsoft.com/office/officeart/2008/layout/AlternatingPictureBlocks"/>
    <dgm:cxn modelId="{46D93A2A-6C89-46A8-8269-3601FD11B7A5}" type="presParOf" srcId="{B8DA7789-443D-4816-A97B-4DB756E704E1}" destId="{E54F96C4-41CE-4623-B31A-000FD83F0CF1}" srcOrd="3" destOrd="0" presId="urn:microsoft.com/office/officeart/2008/layout/AlternatingPictureBlocks"/>
    <dgm:cxn modelId="{E9FCD5CD-7865-4783-B76A-5F511F426897}" type="presParOf" srcId="{B8DA7789-443D-4816-A97B-4DB756E704E1}" destId="{417C7C80-8127-46CE-8F8A-958D93CFF192}" srcOrd="4" destOrd="0" presId="urn:microsoft.com/office/officeart/2008/layout/AlternatingPictureBlocks"/>
    <dgm:cxn modelId="{93E62059-181C-48B2-B5FA-BA93F762AE78}" type="presParOf" srcId="{417C7C80-8127-46CE-8F8A-958D93CFF192}" destId="{2AB91673-942D-48F8-A96C-59DA29C69033}" srcOrd="0" destOrd="0" presId="urn:microsoft.com/office/officeart/2008/layout/AlternatingPictureBlocks"/>
    <dgm:cxn modelId="{3E4ABAC6-CC2F-4A89-A406-97F9F5AE6EEE}" type="presParOf" srcId="{417C7C80-8127-46CE-8F8A-958D93CFF192}" destId="{7932A458-6EE8-4006-918F-CDDF30F8B373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B60BD96-4490-46B4-A532-4498AB82A9CD}" type="doc">
      <dgm:prSet loTypeId="urn:microsoft.com/office/officeart/2008/layout/PictureAccentList" loCatId="list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9E149CD0-A876-4B5B-8BA5-17732729974B}">
      <dgm:prSet phldrT="[Текст]" custT="1"/>
      <dgm:spPr>
        <a:solidFill>
          <a:srgbClr val="FFCCFF"/>
        </a:solidFill>
      </dgm:spPr>
      <dgm:t>
        <a:bodyPr/>
        <a:lstStyle/>
        <a:p>
          <a:r>
            <a:rPr lang="ru-RU" sz="1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Иные межбюджетные трансферты</a:t>
          </a:r>
        </a:p>
      </dgm:t>
    </dgm:pt>
    <dgm:pt modelId="{8FA3EFCE-910B-4553-A29B-CD0830B0BAED}" type="parTrans" cxnId="{A824D6FD-16F6-499A-8A1B-A487DC82349B}">
      <dgm:prSet/>
      <dgm:spPr/>
      <dgm:t>
        <a:bodyPr/>
        <a:lstStyle/>
        <a:p>
          <a:endParaRPr lang="ru-RU"/>
        </a:p>
      </dgm:t>
    </dgm:pt>
    <dgm:pt modelId="{778628EF-CDF5-41E4-9358-1E66178FE7AD}" type="sibTrans" cxnId="{A824D6FD-16F6-499A-8A1B-A487DC82349B}">
      <dgm:prSet/>
      <dgm:spPr/>
      <dgm:t>
        <a:bodyPr/>
        <a:lstStyle/>
        <a:p>
          <a:endParaRPr lang="ru-RU"/>
        </a:p>
      </dgm:t>
    </dgm:pt>
    <dgm:pt modelId="{FCEF185D-1E0F-423A-8DFB-B0B9059C98D0}">
      <dgm:prSet phldrT="[Текст]" custT="1"/>
      <dgm:spPr>
        <a:solidFill>
          <a:srgbClr val="FFCCFF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Ежемесячное денежное вознаграждение за классное руководство педагогическим работникам</a:t>
          </a:r>
        </a:p>
        <a:p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1455951,16 руб.</a:t>
          </a:r>
          <a:endParaRPr lang="ru-RU" sz="10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E19692D-B285-40AE-A817-279751773D9E}" type="parTrans" cxnId="{85B4F79B-E665-422F-AA86-E1FB96AA8DC2}">
      <dgm:prSet/>
      <dgm:spPr/>
      <dgm:t>
        <a:bodyPr/>
        <a:lstStyle/>
        <a:p>
          <a:endParaRPr lang="ru-RU"/>
        </a:p>
      </dgm:t>
    </dgm:pt>
    <dgm:pt modelId="{B4CB5935-1A1F-4A00-949A-5352FD5A4BE8}" type="sibTrans" cxnId="{85B4F79B-E665-422F-AA86-E1FB96AA8DC2}">
      <dgm:prSet/>
      <dgm:spPr/>
      <dgm:t>
        <a:bodyPr/>
        <a:lstStyle/>
        <a:p>
          <a:endParaRPr lang="ru-RU"/>
        </a:p>
      </dgm:t>
    </dgm:pt>
    <dgm:pt modelId="{DBA13F04-8E05-49BF-8186-9EE5AE3DC888}">
      <dgm:prSet custT="1"/>
      <dgm:spPr>
        <a:solidFill>
          <a:srgbClr val="FFCCFF"/>
        </a:solidFill>
      </dgm:spPr>
      <dgm:t>
        <a:bodyPr/>
        <a:lstStyle/>
        <a:p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на проведение мероприятий по обеспечению деятельности советников директора по воспитанию и взаимодействию с детскими общественными объединениями в общеобразовательных организациях</a:t>
          </a:r>
        </a:p>
        <a:p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178470,52 руб.</a:t>
          </a:r>
          <a:endParaRPr lang="ru-RU" sz="1000" dirty="0">
            <a:solidFill>
              <a:schemeClr val="tx1">
                <a:lumMod val="95000"/>
                <a:lumOff val="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36F5B2AA-240E-4BD3-89F4-2E8070E7D46F}" type="parTrans" cxnId="{EA46CACC-7ADD-481B-B4FD-2762163CDED6}">
      <dgm:prSet/>
      <dgm:spPr/>
      <dgm:t>
        <a:bodyPr/>
        <a:lstStyle/>
        <a:p>
          <a:endParaRPr lang="ru-RU"/>
        </a:p>
      </dgm:t>
    </dgm:pt>
    <dgm:pt modelId="{054EDACD-E311-431C-A486-5CBA51163F2E}" type="sibTrans" cxnId="{EA46CACC-7ADD-481B-B4FD-2762163CDED6}">
      <dgm:prSet/>
      <dgm:spPr/>
      <dgm:t>
        <a:bodyPr/>
        <a:lstStyle/>
        <a:p>
          <a:endParaRPr lang="ru-RU"/>
        </a:p>
      </dgm:t>
    </dgm:pt>
    <dgm:pt modelId="{256802B8-AF42-4491-8E2F-50245EF108B7}">
      <dgm:prSet custT="1"/>
      <dgm:spPr>
        <a:solidFill>
          <a:srgbClr val="FFCCFF"/>
        </a:solidFill>
      </dgm:spPr>
      <dgm:t>
        <a:bodyPr/>
        <a:lstStyle/>
        <a:p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Прочие межбюджетные трансферты </a:t>
          </a:r>
        </a:p>
        <a:p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1049851,02 руб.</a:t>
          </a:r>
          <a:endParaRPr lang="ru-RU" sz="1000" dirty="0">
            <a:solidFill>
              <a:schemeClr val="tx1">
                <a:lumMod val="95000"/>
                <a:lumOff val="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F753EA8F-8EC5-4ED3-9C39-38CCD9251CF3}" type="parTrans" cxnId="{D85105CC-AF6A-4198-AA72-71976C3262E3}">
      <dgm:prSet/>
      <dgm:spPr/>
      <dgm:t>
        <a:bodyPr/>
        <a:lstStyle/>
        <a:p>
          <a:endParaRPr lang="ru-RU"/>
        </a:p>
      </dgm:t>
    </dgm:pt>
    <dgm:pt modelId="{F2E40C0A-CC75-43A2-AF9D-462CFB654B06}" type="sibTrans" cxnId="{D85105CC-AF6A-4198-AA72-71976C3262E3}">
      <dgm:prSet/>
      <dgm:spPr/>
      <dgm:t>
        <a:bodyPr/>
        <a:lstStyle/>
        <a:p>
          <a:endParaRPr lang="ru-RU"/>
        </a:p>
      </dgm:t>
    </dgm:pt>
    <dgm:pt modelId="{0721000C-6498-4CCA-A395-7F548545590B}">
      <dgm:prSet custT="1"/>
      <dgm:spPr>
        <a:solidFill>
          <a:srgbClr val="FFCCFF"/>
        </a:solidFill>
      </dgm:spPr>
      <dgm:t>
        <a:bodyPr/>
        <a:lstStyle/>
        <a:p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Возврат прочих остатков  субсидий, субвенций и иных межбюджетных трансфертов, имеющих целевое назначение, прошлых лет</a:t>
          </a:r>
        </a:p>
        <a:p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-427200,62 руб. </a:t>
          </a:r>
          <a:endParaRPr lang="ru-RU" sz="1000" dirty="0">
            <a:solidFill>
              <a:schemeClr val="tx1">
                <a:lumMod val="95000"/>
                <a:lumOff val="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34471625-3F70-45CF-827A-9608CDDEA021}" type="parTrans" cxnId="{5D68EAC3-4C2B-4D5B-9DCB-E1F86B9D21AE}">
      <dgm:prSet/>
      <dgm:spPr/>
      <dgm:t>
        <a:bodyPr/>
        <a:lstStyle/>
        <a:p>
          <a:endParaRPr lang="ru-RU"/>
        </a:p>
      </dgm:t>
    </dgm:pt>
    <dgm:pt modelId="{1E9E2F15-35BE-4DCB-A1AA-2CC0FA2D0285}" type="sibTrans" cxnId="{5D68EAC3-4C2B-4D5B-9DCB-E1F86B9D21AE}">
      <dgm:prSet/>
      <dgm:spPr/>
      <dgm:t>
        <a:bodyPr/>
        <a:lstStyle/>
        <a:p>
          <a:endParaRPr lang="ru-RU"/>
        </a:p>
      </dgm:t>
    </dgm:pt>
    <dgm:pt modelId="{26304A86-E127-49DB-8673-60FCCDF50921}" type="pres">
      <dgm:prSet presAssocID="{6B60BD96-4490-46B4-A532-4498AB82A9CD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A090A5B-D793-44CA-869B-BCA0CBB487BC}" type="pres">
      <dgm:prSet presAssocID="{9E149CD0-A876-4B5B-8BA5-17732729974B}" presName="root" presStyleCnt="0">
        <dgm:presLayoutVars>
          <dgm:chMax/>
          <dgm:chPref val="4"/>
        </dgm:presLayoutVars>
      </dgm:prSet>
      <dgm:spPr/>
    </dgm:pt>
    <dgm:pt modelId="{BF01046C-E540-45F5-AF43-FE884AB77775}" type="pres">
      <dgm:prSet presAssocID="{9E149CD0-A876-4B5B-8BA5-17732729974B}" presName="rootComposite" presStyleCnt="0">
        <dgm:presLayoutVars/>
      </dgm:prSet>
      <dgm:spPr/>
    </dgm:pt>
    <dgm:pt modelId="{9ABDB64F-AAA9-4004-A3CF-F5039A738DBA}" type="pres">
      <dgm:prSet presAssocID="{9E149CD0-A876-4B5B-8BA5-17732729974B}" presName="rootText" presStyleLbl="node0" presStyleIdx="0" presStyleCnt="1" custLinFactNeighborX="-1323" custLinFactNeighborY="-27905">
        <dgm:presLayoutVars>
          <dgm:chMax/>
          <dgm:chPref val="4"/>
        </dgm:presLayoutVars>
      </dgm:prSet>
      <dgm:spPr/>
      <dgm:t>
        <a:bodyPr/>
        <a:lstStyle/>
        <a:p>
          <a:endParaRPr lang="ru-RU"/>
        </a:p>
      </dgm:t>
    </dgm:pt>
    <dgm:pt modelId="{9DA57391-DA9B-411F-95A9-5C12E775F916}" type="pres">
      <dgm:prSet presAssocID="{9E149CD0-A876-4B5B-8BA5-17732729974B}" presName="childShape" presStyleCnt="0">
        <dgm:presLayoutVars>
          <dgm:chMax val="0"/>
          <dgm:chPref val="0"/>
        </dgm:presLayoutVars>
      </dgm:prSet>
      <dgm:spPr/>
    </dgm:pt>
    <dgm:pt modelId="{4CD3EA71-FCCC-4DB5-A5F5-963241C88958}" type="pres">
      <dgm:prSet presAssocID="{FCEF185D-1E0F-423A-8DFB-B0B9059C98D0}" presName="childComposite" presStyleCnt="0">
        <dgm:presLayoutVars>
          <dgm:chMax val="0"/>
          <dgm:chPref val="0"/>
        </dgm:presLayoutVars>
      </dgm:prSet>
      <dgm:spPr/>
    </dgm:pt>
    <dgm:pt modelId="{3B46CCC4-E4F1-473E-8077-46B6C3BE8E9F}" type="pres">
      <dgm:prSet presAssocID="{FCEF185D-1E0F-423A-8DFB-B0B9059C98D0}" presName="Image" presStyleLbl="node1" presStyleIdx="0" presStyleCnt="4"/>
      <dgm:spPr>
        <a:blipFill rotWithShape="1"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7178CD8F-7DF9-4E7C-842B-5D42518BEC71}" type="pres">
      <dgm:prSet presAssocID="{FCEF185D-1E0F-423A-8DFB-B0B9059C98D0}" presName="childText" presStyleLbl="l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84F070-5710-444A-AA4E-9DE41E64F848}" type="pres">
      <dgm:prSet presAssocID="{256802B8-AF42-4491-8E2F-50245EF108B7}" presName="childComposite" presStyleCnt="0">
        <dgm:presLayoutVars>
          <dgm:chMax val="0"/>
          <dgm:chPref val="0"/>
        </dgm:presLayoutVars>
      </dgm:prSet>
      <dgm:spPr/>
    </dgm:pt>
    <dgm:pt modelId="{F54AA7E0-DDC1-49FA-8235-421D4630366E}" type="pres">
      <dgm:prSet presAssocID="{256802B8-AF42-4491-8E2F-50245EF108B7}" presName="Image" presStyleLbl="node1" presStyleIdx="1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8C3EDE2A-241E-4427-8DED-60834372AF47}" type="pres">
      <dgm:prSet presAssocID="{256802B8-AF42-4491-8E2F-50245EF108B7}" presName="childText" presStyleLbl="l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647B31-54D2-414B-BB9D-03CCAAEE8D9B}" type="pres">
      <dgm:prSet presAssocID="{DBA13F04-8E05-49BF-8186-9EE5AE3DC888}" presName="childComposite" presStyleCnt="0">
        <dgm:presLayoutVars>
          <dgm:chMax val="0"/>
          <dgm:chPref val="0"/>
        </dgm:presLayoutVars>
      </dgm:prSet>
      <dgm:spPr/>
    </dgm:pt>
    <dgm:pt modelId="{3961D3E7-4EA3-41F7-B3BD-22A91F3144E4}" type="pres">
      <dgm:prSet presAssocID="{DBA13F04-8E05-49BF-8186-9EE5AE3DC888}" presName="Image" presStyleLbl="node1" presStyleIdx="2" presStyleCnt="4" custScaleY="137457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A0246851-84D8-4B3B-AECF-CEF30C4F7C47}" type="pres">
      <dgm:prSet presAssocID="{DBA13F04-8E05-49BF-8186-9EE5AE3DC888}" presName="childText" presStyleLbl="lnNode1" presStyleIdx="2" presStyleCnt="4" custScaleY="138109" custLinFactNeighborX="-116" custLinFactNeighborY="-795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E3A4AD-206C-43E7-A853-1029EFEC4E29}" type="pres">
      <dgm:prSet presAssocID="{0721000C-6498-4CCA-A395-7F548545590B}" presName="childComposite" presStyleCnt="0">
        <dgm:presLayoutVars>
          <dgm:chMax val="0"/>
          <dgm:chPref val="0"/>
        </dgm:presLayoutVars>
      </dgm:prSet>
      <dgm:spPr/>
    </dgm:pt>
    <dgm:pt modelId="{5B67FBF8-FDB0-47A7-A8FB-A21E493D29E9}" type="pres">
      <dgm:prSet presAssocID="{0721000C-6498-4CCA-A395-7F548545590B}" presName="Image" presStyleLbl="node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88C2AD40-A820-46E0-9916-E3D70556FE55}" type="pres">
      <dgm:prSet presAssocID="{0721000C-6498-4CCA-A395-7F548545590B}" presName="childText" presStyleLbl="l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85105CC-AF6A-4198-AA72-71976C3262E3}" srcId="{9E149CD0-A876-4B5B-8BA5-17732729974B}" destId="{256802B8-AF42-4491-8E2F-50245EF108B7}" srcOrd="1" destOrd="0" parTransId="{F753EA8F-8EC5-4ED3-9C39-38CCD9251CF3}" sibTransId="{F2E40C0A-CC75-43A2-AF9D-462CFB654B06}"/>
    <dgm:cxn modelId="{81FA7497-5623-4060-B183-C40538A483F5}" type="presOf" srcId="{DBA13F04-8E05-49BF-8186-9EE5AE3DC888}" destId="{A0246851-84D8-4B3B-AECF-CEF30C4F7C47}" srcOrd="0" destOrd="0" presId="urn:microsoft.com/office/officeart/2008/layout/PictureAccentList"/>
    <dgm:cxn modelId="{EA46CACC-7ADD-481B-B4FD-2762163CDED6}" srcId="{9E149CD0-A876-4B5B-8BA5-17732729974B}" destId="{DBA13F04-8E05-49BF-8186-9EE5AE3DC888}" srcOrd="2" destOrd="0" parTransId="{36F5B2AA-240E-4BD3-89F4-2E8070E7D46F}" sibTransId="{054EDACD-E311-431C-A486-5CBA51163F2E}"/>
    <dgm:cxn modelId="{490C54AA-AE2C-432D-9879-5DF8454C67E3}" type="presOf" srcId="{6B60BD96-4490-46B4-A532-4498AB82A9CD}" destId="{26304A86-E127-49DB-8673-60FCCDF50921}" srcOrd="0" destOrd="0" presId="urn:microsoft.com/office/officeart/2008/layout/PictureAccentList"/>
    <dgm:cxn modelId="{66FD73E7-7812-4BAD-AE08-FA8A05EC7EE0}" type="presOf" srcId="{FCEF185D-1E0F-423A-8DFB-B0B9059C98D0}" destId="{7178CD8F-7DF9-4E7C-842B-5D42518BEC71}" srcOrd="0" destOrd="0" presId="urn:microsoft.com/office/officeart/2008/layout/PictureAccentList"/>
    <dgm:cxn modelId="{8B9CB335-4CE7-47B8-A854-A13DB0513DAF}" type="presOf" srcId="{0721000C-6498-4CCA-A395-7F548545590B}" destId="{88C2AD40-A820-46E0-9916-E3D70556FE55}" srcOrd="0" destOrd="0" presId="urn:microsoft.com/office/officeart/2008/layout/PictureAccentList"/>
    <dgm:cxn modelId="{A824D6FD-16F6-499A-8A1B-A487DC82349B}" srcId="{6B60BD96-4490-46B4-A532-4498AB82A9CD}" destId="{9E149CD0-A876-4B5B-8BA5-17732729974B}" srcOrd="0" destOrd="0" parTransId="{8FA3EFCE-910B-4553-A29B-CD0830B0BAED}" sibTransId="{778628EF-CDF5-41E4-9358-1E66178FE7AD}"/>
    <dgm:cxn modelId="{5D68EAC3-4C2B-4D5B-9DCB-E1F86B9D21AE}" srcId="{9E149CD0-A876-4B5B-8BA5-17732729974B}" destId="{0721000C-6498-4CCA-A395-7F548545590B}" srcOrd="3" destOrd="0" parTransId="{34471625-3F70-45CF-827A-9608CDDEA021}" sibTransId="{1E9E2F15-35BE-4DCB-A1AA-2CC0FA2D0285}"/>
    <dgm:cxn modelId="{FDDDF963-B526-4D2D-9F57-8C075874D6CB}" type="presOf" srcId="{9E149CD0-A876-4B5B-8BA5-17732729974B}" destId="{9ABDB64F-AAA9-4004-A3CF-F5039A738DBA}" srcOrd="0" destOrd="0" presId="urn:microsoft.com/office/officeart/2008/layout/PictureAccentList"/>
    <dgm:cxn modelId="{C051C1DB-DE57-4EA1-BB5E-F8AB73824C81}" type="presOf" srcId="{256802B8-AF42-4491-8E2F-50245EF108B7}" destId="{8C3EDE2A-241E-4427-8DED-60834372AF47}" srcOrd="0" destOrd="0" presId="urn:microsoft.com/office/officeart/2008/layout/PictureAccentList"/>
    <dgm:cxn modelId="{85B4F79B-E665-422F-AA86-E1FB96AA8DC2}" srcId="{9E149CD0-A876-4B5B-8BA5-17732729974B}" destId="{FCEF185D-1E0F-423A-8DFB-B0B9059C98D0}" srcOrd="0" destOrd="0" parTransId="{CE19692D-B285-40AE-A817-279751773D9E}" sibTransId="{B4CB5935-1A1F-4A00-949A-5352FD5A4BE8}"/>
    <dgm:cxn modelId="{22225536-AEF2-49A9-9930-5B4E4FB204F3}" type="presParOf" srcId="{26304A86-E127-49DB-8673-60FCCDF50921}" destId="{BA090A5B-D793-44CA-869B-BCA0CBB487BC}" srcOrd="0" destOrd="0" presId="urn:microsoft.com/office/officeart/2008/layout/PictureAccentList"/>
    <dgm:cxn modelId="{AB2375E8-9F10-43FA-AF2E-554EDE0111A8}" type="presParOf" srcId="{BA090A5B-D793-44CA-869B-BCA0CBB487BC}" destId="{BF01046C-E540-45F5-AF43-FE884AB77775}" srcOrd="0" destOrd="0" presId="urn:microsoft.com/office/officeart/2008/layout/PictureAccentList"/>
    <dgm:cxn modelId="{2B18A64D-CDCF-4216-BAB4-C6D8800003D8}" type="presParOf" srcId="{BF01046C-E540-45F5-AF43-FE884AB77775}" destId="{9ABDB64F-AAA9-4004-A3CF-F5039A738DBA}" srcOrd="0" destOrd="0" presId="urn:microsoft.com/office/officeart/2008/layout/PictureAccentList"/>
    <dgm:cxn modelId="{AEE87B6D-584E-4F24-88C8-0CFE64D1D705}" type="presParOf" srcId="{BA090A5B-D793-44CA-869B-BCA0CBB487BC}" destId="{9DA57391-DA9B-411F-95A9-5C12E775F916}" srcOrd="1" destOrd="0" presId="urn:microsoft.com/office/officeart/2008/layout/PictureAccentList"/>
    <dgm:cxn modelId="{37E04DDA-38C5-4498-A032-389973B6854D}" type="presParOf" srcId="{9DA57391-DA9B-411F-95A9-5C12E775F916}" destId="{4CD3EA71-FCCC-4DB5-A5F5-963241C88958}" srcOrd="0" destOrd="0" presId="urn:microsoft.com/office/officeart/2008/layout/PictureAccentList"/>
    <dgm:cxn modelId="{D8E42FEF-AABB-4133-9329-53261D49DDAE}" type="presParOf" srcId="{4CD3EA71-FCCC-4DB5-A5F5-963241C88958}" destId="{3B46CCC4-E4F1-473E-8077-46B6C3BE8E9F}" srcOrd="0" destOrd="0" presId="urn:microsoft.com/office/officeart/2008/layout/PictureAccentList"/>
    <dgm:cxn modelId="{F23E77F9-B3DF-4226-BF7A-FCBF99BD060F}" type="presParOf" srcId="{4CD3EA71-FCCC-4DB5-A5F5-963241C88958}" destId="{7178CD8F-7DF9-4E7C-842B-5D42518BEC71}" srcOrd="1" destOrd="0" presId="urn:microsoft.com/office/officeart/2008/layout/PictureAccentList"/>
    <dgm:cxn modelId="{8AA19238-D5F7-4D6E-BDBE-440A7E491CCA}" type="presParOf" srcId="{9DA57391-DA9B-411F-95A9-5C12E775F916}" destId="{AF84F070-5710-444A-AA4E-9DE41E64F848}" srcOrd="1" destOrd="0" presId="urn:microsoft.com/office/officeart/2008/layout/PictureAccentList"/>
    <dgm:cxn modelId="{91BF627D-576B-44C4-8C98-7F53187C1CC8}" type="presParOf" srcId="{AF84F070-5710-444A-AA4E-9DE41E64F848}" destId="{F54AA7E0-DDC1-49FA-8235-421D4630366E}" srcOrd="0" destOrd="0" presId="urn:microsoft.com/office/officeart/2008/layout/PictureAccentList"/>
    <dgm:cxn modelId="{44E4A506-369A-4DB1-B29E-E58654686101}" type="presParOf" srcId="{AF84F070-5710-444A-AA4E-9DE41E64F848}" destId="{8C3EDE2A-241E-4427-8DED-60834372AF47}" srcOrd="1" destOrd="0" presId="urn:microsoft.com/office/officeart/2008/layout/PictureAccentList"/>
    <dgm:cxn modelId="{E997B7E5-9BD3-408E-A892-5FB059DB9B4D}" type="presParOf" srcId="{9DA57391-DA9B-411F-95A9-5C12E775F916}" destId="{D9647B31-54D2-414B-BB9D-03CCAAEE8D9B}" srcOrd="2" destOrd="0" presId="urn:microsoft.com/office/officeart/2008/layout/PictureAccentList"/>
    <dgm:cxn modelId="{22ADA51E-A679-4728-B610-E8576619B12E}" type="presParOf" srcId="{D9647B31-54D2-414B-BB9D-03CCAAEE8D9B}" destId="{3961D3E7-4EA3-41F7-B3BD-22A91F3144E4}" srcOrd="0" destOrd="0" presId="urn:microsoft.com/office/officeart/2008/layout/PictureAccentList"/>
    <dgm:cxn modelId="{2E6EC49C-386F-46DC-AF94-4A7C2437ED2E}" type="presParOf" srcId="{D9647B31-54D2-414B-BB9D-03CCAAEE8D9B}" destId="{A0246851-84D8-4B3B-AECF-CEF30C4F7C47}" srcOrd="1" destOrd="0" presId="urn:microsoft.com/office/officeart/2008/layout/PictureAccentList"/>
    <dgm:cxn modelId="{9AD484E3-BD8C-4DD2-BE34-6D5E25FB8558}" type="presParOf" srcId="{9DA57391-DA9B-411F-95A9-5C12E775F916}" destId="{61E3A4AD-206C-43E7-A853-1029EFEC4E29}" srcOrd="3" destOrd="0" presId="urn:microsoft.com/office/officeart/2008/layout/PictureAccentList"/>
    <dgm:cxn modelId="{10CDAC04-636A-4C7E-A29D-B36AADFF550D}" type="presParOf" srcId="{61E3A4AD-206C-43E7-A853-1029EFEC4E29}" destId="{5B67FBF8-FDB0-47A7-A8FB-A21E493D29E9}" srcOrd="0" destOrd="0" presId="urn:microsoft.com/office/officeart/2008/layout/PictureAccentList"/>
    <dgm:cxn modelId="{C8EE1894-36E2-43F9-870C-DD434FAED67E}" type="presParOf" srcId="{61E3A4AD-206C-43E7-A853-1029EFEC4E29}" destId="{88C2AD40-A820-46E0-9916-E3D70556FE55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xmlns="" relId="rId1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1C8219F-7E8A-43C4-8B5A-C60E300FFA3D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4A8F33E-7D1C-4A20-B1FE-D7E5736917E5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Получение общедоступного и бесплатного образования</a:t>
          </a:r>
        </a:p>
        <a:p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211805226,52руб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  <a:p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84BF88-D31B-4056-81D9-5C47776B24B4}" type="parTrans" cxnId="{D583168D-2E3E-4233-846E-6FAC25EE2A8E}">
      <dgm:prSet/>
      <dgm:spPr/>
      <dgm:t>
        <a:bodyPr/>
        <a:lstStyle/>
        <a:p>
          <a:endParaRPr lang="ru-RU"/>
        </a:p>
      </dgm:t>
    </dgm:pt>
    <dgm:pt modelId="{D012E87B-18B5-436F-957A-BE57C2F15EC7}" type="sibTrans" cxnId="{D583168D-2E3E-4233-846E-6FAC25EE2A8E}">
      <dgm:prSet/>
      <dgm:spPr>
        <a:blipFill rotWithShape="0">
          <a:blip xmlns:r="http://schemas.openxmlformats.org/officeDocument/2006/relationships" r:embed="rId1"/>
          <a:srcRect/>
          <a:stretch>
            <a:fillRect l="-17000" r="-17000"/>
          </a:stretch>
        </a:blipFill>
      </dgm:spPr>
      <dgm:t>
        <a:bodyPr/>
        <a:lstStyle/>
        <a:p>
          <a:endParaRPr lang="ru-RU"/>
        </a:p>
      </dgm:t>
    </dgm:pt>
    <dgm:pt modelId="{DD1DC69A-E245-4D66-96FA-679B359782C3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Организация и обеспечение оздоровления и отдыха детей </a:t>
          </a:r>
        </a:p>
        <a:p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1717785,43 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gm:t>
    </dgm:pt>
    <dgm:pt modelId="{CE9EB3C4-C91A-4876-8C18-872A1B06A061}" type="parTrans" cxnId="{F5B20095-B17A-471C-821E-CF1DD0FDD85E}">
      <dgm:prSet/>
      <dgm:spPr/>
      <dgm:t>
        <a:bodyPr/>
        <a:lstStyle/>
        <a:p>
          <a:endParaRPr lang="ru-RU"/>
        </a:p>
      </dgm:t>
    </dgm:pt>
    <dgm:pt modelId="{84B241E1-08D7-4BF2-ADC8-F0F7D01C7D4B}" type="sibTrans" cxnId="{F5B20095-B17A-471C-821E-CF1DD0FDD85E}">
      <dgm:prSet/>
      <dgm:spPr>
        <a:blipFill rotWithShape="0">
          <a:blip xmlns:r="http://schemas.openxmlformats.org/officeDocument/2006/relationships" r:embed="rId2"/>
          <a:srcRect/>
          <a:stretch>
            <a:fillRect l="-16000" r="-16000"/>
          </a:stretch>
        </a:blipFill>
      </dgm:spPr>
      <dgm:t>
        <a:bodyPr/>
        <a:lstStyle/>
        <a:p>
          <a:endParaRPr lang="ru-RU"/>
        </a:p>
      </dgm:t>
    </dgm:pt>
    <dgm:pt modelId="{8C6AFAC1-4484-40AA-9E99-C65963A51E7A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мер социальной поддержки педагогическим работникам</a:t>
          </a:r>
        </a:p>
        <a:p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2144865,08руб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EF97F49C-F58A-408D-AB77-98C4FB837CF8}" type="parTrans" cxnId="{446B9693-5CD9-4336-A778-7A7DB27D42A5}">
      <dgm:prSet/>
      <dgm:spPr/>
      <dgm:t>
        <a:bodyPr/>
        <a:lstStyle/>
        <a:p>
          <a:endParaRPr lang="ru-RU"/>
        </a:p>
      </dgm:t>
    </dgm:pt>
    <dgm:pt modelId="{EC7A8749-2C17-4022-81B1-DB504519CC34}" type="sibTrans" cxnId="{446B9693-5CD9-4336-A778-7A7DB27D42A5}">
      <dgm:prSet/>
      <dgm:spPr>
        <a:blipFill rotWithShape="0">
          <a:blip xmlns:r="http://schemas.openxmlformats.org/officeDocument/2006/relationships" r:embed="rId3"/>
          <a:srcRect/>
          <a:stretch>
            <a:fillRect l="-17000" r="-17000"/>
          </a:stretch>
        </a:blipFill>
      </dgm:spPr>
      <dgm:t>
        <a:bodyPr/>
        <a:lstStyle/>
        <a:p>
          <a:endParaRPr lang="ru-RU"/>
        </a:p>
      </dgm:t>
    </dgm:pt>
    <dgm:pt modelId="{1959CCC8-DD84-4EFF-B75D-77DDB4388C7D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бесплатным питанием детей</a:t>
          </a:r>
        </a:p>
        <a:p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10674852,82 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gm:t>
    </dgm:pt>
    <dgm:pt modelId="{E2FAD6C8-26C0-457F-8EF3-40F28544F94E}" type="parTrans" cxnId="{89A608E8-0916-42ED-A221-CB7F9C4CEFE9}">
      <dgm:prSet/>
      <dgm:spPr/>
      <dgm:t>
        <a:bodyPr/>
        <a:lstStyle/>
        <a:p>
          <a:endParaRPr lang="ru-RU"/>
        </a:p>
      </dgm:t>
    </dgm:pt>
    <dgm:pt modelId="{50E9AA43-BB79-459C-9C17-55F0DF7A5401}" type="sibTrans" cxnId="{89A608E8-0916-42ED-A221-CB7F9C4CEFE9}">
      <dgm:prSet/>
      <dgm:spPr>
        <a:blipFill rotWithShape="0">
          <a:blip xmlns:r="http://schemas.openxmlformats.org/officeDocument/2006/relationships" r:embed="rId4"/>
          <a:srcRect/>
          <a:stretch>
            <a:fillRect l="-6000" r="-6000"/>
          </a:stretch>
        </a:blipFill>
      </dgm:spPr>
      <dgm:t>
        <a:bodyPr/>
        <a:lstStyle/>
        <a:p>
          <a:endParaRPr lang="ru-RU"/>
        </a:p>
      </dgm:t>
    </dgm:pt>
    <dgm:pt modelId="{8BA21301-C043-4C82-A354-DE8958830002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Компенсация части родительской платы за присмотр и уход за детьми</a:t>
          </a:r>
        </a:p>
        <a:p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1573587,39руб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C4FB5593-907C-4174-9024-F1FB16B2BB5B}" type="parTrans" cxnId="{BEE62DD7-14AB-4855-B66B-A69022696F8C}">
      <dgm:prSet/>
      <dgm:spPr/>
      <dgm:t>
        <a:bodyPr/>
        <a:lstStyle/>
        <a:p>
          <a:endParaRPr lang="ru-RU"/>
        </a:p>
      </dgm:t>
    </dgm:pt>
    <dgm:pt modelId="{8DB98EB8-3864-4841-B9B4-CCC6FEA20A71}" type="sibTrans" cxnId="{BEE62DD7-14AB-4855-B66B-A69022696F8C}">
      <dgm:prSet/>
      <dgm:spPr>
        <a:blipFill rotWithShape="0">
          <a:blip xmlns:r="http://schemas.openxmlformats.org/officeDocument/2006/relationships" r:embed="rId5"/>
          <a:srcRect/>
          <a:stretch>
            <a:fillRect l="-6000" r="-6000"/>
          </a:stretch>
        </a:blipFill>
      </dgm:spPr>
      <dgm:t>
        <a:bodyPr/>
        <a:lstStyle/>
        <a:p>
          <a:endParaRPr lang="ru-RU"/>
        </a:p>
      </dgm:t>
    </dgm:pt>
    <dgm:pt modelId="{86DACCB5-6C86-41DE-BE30-3B6AE47D573D}" type="pres">
      <dgm:prSet presAssocID="{C1C8219F-7E8A-43C4-8B5A-C60E300FFA3D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A8A29E83-CC33-41C6-B013-C7FBE371E5D1}" type="pres">
      <dgm:prSet presAssocID="{B4A8F33E-7D1C-4A20-B1FE-D7E5736917E5}" presName="composite" presStyleCnt="0"/>
      <dgm:spPr/>
    </dgm:pt>
    <dgm:pt modelId="{66194617-8C6B-4579-871B-F786E6AEC3FC}" type="pres">
      <dgm:prSet presAssocID="{B4A8F33E-7D1C-4A20-B1FE-D7E5736917E5}" presName="Parent1" presStyleLbl="node1" presStyleIdx="0" presStyleCnt="10" custScaleX="13499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93FC30-A29C-4AD7-89CF-5A02A23CF393}" type="pres">
      <dgm:prSet presAssocID="{B4A8F33E-7D1C-4A20-B1FE-D7E5736917E5}" presName="Childtext1" presStyleLbl="revTx" presStyleIdx="0" presStyleCnt="5">
        <dgm:presLayoutVars>
          <dgm:chMax val="0"/>
          <dgm:chPref val="0"/>
          <dgm:bulletEnabled val="1"/>
        </dgm:presLayoutVars>
      </dgm:prSet>
      <dgm:spPr/>
    </dgm:pt>
    <dgm:pt modelId="{F18A8B38-D9B8-4390-BBF0-5F23288E735B}" type="pres">
      <dgm:prSet presAssocID="{B4A8F33E-7D1C-4A20-B1FE-D7E5736917E5}" presName="BalanceSpacing" presStyleCnt="0"/>
      <dgm:spPr/>
    </dgm:pt>
    <dgm:pt modelId="{9ABC844D-1083-4850-B18C-F6FFAC29BC6A}" type="pres">
      <dgm:prSet presAssocID="{B4A8F33E-7D1C-4A20-B1FE-D7E5736917E5}" presName="BalanceSpacing1" presStyleCnt="0"/>
      <dgm:spPr/>
    </dgm:pt>
    <dgm:pt modelId="{482018EF-BE60-4617-91FD-AA5321FC564D}" type="pres">
      <dgm:prSet presAssocID="{D012E87B-18B5-436F-957A-BE57C2F15EC7}" presName="Accent1Text" presStyleLbl="node1" presStyleIdx="1" presStyleCnt="10" custLinFactNeighborX="-9547" custLinFactNeighborY="502"/>
      <dgm:spPr/>
      <dgm:t>
        <a:bodyPr/>
        <a:lstStyle/>
        <a:p>
          <a:endParaRPr lang="ru-RU"/>
        </a:p>
      </dgm:t>
    </dgm:pt>
    <dgm:pt modelId="{2F462554-3425-4D5A-AEE4-92DF7656B90F}" type="pres">
      <dgm:prSet presAssocID="{D012E87B-18B5-436F-957A-BE57C2F15EC7}" presName="spaceBetweenRectangles" presStyleCnt="0"/>
      <dgm:spPr/>
    </dgm:pt>
    <dgm:pt modelId="{1B51636F-1BCD-44E8-9105-FF766BC1C7B3}" type="pres">
      <dgm:prSet presAssocID="{DD1DC69A-E245-4D66-96FA-679B359782C3}" presName="composite" presStyleCnt="0"/>
      <dgm:spPr/>
    </dgm:pt>
    <dgm:pt modelId="{EFBFB947-E303-4772-ABFE-7A5B6D1C9063}" type="pres">
      <dgm:prSet presAssocID="{DD1DC69A-E245-4D66-96FA-679B359782C3}" presName="Parent1" presStyleLbl="node1" presStyleIdx="2" presStyleCnt="10" custScaleX="12892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97EDC5-55CC-43B9-A4A6-DC7767A9D1BA}" type="pres">
      <dgm:prSet presAssocID="{DD1DC69A-E245-4D66-96FA-679B359782C3}" presName="Childtext1" presStyleLbl="revTx" presStyleIdx="1" presStyleCnt="5">
        <dgm:presLayoutVars>
          <dgm:chMax val="0"/>
          <dgm:chPref val="0"/>
          <dgm:bulletEnabled val="1"/>
        </dgm:presLayoutVars>
      </dgm:prSet>
      <dgm:spPr/>
    </dgm:pt>
    <dgm:pt modelId="{30B71432-E6C1-4D11-90C5-15AF7A46CE17}" type="pres">
      <dgm:prSet presAssocID="{DD1DC69A-E245-4D66-96FA-679B359782C3}" presName="BalanceSpacing" presStyleCnt="0"/>
      <dgm:spPr/>
    </dgm:pt>
    <dgm:pt modelId="{FD17D1C3-26BB-4A7E-9E36-BDBBB86A791C}" type="pres">
      <dgm:prSet presAssocID="{DD1DC69A-E245-4D66-96FA-679B359782C3}" presName="BalanceSpacing1" presStyleCnt="0"/>
      <dgm:spPr/>
    </dgm:pt>
    <dgm:pt modelId="{CC9F7A1C-6AA5-4F2C-A2C8-2DCC806F3DAF}" type="pres">
      <dgm:prSet presAssocID="{84B241E1-08D7-4BF2-ADC8-F0F7D01C7D4B}" presName="Accent1Text" presStyleLbl="node1" presStyleIdx="3" presStyleCnt="10" custLinFactNeighborX="4774" custLinFactNeighborY="0"/>
      <dgm:spPr/>
      <dgm:t>
        <a:bodyPr/>
        <a:lstStyle/>
        <a:p>
          <a:endParaRPr lang="ru-RU"/>
        </a:p>
      </dgm:t>
    </dgm:pt>
    <dgm:pt modelId="{D4D91BF5-7952-4AF2-A087-5C29BB85116E}" type="pres">
      <dgm:prSet presAssocID="{84B241E1-08D7-4BF2-ADC8-F0F7D01C7D4B}" presName="spaceBetweenRectangles" presStyleCnt="0"/>
      <dgm:spPr/>
    </dgm:pt>
    <dgm:pt modelId="{8E1BFD82-AADC-4EE3-A73A-982ADB994263}" type="pres">
      <dgm:prSet presAssocID="{8C6AFAC1-4484-40AA-9E99-C65963A51E7A}" presName="composite" presStyleCnt="0"/>
      <dgm:spPr/>
    </dgm:pt>
    <dgm:pt modelId="{778ED261-2EF5-4D25-9D78-AA2A951995C9}" type="pres">
      <dgm:prSet presAssocID="{8C6AFAC1-4484-40AA-9E99-C65963A51E7A}" presName="Parent1" presStyleLbl="node1" presStyleIdx="4" presStyleCnt="10" custScaleX="12817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A5D8D1-C5B2-4D6D-BD61-62A50C6708F6}" type="pres">
      <dgm:prSet presAssocID="{8C6AFAC1-4484-40AA-9E99-C65963A51E7A}" presName="Childtext1" presStyleLbl="revTx" presStyleIdx="2" presStyleCnt="5">
        <dgm:presLayoutVars>
          <dgm:chMax val="0"/>
          <dgm:chPref val="0"/>
          <dgm:bulletEnabled val="1"/>
        </dgm:presLayoutVars>
      </dgm:prSet>
      <dgm:spPr/>
    </dgm:pt>
    <dgm:pt modelId="{EFBA2A5F-90D5-4C89-8274-E216793EF939}" type="pres">
      <dgm:prSet presAssocID="{8C6AFAC1-4484-40AA-9E99-C65963A51E7A}" presName="BalanceSpacing" presStyleCnt="0"/>
      <dgm:spPr/>
    </dgm:pt>
    <dgm:pt modelId="{40ECB23A-5142-4DEA-8AAE-0D2AB357F7CB}" type="pres">
      <dgm:prSet presAssocID="{8C6AFAC1-4484-40AA-9E99-C65963A51E7A}" presName="BalanceSpacing1" presStyleCnt="0"/>
      <dgm:spPr/>
    </dgm:pt>
    <dgm:pt modelId="{42ACA9C5-3A65-4791-93E4-1A974A701515}" type="pres">
      <dgm:prSet presAssocID="{EC7A8749-2C17-4022-81B1-DB504519CC34}" presName="Accent1Text" presStyleLbl="node1" presStyleIdx="5" presStyleCnt="10" custLinFactNeighborX="-4774" custLinFactNeighborY="0"/>
      <dgm:spPr/>
      <dgm:t>
        <a:bodyPr/>
        <a:lstStyle/>
        <a:p>
          <a:endParaRPr lang="ru-RU"/>
        </a:p>
      </dgm:t>
    </dgm:pt>
    <dgm:pt modelId="{73AE0E84-07D8-4C5B-9908-010BCCB289C0}" type="pres">
      <dgm:prSet presAssocID="{EC7A8749-2C17-4022-81B1-DB504519CC34}" presName="spaceBetweenRectangles" presStyleCnt="0"/>
      <dgm:spPr/>
    </dgm:pt>
    <dgm:pt modelId="{AE059261-1D7C-4439-A4BF-837F045361F3}" type="pres">
      <dgm:prSet presAssocID="{1959CCC8-DD84-4EFF-B75D-77DDB4388C7D}" presName="composite" presStyleCnt="0"/>
      <dgm:spPr/>
    </dgm:pt>
    <dgm:pt modelId="{7CF9E581-7D32-4654-A3FD-663880BB01A6}" type="pres">
      <dgm:prSet presAssocID="{1959CCC8-DD84-4EFF-B75D-77DDB4388C7D}" presName="Parent1" presStyleLbl="node1" presStyleIdx="6" presStyleCnt="10" custScaleX="12817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B4420C-2457-407D-87E8-3E4F7D157D54}" type="pres">
      <dgm:prSet presAssocID="{1959CCC8-DD84-4EFF-B75D-77DDB4388C7D}" presName="Childtext1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EC7B9B85-BD7E-4238-B948-68543DC12140}" type="pres">
      <dgm:prSet presAssocID="{1959CCC8-DD84-4EFF-B75D-77DDB4388C7D}" presName="BalanceSpacing" presStyleCnt="0"/>
      <dgm:spPr/>
    </dgm:pt>
    <dgm:pt modelId="{DB93D78A-AF39-46C1-95FF-0AA09B8D2DE2}" type="pres">
      <dgm:prSet presAssocID="{1959CCC8-DD84-4EFF-B75D-77DDB4388C7D}" presName="BalanceSpacing1" presStyleCnt="0"/>
      <dgm:spPr/>
    </dgm:pt>
    <dgm:pt modelId="{59A17251-7165-49B0-865C-BB4C1B7CDBC0}" type="pres">
      <dgm:prSet presAssocID="{50E9AA43-BB79-459C-9C17-55F0DF7A5401}" presName="Accent1Text" presStyleLbl="node1" presStyleIdx="7" presStyleCnt="10" custLinFactNeighborX="-4774" custLinFactNeighborY="0"/>
      <dgm:spPr/>
      <dgm:t>
        <a:bodyPr/>
        <a:lstStyle/>
        <a:p>
          <a:endParaRPr lang="ru-RU"/>
        </a:p>
      </dgm:t>
    </dgm:pt>
    <dgm:pt modelId="{6103D15A-4836-4C7A-9D62-BAA4807AFC7A}" type="pres">
      <dgm:prSet presAssocID="{50E9AA43-BB79-459C-9C17-55F0DF7A5401}" presName="spaceBetweenRectangles" presStyleCnt="0"/>
      <dgm:spPr/>
    </dgm:pt>
    <dgm:pt modelId="{809BF95C-BA64-403F-BDA0-3915F7F2E214}" type="pres">
      <dgm:prSet presAssocID="{8BA21301-C043-4C82-A354-DE8958830002}" presName="composite" presStyleCnt="0"/>
      <dgm:spPr/>
    </dgm:pt>
    <dgm:pt modelId="{7D65395C-8B3E-414D-91FE-E9EFA752FD07}" type="pres">
      <dgm:prSet presAssocID="{8BA21301-C043-4C82-A354-DE8958830002}" presName="Parent1" presStyleLbl="node1" presStyleIdx="8" presStyleCnt="10" custScaleX="156071" custLinFactNeighborX="20539" custLinFactNeighborY="-117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302B7C-9631-4778-8952-D310AE99739E}" type="pres">
      <dgm:prSet presAssocID="{8BA21301-C043-4C82-A354-DE8958830002}" presName="Childtext1" presStyleLbl="revTx" presStyleIdx="4" presStyleCnt="5">
        <dgm:presLayoutVars>
          <dgm:chMax val="0"/>
          <dgm:chPref val="0"/>
          <dgm:bulletEnabled val="1"/>
        </dgm:presLayoutVars>
      </dgm:prSet>
      <dgm:spPr/>
    </dgm:pt>
    <dgm:pt modelId="{FB8E9F65-AF37-460E-91D5-1A15278D1A7E}" type="pres">
      <dgm:prSet presAssocID="{8BA21301-C043-4C82-A354-DE8958830002}" presName="BalanceSpacing" presStyleCnt="0"/>
      <dgm:spPr/>
    </dgm:pt>
    <dgm:pt modelId="{B89A678C-F3A5-4AE8-9D68-56DE0C045D72}" type="pres">
      <dgm:prSet presAssocID="{8BA21301-C043-4C82-A354-DE8958830002}" presName="BalanceSpacing1" presStyleCnt="0"/>
      <dgm:spPr/>
    </dgm:pt>
    <dgm:pt modelId="{68FF894F-78CF-4833-B0C8-85C18EB05130}" type="pres">
      <dgm:prSet presAssocID="{8DB98EB8-3864-4841-B9B4-CCC6FEA20A71}" presName="Accent1Text" presStyleLbl="node1" presStyleIdx="9" presStyleCnt="10" custScaleX="112449" custLinFactNeighborX="-4774" custLinFactNeighborY="0"/>
      <dgm:spPr/>
      <dgm:t>
        <a:bodyPr/>
        <a:lstStyle/>
        <a:p>
          <a:endParaRPr lang="ru-RU"/>
        </a:p>
      </dgm:t>
    </dgm:pt>
  </dgm:ptLst>
  <dgm:cxnLst>
    <dgm:cxn modelId="{62E5C2D5-B646-4C89-B0CD-8CEFA2885670}" type="presOf" srcId="{1959CCC8-DD84-4EFF-B75D-77DDB4388C7D}" destId="{7CF9E581-7D32-4654-A3FD-663880BB01A6}" srcOrd="0" destOrd="0" presId="urn:microsoft.com/office/officeart/2008/layout/AlternatingHexagons"/>
    <dgm:cxn modelId="{446B9693-5CD9-4336-A778-7A7DB27D42A5}" srcId="{C1C8219F-7E8A-43C4-8B5A-C60E300FFA3D}" destId="{8C6AFAC1-4484-40AA-9E99-C65963A51E7A}" srcOrd="2" destOrd="0" parTransId="{EF97F49C-F58A-408D-AB77-98C4FB837CF8}" sibTransId="{EC7A8749-2C17-4022-81B1-DB504519CC34}"/>
    <dgm:cxn modelId="{D4172DBE-3309-44A5-85B3-AA35EE8BC04C}" type="presOf" srcId="{B4A8F33E-7D1C-4A20-B1FE-D7E5736917E5}" destId="{66194617-8C6B-4579-871B-F786E6AEC3FC}" srcOrd="0" destOrd="0" presId="urn:microsoft.com/office/officeart/2008/layout/AlternatingHexagons"/>
    <dgm:cxn modelId="{DBBF21F9-BADF-49E3-8266-5C34E021CFF9}" type="presOf" srcId="{84B241E1-08D7-4BF2-ADC8-F0F7D01C7D4B}" destId="{CC9F7A1C-6AA5-4F2C-A2C8-2DCC806F3DAF}" srcOrd="0" destOrd="0" presId="urn:microsoft.com/office/officeart/2008/layout/AlternatingHexagons"/>
    <dgm:cxn modelId="{AFE80EE5-9A71-4E78-A4E5-3E7106FA928D}" type="presOf" srcId="{8C6AFAC1-4484-40AA-9E99-C65963A51E7A}" destId="{778ED261-2EF5-4D25-9D78-AA2A951995C9}" srcOrd="0" destOrd="0" presId="urn:microsoft.com/office/officeart/2008/layout/AlternatingHexagons"/>
    <dgm:cxn modelId="{0367D629-D65A-45C4-A48C-175B8B77615E}" type="presOf" srcId="{50E9AA43-BB79-459C-9C17-55F0DF7A5401}" destId="{59A17251-7165-49B0-865C-BB4C1B7CDBC0}" srcOrd="0" destOrd="0" presId="urn:microsoft.com/office/officeart/2008/layout/AlternatingHexagons"/>
    <dgm:cxn modelId="{D583168D-2E3E-4233-846E-6FAC25EE2A8E}" srcId="{C1C8219F-7E8A-43C4-8B5A-C60E300FFA3D}" destId="{B4A8F33E-7D1C-4A20-B1FE-D7E5736917E5}" srcOrd="0" destOrd="0" parTransId="{7884BF88-D31B-4056-81D9-5C47776B24B4}" sibTransId="{D012E87B-18B5-436F-957A-BE57C2F15EC7}"/>
    <dgm:cxn modelId="{89A608E8-0916-42ED-A221-CB7F9C4CEFE9}" srcId="{C1C8219F-7E8A-43C4-8B5A-C60E300FFA3D}" destId="{1959CCC8-DD84-4EFF-B75D-77DDB4388C7D}" srcOrd="3" destOrd="0" parTransId="{E2FAD6C8-26C0-457F-8EF3-40F28544F94E}" sibTransId="{50E9AA43-BB79-459C-9C17-55F0DF7A5401}"/>
    <dgm:cxn modelId="{B6E0F43D-B716-4D0B-ADFD-BA6EE5D26FC1}" type="presOf" srcId="{D012E87B-18B5-436F-957A-BE57C2F15EC7}" destId="{482018EF-BE60-4617-91FD-AA5321FC564D}" srcOrd="0" destOrd="0" presId="urn:microsoft.com/office/officeart/2008/layout/AlternatingHexagons"/>
    <dgm:cxn modelId="{80B6C7F2-E11A-4236-9C98-039C13792FA6}" type="presOf" srcId="{DD1DC69A-E245-4D66-96FA-679B359782C3}" destId="{EFBFB947-E303-4772-ABFE-7A5B6D1C9063}" srcOrd="0" destOrd="0" presId="urn:microsoft.com/office/officeart/2008/layout/AlternatingHexagons"/>
    <dgm:cxn modelId="{F5B20095-B17A-471C-821E-CF1DD0FDD85E}" srcId="{C1C8219F-7E8A-43C4-8B5A-C60E300FFA3D}" destId="{DD1DC69A-E245-4D66-96FA-679B359782C3}" srcOrd="1" destOrd="0" parTransId="{CE9EB3C4-C91A-4876-8C18-872A1B06A061}" sibTransId="{84B241E1-08D7-4BF2-ADC8-F0F7D01C7D4B}"/>
    <dgm:cxn modelId="{4A9AEEB5-83C5-42E5-848A-39AD38A5310B}" type="presOf" srcId="{8BA21301-C043-4C82-A354-DE8958830002}" destId="{7D65395C-8B3E-414D-91FE-E9EFA752FD07}" srcOrd="0" destOrd="0" presId="urn:microsoft.com/office/officeart/2008/layout/AlternatingHexagons"/>
    <dgm:cxn modelId="{52B6C518-7EEF-4BED-8978-2EDE789DFF09}" type="presOf" srcId="{8DB98EB8-3864-4841-B9B4-CCC6FEA20A71}" destId="{68FF894F-78CF-4833-B0C8-85C18EB05130}" srcOrd="0" destOrd="0" presId="urn:microsoft.com/office/officeart/2008/layout/AlternatingHexagons"/>
    <dgm:cxn modelId="{FEB1BAEE-C9AF-420A-86D6-E3AF68D6360B}" type="presOf" srcId="{EC7A8749-2C17-4022-81B1-DB504519CC34}" destId="{42ACA9C5-3A65-4791-93E4-1A974A701515}" srcOrd="0" destOrd="0" presId="urn:microsoft.com/office/officeart/2008/layout/AlternatingHexagons"/>
    <dgm:cxn modelId="{BC8D36EC-FB5A-4F22-BC8E-66E01865AD44}" type="presOf" srcId="{C1C8219F-7E8A-43C4-8B5A-C60E300FFA3D}" destId="{86DACCB5-6C86-41DE-BE30-3B6AE47D573D}" srcOrd="0" destOrd="0" presId="urn:microsoft.com/office/officeart/2008/layout/AlternatingHexagons"/>
    <dgm:cxn modelId="{BEE62DD7-14AB-4855-B66B-A69022696F8C}" srcId="{C1C8219F-7E8A-43C4-8B5A-C60E300FFA3D}" destId="{8BA21301-C043-4C82-A354-DE8958830002}" srcOrd="4" destOrd="0" parTransId="{C4FB5593-907C-4174-9024-F1FB16B2BB5B}" sibTransId="{8DB98EB8-3864-4841-B9B4-CCC6FEA20A71}"/>
    <dgm:cxn modelId="{BA8FC6D2-C398-4527-8D97-953A4ABB26F2}" type="presParOf" srcId="{86DACCB5-6C86-41DE-BE30-3B6AE47D573D}" destId="{A8A29E83-CC33-41C6-B013-C7FBE371E5D1}" srcOrd="0" destOrd="0" presId="urn:microsoft.com/office/officeart/2008/layout/AlternatingHexagons"/>
    <dgm:cxn modelId="{2E0F3812-0491-434D-9511-2261FD7D0A2E}" type="presParOf" srcId="{A8A29E83-CC33-41C6-B013-C7FBE371E5D1}" destId="{66194617-8C6B-4579-871B-F786E6AEC3FC}" srcOrd="0" destOrd="0" presId="urn:microsoft.com/office/officeart/2008/layout/AlternatingHexagons"/>
    <dgm:cxn modelId="{676EF2EB-E84A-4D0A-9B18-860ADA5BE5C5}" type="presParOf" srcId="{A8A29E83-CC33-41C6-B013-C7FBE371E5D1}" destId="{3E93FC30-A29C-4AD7-89CF-5A02A23CF393}" srcOrd="1" destOrd="0" presId="urn:microsoft.com/office/officeart/2008/layout/AlternatingHexagons"/>
    <dgm:cxn modelId="{E9E27AA0-105C-455D-A6C6-76F25FA05264}" type="presParOf" srcId="{A8A29E83-CC33-41C6-B013-C7FBE371E5D1}" destId="{F18A8B38-D9B8-4390-BBF0-5F23288E735B}" srcOrd="2" destOrd="0" presId="urn:microsoft.com/office/officeart/2008/layout/AlternatingHexagons"/>
    <dgm:cxn modelId="{1B80C7BE-F25E-42EA-A3E3-9342983D8160}" type="presParOf" srcId="{A8A29E83-CC33-41C6-B013-C7FBE371E5D1}" destId="{9ABC844D-1083-4850-B18C-F6FFAC29BC6A}" srcOrd="3" destOrd="0" presId="urn:microsoft.com/office/officeart/2008/layout/AlternatingHexagons"/>
    <dgm:cxn modelId="{C4E377CF-81D7-4337-811E-B78F218EE620}" type="presParOf" srcId="{A8A29E83-CC33-41C6-B013-C7FBE371E5D1}" destId="{482018EF-BE60-4617-91FD-AA5321FC564D}" srcOrd="4" destOrd="0" presId="urn:microsoft.com/office/officeart/2008/layout/AlternatingHexagons"/>
    <dgm:cxn modelId="{5B14DACB-6E26-421B-B1B5-24EAC7968A8C}" type="presParOf" srcId="{86DACCB5-6C86-41DE-BE30-3B6AE47D573D}" destId="{2F462554-3425-4D5A-AEE4-92DF7656B90F}" srcOrd="1" destOrd="0" presId="urn:microsoft.com/office/officeart/2008/layout/AlternatingHexagons"/>
    <dgm:cxn modelId="{226DAAEE-C36E-4137-8615-FFF9505AFA7D}" type="presParOf" srcId="{86DACCB5-6C86-41DE-BE30-3B6AE47D573D}" destId="{1B51636F-1BCD-44E8-9105-FF766BC1C7B3}" srcOrd="2" destOrd="0" presId="urn:microsoft.com/office/officeart/2008/layout/AlternatingHexagons"/>
    <dgm:cxn modelId="{9F700BB8-B37D-49CB-A3AD-50C583B81BCB}" type="presParOf" srcId="{1B51636F-1BCD-44E8-9105-FF766BC1C7B3}" destId="{EFBFB947-E303-4772-ABFE-7A5B6D1C9063}" srcOrd="0" destOrd="0" presId="urn:microsoft.com/office/officeart/2008/layout/AlternatingHexagons"/>
    <dgm:cxn modelId="{99F089FE-C6E6-4944-8D85-70825A98BB02}" type="presParOf" srcId="{1B51636F-1BCD-44E8-9105-FF766BC1C7B3}" destId="{F597EDC5-55CC-43B9-A4A6-DC7767A9D1BA}" srcOrd="1" destOrd="0" presId="urn:microsoft.com/office/officeart/2008/layout/AlternatingHexagons"/>
    <dgm:cxn modelId="{211619B0-03F7-4F6F-A0CC-DB5593ECE5D3}" type="presParOf" srcId="{1B51636F-1BCD-44E8-9105-FF766BC1C7B3}" destId="{30B71432-E6C1-4D11-90C5-15AF7A46CE17}" srcOrd="2" destOrd="0" presId="urn:microsoft.com/office/officeart/2008/layout/AlternatingHexagons"/>
    <dgm:cxn modelId="{EA90EB9E-C427-4C2D-AC05-23265F6BED02}" type="presParOf" srcId="{1B51636F-1BCD-44E8-9105-FF766BC1C7B3}" destId="{FD17D1C3-26BB-4A7E-9E36-BDBBB86A791C}" srcOrd="3" destOrd="0" presId="urn:microsoft.com/office/officeart/2008/layout/AlternatingHexagons"/>
    <dgm:cxn modelId="{72C792C1-7C67-4D2A-A2E5-A341C1EE51EB}" type="presParOf" srcId="{1B51636F-1BCD-44E8-9105-FF766BC1C7B3}" destId="{CC9F7A1C-6AA5-4F2C-A2C8-2DCC806F3DAF}" srcOrd="4" destOrd="0" presId="urn:microsoft.com/office/officeart/2008/layout/AlternatingHexagons"/>
    <dgm:cxn modelId="{38F8481B-7D01-4299-939D-21287C6754BB}" type="presParOf" srcId="{86DACCB5-6C86-41DE-BE30-3B6AE47D573D}" destId="{D4D91BF5-7952-4AF2-A087-5C29BB85116E}" srcOrd="3" destOrd="0" presId="urn:microsoft.com/office/officeart/2008/layout/AlternatingHexagons"/>
    <dgm:cxn modelId="{C1C43BEB-094D-4699-85A1-6CE92DBB9B11}" type="presParOf" srcId="{86DACCB5-6C86-41DE-BE30-3B6AE47D573D}" destId="{8E1BFD82-AADC-4EE3-A73A-982ADB994263}" srcOrd="4" destOrd="0" presId="urn:microsoft.com/office/officeart/2008/layout/AlternatingHexagons"/>
    <dgm:cxn modelId="{BF7AD4F6-E142-415D-93FE-B42683637C8B}" type="presParOf" srcId="{8E1BFD82-AADC-4EE3-A73A-982ADB994263}" destId="{778ED261-2EF5-4D25-9D78-AA2A951995C9}" srcOrd="0" destOrd="0" presId="urn:microsoft.com/office/officeart/2008/layout/AlternatingHexagons"/>
    <dgm:cxn modelId="{82B27F61-AB4A-4827-9269-A025DA6A0D0A}" type="presParOf" srcId="{8E1BFD82-AADC-4EE3-A73A-982ADB994263}" destId="{70A5D8D1-C5B2-4D6D-BD61-62A50C6708F6}" srcOrd="1" destOrd="0" presId="urn:microsoft.com/office/officeart/2008/layout/AlternatingHexagons"/>
    <dgm:cxn modelId="{CCF53C02-363B-4DEA-A577-9179C6BADB79}" type="presParOf" srcId="{8E1BFD82-AADC-4EE3-A73A-982ADB994263}" destId="{EFBA2A5F-90D5-4C89-8274-E216793EF939}" srcOrd="2" destOrd="0" presId="urn:microsoft.com/office/officeart/2008/layout/AlternatingHexagons"/>
    <dgm:cxn modelId="{3D06201C-E8BA-4D1E-89A4-E6E57A2D4423}" type="presParOf" srcId="{8E1BFD82-AADC-4EE3-A73A-982ADB994263}" destId="{40ECB23A-5142-4DEA-8AAE-0D2AB357F7CB}" srcOrd="3" destOrd="0" presId="urn:microsoft.com/office/officeart/2008/layout/AlternatingHexagons"/>
    <dgm:cxn modelId="{A2D98797-A415-46EF-9A7B-4BD314BF57C5}" type="presParOf" srcId="{8E1BFD82-AADC-4EE3-A73A-982ADB994263}" destId="{42ACA9C5-3A65-4791-93E4-1A974A701515}" srcOrd="4" destOrd="0" presId="urn:microsoft.com/office/officeart/2008/layout/AlternatingHexagons"/>
    <dgm:cxn modelId="{699B998F-D034-4C49-8054-4EC1BF1E4C7C}" type="presParOf" srcId="{86DACCB5-6C86-41DE-BE30-3B6AE47D573D}" destId="{73AE0E84-07D8-4C5B-9908-010BCCB289C0}" srcOrd="5" destOrd="0" presId="urn:microsoft.com/office/officeart/2008/layout/AlternatingHexagons"/>
    <dgm:cxn modelId="{72D965A4-4597-4356-915A-79899D485443}" type="presParOf" srcId="{86DACCB5-6C86-41DE-BE30-3B6AE47D573D}" destId="{AE059261-1D7C-4439-A4BF-837F045361F3}" srcOrd="6" destOrd="0" presId="urn:microsoft.com/office/officeart/2008/layout/AlternatingHexagons"/>
    <dgm:cxn modelId="{9EB373D9-053F-4984-9267-D7148DD862C5}" type="presParOf" srcId="{AE059261-1D7C-4439-A4BF-837F045361F3}" destId="{7CF9E581-7D32-4654-A3FD-663880BB01A6}" srcOrd="0" destOrd="0" presId="urn:microsoft.com/office/officeart/2008/layout/AlternatingHexagons"/>
    <dgm:cxn modelId="{C1208946-6624-406F-A195-3553BAC71D82}" type="presParOf" srcId="{AE059261-1D7C-4439-A4BF-837F045361F3}" destId="{7DB4420C-2457-407D-87E8-3E4F7D157D54}" srcOrd="1" destOrd="0" presId="urn:microsoft.com/office/officeart/2008/layout/AlternatingHexagons"/>
    <dgm:cxn modelId="{1963CF0D-D711-49A3-848A-90E67EB361D6}" type="presParOf" srcId="{AE059261-1D7C-4439-A4BF-837F045361F3}" destId="{EC7B9B85-BD7E-4238-B948-68543DC12140}" srcOrd="2" destOrd="0" presId="urn:microsoft.com/office/officeart/2008/layout/AlternatingHexagons"/>
    <dgm:cxn modelId="{3249F7CB-D561-42BD-95E1-128052B86E49}" type="presParOf" srcId="{AE059261-1D7C-4439-A4BF-837F045361F3}" destId="{DB93D78A-AF39-46C1-95FF-0AA09B8D2DE2}" srcOrd="3" destOrd="0" presId="urn:microsoft.com/office/officeart/2008/layout/AlternatingHexagons"/>
    <dgm:cxn modelId="{45523F09-3B90-4C31-A449-29A714141F98}" type="presParOf" srcId="{AE059261-1D7C-4439-A4BF-837F045361F3}" destId="{59A17251-7165-49B0-865C-BB4C1B7CDBC0}" srcOrd="4" destOrd="0" presId="urn:microsoft.com/office/officeart/2008/layout/AlternatingHexagons"/>
    <dgm:cxn modelId="{9A640FDF-F72D-4740-850B-ACC9102774C6}" type="presParOf" srcId="{86DACCB5-6C86-41DE-BE30-3B6AE47D573D}" destId="{6103D15A-4836-4C7A-9D62-BAA4807AFC7A}" srcOrd="7" destOrd="0" presId="urn:microsoft.com/office/officeart/2008/layout/AlternatingHexagons"/>
    <dgm:cxn modelId="{8CE1901B-93E4-4E7B-A4A0-0E52E7B2B03F}" type="presParOf" srcId="{86DACCB5-6C86-41DE-BE30-3B6AE47D573D}" destId="{809BF95C-BA64-403F-BDA0-3915F7F2E214}" srcOrd="8" destOrd="0" presId="urn:microsoft.com/office/officeart/2008/layout/AlternatingHexagons"/>
    <dgm:cxn modelId="{5735A31F-4DD6-424B-8FDE-7622BB311FEE}" type="presParOf" srcId="{809BF95C-BA64-403F-BDA0-3915F7F2E214}" destId="{7D65395C-8B3E-414D-91FE-E9EFA752FD07}" srcOrd="0" destOrd="0" presId="urn:microsoft.com/office/officeart/2008/layout/AlternatingHexagons"/>
    <dgm:cxn modelId="{0362C290-7763-4E86-8EC0-6B33E9D4820B}" type="presParOf" srcId="{809BF95C-BA64-403F-BDA0-3915F7F2E214}" destId="{52302B7C-9631-4778-8952-D310AE99739E}" srcOrd="1" destOrd="0" presId="urn:microsoft.com/office/officeart/2008/layout/AlternatingHexagons"/>
    <dgm:cxn modelId="{74EF088A-245C-4912-BA1A-8DE2CBC329C1}" type="presParOf" srcId="{809BF95C-BA64-403F-BDA0-3915F7F2E214}" destId="{FB8E9F65-AF37-460E-91D5-1A15278D1A7E}" srcOrd="2" destOrd="0" presId="urn:microsoft.com/office/officeart/2008/layout/AlternatingHexagons"/>
    <dgm:cxn modelId="{DBD7E465-1E53-45E6-9ECC-FFB8F9CAFEC3}" type="presParOf" srcId="{809BF95C-BA64-403F-BDA0-3915F7F2E214}" destId="{B89A678C-F3A5-4AE8-9D68-56DE0C045D72}" srcOrd="3" destOrd="0" presId="urn:microsoft.com/office/officeart/2008/layout/AlternatingHexagons"/>
    <dgm:cxn modelId="{96B1D6B1-B37E-43A2-90DB-1C733ABAA4FD}" type="presParOf" srcId="{809BF95C-BA64-403F-BDA0-3915F7F2E214}" destId="{68FF894F-78CF-4833-B0C8-85C18EB05130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A759415-CCA0-4B3B-8BC2-17C0B6ED1D85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76357A9-119F-4302-826B-9486372566B0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детей – сирот и детей, оставшихся без попечения родителей жилыми помещениями</a:t>
          </a:r>
        </a:p>
        <a:p>
          <a:pPr algn="ctr"/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12972955,48 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  <a:p>
          <a:pPr algn="l"/>
          <a:endParaRPr lang="ru-RU" sz="10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D2F05F-97DC-4A0F-908A-A14BF0E86BD1}" type="parTrans" cxnId="{AFA0D605-FC51-469A-A185-6AB741669A2A}">
      <dgm:prSet/>
      <dgm:spPr/>
      <dgm:t>
        <a:bodyPr/>
        <a:lstStyle/>
        <a:p>
          <a:endParaRPr lang="ru-RU"/>
        </a:p>
      </dgm:t>
    </dgm:pt>
    <dgm:pt modelId="{77B70743-C00A-44A3-B69D-B5B8D358932D}" type="sibTrans" cxnId="{AFA0D605-FC51-469A-A185-6AB741669A2A}">
      <dgm:prSet/>
      <dgm:spPr/>
      <dgm:t>
        <a:bodyPr/>
        <a:lstStyle/>
        <a:p>
          <a:endParaRPr lang="ru-RU"/>
        </a:p>
      </dgm:t>
    </dgm:pt>
    <dgm:pt modelId="{52E5B722-4AF7-43A7-AB6D-5F6A751C8AEA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Социальная поддержка детей, оставшихся без попечения родителей и лиц, принявших на воспитание в семью детей, оставшихся без попечения родителей</a:t>
          </a:r>
        </a:p>
        <a:p>
          <a:pPr algn="ctr"/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17264408,93 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gm:t>
    </dgm:pt>
    <dgm:pt modelId="{625E8619-8A08-4B47-8B4C-1AE6C542F52E}" type="parTrans" cxnId="{6258C105-DE29-4858-9517-47E77CE39E8B}">
      <dgm:prSet/>
      <dgm:spPr/>
      <dgm:t>
        <a:bodyPr/>
        <a:lstStyle/>
        <a:p>
          <a:endParaRPr lang="ru-RU"/>
        </a:p>
      </dgm:t>
    </dgm:pt>
    <dgm:pt modelId="{7CAE4AB4-42AC-4915-BAE3-97651E59A8BE}" type="sibTrans" cxnId="{6258C105-DE29-4858-9517-47E77CE39E8B}">
      <dgm:prSet/>
      <dgm:spPr/>
      <dgm:t>
        <a:bodyPr/>
        <a:lstStyle/>
        <a:p>
          <a:endParaRPr lang="ru-RU"/>
        </a:p>
      </dgm:t>
    </dgm:pt>
    <dgm:pt modelId="{1C849034-9EFC-4BED-935D-9AFEBEBF87E3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реализацию полномочий органов опеки и попечительства в отношении несовершеннолетних</a:t>
          </a:r>
        </a:p>
        <a:p>
          <a:pPr algn="ctr"/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2085216,44 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gm:t>
    </dgm:pt>
    <dgm:pt modelId="{DD7543A2-1B6A-48FA-893B-E1608E1186F0}" type="parTrans" cxnId="{4B568F92-18AF-4D8F-91D3-51949CB5780E}">
      <dgm:prSet/>
      <dgm:spPr/>
      <dgm:t>
        <a:bodyPr/>
        <a:lstStyle/>
        <a:p>
          <a:endParaRPr lang="ru-RU"/>
        </a:p>
      </dgm:t>
    </dgm:pt>
    <dgm:pt modelId="{8D5CADD0-4149-4380-8380-25880B34CC70}" type="sibTrans" cxnId="{4B568F92-18AF-4D8F-91D3-51949CB5780E}">
      <dgm:prSet/>
      <dgm:spPr/>
      <dgm:t>
        <a:bodyPr/>
        <a:lstStyle/>
        <a:p>
          <a:endParaRPr lang="ru-RU"/>
        </a:p>
      </dgm:t>
    </dgm:pt>
    <dgm:pt modelId="{C6A52A40-BEB3-4F50-886D-5EC1C86746CC}" type="pres">
      <dgm:prSet presAssocID="{1A759415-CCA0-4B3B-8BC2-17C0B6ED1D85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5DCA5E56-E2C7-4D54-8A09-C65E12CCCE02}" type="pres">
      <dgm:prSet presAssocID="{1A759415-CCA0-4B3B-8BC2-17C0B6ED1D85}" presName="Name1" presStyleCnt="0"/>
      <dgm:spPr/>
    </dgm:pt>
    <dgm:pt modelId="{1B2CB711-E437-46D7-BB83-91FEB34BF71F}" type="pres">
      <dgm:prSet presAssocID="{1A759415-CCA0-4B3B-8BC2-17C0B6ED1D85}" presName="cycle" presStyleCnt="0"/>
      <dgm:spPr/>
    </dgm:pt>
    <dgm:pt modelId="{44614887-8794-4E9D-9BE2-2050F0329FF8}" type="pres">
      <dgm:prSet presAssocID="{1A759415-CCA0-4B3B-8BC2-17C0B6ED1D85}" presName="srcNode" presStyleLbl="node1" presStyleIdx="0" presStyleCnt="3"/>
      <dgm:spPr/>
    </dgm:pt>
    <dgm:pt modelId="{F2AF1A0B-10D1-425E-8DD2-73B598EB4A5B}" type="pres">
      <dgm:prSet presAssocID="{1A759415-CCA0-4B3B-8BC2-17C0B6ED1D85}" presName="conn" presStyleLbl="parChTrans1D2" presStyleIdx="0" presStyleCnt="1"/>
      <dgm:spPr/>
      <dgm:t>
        <a:bodyPr/>
        <a:lstStyle/>
        <a:p>
          <a:endParaRPr lang="ru-RU"/>
        </a:p>
      </dgm:t>
    </dgm:pt>
    <dgm:pt modelId="{123FFA04-BEEE-4C7C-A764-19C37E3A3FCD}" type="pres">
      <dgm:prSet presAssocID="{1A759415-CCA0-4B3B-8BC2-17C0B6ED1D85}" presName="extraNode" presStyleLbl="node1" presStyleIdx="0" presStyleCnt="3"/>
      <dgm:spPr/>
    </dgm:pt>
    <dgm:pt modelId="{CC05C738-61D7-4C1D-929A-784C49B1873F}" type="pres">
      <dgm:prSet presAssocID="{1A759415-CCA0-4B3B-8BC2-17C0B6ED1D85}" presName="dstNode" presStyleLbl="node1" presStyleIdx="0" presStyleCnt="3"/>
      <dgm:spPr/>
    </dgm:pt>
    <dgm:pt modelId="{2D2FB0CF-7B7B-4D75-8FA9-6F4E8A398F3E}" type="pres">
      <dgm:prSet presAssocID="{476357A9-119F-4302-826B-9486372566B0}" presName="text_1" presStyleLbl="node1" presStyleIdx="0" presStyleCnt="3" custScaleY="129212" custLinFactNeighborX="-1423" custLinFactNeighborY="-249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F59BEC-4162-4CFD-87F7-DE73CA1C8FBB}" type="pres">
      <dgm:prSet presAssocID="{476357A9-119F-4302-826B-9486372566B0}" presName="accent_1" presStyleCnt="0"/>
      <dgm:spPr/>
    </dgm:pt>
    <dgm:pt modelId="{781F3511-6D5E-4784-B460-113CD41F8E2B}" type="pres">
      <dgm:prSet presAssocID="{476357A9-119F-4302-826B-9486372566B0}" presName="accentRepeatNode" presStyleLbl="solidFgAcc1" presStyleIdx="0" presStyleCnt="3" custLinFactNeighborX="-1726" custLinFactNeighborY="-18293"/>
      <dgm:spPr>
        <a:blipFill rotWithShape="0">
          <a:blip xmlns:r="http://schemas.openxmlformats.org/officeDocument/2006/relationships" r:embed="rId1"/>
          <a:srcRect/>
          <a:stretch>
            <a:fillRect l="-10000" r="-10000"/>
          </a:stretch>
        </a:blipFill>
      </dgm:spPr>
    </dgm:pt>
    <dgm:pt modelId="{B5DB917F-415A-4E2A-A5A5-47D7EA92663C}" type="pres">
      <dgm:prSet presAssocID="{52E5B722-4AF7-43A7-AB6D-5F6A751C8AEA}" presName="text_2" presStyleLbl="node1" presStyleIdx="1" presStyleCnt="3" custScaleY="1682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1F8F2D-DB1E-40B7-AE56-75C47957C545}" type="pres">
      <dgm:prSet presAssocID="{52E5B722-4AF7-43A7-AB6D-5F6A751C8AEA}" presName="accent_2" presStyleCnt="0"/>
      <dgm:spPr/>
    </dgm:pt>
    <dgm:pt modelId="{FA7B652E-3E3D-4568-9A77-39D19851AA31}" type="pres">
      <dgm:prSet presAssocID="{52E5B722-4AF7-43A7-AB6D-5F6A751C8AEA}" presName="accentRepeatNode" presStyleLbl="solidFgAcc1" presStyleIdx="1" presStyleCnt="3"/>
      <dgm:spPr>
        <a:blipFill rotWithShape="0">
          <a:blip xmlns:r="http://schemas.openxmlformats.org/officeDocument/2006/relationships" r:embed="rId2"/>
          <a:srcRect/>
          <a:stretch>
            <a:fillRect l="-10000" r="-10000"/>
          </a:stretch>
        </a:blipFill>
      </dgm:spPr>
    </dgm:pt>
    <dgm:pt modelId="{D7AE3259-9F7B-4FC6-B85A-DA08D9B64F31}" type="pres">
      <dgm:prSet presAssocID="{1C849034-9EFC-4BED-935D-9AFEBEBF87E3}" presName="text_3" presStyleLbl="node1" presStyleIdx="2" presStyleCnt="3" custScaleY="1107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E1A321-6BC5-4C37-BB12-7643FDE6E306}" type="pres">
      <dgm:prSet presAssocID="{1C849034-9EFC-4BED-935D-9AFEBEBF87E3}" presName="accent_3" presStyleCnt="0"/>
      <dgm:spPr/>
    </dgm:pt>
    <dgm:pt modelId="{9884F8C8-79F3-467A-84FE-C282BBA0F9A0}" type="pres">
      <dgm:prSet presAssocID="{1C849034-9EFC-4BED-935D-9AFEBEBF87E3}" presName="accentRepeatNode" presStyleLbl="solidFgAcc1" presStyleIdx="2" presStyleCnt="3"/>
      <dgm:spPr>
        <a:blipFill rotWithShape="0">
          <a:blip xmlns:r="http://schemas.openxmlformats.org/officeDocument/2006/relationships" r:embed="rId3"/>
          <a:srcRect/>
          <a:stretch>
            <a:fillRect l="-26000" r="-26000"/>
          </a:stretch>
        </a:blipFill>
      </dgm:spPr>
    </dgm:pt>
  </dgm:ptLst>
  <dgm:cxnLst>
    <dgm:cxn modelId="{AFA0D605-FC51-469A-A185-6AB741669A2A}" srcId="{1A759415-CCA0-4B3B-8BC2-17C0B6ED1D85}" destId="{476357A9-119F-4302-826B-9486372566B0}" srcOrd="0" destOrd="0" parTransId="{5FD2F05F-97DC-4A0F-908A-A14BF0E86BD1}" sibTransId="{77B70743-C00A-44A3-B69D-B5B8D358932D}"/>
    <dgm:cxn modelId="{3071DA81-C323-432F-9B3F-EB8EE2445BAF}" type="presOf" srcId="{1A759415-CCA0-4B3B-8BC2-17C0B6ED1D85}" destId="{C6A52A40-BEB3-4F50-886D-5EC1C86746CC}" srcOrd="0" destOrd="0" presId="urn:microsoft.com/office/officeart/2008/layout/VerticalCurvedList"/>
    <dgm:cxn modelId="{A2A7BA5A-8FA1-4296-AA27-1BC4E606563E}" type="presOf" srcId="{77B70743-C00A-44A3-B69D-B5B8D358932D}" destId="{F2AF1A0B-10D1-425E-8DD2-73B598EB4A5B}" srcOrd="0" destOrd="0" presId="urn:microsoft.com/office/officeart/2008/layout/VerticalCurvedList"/>
    <dgm:cxn modelId="{4B568F92-18AF-4D8F-91D3-51949CB5780E}" srcId="{1A759415-CCA0-4B3B-8BC2-17C0B6ED1D85}" destId="{1C849034-9EFC-4BED-935D-9AFEBEBF87E3}" srcOrd="2" destOrd="0" parTransId="{DD7543A2-1B6A-48FA-893B-E1608E1186F0}" sibTransId="{8D5CADD0-4149-4380-8380-25880B34CC70}"/>
    <dgm:cxn modelId="{1D5A5F5D-D216-436D-9C6B-9BDAD0823E1B}" type="presOf" srcId="{476357A9-119F-4302-826B-9486372566B0}" destId="{2D2FB0CF-7B7B-4D75-8FA9-6F4E8A398F3E}" srcOrd="0" destOrd="0" presId="urn:microsoft.com/office/officeart/2008/layout/VerticalCurvedList"/>
    <dgm:cxn modelId="{900207FE-89FE-4D08-98D4-B53A9574E186}" type="presOf" srcId="{1C849034-9EFC-4BED-935D-9AFEBEBF87E3}" destId="{D7AE3259-9F7B-4FC6-B85A-DA08D9B64F31}" srcOrd="0" destOrd="0" presId="urn:microsoft.com/office/officeart/2008/layout/VerticalCurvedList"/>
    <dgm:cxn modelId="{6258C105-DE29-4858-9517-47E77CE39E8B}" srcId="{1A759415-CCA0-4B3B-8BC2-17C0B6ED1D85}" destId="{52E5B722-4AF7-43A7-AB6D-5F6A751C8AEA}" srcOrd="1" destOrd="0" parTransId="{625E8619-8A08-4B47-8B4C-1AE6C542F52E}" sibTransId="{7CAE4AB4-42AC-4915-BAE3-97651E59A8BE}"/>
    <dgm:cxn modelId="{5993A15B-67D3-44D6-9CEA-9B3AC56E5CF6}" type="presOf" srcId="{52E5B722-4AF7-43A7-AB6D-5F6A751C8AEA}" destId="{B5DB917F-415A-4E2A-A5A5-47D7EA92663C}" srcOrd="0" destOrd="0" presId="urn:microsoft.com/office/officeart/2008/layout/VerticalCurvedList"/>
    <dgm:cxn modelId="{F81DF52D-51F5-49EE-8C7B-78069D9DE10A}" type="presParOf" srcId="{C6A52A40-BEB3-4F50-886D-5EC1C86746CC}" destId="{5DCA5E56-E2C7-4D54-8A09-C65E12CCCE02}" srcOrd="0" destOrd="0" presId="urn:microsoft.com/office/officeart/2008/layout/VerticalCurvedList"/>
    <dgm:cxn modelId="{9F165BC8-CD46-405A-AA5A-D2A9C23C1B4B}" type="presParOf" srcId="{5DCA5E56-E2C7-4D54-8A09-C65E12CCCE02}" destId="{1B2CB711-E437-46D7-BB83-91FEB34BF71F}" srcOrd="0" destOrd="0" presId="urn:microsoft.com/office/officeart/2008/layout/VerticalCurvedList"/>
    <dgm:cxn modelId="{7E810EB1-AC59-418A-88CB-2C745AE0A2C3}" type="presParOf" srcId="{1B2CB711-E437-46D7-BB83-91FEB34BF71F}" destId="{44614887-8794-4E9D-9BE2-2050F0329FF8}" srcOrd="0" destOrd="0" presId="urn:microsoft.com/office/officeart/2008/layout/VerticalCurvedList"/>
    <dgm:cxn modelId="{83AC93CC-7E80-4F50-9C53-8D6185DC581B}" type="presParOf" srcId="{1B2CB711-E437-46D7-BB83-91FEB34BF71F}" destId="{F2AF1A0B-10D1-425E-8DD2-73B598EB4A5B}" srcOrd="1" destOrd="0" presId="urn:microsoft.com/office/officeart/2008/layout/VerticalCurvedList"/>
    <dgm:cxn modelId="{25FDE331-C73C-475B-BB21-62DF524671DE}" type="presParOf" srcId="{1B2CB711-E437-46D7-BB83-91FEB34BF71F}" destId="{123FFA04-BEEE-4C7C-A764-19C37E3A3FCD}" srcOrd="2" destOrd="0" presId="urn:microsoft.com/office/officeart/2008/layout/VerticalCurvedList"/>
    <dgm:cxn modelId="{28E03EAA-C980-4639-BC0E-A99F0985CF2D}" type="presParOf" srcId="{1B2CB711-E437-46D7-BB83-91FEB34BF71F}" destId="{CC05C738-61D7-4C1D-929A-784C49B1873F}" srcOrd="3" destOrd="0" presId="urn:microsoft.com/office/officeart/2008/layout/VerticalCurvedList"/>
    <dgm:cxn modelId="{67EC2D16-4B93-4E77-8BD5-2CDC0329D4A1}" type="presParOf" srcId="{5DCA5E56-E2C7-4D54-8A09-C65E12CCCE02}" destId="{2D2FB0CF-7B7B-4D75-8FA9-6F4E8A398F3E}" srcOrd="1" destOrd="0" presId="urn:microsoft.com/office/officeart/2008/layout/VerticalCurvedList"/>
    <dgm:cxn modelId="{CF32E4E9-9592-4CBD-935B-D4F91D794233}" type="presParOf" srcId="{5DCA5E56-E2C7-4D54-8A09-C65E12CCCE02}" destId="{BAF59BEC-4162-4CFD-87F7-DE73CA1C8FBB}" srcOrd="2" destOrd="0" presId="urn:microsoft.com/office/officeart/2008/layout/VerticalCurvedList"/>
    <dgm:cxn modelId="{C2675F16-65CC-4B85-8E4E-AAB0A88D3F73}" type="presParOf" srcId="{BAF59BEC-4162-4CFD-87F7-DE73CA1C8FBB}" destId="{781F3511-6D5E-4784-B460-113CD41F8E2B}" srcOrd="0" destOrd="0" presId="urn:microsoft.com/office/officeart/2008/layout/VerticalCurvedList"/>
    <dgm:cxn modelId="{545A5210-A23E-4D77-9E26-6BC5CFC7D68A}" type="presParOf" srcId="{5DCA5E56-E2C7-4D54-8A09-C65E12CCCE02}" destId="{B5DB917F-415A-4E2A-A5A5-47D7EA92663C}" srcOrd="3" destOrd="0" presId="urn:microsoft.com/office/officeart/2008/layout/VerticalCurvedList"/>
    <dgm:cxn modelId="{62F96C14-4C40-4662-AE18-BC180DEF1644}" type="presParOf" srcId="{5DCA5E56-E2C7-4D54-8A09-C65E12CCCE02}" destId="{A91F8F2D-DB1E-40B7-AE56-75C47957C545}" srcOrd="4" destOrd="0" presId="urn:microsoft.com/office/officeart/2008/layout/VerticalCurvedList"/>
    <dgm:cxn modelId="{09896023-9DB9-46F7-98B3-7960835A58BB}" type="presParOf" srcId="{A91F8F2D-DB1E-40B7-AE56-75C47957C545}" destId="{FA7B652E-3E3D-4568-9A77-39D19851AA31}" srcOrd="0" destOrd="0" presId="urn:microsoft.com/office/officeart/2008/layout/VerticalCurvedList"/>
    <dgm:cxn modelId="{3FEC9A0C-875C-49D2-8365-F51B616FB550}" type="presParOf" srcId="{5DCA5E56-E2C7-4D54-8A09-C65E12CCCE02}" destId="{D7AE3259-9F7B-4FC6-B85A-DA08D9B64F31}" srcOrd="5" destOrd="0" presId="urn:microsoft.com/office/officeart/2008/layout/VerticalCurvedList"/>
    <dgm:cxn modelId="{1CCF7C00-58C8-4A38-BFA2-ACD00AD3FF7F}" type="presParOf" srcId="{5DCA5E56-E2C7-4D54-8A09-C65E12CCCE02}" destId="{DEE1A321-6BC5-4C37-BB12-7643FDE6E306}" srcOrd="6" destOrd="0" presId="urn:microsoft.com/office/officeart/2008/layout/VerticalCurvedList"/>
    <dgm:cxn modelId="{35694745-D8AE-4A37-83EF-ABDA4D147D3B}" type="presParOf" srcId="{DEE1A321-6BC5-4C37-BB12-7643FDE6E306}" destId="{9884F8C8-79F3-467A-84FE-C282BBA0F9A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E6343EC-921D-4232-8A89-F1BA021676D1}" type="doc">
      <dgm:prSet loTypeId="urn:microsoft.com/office/officeart/2008/layout/Pictu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6F44CDC-01F4-480B-8E2C-2B8AA9153877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0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Безопасность жизнедеятельности</a:t>
          </a:r>
        </a:p>
      </dgm:t>
    </dgm:pt>
    <dgm:pt modelId="{CA477ED9-85C8-4F38-A565-8F01DAD317B3}" type="parTrans" cxnId="{8D9AC983-5FA1-4B17-A500-15DBE834DD2A}">
      <dgm:prSet/>
      <dgm:spPr/>
      <dgm:t>
        <a:bodyPr/>
        <a:lstStyle/>
        <a:p>
          <a:endParaRPr lang="ru-RU"/>
        </a:p>
      </dgm:t>
    </dgm:pt>
    <dgm:pt modelId="{9F5B22CF-096B-4039-87F9-08012215C8A6}" type="sibTrans" cxnId="{8D9AC983-5FA1-4B17-A500-15DBE834DD2A}">
      <dgm:prSet/>
      <dgm:spPr/>
      <dgm:t>
        <a:bodyPr/>
        <a:lstStyle/>
        <a:p>
          <a:endParaRPr lang="ru-RU"/>
        </a:p>
      </dgm:t>
    </dgm:pt>
    <dgm:pt modelId="{A85ECD2C-B1A0-4C7A-8931-C4B7A9E885CB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Организация проведения мероприятий по предупреждению и ликвидации болезней животных</a:t>
          </a:r>
        </a:p>
        <a:p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835913,50 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gm:t>
    </dgm:pt>
    <dgm:pt modelId="{2A7911F9-74AF-49A8-9D0D-333BCE5B0D7B}" type="parTrans" cxnId="{D7EF6A34-8092-408E-857B-2EA0F1F0B00F}">
      <dgm:prSet/>
      <dgm:spPr/>
      <dgm:t>
        <a:bodyPr/>
        <a:lstStyle/>
        <a:p>
          <a:endParaRPr lang="ru-RU"/>
        </a:p>
      </dgm:t>
    </dgm:pt>
    <dgm:pt modelId="{CCB2DA82-ACBC-42D7-B0D7-1CCB82132227}" type="sibTrans" cxnId="{D7EF6A34-8092-408E-857B-2EA0F1F0B00F}">
      <dgm:prSet/>
      <dgm:spPr/>
      <dgm:t>
        <a:bodyPr/>
        <a:lstStyle/>
        <a:p>
          <a:endParaRPr lang="ru-RU"/>
        </a:p>
      </dgm:t>
    </dgm:pt>
    <dgm:pt modelId="{EA26BC68-A15B-4CE2-BD20-5FC57FC8B4FA}" type="pres">
      <dgm:prSet presAssocID="{BE6343EC-921D-4232-8A89-F1BA021676D1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F632694-5363-4D3B-9A20-F57645ED36EA}" type="pres">
      <dgm:prSet presAssocID="{46F44CDC-01F4-480B-8E2C-2B8AA9153877}" presName="root" presStyleCnt="0">
        <dgm:presLayoutVars>
          <dgm:chMax/>
          <dgm:chPref val="4"/>
        </dgm:presLayoutVars>
      </dgm:prSet>
      <dgm:spPr/>
    </dgm:pt>
    <dgm:pt modelId="{EF2A954F-E959-443C-A887-E081D4865DD4}" type="pres">
      <dgm:prSet presAssocID="{46F44CDC-01F4-480B-8E2C-2B8AA9153877}" presName="rootComposite" presStyleCnt="0">
        <dgm:presLayoutVars/>
      </dgm:prSet>
      <dgm:spPr/>
    </dgm:pt>
    <dgm:pt modelId="{209DF293-0B2D-43D5-84BA-B07B2A67335F}" type="pres">
      <dgm:prSet presAssocID="{46F44CDC-01F4-480B-8E2C-2B8AA9153877}" presName="rootText" presStyleLbl="node0" presStyleIdx="0" presStyleCnt="1" custLinFactNeighborX="1514" custLinFactNeighborY="-65152">
        <dgm:presLayoutVars>
          <dgm:chMax/>
          <dgm:chPref val="4"/>
        </dgm:presLayoutVars>
      </dgm:prSet>
      <dgm:spPr/>
      <dgm:t>
        <a:bodyPr/>
        <a:lstStyle/>
        <a:p>
          <a:endParaRPr lang="ru-RU"/>
        </a:p>
      </dgm:t>
    </dgm:pt>
    <dgm:pt modelId="{1CC5B630-1D92-488A-9526-84C1C186A3B7}" type="pres">
      <dgm:prSet presAssocID="{46F44CDC-01F4-480B-8E2C-2B8AA9153877}" presName="childShape" presStyleCnt="0">
        <dgm:presLayoutVars>
          <dgm:chMax val="0"/>
          <dgm:chPref val="0"/>
        </dgm:presLayoutVars>
      </dgm:prSet>
      <dgm:spPr/>
    </dgm:pt>
    <dgm:pt modelId="{DAC23E9D-5BC4-41B1-B483-248280937D19}" type="pres">
      <dgm:prSet presAssocID="{A85ECD2C-B1A0-4C7A-8931-C4B7A9E885CB}" presName="childComposite" presStyleCnt="0">
        <dgm:presLayoutVars>
          <dgm:chMax val="0"/>
          <dgm:chPref val="0"/>
        </dgm:presLayoutVars>
      </dgm:prSet>
      <dgm:spPr/>
    </dgm:pt>
    <dgm:pt modelId="{F5BB5452-9B79-4873-BB3B-FF55D3E86465}" type="pres">
      <dgm:prSet presAssocID="{A85ECD2C-B1A0-4C7A-8931-C4B7A9E885CB}" presName="Image" presStyleLbl="node1" presStyleIdx="0" presStyleCnt="1" custLinFactNeighborX="2456" custLinFactNeighborY="-48237"/>
      <dgm:spPr>
        <a:blipFill rotWithShape="1">
          <a:blip xmlns:r="http://schemas.openxmlformats.org/officeDocument/2006/relationships" r:embed="rId1"/>
          <a:srcRect/>
          <a:stretch>
            <a:fillRect l="-14000" r="-14000"/>
          </a:stretch>
        </a:blipFill>
      </dgm:spPr>
    </dgm:pt>
    <dgm:pt modelId="{F3D18CA8-121B-435B-B0F2-C6132EF8E6C2}" type="pres">
      <dgm:prSet presAssocID="{A85ECD2C-B1A0-4C7A-8931-C4B7A9E885CB}" presName="childText" presStyleLbl="lnNode1" presStyleIdx="0" presStyleCnt="1" custLinFactNeighborX="-820" custLinFactNeighborY="-3768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7EF6A34-8092-408E-857B-2EA0F1F0B00F}" srcId="{46F44CDC-01F4-480B-8E2C-2B8AA9153877}" destId="{A85ECD2C-B1A0-4C7A-8931-C4B7A9E885CB}" srcOrd="0" destOrd="0" parTransId="{2A7911F9-74AF-49A8-9D0D-333BCE5B0D7B}" sibTransId="{CCB2DA82-ACBC-42D7-B0D7-1CCB82132227}"/>
    <dgm:cxn modelId="{BC28E59E-3824-4FDD-AB11-DC65B24CD2D0}" type="presOf" srcId="{A85ECD2C-B1A0-4C7A-8931-C4B7A9E885CB}" destId="{F3D18CA8-121B-435B-B0F2-C6132EF8E6C2}" srcOrd="0" destOrd="0" presId="urn:microsoft.com/office/officeart/2008/layout/PictureAccentList"/>
    <dgm:cxn modelId="{A72539F1-BF8B-4180-AE30-DE8C346A50C3}" type="presOf" srcId="{BE6343EC-921D-4232-8A89-F1BA021676D1}" destId="{EA26BC68-A15B-4CE2-BD20-5FC57FC8B4FA}" srcOrd="0" destOrd="0" presId="urn:microsoft.com/office/officeart/2008/layout/PictureAccentList"/>
    <dgm:cxn modelId="{AB1D6E75-86AA-4AE8-A1D2-F7EC1798F89F}" type="presOf" srcId="{46F44CDC-01F4-480B-8E2C-2B8AA9153877}" destId="{209DF293-0B2D-43D5-84BA-B07B2A67335F}" srcOrd="0" destOrd="0" presId="urn:microsoft.com/office/officeart/2008/layout/PictureAccentList"/>
    <dgm:cxn modelId="{8D9AC983-5FA1-4B17-A500-15DBE834DD2A}" srcId="{BE6343EC-921D-4232-8A89-F1BA021676D1}" destId="{46F44CDC-01F4-480B-8E2C-2B8AA9153877}" srcOrd="0" destOrd="0" parTransId="{CA477ED9-85C8-4F38-A565-8F01DAD317B3}" sibTransId="{9F5B22CF-096B-4039-87F9-08012215C8A6}"/>
    <dgm:cxn modelId="{7DD20B80-0030-4973-85F3-81793751A3D9}" type="presParOf" srcId="{EA26BC68-A15B-4CE2-BD20-5FC57FC8B4FA}" destId="{7F632694-5363-4D3B-9A20-F57645ED36EA}" srcOrd="0" destOrd="0" presId="urn:microsoft.com/office/officeart/2008/layout/PictureAccentList"/>
    <dgm:cxn modelId="{FEBDED8C-B4BF-4757-948D-B8F115DC9154}" type="presParOf" srcId="{7F632694-5363-4D3B-9A20-F57645ED36EA}" destId="{EF2A954F-E959-443C-A887-E081D4865DD4}" srcOrd="0" destOrd="0" presId="urn:microsoft.com/office/officeart/2008/layout/PictureAccentList"/>
    <dgm:cxn modelId="{805CA953-6357-45E2-9B34-FB710CB49020}" type="presParOf" srcId="{EF2A954F-E959-443C-A887-E081D4865DD4}" destId="{209DF293-0B2D-43D5-84BA-B07B2A67335F}" srcOrd="0" destOrd="0" presId="urn:microsoft.com/office/officeart/2008/layout/PictureAccentList"/>
    <dgm:cxn modelId="{0D8CE49D-15A9-4BD9-B150-0FEF41BFF457}" type="presParOf" srcId="{7F632694-5363-4D3B-9A20-F57645ED36EA}" destId="{1CC5B630-1D92-488A-9526-84C1C186A3B7}" srcOrd="1" destOrd="0" presId="urn:microsoft.com/office/officeart/2008/layout/PictureAccentList"/>
    <dgm:cxn modelId="{83B56CBE-E3B7-4BF0-AF2F-1275FDF5C73A}" type="presParOf" srcId="{1CC5B630-1D92-488A-9526-84C1C186A3B7}" destId="{DAC23E9D-5BC4-41B1-B483-248280937D19}" srcOrd="0" destOrd="0" presId="urn:microsoft.com/office/officeart/2008/layout/PictureAccentList"/>
    <dgm:cxn modelId="{B3878802-5609-4D9C-9B21-7D29F553639A}" type="presParOf" srcId="{DAC23E9D-5BC4-41B1-B483-248280937D19}" destId="{F5BB5452-9B79-4873-BB3B-FF55D3E86465}" srcOrd="0" destOrd="0" presId="urn:microsoft.com/office/officeart/2008/layout/PictureAccentList"/>
    <dgm:cxn modelId="{D973E394-9F52-4F3D-A017-111975788F6E}" type="presParOf" srcId="{DAC23E9D-5BC4-41B1-B483-248280937D19}" destId="{F3D18CA8-121B-435B-B0F2-C6132EF8E6C2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E384E51-1E1F-4F22-8EB5-31E8ACC59FD7}" type="doc">
      <dgm:prSet loTypeId="urn:microsoft.com/office/officeart/2005/8/layout/hProcess10#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440CFDD-67D4-4C85-846A-090F7BF41EF4}">
      <dgm:prSet phldrT="[Текст]" custT="1"/>
      <dgm:spPr>
        <a:solidFill>
          <a:srgbClr val="10E7F8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Осуществление полномочий по государственному управлению охраной труда</a:t>
          </a:r>
        </a:p>
        <a:p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973528 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gm:t>
    </dgm:pt>
    <dgm:pt modelId="{68E04DF9-1DA2-4511-83EF-A409F5D99566}" type="parTrans" cxnId="{FB467323-7735-451C-A42E-DBF315EC5657}">
      <dgm:prSet/>
      <dgm:spPr/>
      <dgm:t>
        <a:bodyPr/>
        <a:lstStyle/>
        <a:p>
          <a:endParaRPr lang="ru-RU"/>
        </a:p>
      </dgm:t>
    </dgm:pt>
    <dgm:pt modelId="{C6CE4252-F9B6-4EEB-9AFC-0EE0D19E425F}" type="sibTrans" cxnId="{FB467323-7735-451C-A42E-DBF315EC5657}">
      <dgm:prSet/>
      <dgm:spPr/>
      <dgm:t>
        <a:bodyPr/>
        <a:lstStyle/>
        <a:p>
          <a:endParaRPr lang="ru-RU"/>
        </a:p>
      </dgm:t>
    </dgm:pt>
    <dgm:pt modelId="{C6AC0FF3-EA45-445B-871F-C6078BA09B43}">
      <dgm:prSet phldrT="[Текст]" custT="1"/>
      <dgm:spPr>
        <a:solidFill>
          <a:srgbClr val="10E7F8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Осуществление первичного воинского учета на территориях, где отсутствуют военные комиссариаты</a:t>
          </a:r>
        </a:p>
        <a:p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1293510 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gm:t>
    </dgm:pt>
    <dgm:pt modelId="{D0A17B8A-06E5-458F-A794-8732F1673D61}" type="parTrans" cxnId="{18BA282B-7D56-4198-B2FC-279F96784FC7}">
      <dgm:prSet/>
      <dgm:spPr/>
      <dgm:t>
        <a:bodyPr/>
        <a:lstStyle/>
        <a:p>
          <a:endParaRPr lang="ru-RU"/>
        </a:p>
      </dgm:t>
    </dgm:pt>
    <dgm:pt modelId="{163F0DD9-C4D4-49DF-8DE5-0BB4B9F8742C}" type="sibTrans" cxnId="{18BA282B-7D56-4198-B2FC-279F96784FC7}">
      <dgm:prSet/>
      <dgm:spPr/>
      <dgm:t>
        <a:bodyPr/>
        <a:lstStyle/>
        <a:p>
          <a:endParaRPr lang="ru-RU"/>
        </a:p>
      </dgm:t>
    </dgm:pt>
    <dgm:pt modelId="{855104CA-E4DC-4BDB-A00E-F74ECA8B0246}">
      <dgm:prSet phldrT="[Текст]" custT="1"/>
      <dgm:spPr>
        <a:solidFill>
          <a:srgbClr val="10E7F8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Осуществление полномочий по составлению (изменению) списков кандидатов в присяжные заседатели</a:t>
          </a:r>
        </a:p>
        <a:p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2240 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gm:t>
    </dgm:pt>
    <dgm:pt modelId="{A651F4D8-977B-430F-BA99-67540C52A873}" type="parTrans" cxnId="{02ADB18B-B3E1-449C-8A4D-0E2AFDD2E932}">
      <dgm:prSet/>
      <dgm:spPr/>
      <dgm:t>
        <a:bodyPr/>
        <a:lstStyle/>
        <a:p>
          <a:endParaRPr lang="ru-RU"/>
        </a:p>
      </dgm:t>
    </dgm:pt>
    <dgm:pt modelId="{B8DEC24A-FCD4-4709-8F0B-703413058B2C}" type="sibTrans" cxnId="{02ADB18B-B3E1-449C-8A4D-0E2AFDD2E932}">
      <dgm:prSet/>
      <dgm:spPr/>
      <dgm:t>
        <a:bodyPr/>
        <a:lstStyle/>
        <a:p>
          <a:endParaRPr lang="ru-RU"/>
        </a:p>
      </dgm:t>
    </dgm:pt>
    <dgm:pt modelId="{B1521BD6-E2CC-4940-84E9-2C414563D4D4}" type="pres">
      <dgm:prSet presAssocID="{6E384E51-1E1F-4F22-8EB5-31E8ACC59FD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288EF7F-AC46-4986-9F05-4D1CA78152EB}" type="pres">
      <dgm:prSet presAssocID="{A440CFDD-67D4-4C85-846A-090F7BF41EF4}" presName="composite" presStyleCnt="0"/>
      <dgm:spPr/>
    </dgm:pt>
    <dgm:pt modelId="{A338FDD2-67F6-4F24-844E-A248B5CC38CD}" type="pres">
      <dgm:prSet presAssocID="{A440CFDD-67D4-4C85-846A-090F7BF41EF4}" presName="imagSh" presStyleLbl="bgImgPlace1" presStyleIdx="0" presStyleCnt="3" custLinFactNeighborX="13932" custLinFactNeighborY="-3383"/>
      <dgm:spPr>
        <a:blipFill rotWithShape="1"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DBC84C6C-C209-4024-82BC-8815E330D472}" type="pres">
      <dgm:prSet presAssocID="{A440CFDD-67D4-4C85-846A-090F7BF41EF4}" presName="txNode" presStyleLbl="node1" presStyleIdx="0" presStyleCnt="3" custScaleX="128138" custLinFactNeighborX="-14455" custLinFactNeighborY="423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CB3A5C-13A0-4C78-92AA-9E6187D62DB3}" type="pres">
      <dgm:prSet presAssocID="{C6CE4252-F9B6-4EEB-9AFC-0EE0D19E425F}" presName="sibTrans" presStyleLbl="sibTrans2D1" presStyleIdx="0" presStyleCnt="2"/>
      <dgm:spPr/>
      <dgm:t>
        <a:bodyPr/>
        <a:lstStyle/>
        <a:p>
          <a:endParaRPr lang="ru-RU"/>
        </a:p>
      </dgm:t>
    </dgm:pt>
    <dgm:pt modelId="{D35927D0-A63D-40D6-B64A-66937EDF5848}" type="pres">
      <dgm:prSet presAssocID="{C6CE4252-F9B6-4EEB-9AFC-0EE0D19E425F}" presName="connTx" presStyleLbl="sibTrans2D1" presStyleIdx="0" presStyleCnt="2"/>
      <dgm:spPr/>
      <dgm:t>
        <a:bodyPr/>
        <a:lstStyle/>
        <a:p>
          <a:endParaRPr lang="ru-RU"/>
        </a:p>
      </dgm:t>
    </dgm:pt>
    <dgm:pt modelId="{4445BDCD-D3C8-4C15-AD00-A22D613C66E7}" type="pres">
      <dgm:prSet presAssocID="{C6AC0FF3-EA45-445B-871F-C6078BA09B43}" presName="composite" presStyleCnt="0"/>
      <dgm:spPr/>
    </dgm:pt>
    <dgm:pt modelId="{BF3D0C37-6B42-4AA0-A0D2-CE64B3C93B58}" type="pres">
      <dgm:prSet presAssocID="{C6AC0FF3-EA45-445B-871F-C6078BA09B43}" presName="imagSh" presStyleLbl="bgImgPlace1" presStyleIdx="1" presStyleCnt="3" custLinFactNeighborX="-16159" custLinFactNeighborY="-23060"/>
      <dgm:spPr>
        <a:blipFill rotWithShape="1">
          <a:blip xmlns:r="http://schemas.openxmlformats.org/officeDocument/2006/relationships" r:embed="rId2"/>
          <a:srcRect/>
          <a:stretch>
            <a:fillRect/>
          </a:stretch>
        </a:blipFill>
      </dgm:spPr>
    </dgm:pt>
    <dgm:pt modelId="{C993685D-2D98-4243-836C-4836C0E1ABAF}" type="pres">
      <dgm:prSet presAssocID="{C6AC0FF3-EA45-445B-871F-C6078BA09B43}" presName="txNode" presStyleLbl="node1" presStyleIdx="1" presStyleCnt="3" custAng="0" custScaleX="115144" custScaleY="147316" custLinFactNeighborX="-29389" custLinFactNeighborY="373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3832CD-C1DD-44E8-A0A3-C946BD4673B6}" type="pres">
      <dgm:prSet presAssocID="{163F0DD9-C4D4-49DF-8DE5-0BB4B9F8742C}" presName="sibTrans" presStyleLbl="sibTrans2D1" presStyleIdx="1" presStyleCnt="2"/>
      <dgm:spPr/>
      <dgm:t>
        <a:bodyPr/>
        <a:lstStyle/>
        <a:p>
          <a:endParaRPr lang="ru-RU"/>
        </a:p>
      </dgm:t>
    </dgm:pt>
    <dgm:pt modelId="{CAF1722C-D965-4412-BDCE-EFEF7A4F245E}" type="pres">
      <dgm:prSet presAssocID="{163F0DD9-C4D4-49DF-8DE5-0BB4B9F8742C}" presName="connTx" presStyleLbl="sibTrans2D1" presStyleIdx="1" presStyleCnt="2"/>
      <dgm:spPr/>
      <dgm:t>
        <a:bodyPr/>
        <a:lstStyle/>
        <a:p>
          <a:endParaRPr lang="ru-RU"/>
        </a:p>
      </dgm:t>
    </dgm:pt>
    <dgm:pt modelId="{B90E3948-3086-4A74-BC01-8BA61018540F}" type="pres">
      <dgm:prSet presAssocID="{855104CA-E4DC-4BDB-A00E-F74ECA8B0246}" presName="composite" presStyleCnt="0"/>
      <dgm:spPr/>
    </dgm:pt>
    <dgm:pt modelId="{E4795CD7-3FDA-4843-BB9A-0E5F44F66EFE}" type="pres">
      <dgm:prSet presAssocID="{855104CA-E4DC-4BDB-A00E-F74ECA8B0246}" presName="imagSh" presStyleLbl="bgImgPlace1" presStyleIdx="2" presStyleCnt="3" custLinFactNeighborX="-22100" custLinFactNeighborY="-3061"/>
      <dgm:spPr>
        <a:blipFill rotWithShape="1">
          <a:blip xmlns:r="http://schemas.openxmlformats.org/officeDocument/2006/relationships" r:embed="rId3"/>
          <a:srcRect/>
          <a:stretch>
            <a:fillRect l="-32000" r="-32000"/>
          </a:stretch>
        </a:blipFill>
      </dgm:spPr>
    </dgm:pt>
    <dgm:pt modelId="{EFE3F9A3-B723-4CBD-AF01-2C1C0B1606E7}" type="pres">
      <dgm:prSet presAssocID="{855104CA-E4DC-4BDB-A00E-F74ECA8B0246}" presName="txNode" presStyleLbl="node1" presStyleIdx="2" presStyleCnt="3" custScaleX="120267" custScaleY="136678" custLinFactNeighborX="-39933" custLinFactNeighborY="440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37EBCC4-FFF7-436A-8C3F-91F7B2FB9861}" type="presOf" srcId="{C6AC0FF3-EA45-445B-871F-C6078BA09B43}" destId="{C993685D-2D98-4243-836C-4836C0E1ABAF}" srcOrd="0" destOrd="0" presId="urn:microsoft.com/office/officeart/2005/8/layout/hProcess10#1"/>
    <dgm:cxn modelId="{18BA282B-7D56-4198-B2FC-279F96784FC7}" srcId="{6E384E51-1E1F-4F22-8EB5-31E8ACC59FD7}" destId="{C6AC0FF3-EA45-445B-871F-C6078BA09B43}" srcOrd="1" destOrd="0" parTransId="{D0A17B8A-06E5-458F-A794-8732F1673D61}" sibTransId="{163F0DD9-C4D4-49DF-8DE5-0BB4B9F8742C}"/>
    <dgm:cxn modelId="{02ADB18B-B3E1-449C-8A4D-0E2AFDD2E932}" srcId="{6E384E51-1E1F-4F22-8EB5-31E8ACC59FD7}" destId="{855104CA-E4DC-4BDB-A00E-F74ECA8B0246}" srcOrd="2" destOrd="0" parTransId="{A651F4D8-977B-430F-BA99-67540C52A873}" sibTransId="{B8DEC24A-FCD4-4709-8F0B-703413058B2C}"/>
    <dgm:cxn modelId="{5F1D7AAA-588D-4782-8455-4F6DFDC96A63}" type="presOf" srcId="{163F0DD9-C4D4-49DF-8DE5-0BB4B9F8742C}" destId="{CAF1722C-D965-4412-BDCE-EFEF7A4F245E}" srcOrd="1" destOrd="0" presId="urn:microsoft.com/office/officeart/2005/8/layout/hProcess10#1"/>
    <dgm:cxn modelId="{E8419295-B478-43BF-BA99-5B888CE748FD}" type="presOf" srcId="{C6CE4252-F9B6-4EEB-9AFC-0EE0D19E425F}" destId="{D35927D0-A63D-40D6-B64A-66937EDF5848}" srcOrd="1" destOrd="0" presId="urn:microsoft.com/office/officeart/2005/8/layout/hProcess10#1"/>
    <dgm:cxn modelId="{FB467323-7735-451C-A42E-DBF315EC5657}" srcId="{6E384E51-1E1F-4F22-8EB5-31E8ACC59FD7}" destId="{A440CFDD-67D4-4C85-846A-090F7BF41EF4}" srcOrd="0" destOrd="0" parTransId="{68E04DF9-1DA2-4511-83EF-A409F5D99566}" sibTransId="{C6CE4252-F9B6-4EEB-9AFC-0EE0D19E425F}"/>
    <dgm:cxn modelId="{9B8DA8DC-B04A-4B9F-BDBD-58B5BBF91BBD}" type="presOf" srcId="{855104CA-E4DC-4BDB-A00E-F74ECA8B0246}" destId="{EFE3F9A3-B723-4CBD-AF01-2C1C0B1606E7}" srcOrd="0" destOrd="0" presId="urn:microsoft.com/office/officeart/2005/8/layout/hProcess10#1"/>
    <dgm:cxn modelId="{830AB9B4-51D2-42FE-BCA1-185F8CEB7EF2}" type="presOf" srcId="{A440CFDD-67D4-4C85-846A-090F7BF41EF4}" destId="{DBC84C6C-C209-4024-82BC-8815E330D472}" srcOrd="0" destOrd="0" presId="urn:microsoft.com/office/officeart/2005/8/layout/hProcess10#1"/>
    <dgm:cxn modelId="{E097AC06-E898-442A-A529-D2B58D23DF04}" type="presOf" srcId="{C6CE4252-F9B6-4EEB-9AFC-0EE0D19E425F}" destId="{C2CB3A5C-13A0-4C78-92AA-9E6187D62DB3}" srcOrd="0" destOrd="0" presId="urn:microsoft.com/office/officeart/2005/8/layout/hProcess10#1"/>
    <dgm:cxn modelId="{D354C1A4-DFDF-4EC3-A659-BA9BF2ED6A7C}" type="presOf" srcId="{6E384E51-1E1F-4F22-8EB5-31E8ACC59FD7}" destId="{B1521BD6-E2CC-4940-84E9-2C414563D4D4}" srcOrd="0" destOrd="0" presId="urn:microsoft.com/office/officeart/2005/8/layout/hProcess10#1"/>
    <dgm:cxn modelId="{D5A2675D-6300-4747-A912-A62E2FBEA738}" type="presOf" srcId="{163F0DD9-C4D4-49DF-8DE5-0BB4B9F8742C}" destId="{3E3832CD-C1DD-44E8-A0A3-C946BD4673B6}" srcOrd="0" destOrd="0" presId="urn:microsoft.com/office/officeart/2005/8/layout/hProcess10#1"/>
    <dgm:cxn modelId="{2F7FD20E-C378-4067-8387-C97D93B89E52}" type="presParOf" srcId="{B1521BD6-E2CC-4940-84E9-2C414563D4D4}" destId="{F288EF7F-AC46-4986-9F05-4D1CA78152EB}" srcOrd="0" destOrd="0" presId="urn:microsoft.com/office/officeart/2005/8/layout/hProcess10#1"/>
    <dgm:cxn modelId="{EC3D87FC-C001-45C2-B23F-A1A023CFF153}" type="presParOf" srcId="{F288EF7F-AC46-4986-9F05-4D1CA78152EB}" destId="{A338FDD2-67F6-4F24-844E-A248B5CC38CD}" srcOrd="0" destOrd="0" presId="urn:microsoft.com/office/officeart/2005/8/layout/hProcess10#1"/>
    <dgm:cxn modelId="{3AC94D35-E8A0-4B38-92FC-E357977E7C3F}" type="presParOf" srcId="{F288EF7F-AC46-4986-9F05-4D1CA78152EB}" destId="{DBC84C6C-C209-4024-82BC-8815E330D472}" srcOrd="1" destOrd="0" presId="urn:microsoft.com/office/officeart/2005/8/layout/hProcess10#1"/>
    <dgm:cxn modelId="{5CC785DC-E7F5-4644-9215-E5FBF7EEA2AE}" type="presParOf" srcId="{B1521BD6-E2CC-4940-84E9-2C414563D4D4}" destId="{C2CB3A5C-13A0-4C78-92AA-9E6187D62DB3}" srcOrd="1" destOrd="0" presId="urn:microsoft.com/office/officeart/2005/8/layout/hProcess10#1"/>
    <dgm:cxn modelId="{B60530C5-89FF-49A1-9421-7A14341C1A7F}" type="presParOf" srcId="{C2CB3A5C-13A0-4C78-92AA-9E6187D62DB3}" destId="{D35927D0-A63D-40D6-B64A-66937EDF5848}" srcOrd="0" destOrd="0" presId="urn:microsoft.com/office/officeart/2005/8/layout/hProcess10#1"/>
    <dgm:cxn modelId="{06FCF804-950F-434E-8F87-922EE6A5BDD1}" type="presParOf" srcId="{B1521BD6-E2CC-4940-84E9-2C414563D4D4}" destId="{4445BDCD-D3C8-4C15-AD00-A22D613C66E7}" srcOrd="2" destOrd="0" presId="urn:microsoft.com/office/officeart/2005/8/layout/hProcess10#1"/>
    <dgm:cxn modelId="{6AF6BEE2-BC00-47C1-9831-563C46588555}" type="presParOf" srcId="{4445BDCD-D3C8-4C15-AD00-A22D613C66E7}" destId="{BF3D0C37-6B42-4AA0-A0D2-CE64B3C93B58}" srcOrd="0" destOrd="0" presId="urn:microsoft.com/office/officeart/2005/8/layout/hProcess10#1"/>
    <dgm:cxn modelId="{D32618AA-B5A0-4D4D-836D-3873FA97DD43}" type="presParOf" srcId="{4445BDCD-D3C8-4C15-AD00-A22D613C66E7}" destId="{C993685D-2D98-4243-836C-4836C0E1ABAF}" srcOrd="1" destOrd="0" presId="urn:microsoft.com/office/officeart/2005/8/layout/hProcess10#1"/>
    <dgm:cxn modelId="{1838F451-28BE-429F-8E89-9D9963F5BA16}" type="presParOf" srcId="{B1521BD6-E2CC-4940-84E9-2C414563D4D4}" destId="{3E3832CD-C1DD-44E8-A0A3-C946BD4673B6}" srcOrd="3" destOrd="0" presId="urn:microsoft.com/office/officeart/2005/8/layout/hProcess10#1"/>
    <dgm:cxn modelId="{C72DBF08-105B-4D5B-8C06-A3F63578AEBB}" type="presParOf" srcId="{3E3832CD-C1DD-44E8-A0A3-C946BD4673B6}" destId="{CAF1722C-D965-4412-BDCE-EFEF7A4F245E}" srcOrd="0" destOrd="0" presId="urn:microsoft.com/office/officeart/2005/8/layout/hProcess10#1"/>
    <dgm:cxn modelId="{16EB7269-D9DE-4C33-AD9C-0695F539A739}" type="presParOf" srcId="{B1521BD6-E2CC-4940-84E9-2C414563D4D4}" destId="{B90E3948-3086-4A74-BC01-8BA61018540F}" srcOrd="4" destOrd="0" presId="urn:microsoft.com/office/officeart/2005/8/layout/hProcess10#1"/>
    <dgm:cxn modelId="{E09240F8-5E9A-4F08-8382-01277B06B4F8}" type="presParOf" srcId="{B90E3948-3086-4A74-BC01-8BA61018540F}" destId="{E4795CD7-3FDA-4843-BB9A-0E5F44F66EFE}" srcOrd="0" destOrd="0" presId="urn:microsoft.com/office/officeart/2005/8/layout/hProcess10#1"/>
    <dgm:cxn modelId="{F17140EA-0171-4E3B-815A-621997A46129}" type="presParOf" srcId="{B90E3948-3086-4A74-BC01-8BA61018540F}" destId="{EFE3F9A3-B723-4CBD-AF01-2C1C0B1606E7}" srcOrd="1" destOrd="0" presId="urn:microsoft.com/office/officeart/2005/8/layout/hProcess10#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E384E51-1E1F-4F22-8EB5-31E8ACC59FD7}" type="doc">
      <dgm:prSet loTypeId="urn:microsoft.com/office/officeart/2005/8/layout/hProcess10#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440CFDD-67D4-4C85-846A-090F7BF41EF4}">
      <dgm:prSet phldrT="[Текст]" custT="1"/>
      <dgm:spPr>
        <a:solidFill>
          <a:srgbClr val="10E7F8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Единая субвенция</a:t>
          </a:r>
        </a:p>
        <a:p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2280128 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gm:t>
    </dgm:pt>
    <dgm:pt modelId="{68E04DF9-1DA2-4511-83EF-A409F5D99566}" type="parTrans" cxnId="{FB467323-7735-451C-A42E-DBF315EC5657}">
      <dgm:prSet/>
      <dgm:spPr/>
      <dgm:t>
        <a:bodyPr/>
        <a:lstStyle/>
        <a:p>
          <a:endParaRPr lang="ru-RU"/>
        </a:p>
      </dgm:t>
    </dgm:pt>
    <dgm:pt modelId="{C6CE4252-F9B6-4EEB-9AFC-0EE0D19E425F}" type="sibTrans" cxnId="{FB467323-7735-451C-A42E-DBF315EC5657}">
      <dgm:prSet/>
      <dgm:spPr/>
      <dgm:t>
        <a:bodyPr/>
        <a:lstStyle/>
        <a:p>
          <a:endParaRPr lang="ru-RU"/>
        </a:p>
      </dgm:t>
    </dgm:pt>
    <dgm:pt modelId="{C6AC0FF3-EA45-445B-871F-C6078BA09B43}">
      <dgm:prSet phldrT="[Текст]" custT="1"/>
      <dgm:spPr>
        <a:solidFill>
          <a:srgbClr val="10E7F8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государственную регистрацию актов </a:t>
          </a:r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гражданского состояния</a:t>
          </a:r>
          <a:endParaRPr lang="ru-RU" sz="10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1117965 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gm:t>
    </dgm:pt>
    <dgm:pt modelId="{D0A17B8A-06E5-458F-A794-8732F1673D61}" type="parTrans" cxnId="{18BA282B-7D56-4198-B2FC-279F96784FC7}">
      <dgm:prSet/>
      <dgm:spPr/>
      <dgm:t>
        <a:bodyPr/>
        <a:lstStyle/>
        <a:p>
          <a:endParaRPr lang="ru-RU"/>
        </a:p>
      </dgm:t>
    </dgm:pt>
    <dgm:pt modelId="{163F0DD9-C4D4-49DF-8DE5-0BB4B9F8742C}" type="sibTrans" cxnId="{18BA282B-7D56-4198-B2FC-279F96784FC7}">
      <dgm:prSet/>
      <dgm:spPr/>
      <dgm:t>
        <a:bodyPr/>
        <a:lstStyle/>
        <a:p>
          <a:endParaRPr lang="ru-RU"/>
        </a:p>
      </dgm:t>
    </dgm:pt>
    <dgm:pt modelId="{E34EFB3B-FC9F-4135-B214-562CAE4CBD02}">
      <dgm:prSet custT="1"/>
      <dgm:spPr>
        <a:solidFill>
          <a:srgbClr val="10E7F8"/>
        </a:solidFill>
      </dgm:spPr>
      <dgm:t>
        <a:bodyPr/>
        <a:lstStyle/>
        <a:p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Установление регулируемых тарифов на регулярные перевозки пассажиров и багажа 3387,07 руб.</a:t>
          </a:r>
        </a:p>
        <a:p>
          <a:endParaRPr lang="ru-RU" sz="1000" dirty="0">
            <a:solidFill>
              <a:schemeClr val="tx1">
                <a:lumMod val="95000"/>
                <a:lumOff val="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0D8EA95C-6BF5-49EF-9744-1D12148FCB9E}" type="parTrans" cxnId="{EA9240FF-792F-473D-AAC2-BB0752995F0A}">
      <dgm:prSet/>
      <dgm:spPr/>
      <dgm:t>
        <a:bodyPr/>
        <a:lstStyle/>
        <a:p>
          <a:endParaRPr lang="ru-RU"/>
        </a:p>
      </dgm:t>
    </dgm:pt>
    <dgm:pt modelId="{BAE068E2-C607-42F7-BAA4-BB58CA6D90E5}" type="sibTrans" cxnId="{EA9240FF-792F-473D-AAC2-BB0752995F0A}">
      <dgm:prSet/>
      <dgm:spPr/>
      <dgm:t>
        <a:bodyPr/>
        <a:lstStyle/>
        <a:p>
          <a:endParaRPr lang="ru-RU"/>
        </a:p>
      </dgm:t>
    </dgm:pt>
    <dgm:pt modelId="{B1521BD6-E2CC-4940-84E9-2C414563D4D4}" type="pres">
      <dgm:prSet presAssocID="{6E384E51-1E1F-4F22-8EB5-31E8ACC59FD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288EF7F-AC46-4986-9F05-4D1CA78152EB}" type="pres">
      <dgm:prSet presAssocID="{A440CFDD-67D4-4C85-846A-090F7BF41EF4}" presName="composite" presStyleCnt="0"/>
      <dgm:spPr/>
    </dgm:pt>
    <dgm:pt modelId="{A338FDD2-67F6-4F24-844E-A248B5CC38CD}" type="pres">
      <dgm:prSet presAssocID="{A440CFDD-67D4-4C85-846A-090F7BF41EF4}" presName="imagSh" presStyleLbl="bgImgPlace1" presStyleIdx="0" presStyleCnt="3" custScaleX="77296" custScaleY="51670" custLinFactNeighborX="13932" custLinFactNeighborY="-98873"/>
      <dgm:spPr>
        <a:blipFill rotWithShape="1">
          <a:blip xmlns:r="http://schemas.openxmlformats.org/officeDocument/2006/relationships" r:embed="rId1"/>
          <a:srcRect/>
          <a:stretch>
            <a:fillRect l="-2000" r="-2000"/>
          </a:stretch>
        </a:blipFill>
      </dgm:spPr>
    </dgm:pt>
    <dgm:pt modelId="{DBC84C6C-C209-4024-82BC-8815E330D472}" type="pres">
      <dgm:prSet presAssocID="{A440CFDD-67D4-4C85-846A-090F7BF41EF4}" presName="txNode" presStyleLbl="node1" presStyleIdx="0" presStyleCnt="3" custScaleX="93857" custScaleY="66280" custLinFactNeighborX="782" custLinFactNeighborY="-468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CB3A5C-13A0-4C78-92AA-9E6187D62DB3}" type="pres">
      <dgm:prSet presAssocID="{C6CE4252-F9B6-4EEB-9AFC-0EE0D19E425F}" presName="sibTrans" presStyleLbl="sibTrans2D1" presStyleIdx="0" presStyleCnt="2"/>
      <dgm:spPr/>
      <dgm:t>
        <a:bodyPr/>
        <a:lstStyle/>
        <a:p>
          <a:endParaRPr lang="ru-RU"/>
        </a:p>
      </dgm:t>
    </dgm:pt>
    <dgm:pt modelId="{D35927D0-A63D-40D6-B64A-66937EDF5848}" type="pres">
      <dgm:prSet presAssocID="{C6CE4252-F9B6-4EEB-9AFC-0EE0D19E425F}" presName="connTx" presStyleLbl="sibTrans2D1" presStyleIdx="0" presStyleCnt="2"/>
      <dgm:spPr/>
      <dgm:t>
        <a:bodyPr/>
        <a:lstStyle/>
        <a:p>
          <a:endParaRPr lang="ru-RU"/>
        </a:p>
      </dgm:t>
    </dgm:pt>
    <dgm:pt modelId="{4445BDCD-D3C8-4C15-AD00-A22D613C66E7}" type="pres">
      <dgm:prSet presAssocID="{C6AC0FF3-EA45-445B-871F-C6078BA09B43}" presName="composite" presStyleCnt="0"/>
      <dgm:spPr/>
    </dgm:pt>
    <dgm:pt modelId="{BF3D0C37-6B42-4AA0-A0D2-CE64B3C93B58}" type="pres">
      <dgm:prSet presAssocID="{C6AC0FF3-EA45-445B-871F-C6078BA09B43}" presName="imagSh" presStyleLbl="bgImgPlace1" presStyleIdx="1" presStyleCnt="3" custScaleX="72581" custScaleY="64762" custLinFactNeighborX="-7046" custLinFactNeighborY="-83824"/>
      <dgm:spPr>
        <a:blipFill rotWithShape="1">
          <a:blip xmlns:r="http://schemas.openxmlformats.org/officeDocument/2006/relationships" r:embed="rId2"/>
          <a:srcRect/>
          <a:stretch>
            <a:fillRect l="-39000" r="-39000"/>
          </a:stretch>
        </a:blipFill>
      </dgm:spPr>
    </dgm:pt>
    <dgm:pt modelId="{C993685D-2D98-4243-836C-4836C0E1ABAF}" type="pres">
      <dgm:prSet presAssocID="{C6AC0FF3-EA45-445B-871F-C6078BA09B43}" presName="txNode" presStyleLbl="node1" presStyleIdx="1" presStyleCnt="3" custAng="0" custScaleX="94324" custScaleY="69240" custLinFactNeighborX="-23089" custLinFactNeighborY="-420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3832CD-C1DD-44E8-A0A3-C946BD4673B6}" type="pres">
      <dgm:prSet presAssocID="{163F0DD9-C4D4-49DF-8DE5-0BB4B9F8742C}" presName="sibTrans" presStyleLbl="sibTrans2D1" presStyleIdx="1" presStyleCnt="2"/>
      <dgm:spPr/>
      <dgm:t>
        <a:bodyPr/>
        <a:lstStyle/>
        <a:p>
          <a:endParaRPr lang="ru-RU"/>
        </a:p>
      </dgm:t>
    </dgm:pt>
    <dgm:pt modelId="{CAF1722C-D965-4412-BDCE-EFEF7A4F245E}" type="pres">
      <dgm:prSet presAssocID="{163F0DD9-C4D4-49DF-8DE5-0BB4B9F8742C}" presName="connTx" presStyleLbl="sibTrans2D1" presStyleIdx="1" presStyleCnt="2"/>
      <dgm:spPr/>
      <dgm:t>
        <a:bodyPr/>
        <a:lstStyle/>
        <a:p>
          <a:endParaRPr lang="ru-RU"/>
        </a:p>
      </dgm:t>
    </dgm:pt>
    <dgm:pt modelId="{B6046F8D-9433-48BB-9983-4EBE790D352B}" type="pres">
      <dgm:prSet presAssocID="{E34EFB3B-FC9F-4135-B214-562CAE4CBD02}" presName="composite" presStyleCnt="0"/>
      <dgm:spPr/>
    </dgm:pt>
    <dgm:pt modelId="{273354F8-6E26-4EB3-B1C0-00A9DED88441}" type="pres">
      <dgm:prSet presAssocID="{E34EFB3B-FC9F-4135-B214-562CAE4CBD02}" presName="imagSh" presStyleLbl="bgImgPlace1" presStyleIdx="2" presStyleCnt="3" custScaleY="63628" custLinFactNeighborX="-9863" custLinFactNeighborY="-90556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594709EA-83E1-4702-95AB-A7CBEF7C9BF4}" type="pres">
      <dgm:prSet presAssocID="{E34EFB3B-FC9F-4135-B214-562CAE4CBD02}" presName="txNode" presStyleLbl="node1" presStyleIdx="2" presStyleCnt="3" custScaleX="117500" custScaleY="84790" custLinFactNeighborX="-20937" custLinFactNeighborY="-31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6967363-161B-441D-B991-89408DE08A8F}" type="presOf" srcId="{C6AC0FF3-EA45-445B-871F-C6078BA09B43}" destId="{C993685D-2D98-4243-836C-4836C0E1ABAF}" srcOrd="0" destOrd="0" presId="urn:microsoft.com/office/officeart/2005/8/layout/hProcess10#2"/>
    <dgm:cxn modelId="{18BA282B-7D56-4198-B2FC-279F96784FC7}" srcId="{6E384E51-1E1F-4F22-8EB5-31E8ACC59FD7}" destId="{C6AC0FF3-EA45-445B-871F-C6078BA09B43}" srcOrd="1" destOrd="0" parTransId="{D0A17B8A-06E5-458F-A794-8732F1673D61}" sibTransId="{163F0DD9-C4D4-49DF-8DE5-0BB4B9F8742C}"/>
    <dgm:cxn modelId="{5166154C-2990-4824-A502-F7F366B5023A}" type="presOf" srcId="{163F0DD9-C4D4-49DF-8DE5-0BB4B9F8742C}" destId="{3E3832CD-C1DD-44E8-A0A3-C946BD4673B6}" srcOrd="0" destOrd="0" presId="urn:microsoft.com/office/officeart/2005/8/layout/hProcess10#2"/>
    <dgm:cxn modelId="{720ABC6F-C7E2-4748-AB5E-424D7BD573BD}" type="presOf" srcId="{E34EFB3B-FC9F-4135-B214-562CAE4CBD02}" destId="{594709EA-83E1-4702-95AB-A7CBEF7C9BF4}" srcOrd="0" destOrd="0" presId="urn:microsoft.com/office/officeart/2005/8/layout/hProcess10#2"/>
    <dgm:cxn modelId="{A5A00858-97E1-4965-A77F-626BAB4F745E}" type="presOf" srcId="{C6CE4252-F9B6-4EEB-9AFC-0EE0D19E425F}" destId="{D35927D0-A63D-40D6-B64A-66937EDF5848}" srcOrd="1" destOrd="0" presId="urn:microsoft.com/office/officeart/2005/8/layout/hProcess10#2"/>
    <dgm:cxn modelId="{EA9240FF-792F-473D-AAC2-BB0752995F0A}" srcId="{6E384E51-1E1F-4F22-8EB5-31E8ACC59FD7}" destId="{E34EFB3B-FC9F-4135-B214-562CAE4CBD02}" srcOrd="2" destOrd="0" parTransId="{0D8EA95C-6BF5-49EF-9744-1D12148FCB9E}" sibTransId="{BAE068E2-C607-42F7-BAA4-BB58CA6D90E5}"/>
    <dgm:cxn modelId="{FB467323-7735-451C-A42E-DBF315EC5657}" srcId="{6E384E51-1E1F-4F22-8EB5-31E8ACC59FD7}" destId="{A440CFDD-67D4-4C85-846A-090F7BF41EF4}" srcOrd="0" destOrd="0" parTransId="{68E04DF9-1DA2-4511-83EF-A409F5D99566}" sibTransId="{C6CE4252-F9B6-4EEB-9AFC-0EE0D19E425F}"/>
    <dgm:cxn modelId="{6D449B5C-3BC8-48F5-98BA-B29A7D34922A}" type="presOf" srcId="{C6CE4252-F9B6-4EEB-9AFC-0EE0D19E425F}" destId="{C2CB3A5C-13A0-4C78-92AA-9E6187D62DB3}" srcOrd="0" destOrd="0" presId="urn:microsoft.com/office/officeart/2005/8/layout/hProcess10#2"/>
    <dgm:cxn modelId="{0F59FB11-E040-47BA-B889-DAE0FD5731CB}" type="presOf" srcId="{163F0DD9-C4D4-49DF-8DE5-0BB4B9F8742C}" destId="{CAF1722C-D965-4412-BDCE-EFEF7A4F245E}" srcOrd="1" destOrd="0" presId="urn:microsoft.com/office/officeart/2005/8/layout/hProcess10#2"/>
    <dgm:cxn modelId="{1EE719D0-9259-44A4-B17C-B30C975AA5D6}" type="presOf" srcId="{6E384E51-1E1F-4F22-8EB5-31E8ACC59FD7}" destId="{B1521BD6-E2CC-4940-84E9-2C414563D4D4}" srcOrd="0" destOrd="0" presId="urn:microsoft.com/office/officeart/2005/8/layout/hProcess10#2"/>
    <dgm:cxn modelId="{D2A0CB92-A558-403A-8C38-9AADC4C923EF}" type="presOf" srcId="{A440CFDD-67D4-4C85-846A-090F7BF41EF4}" destId="{DBC84C6C-C209-4024-82BC-8815E330D472}" srcOrd="0" destOrd="0" presId="urn:microsoft.com/office/officeart/2005/8/layout/hProcess10#2"/>
    <dgm:cxn modelId="{ED28ABE3-AECD-4FFA-BF35-A2C129722525}" type="presParOf" srcId="{B1521BD6-E2CC-4940-84E9-2C414563D4D4}" destId="{F288EF7F-AC46-4986-9F05-4D1CA78152EB}" srcOrd="0" destOrd="0" presId="urn:microsoft.com/office/officeart/2005/8/layout/hProcess10#2"/>
    <dgm:cxn modelId="{BBB9B24D-672B-4779-8B94-58815C425018}" type="presParOf" srcId="{F288EF7F-AC46-4986-9F05-4D1CA78152EB}" destId="{A338FDD2-67F6-4F24-844E-A248B5CC38CD}" srcOrd="0" destOrd="0" presId="urn:microsoft.com/office/officeart/2005/8/layout/hProcess10#2"/>
    <dgm:cxn modelId="{F2EBEA24-3E66-4DCC-A164-FE1BCADEA0D9}" type="presParOf" srcId="{F288EF7F-AC46-4986-9F05-4D1CA78152EB}" destId="{DBC84C6C-C209-4024-82BC-8815E330D472}" srcOrd="1" destOrd="0" presId="urn:microsoft.com/office/officeart/2005/8/layout/hProcess10#2"/>
    <dgm:cxn modelId="{D39BB74B-81AB-4076-89D9-FA1C9AF342FA}" type="presParOf" srcId="{B1521BD6-E2CC-4940-84E9-2C414563D4D4}" destId="{C2CB3A5C-13A0-4C78-92AA-9E6187D62DB3}" srcOrd="1" destOrd="0" presId="urn:microsoft.com/office/officeart/2005/8/layout/hProcess10#2"/>
    <dgm:cxn modelId="{E056579C-FE93-433D-B02E-071F2780F135}" type="presParOf" srcId="{C2CB3A5C-13A0-4C78-92AA-9E6187D62DB3}" destId="{D35927D0-A63D-40D6-B64A-66937EDF5848}" srcOrd="0" destOrd="0" presId="urn:microsoft.com/office/officeart/2005/8/layout/hProcess10#2"/>
    <dgm:cxn modelId="{4EFC19DB-EF9F-4FB3-A97F-DFC6A4985469}" type="presParOf" srcId="{B1521BD6-E2CC-4940-84E9-2C414563D4D4}" destId="{4445BDCD-D3C8-4C15-AD00-A22D613C66E7}" srcOrd="2" destOrd="0" presId="urn:microsoft.com/office/officeart/2005/8/layout/hProcess10#2"/>
    <dgm:cxn modelId="{ACDAE0EE-6960-4ABC-8594-104D8D380E54}" type="presParOf" srcId="{4445BDCD-D3C8-4C15-AD00-A22D613C66E7}" destId="{BF3D0C37-6B42-4AA0-A0D2-CE64B3C93B58}" srcOrd="0" destOrd="0" presId="urn:microsoft.com/office/officeart/2005/8/layout/hProcess10#2"/>
    <dgm:cxn modelId="{A159FF9C-CA30-4827-B396-35C7B09CF374}" type="presParOf" srcId="{4445BDCD-D3C8-4C15-AD00-A22D613C66E7}" destId="{C993685D-2D98-4243-836C-4836C0E1ABAF}" srcOrd="1" destOrd="0" presId="urn:microsoft.com/office/officeart/2005/8/layout/hProcess10#2"/>
    <dgm:cxn modelId="{6E393157-A9AA-4D73-9362-8DDCB0E26059}" type="presParOf" srcId="{B1521BD6-E2CC-4940-84E9-2C414563D4D4}" destId="{3E3832CD-C1DD-44E8-A0A3-C946BD4673B6}" srcOrd="3" destOrd="0" presId="urn:microsoft.com/office/officeart/2005/8/layout/hProcess10#2"/>
    <dgm:cxn modelId="{EF83B39B-3D85-4137-A554-729DDE013C59}" type="presParOf" srcId="{3E3832CD-C1DD-44E8-A0A3-C946BD4673B6}" destId="{CAF1722C-D965-4412-BDCE-EFEF7A4F245E}" srcOrd="0" destOrd="0" presId="urn:microsoft.com/office/officeart/2005/8/layout/hProcess10#2"/>
    <dgm:cxn modelId="{BA419DA5-9944-4849-A380-8ED9C9842B17}" type="presParOf" srcId="{B1521BD6-E2CC-4940-84E9-2C414563D4D4}" destId="{B6046F8D-9433-48BB-9983-4EBE790D352B}" srcOrd="4" destOrd="0" presId="urn:microsoft.com/office/officeart/2005/8/layout/hProcess10#2"/>
    <dgm:cxn modelId="{69ABAE7B-29C3-4472-9167-80816B57D5C3}" type="presParOf" srcId="{B6046F8D-9433-48BB-9983-4EBE790D352B}" destId="{273354F8-6E26-4EB3-B1C0-00A9DED88441}" srcOrd="0" destOrd="0" presId="urn:microsoft.com/office/officeart/2005/8/layout/hProcess10#2"/>
    <dgm:cxn modelId="{A7C4C902-9C28-478B-9D12-B8A53FAADB55}" type="presParOf" srcId="{B6046F8D-9433-48BB-9983-4EBE790D352B}" destId="{594709EA-83E1-4702-95AB-A7CBEF7C9BF4}" srcOrd="1" destOrd="0" presId="urn:microsoft.com/office/officeart/2005/8/layout/hProcess10#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3C32CF2-0948-492B-8D0A-ABCD320BA5C3}" type="doc">
      <dgm:prSet loTypeId="urn:microsoft.com/office/officeart/2005/8/layout/pList2#4" loCatId="list" qsTypeId="urn:microsoft.com/office/officeart/2005/8/quickstyle/3d3" qsCatId="3D" csTypeId="urn:microsoft.com/office/officeart/2005/8/colors/accent1_2" csCatId="accent1" phldr="1"/>
      <dgm:spPr/>
    </dgm:pt>
    <dgm:pt modelId="{6789931A-6B62-407D-8C8B-2D9040D9B627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Общегосударственные расходы</a:t>
          </a:r>
        </a:p>
      </dgm:t>
    </dgm:pt>
    <dgm:pt modelId="{3063212C-CA84-40C3-86CB-DD716D765D0C}" type="parTrans" cxnId="{77D62562-7E92-4199-A1FF-B31DCC872565}">
      <dgm:prSet/>
      <dgm:spPr/>
      <dgm:t>
        <a:bodyPr/>
        <a:lstStyle/>
        <a:p>
          <a:endParaRPr lang="ru-RU"/>
        </a:p>
      </dgm:t>
    </dgm:pt>
    <dgm:pt modelId="{218C50A3-4C85-4929-8144-34F8F91A5261}" type="sibTrans" cxnId="{77D62562-7E92-4199-A1FF-B31DCC872565}">
      <dgm:prSet/>
      <dgm:spPr/>
      <dgm:t>
        <a:bodyPr/>
        <a:lstStyle/>
        <a:p>
          <a:endParaRPr lang="ru-RU"/>
        </a:p>
      </dgm:t>
    </dgm:pt>
    <dgm:pt modelId="{3D79C6BC-7E42-4437-8521-7415DEC1B08E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Национальная оборона</a:t>
          </a:r>
        </a:p>
      </dgm:t>
    </dgm:pt>
    <dgm:pt modelId="{DA694D9A-34A3-410B-8A52-A42E3F436726}" type="parTrans" cxnId="{41FD65E4-3C20-4FEE-99CA-56CAF6B86B5B}">
      <dgm:prSet/>
      <dgm:spPr/>
      <dgm:t>
        <a:bodyPr/>
        <a:lstStyle/>
        <a:p>
          <a:endParaRPr lang="ru-RU"/>
        </a:p>
      </dgm:t>
    </dgm:pt>
    <dgm:pt modelId="{7FB3AF79-30BE-475A-8F17-85E221BA54C9}" type="sibTrans" cxnId="{41FD65E4-3C20-4FEE-99CA-56CAF6B86B5B}">
      <dgm:prSet/>
      <dgm:spPr/>
      <dgm:t>
        <a:bodyPr/>
        <a:lstStyle/>
        <a:p>
          <a:endParaRPr lang="ru-RU"/>
        </a:p>
      </dgm:t>
    </dgm:pt>
    <dgm:pt modelId="{9E234FB7-313D-40CD-AA21-8809FD977A0A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Национальная безопасность и правоохранительная деятельность</a:t>
          </a:r>
        </a:p>
      </dgm:t>
    </dgm:pt>
    <dgm:pt modelId="{B1A89BBB-11F1-4092-8F14-36375D0A793F}" type="parTrans" cxnId="{DE2AD732-7EF2-49D5-9597-1D5677C82691}">
      <dgm:prSet/>
      <dgm:spPr/>
      <dgm:t>
        <a:bodyPr/>
        <a:lstStyle/>
        <a:p>
          <a:endParaRPr lang="ru-RU"/>
        </a:p>
      </dgm:t>
    </dgm:pt>
    <dgm:pt modelId="{C93E3B7C-2EBF-45B8-A124-18FC4D7F1544}" type="sibTrans" cxnId="{DE2AD732-7EF2-49D5-9597-1D5677C82691}">
      <dgm:prSet/>
      <dgm:spPr/>
      <dgm:t>
        <a:bodyPr/>
        <a:lstStyle/>
        <a:p>
          <a:endParaRPr lang="ru-RU"/>
        </a:p>
      </dgm:t>
    </dgm:pt>
    <dgm:pt modelId="{0962391B-955A-432D-BDD0-0C14CF4823E5}" type="pres">
      <dgm:prSet presAssocID="{73C32CF2-0948-492B-8D0A-ABCD320BA5C3}" presName="Name0" presStyleCnt="0">
        <dgm:presLayoutVars>
          <dgm:dir/>
          <dgm:resizeHandles val="exact"/>
        </dgm:presLayoutVars>
      </dgm:prSet>
      <dgm:spPr/>
    </dgm:pt>
    <dgm:pt modelId="{DEE3089F-B04F-4B73-B313-19161EB7A778}" type="pres">
      <dgm:prSet presAssocID="{73C32CF2-0948-492B-8D0A-ABCD320BA5C3}" presName="bkgdShp" presStyleLbl="alignAccFollowNode1" presStyleIdx="0" presStyleCnt="1"/>
      <dgm:spPr/>
    </dgm:pt>
    <dgm:pt modelId="{5BCBFE5F-8ABF-4D6C-B826-0C0C5FFC4CB9}" type="pres">
      <dgm:prSet presAssocID="{73C32CF2-0948-492B-8D0A-ABCD320BA5C3}" presName="linComp" presStyleCnt="0"/>
      <dgm:spPr/>
    </dgm:pt>
    <dgm:pt modelId="{96CE91D7-D7D5-4F5C-9A2D-210C8ADEDB6E}" type="pres">
      <dgm:prSet presAssocID="{6789931A-6B62-407D-8C8B-2D9040D9B627}" presName="compNode" presStyleCnt="0"/>
      <dgm:spPr/>
    </dgm:pt>
    <dgm:pt modelId="{6C791B8C-5C73-49F0-9B0F-E9D973528E56}" type="pres">
      <dgm:prSet presAssocID="{6789931A-6B62-407D-8C8B-2D9040D9B627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B3BF0A-FD59-4ED9-A5E7-9B08680656FD}" type="pres">
      <dgm:prSet presAssocID="{6789931A-6B62-407D-8C8B-2D9040D9B627}" presName="invisiNode" presStyleLbl="node1" presStyleIdx="0" presStyleCnt="3"/>
      <dgm:spPr/>
    </dgm:pt>
    <dgm:pt modelId="{C32C5F5F-4229-4228-8651-98A19806711D}" type="pres">
      <dgm:prSet presAssocID="{6789931A-6B62-407D-8C8B-2D9040D9B627}" presName="imagNode" presStyleLbl="fgImgPlace1" presStyleIdx="0" presStyleCnt="3" custScaleX="102275"/>
      <dgm:spPr>
        <a:blipFill rotWithShape="1">
          <a:blip xmlns:r="http://schemas.openxmlformats.org/officeDocument/2006/relationships" r:embed="rId1"/>
          <a:srcRect/>
          <a:stretch>
            <a:fillRect l="-17000" r="-17000"/>
          </a:stretch>
        </a:blipFill>
      </dgm:spPr>
    </dgm:pt>
    <dgm:pt modelId="{332C75B7-321A-4DF2-B7ED-40417174EDFC}" type="pres">
      <dgm:prSet presAssocID="{218C50A3-4C85-4929-8144-34F8F91A526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F726878B-830C-408E-AF62-D57CA3ABC412}" type="pres">
      <dgm:prSet presAssocID="{3D79C6BC-7E42-4437-8521-7415DEC1B08E}" presName="compNode" presStyleCnt="0"/>
      <dgm:spPr/>
    </dgm:pt>
    <dgm:pt modelId="{B82F3B29-B742-44D0-B5F1-D664559D4B26}" type="pres">
      <dgm:prSet presAssocID="{3D79C6BC-7E42-4437-8521-7415DEC1B08E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43ABAF-1F58-4E40-8F38-C7F31E48D317}" type="pres">
      <dgm:prSet presAssocID="{3D79C6BC-7E42-4437-8521-7415DEC1B08E}" presName="invisiNode" presStyleLbl="node1" presStyleIdx="1" presStyleCnt="3"/>
      <dgm:spPr/>
    </dgm:pt>
    <dgm:pt modelId="{4B368D20-15EE-468D-A6D7-F5F4C6FEE3C5}" type="pres">
      <dgm:prSet presAssocID="{3D79C6BC-7E42-4437-8521-7415DEC1B08E}" presName="imagNode" presStyleLbl="f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 t="-20000" b="-20000"/>
          </a:stretch>
        </a:blipFill>
      </dgm:spPr>
    </dgm:pt>
    <dgm:pt modelId="{65C3CC5A-D0D0-48C9-B1B3-986CBDE00B28}" type="pres">
      <dgm:prSet presAssocID="{7FB3AF79-30BE-475A-8F17-85E221BA54C9}" presName="sibTrans" presStyleLbl="sibTrans2D1" presStyleIdx="0" presStyleCnt="0"/>
      <dgm:spPr/>
      <dgm:t>
        <a:bodyPr/>
        <a:lstStyle/>
        <a:p>
          <a:endParaRPr lang="ru-RU"/>
        </a:p>
      </dgm:t>
    </dgm:pt>
    <dgm:pt modelId="{3DC57A18-9953-4BE1-BE8E-768BDB6FB02B}" type="pres">
      <dgm:prSet presAssocID="{9E234FB7-313D-40CD-AA21-8809FD977A0A}" presName="compNode" presStyleCnt="0"/>
      <dgm:spPr/>
    </dgm:pt>
    <dgm:pt modelId="{87CE141A-9F6B-4F3B-B463-EC3B817B7E49}" type="pres">
      <dgm:prSet presAssocID="{9E234FB7-313D-40CD-AA21-8809FD977A0A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B75D41-5099-40C8-9237-2542562DE253}" type="pres">
      <dgm:prSet presAssocID="{9E234FB7-313D-40CD-AA21-8809FD977A0A}" presName="invisiNode" presStyleLbl="node1" presStyleIdx="2" presStyleCnt="3"/>
      <dgm:spPr/>
    </dgm:pt>
    <dgm:pt modelId="{CF05B9CF-4A68-4908-966E-7C6507C4722A}" type="pres">
      <dgm:prSet presAssocID="{9E234FB7-313D-40CD-AA21-8809FD977A0A}" presName="imagNode" presStyleLbl="fgImgPlace1" presStyleIdx="2" presStyleCnt="3"/>
      <dgm:spPr>
        <a:blipFill rotWithShape="1">
          <a:blip xmlns:r="http://schemas.openxmlformats.org/officeDocument/2006/relationships" r:embed="rId3"/>
          <a:srcRect/>
          <a:stretch>
            <a:fillRect t="-5000" b="-5000"/>
          </a:stretch>
        </a:blipFill>
      </dgm:spPr>
    </dgm:pt>
  </dgm:ptLst>
  <dgm:cxnLst>
    <dgm:cxn modelId="{E1BA52F2-A311-4CD0-BBD3-740CA5C64C4F}" type="presOf" srcId="{7FB3AF79-30BE-475A-8F17-85E221BA54C9}" destId="{65C3CC5A-D0D0-48C9-B1B3-986CBDE00B28}" srcOrd="0" destOrd="0" presId="urn:microsoft.com/office/officeart/2005/8/layout/pList2#4"/>
    <dgm:cxn modelId="{DE2AD732-7EF2-49D5-9597-1D5677C82691}" srcId="{73C32CF2-0948-492B-8D0A-ABCD320BA5C3}" destId="{9E234FB7-313D-40CD-AA21-8809FD977A0A}" srcOrd="2" destOrd="0" parTransId="{B1A89BBB-11F1-4092-8F14-36375D0A793F}" sibTransId="{C93E3B7C-2EBF-45B8-A124-18FC4D7F1544}"/>
    <dgm:cxn modelId="{D336D346-638F-4024-B498-09BE88DB68EB}" type="presOf" srcId="{3D79C6BC-7E42-4437-8521-7415DEC1B08E}" destId="{B82F3B29-B742-44D0-B5F1-D664559D4B26}" srcOrd="0" destOrd="0" presId="urn:microsoft.com/office/officeart/2005/8/layout/pList2#4"/>
    <dgm:cxn modelId="{41FD65E4-3C20-4FEE-99CA-56CAF6B86B5B}" srcId="{73C32CF2-0948-492B-8D0A-ABCD320BA5C3}" destId="{3D79C6BC-7E42-4437-8521-7415DEC1B08E}" srcOrd="1" destOrd="0" parTransId="{DA694D9A-34A3-410B-8A52-A42E3F436726}" sibTransId="{7FB3AF79-30BE-475A-8F17-85E221BA54C9}"/>
    <dgm:cxn modelId="{77D62562-7E92-4199-A1FF-B31DCC872565}" srcId="{73C32CF2-0948-492B-8D0A-ABCD320BA5C3}" destId="{6789931A-6B62-407D-8C8B-2D9040D9B627}" srcOrd="0" destOrd="0" parTransId="{3063212C-CA84-40C3-86CB-DD716D765D0C}" sibTransId="{218C50A3-4C85-4929-8144-34F8F91A5261}"/>
    <dgm:cxn modelId="{800BA663-37E4-41E9-9552-AF7A4792FB33}" type="presOf" srcId="{218C50A3-4C85-4929-8144-34F8F91A5261}" destId="{332C75B7-321A-4DF2-B7ED-40417174EDFC}" srcOrd="0" destOrd="0" presId="urn:microsoft.com/office/officeart/2005/8/layout/pList2#4"/>
    <dgm:cxn modelId="{FA3F8433-8E62-4BD1-9B7A-D4CEA27493A3}" type="presOf" srcId="{9E234FB7-313D-40CD-AA21-8809FD977A0A}" destId="{87CE141A-9F6B-4F3B-B463-EC3B817B7E49}" srcOrd="0" destOrd="0" presId="urn:microsoft.com/office/officeart/2005/8/layout/pList2#4"/>
    <dgm:cxn modelId="{EDDA6880-C7A8-49B2-A70A-E292F937553C}" type="presOf" srcId="{73C32CF2-0948-492B-8D0A-ABCD320BA5C3}" destId="{0962391B-955A-432D-BDD0-0C14CF4823E5}" srcOrd="0" destOrd="0" presId="urn:microsoft.com/office/officeart/2005/8/layout/pList2#4"/>
    <dgm:cxn modelId="{55D796BD-0D64-46EA-8772-7B8B40A63E1B}" type="presOf" srcId="{6789931A-6B62-407D-8C8B-2D9040D9B627}" destId="{6C791B8C-5C73-49F0-9B0F-E9D973528E56}" srcOrd="0" destOrd="0" presId="urn:microsoft.com/office/officeart/2005/8/layout/pList2#4"/>
    <dgm:cxn modelId="{B4D53FA4-BBB8-48ED-BB05-F5230C9AA442}" type="presParOf" srcId="{0962391B-955A-432D-BDD0-0C14CF4823E5}" destId="{DEE3089F-B04F-4B73-B313-19161EB7A778}" srcOrd="0" destOrd="0" presId="urn:microsoft.com/office/officeart/2005/8/layout/pList2#4"/>
    <dgm:cxn modelId="{16199104-03CB-41DE-AE46-D0A281DC6EDE}" type="presParOf" srcId="{0962391B-955A-432D-BDD0-0C14CF4823E5}" destId="{5BCBFE5F-8ABF-4D6C-B826-0C0C5FFC4CB9}" srcOrd="1" destOrd="0" presId="urn:microsoft.com/office/officeart/2005/8/layout/pList2#4"/>
    <dgm:cxn modelId="{F0599697-C793-4BD6-A113-F62D2FDB9178}" type="presParOf" srcId="{5BCBFE5F-8ABF-4D6C-B826-0C0C5FFC4CB9}" destId="{96CE91D7-D7D5-4F5C-9A2D-210C8ADEDB6E}" srcOrd="0" destOrd="0" presId="urn:microsoft.com/office/officeart/2005/8/layout/pList2#4"/>
    <dgm:cxn modelId="{78E69109-105E-479A-B75C-C475B57B5AAB}" type="presParOf" srcId="{96CE91D7-D7D5-4F5C-9A2D-210C8ADEDB6E}" destId="{6C791B8C-5C73-49F0-9B0F-E9D973528E56}" srcOrd="0" destOrd="0" presId="urn:microsoft.com/office/officeart/2005/8/layout/pList2#4"/>
    <dgm:cxn modelId="{22CF26C5-E6D3-4BD4-B173-F9E5A5EE0914}" type="presParOf" srcId="{96CE91D7-D7D5-4F5C-9A2D-210C8ADEDB6E}" destId="{C7B3BF0A-FD59-4ED9-A5E7-9B08680656FD}" srcOrd="1" destOrd="0" presId="urn:microsoft.com/office/officeart/2005/8/layout/pList2#4"/>
    <dgm:cxn modelId="{F5627F5D-D13B-4B2B-990A-8F2FBE710565}" type="presParOf" srcId="{96CE91D7-D7D5-4F5C-9A2D-210C8ADEDB6E}" destId="{C32C5F5F-4229-4228-8651-98A19806711D}" srcOrd="2" destOrd="0" presId="urn:microsoft.com/office/officeart/2005/8/layout/pList2#4"/>
    <dgm:cxn modelId="{0F5B8618-1128-4DDA-81E3-702F9DAA6E50}" type="presParOf" srcId="{5BCBFE5F-8ABF-4D6C-B826-0C0C5FFC4CB9}" destId="{332C75B7-321A-4DF2-B7ED-40417174EDFC}" srcOrd="1" destOrd="0" presId="urn:microsoft.com/office/officeart/2005/8/layout/pList2#4"/>
    <dgm:cxn modelId="{FAC8EFA9-64BE-4628-8649-F5ABC0962C96}" type="presParOf" srcId="{5BCBFE5F-8ABF-4D6C-B826-0C0C5FFC4CB9}" destId="{F726878B-830C-408E-AF62-D57CA3ABC412}" srcOrd="2" destOrd="0" presId="urn:microsoft.com/office/officeart/2005/8/layout/pList2#4"/>
    <dgm:cxn modelId="{2864450C-37CD-4128-A3CB-D35BDF72D097}" type="presParOf" srcId="{F726878B-830C-408E-AF62-D57CA3ABC412}" destId="{B82F3B29-B742-44D0-B5F1-D664559D4B26}" srcOrd="0" destOrd="0" presId="urn:microsoft.com/office/officeart/2005/8/layout/pList2#4"/>
    <dgm:cxn modelId="{0532CE9A-7711-49D0-88CD-93F26D01F763}" type="presParOf" srcId="{F726878B-830C-408E-AF62-D57CA3ABC412}" destId="{2A43ABAF-1F58-4E40-8F38-C7F31E48D317}" srcOrd="1" destOrd="0" presId="urn:microsoft.com/office/officeart/2005/8/layout/pList2#4"/>
    <dgm:cxn modelId="{EDE9568E-4327-448B-A9F0-5459A5838597}" type="presParOf" srcId="{F726878B-830C-408E-AF62-D57CA3ABC412}" destId="{4B368D20-15EE-468D-A6D7-F5F4C6FEE3C5}" srcOrd="2" destOrd="0" presId="urn:microsoft.com/office/officeart/2005/8/layout/pList2#4"/>
    <dgm:cxn modelId="{6790176E-4903-420C-868A-9A8ABADFE802}" type="presParOf" srcId="{5BCBFE5F-8ABF-4D6C-B826-0C0C5FFC4CB9}" destId="{65C3CC5A-D0D0-48C9-B1B3-986CBDE00B28}" srcOrd="3" destOrd="0" presId="urn:microsoft.com/office/officeart/2005/8/layout/pList2#4"/>
    <dgm:cxn modelId="{A7332011-A518-46C7-9F66-97D3A211F8BF}" type="presParOf" srcId="{5BCBFE5F-8ABF-4D6C-B826-0C0C5FFC4CB9}" destId="{3DC57A18-9953-4BE1-BE8E-768BDB6FB02B}" srcOrd="4" destOrd="0" presId="urn:microsoft.com/office/officeart/2005/8/layout/pList2#4"/>
    <dgm:cxn modelId="{BB659B46-B893-4514-84B1-85D007C4E0CD}" type="presParOf" srcId="{3DC57A18-9953-4BE1-BE8E-768BDB6FB02B}" destId="{87CE141A-9F6B-4F3B-B463-EC3B817B7E49}" srcOrd="0" destOrd="0" presId="urn:microsoft.com/office/officeart/2005/8/layout/pList2#4"/>
    <dgm:cxn modelId="{257745A5-917E-490F-B272-32FC6EA9F6FB}" type="presParOf" srcId="{3DC57A18-9953-4BE1-BE8E-768BDB6FB02B}" destId="{B9B75D41-5099-40C8-9237-2542562DE253}" srcOrd="1" destOrd="0" presId="urn:microsoft.com/office/officeart/2005/8/layout/pList2#4"/>
    <dgm:cxn modelId="{603ECD4B-CB31-4632-B7B8-8FE88C7AD250}" type="presParOf" srcId="{3DC57A18-9953-4BE1-BE8E-768BDB6FB02B}" destId="{CF05B9CF-4A68-4908-966E-7C6507C4722A}" srcOrd="2" destOrd="0" presId="urn:microsoft.com/office/officeart/2005/8/layout/pList2#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3C32CF2-0948-492B-8D0A-ABCD320BA5C3}" type="doc">
      <dgm:prSet loTypeId="urn:microsoft.com/office/officeart/2005/8/layout/pList2#5" loCatId="list" qsTypeId="urn:microsoft.com/office/officeart/2005/8/quickstyle/3d3" qsCatId="3D" csTypeId="urn:microsoft.com/office/officeart/2005/8/colors/accent1_2" csCatId="accent1" phldr="1"/>
      <dgm:spPr/>
    </dgm:pt>
    <dgm:pt modelId="{6789931A-6B62-407D-8C8B-2D9040D9B627}">
      <dgm:prSet phldrT="[Текст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Национальная экономика</a:t>
          </a:r>
        </a:p>
      </dgm:t>
    </dgm:pt>
    <dgm:pt modelId="{3063212C-CA84-40C3-86CB-DD716D765D0C}" type="parTrans" cxnId="{77D62562-7E92-4199-A1FF-B31DCC872565}">
      <dgm:prSet/>
      <dgm:spPr/>
      <dgm:t>
        <a:bodyPr/>
        <a:lstStyle/>
        <a:p>
          <a:endParaRPr lang="ru-RU"/>
        </a:p>
      </dgm:t>
    </dgm:pt>
    <dgm:pt modelId="{218C50A3-4C85-4929-8144-34F8F91A5261}" type="sibTrans" cxnId="{77D62562-7E92-4199-A1FF-B31DCC872565}">
      <dgm:prSet/>
      <dgm:spPr/>
      <dgm:t>
        <a:bodyPr/>
        <a:lstStyle/>
        <a:p>
          <a:endParaRPr lang="ru-RU"/>
        </a:p>
      </dgm:t>
    </dgm:pt>
    <dgm:pt modelId="{3D79C6BC-7E42-4437-8521-7415DEC1B08E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sz="110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Жилищно</a:t>
          </a:r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– коммунальное хозяйство</a:t>
          </a:r>
        </a:p>
      </dgm:t>
    </dgm:pt>
    <dgm:pt modelId="{DA694D9A-34A3-410B-8A52-A42E3F436726}" type="parTrans" cxnId="{41FD65E4-3C20-4FEE-99CA-56CAF6B86B5B}">
      <dgm:prSet/>
      <dgm:spPr/>
      <dgm:t>
        <a:bodyPr/>
        <a:lstStyle/>
        <a:p>
          <a:endParaRPr lang="ru-RU"/>
        </a:p>
      </dgm:t>
    </dgm:pt>
    <dgm:pt modelId="{7FB3AF79-30BE-475A-8F17-85E221BA54C9}" type="sibTrans" cxnId="{41FD65E4-3C20-4FEE-99CA-56CAF6B86B5B}">
      <dgm:prSet/>
      <dgm:spPr/>
      <dgm:t>
        <a:bodyPr/>
        <a:lstStyle/>
        <a:p>
          <a:endParaRPr lang="ru-RU"/>
        </a:p>
      </dgm:t>
    </dgm:pt>
    <dgm:pt modelId="{9E234FB7-313D-40CD-AA21-8809FD977A0A}">
      <dgm:prSet phldrT="[Текст]" custT="1"/>
      <dgm:spPr>
        <a:solidFill>
          <a:srgbClr val="FFCCFF"/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Образование</a:t>
          </a:r>
        </a:p>
      </dgm:t>
    </dgm:pt>
    <dgm:pt modelId="{B1A89BBB-11F1-4092-8F14-36375D0A793F}" type="parTrans" cxnId="{DE2AD732-7EF2-49D5-9597-1D5677C82691}">
      <dgm:prSet/>
      <dgm:spPr/>
      <dgm:t>
        <a:bodyPr/>
        <a:lstStyle/>
        <a:p>
          <a:endParaRPr lang="ru-RU"/>
        </a:p>
      </dgm:t>
    </dgm:pt>
    <dgm:pt modelId="{C93E3B7C-2EBF-45B8-A124-18FC4D7F1544}" type="sibTrans" cxnId="{DE2AD732-7EF2-49D5-9597-1D5677C82691}">
      <dgm:prSet/>
      <dgm:spPr/>
      <dgm:t>
        <a:bodyPr/>
        <a:lstStyle/>
        <a:p>
          <a:endParaRPr lang="ru-RU"/>
        </a:p>
      </dgm:t>
    </dgm:pt>
    <dgm:pt modelId="{0962391B-955A-432D-BDD0-0C14CF4823E5}" type="pres">
      <dgm:prSet presAssocID="{73C32CF2-0948-492B-8D0A-ABCD320BA5C3}" presName="Name0" presStyleCnt="0">
        <dgm:presLayoutVars>
          <dgm:dir/>
          <dgm:resizeHandles val="exact"/>
        </dgm:presLayoutVars>
      </dgm:prSet>
      <dgm:spPr/>
    </dgm:pt>
    <dgm:pt modelId="{DEE3089F-B04F-4B73-B313-19161EB7A778}" type="pres">
      <dgm:prSet presAssocID="{73C32CF2-0948-492B-8D0A-ABCD320BA5C3}" presName="bkgdShp" presStyleLbl="alignAccFollowNode1" presStyleIdx="0" presStyleCnt="1"/>
      <dgm:spPr/>
    </dgm:pt>
    <dgm:pt modelId="{5BCBFE5F-8ABF-4D6C-B826-0C0C5FFC4CB9}" type="pres">
      <dgm:prSet presAssocID="{73C32CF2-0948-492B-8D0A-ABCD320BA5C3}" presName="linComp" presStyleCnt="0"/>
      <dgm:spPr/>
    </dgm:pt>
    <dgm:pt modelId="{96CE91D7-D7D5-4F5C-9A2D-210C8ADEDB6E}" type="pres">
      <dgm:prSet presAssocID="{6789931A-6B62-407D-8C8B-2D9040D9B627}" presName="compNode" presStyleCnt="0"/>
      <dgm:spPr/>
    </dgm:pt>
    <dgm:pt modelId="{6C791B8C-5C73-49F0-9B0F-E9D973528E56}" type="pres">
      <dgm:prSet presAssocID="{6789931A-6B62-407D-8C8B-2D9040D9B627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B3BF0A-FD59-4ED9-A5E7-9B08680656FD}" type="pres">
      <dgm:prSet presAssocID="{6789931A-6B62-407D-8C8B-2D9040D9B627}" presName="invisiNode" presStyleLbl="node1" presStyleIdx="0" presStyleCnt="3"/>
      <dgm:spPr/>
    </dgm:pt>
    <dgm:pt modelId="{C32C5F5F-4229-4228-8651-98A19806711D}" type="pres">
      <dgm:prSet presAssocID="{6789931A-6B62-407D-8C8B-2D9040D9B627}" presName="imagNode" presStyleLbl="fgImgPlace1" presStyleIdx="0" presStyleCnt="3" custScaleX="102275"/>
      <dgm:spPr>
        <a:blipFill rotWithShape="1">
          <a:blip xmlns:r="http://schemas.openxmlformats.org/officeDocument/2006/relationships" r:embed="rId1"/>
          <a:srcRect/>
          <a:stretch>
            <a:fillRect t="-31000" b="-31000"/>
          </a:stretch>
        </a:blipFill>
      </dgm:spPr>
    </dgm:pt>
    <dgm:pt modelId="{332C75B7-321A-4DF2-B7ED-40417174EDFC}" type="pres">
      <dgm:prSet presAssocID="{218C50A3-4C85-4929-8144-34F8F91A526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F726878B-830C-408E-AF62-D57CA3ABC412}" type="pres">
      <dgm:prSet presAssocID="{3D79C6BC-7E42-4437-8521-7415DEC1B08E}" presName="compNode" presStyleCnt="0"/>
      <dgm:spPr/>
    </dgm:pt>
    <dgm:pt modelId="{B82F3B29-B742-44D0-B5F1-D664559D4B26}" type="pres">
      <dgm:prSet presAssocID="{3D79C6BC-7E42-4437-8521-7415DEC1B08E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43ABAF-1F58-4E40-8F38-C7F31E48D317}" type="pres">
      <dgm:prSet presAssocID="{3D79C6BC-7E42-4437-8521-7415DEC1B08E}" presName="invisiNode" presStyleLbl="node1" presStyleIdx="1" presStyleCnt="3"/>
      <dgm:spPr/>
    </dgm:pt>
    <dgm:pt modelId="{4B368D20-15EE-468D-A6D7-F5F4C6FEE3C5}" type="pres">
      <dgm:prSet presAssocID="{3D79C6BC-7E42-4437-8521-7415DEC1B08E}" presName="imagNode" presStyleLbl="f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 t="-11000" b="-11000"/>
          </a:stretch>
        </a:blipFill>
      </dgm:spPr>
    </dgm:pt>
    <dgm:pt modelId="{65C3CC5A-D0D0-48C9-B1B3-986CBDE00B28}" type="pres">
      <dgm:prSet presAssocID="{7FB3AF79-30BE-475A-8F17-85E221BA54C9}" presName="sibTrans" presStyleLbl="sibTrans2D1" presStyleIdx="0" presStyleCnt="0"/>
      <dgm:spPr/>
      <dgm:t>
        <a:bodyPr/>
        <a:lstStyle/>
        <a:p>
          <a:endParaRPr lang="ru-RU"/>
        </a:p>
      </dgm:t>
    </dgm:pt>
    <dgm:pt modelId="{3DC57A18-9953-4BE1-BE8E-768BDB6FB02B}" type="pres">
      <dgm:prSet presAssocID="{9E234FB7-313D-40CD-AA21-8809FD977A0A}" presName="compNode" presStyleCnt="0"/>
      <dgm:spPr/>
    </dgm:pt>
    <dgm:pt modelId="{87CE141A-9F6B-4F3B-B463-EC3B817B7E49}" type="pres">
      <dgm:prSet presAssocID="{9E234FB7-313D-40CD-AA21-8809FD977A0A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B75D41-5099-40C8-9237-2542562DE253}" type="pres">
      <dgm:prSet presAssocID="{9E234FB7-313D-40CD-AA21-8809FD977A0A}" presName="invisiNode" presStyleLbl="node1" presStyleIdx="2" presStyleCnt="3"/>
      <dgm:spPr/>
    </dgm:pt>
    <dgm:pt modelId="{CF05B9CF-4A68-4908-966E-7C6507C4722A}" type="pres">
      <dgm:prSet presAssocID="{9E234FB7-313D-40CD-AA21-8809FD977A0A}" presName="imagNode" presStyleLbl="fgImgPlace1" presStyleIdx="2" presStyleCnt="3"/>
      <dgm:spPr>
        <a:blipFill rotWithShape="1">
          <a:blip xmlns:r="http://schemas.openxmlformats.org/officeDocument/2006/relationships" r:embed="rId3"/>
          <a:srcRect/>
          <a:stretch>
            <a:fillRect t="-49000" b="-49000"/>
          </a:stretch>
        </a:blipFill>
      </dgm:spPr>
    </dgm:pt>
  </dgm:ptLst>
  <dgm:cxnLst>
    <dgm:cxn modelId="{E1BA52F2-A311-4CD0-BBD3-740CA5C64C4F}" type="presOf" srcId="{7FB3AF79-30BE-475A-8F17-85E221BA54C9}" destId="{65C3CC5A-D0D0-48C9-B1B3-986CBDE00B28}" srcOrd="0" destOrd="0" presId="urn:microsoft.com/office/officeart/2005/8/layout/pList2#5"/>
    <dgm:cxn modelId="{DE2AD732-7EF2-49D5-9597-1D5677C82691}" srcId="{73C32CF2-0948-492B-8D0A-ABCD320BA5C3}" destId="{9E234FB7-313D-40CD-AA21-8809FD977A0A}" srcOrd="2" destOrd="0" parTransId="{B1A89BBB-11F1-4092-8F14-36375D0A793F}" sibTransId="{C93E3B7C-2EBF-45B8-A124-18FC4D7F1544}"/>
    <dgm:cxn modelId="{D336D346-638F-4024-B498-09BE88DB68EB}" type="presOf" srcId="{3D79C6BC-7E42-4437-8521-7415DEC1B08E}" destId="{B82F3B29-B742-44D0-B5F1-D664559D4B26}" srcOrd="0" destOrd="0" presId="urn:microsoft.com/office/officeart/2005/8/layout/pList2#5"/>
    <dgm:cxn modelId="{41FD65E4-3C20-4FEE-99CA-56CAF6B86B5B}" srcId="{73C32CF2-0948-492B-8D0A-ABCD320BA5C3}" destId="{3D79C6BC-7E42-4437-8521-7415DEC1B08E}" srcOrd="1" destOrd="0" parTransId="{DA694D9A-34A3-410B-8A52-A42E3F436726}" sibTransId="{7FB3AF79-30BE-475A-8F17-85E221BA54C9}"/>
    <dgm:cxn modelId="{77D62562-7E92-4199-A1FF-B31DCC872565}" srcId="{73C32CF2-0948-492B-8D0A-ABCD320BA5C3}" destId="{6789931A-6B62-407D-8C8B-2D9040D9B627}" srcOrd="0" destOrd="0" parTransId="{3063212C-CA84-40C3-86CB-DD716D765D0C}" sibTransId="{218C50A3-4C85-4929-8144-34F8F91A5261}"/>
    <dgm:cxn modelId="{800BA663-37E4-41E9-9552-AF7A4792FB33}" type="presOf" srcId="{218C50A3-4C85-4929-8144-34F8F91A5261}" destId="{332C75B7-321A-4DF2-B7ED-40417174EDFC}" srcOrd="0" destOrd="0" presId="urn:microsoft.com/office/officeart/2005/8/layout/pList2#5"/>
    <dgm:cxn modelId="{FA3F8433-8E62-4BD1-9B7A-D4CEA27493A3}" type="presOf" srcId="{9E234FB7-313D-40CD-AA21-8809FD977A0A}" destId="{87CE141A-9F6B-4F3B-B463-EC3B817B7E49}" srcOrd="0" destOrd="0" presId="urn:microsoft.com/office/officeart/2005/8/layout/pList2#5"/>
    <dgm:cxn modelId="{EDDA6880-C7A8-49B2-A70A-E292F937553C}" type="presOf" srcId="{73C32CF2-0948-492B-8D0A-ABCD320BA5C3}" destId="{0962391B-955A-432D-BDD0-0C14CF4823E5}" srcOrd="0" destOrd="0" presId="urn:microsoft.com/office/officeart/2005/8/layout/pList2#5"/>
    <dgm:cxn modelId="{55D796BD-0D64-46EA-8772-7B8B40A63E1B}" type="presOf" srcId="{6789931A-6B62-407D-8C8B-2D9040D9B627}" destId="{6C791B8C-5C73-49F0-9B0F-E9D973528E56}" srcOrd="0" destOrd="0" presId="urn:microsoft.com/office/officeart/2005/8/layout/pList2#5"/>
    <dgm:cxn modelId="{B4D53FA4-BBB8-48ED-BB05-F5230C9AA442}" type="presParOf" srcId="{0962391B-955A-432D-BDD0-0C14CF4823E5}" destId="{DEE3089F-B04F-4B73-B313-19161EB7A778}" srcOrd="0" destOrd="0" presId="urn:microsoft.com/office/officeart/2005/8/layout/pList2#5"/>
    <dgm:cxn modelId="{16199104-03CB-41DE-AE46-D0A281DC6EDE}" type="presParOf" srcId="{0962391B-955A-432D-BDD0-0C14CF4823E5}" destId="{5BCBFE5F-8ABF-4D6C-B826-0C0C5FFC4CB9}" srcOrd="1" destOrd="0" presId="urn:microsoft.com/office/officeart/2005/8/layout/pList2#5"/>
    <dgm:cxn modelId="{F0599697-C793-4BD6-A113-F62D2FDB9178}" type="presParOf" srcId="{5BCBFE5F-8ABF-4D6C-B826-0C0C5FFC4CB9}" destId="{96CE91D7-D7D5-4F5C-9A2D-210C8ADEDB6E}" srcOrd="0" destOrd="0" presId="urn:microsoft.com/office/officeart/2005/8/layout/pList2#5"/>
    <dgm:cxn modelId="{78E69109-105E-479A-B75C-C475B57B5AAB}" type="presParOf" srcId="{96CE91D7-D7D5-4F5C-9A2D-210C8ADEDB6E}" destId="{6C791B8C-5C73-49F0-9B0F-E9D973528E56}" srcOrd="0" destOrd="0" presId="urn:microsoft.com/office/officeart/2005/8/layout/pList2#5"/>
    <dgm:cxn modelId="{22CF26C5-E6D3-4BD4-B173-F9E5A5EE0914}" type="presParOf" srcId="{96CE91D7-D7D5-4F5C-9A2D-210C8ADEDB6E}" destId="{C7B3BF0A-FD59-4ED9-A5E7-9B08680656FD}" srcOrd="1" destOrd="0" presId="urn:microsoft.com/office/officeart/2005/8/layout/pList2#5"/>
    <dgm:cxn modelId="{F5627F5D-D13B-4B2B-990A-8F2FBE710565}" type="presParOf" srcId="{96CE91D7-D7D5-4F5C-9A2D-210C8ADEDB6E}" destId="{C32C5F5F-4229-4228-8651-98A19806711D}" srcOrd="2" destOrd="0" presId="urn:microsoft.com/office/officeart/2005/8/layout/pList2#5"/>
    <dgm:cxn modelId="{0F5B8618-1128-4DDA-81E3-702F9DAA6E50}" type="presParOf" srcId="{5BCBFE5F-8ABF-4D6C-B826-0C0C5FFC4CB9}" destId="{332C75B7-321A-4DF2-B7ED-40417174EDFC}" srcOrd="1" destOrd="0" presId="urn:microsoft.com/office/officeart/2005/8/layout/pList2#5"/>
    <dgm:cxn modelId="{FAC8EFA9-64BE-4628-8649-F5ABC0962C96}" type="presParOf" srcId="{5BCBFE5F-8ABF-4D6C-B826-0C0C5FFC4CB9}" destId="{F726878B-830C-408E-AF62-D57CA3ABC412}" srcOrd="2" destOrd="0" presId="urn:microsoft.com/office/officeart/2005/8/layout/pList2#5"/>
    <dgm:cxn modelId="{2864450C-37CD-4128-A3CB-D35BDF72D097}" type="presParOf" srcId="{F726878B-830C-408E-AF62-D57CA3ABC412}" destId="{B82F3B29-B742-44D0-B5F1-D664559D4B26}" srcOrd="0" destOrd="0" presId="urn:microsoft.com/office/officeart/2005/8/layout/pList2#5"/>
    <dgm:cxn modelId="{0532CE9A-7711-49D0-88CD-93F26D01F763}" type="presParOf" srcId="{F726878B-830C-408E-AF62-D57CA3ABC412}" destId="{2A43ABAF-1F58-4E40-8F38-C7F31E48D317}" srcOrd="1" destOrd="0" presId="urn:microsoft.com/office/officeart/2005/8/layout/pList2#5"/>
    <dgm:cxn modelId="{EDE9568E-4327-448B-A9F0-5459A5838597}" type="presParOf" srcId="{F726878B-830C-408E-AF62-D57CA3ABC412}" destId="{4B368D20-15EE-468D-A6D7-F5F4C6FEE3C5}" srcOrd="2" destOrd="0" presId="urn:microsoft.com/office/officeart/2005/8/layout/pList2#5"/>
    <dgm:cxn modelId="{6790176E-4903-420C-868A-9A8ABADFE802}" type="presParOf" srcId="{5BCBFE5F-8ABF-4D6C-B826-0C0C5FFC4CB9}" destId="{65C3CC5A-D0D0-48C9-B1B3-986CBDE00B28}" srcOrd="3" destOrd="0" presId="urn:microsoft.com/office/officeart/2005/8/layout/pList2#5"/>
    <dgm:cxn modelId="{A7332011-A518-46C7-9F66-97D3A211F8BF}" type="presParOf" srcId="{5BCBFE5F-8ABF-4D6C-B826-0C0C5FFC4CB9}" destId="{3DC57A18-9953-4BE1-BE8E-768BDB6FB02B}" srcOrd="4" destOrd="0" presId="urn:microsoft.com/office/officeart/2005/8/layout/pList2#5"/>
    <dgm:cxn modelId="{BB659B46-B893-4514-84B1-85D007C4E0CD}" type="presParOf" srcId="{3DC57A18-9953-4BE1-BE8E-768BDB6FB02B}" destId="{87CE141A-9F6B-4F3B-B463-EC3B817B7E49}" srcOrd="0" destOrd="0" presId="urn:microsoft.com/office/officeart/2005/8/layout/pList2#5"/>
    <dgm:cxn modelId="{257745A5-917E-490F-B272-32FC6EA9F6FB}" type="presParOf" srcId="{3DC57A18-9953-4BE1-BE8E-768BDB6FB02B}" destId="{B9B75D41-5099-40C8-9237-2542562DE253}" srcOrd="1" destOrd="0" presId="urn:microsoft.com/office/officeart/2005/8/layout/pList2#5"/>
    <dgm:cxn modelId="{603ECD4B-CB31-4632-B7B8-8FE88C7AD250}" type="presParOf" srcId="{3DC57A18-9953-4BE1-BE8E-768BDB6FB02B}" destId="{CF05B9CF-4A68-4908-966E-7C6507C4722A}" srcOrd="2" destOrd="0" presId="urn:microsoft.com/office/officeart/2005/8/layout/pList2#5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73C32CF2-0948-492B-8D0A-ABCD320BA5C3}" type="doc">
      <dgm:prSet loTypeId="urn:microsoft.com/office/officeart/2005/8/layout/pList2#6" loCatId="list" qsTypeId="urn:microsoft.com/office/officeart/2005/8/quickstyle/3d3" qsCatId="3D" csTypeId="urn:microsoft.com/office/officeart/2005/8/colors/accent1_2" csCatId="accent1" phldr="1"/>
      <dgm:spPr/>
    </dgm:pt>
    <dgm:pt modelId="{6789931A-6B62-407D-8C8B-2D9040D9B627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Культура, кинематография</a:t>
          </a:r>
        </a:p>
      </dgm:t>
    </dgm:pt>
    <dgm:pt modelId="{3063212C-CA84-40C3-86CB-DD716D765D0C}" type="parTrans" cxnId="{77D62562-7E92-4199-A1FF-B31DCC872565}">
      <dgm:prSet/>
      <dgm:spPr/>
      <dgm:t>
        <a:bodyPr/>
        <a:lstStyle/>
        <a:p>
          <a:endParaRPr lang="ru-RU"/>
        </a:p>
      </dgm:t>
    </dgm:pt>
    <dgm:pt modelId="{218C50A3-4C85-4929-8144-34F8F91A5261}" type="sibTrans" cxnId="{77D62562-7E92-4199-A1FF-B31DCC872565}">
      <dgm:prSet/>
      <dgm:spPr/>
      <dgm:t>
        <a:bodyPr/>
        <a:lstStyle/>
        <a:p>
          <a:endParaRPr lang="ru-RU"/>
        </a:p>
      </dgm:t>
    </dgm:pt>
    <dgm:pt modelId="{3D79C6BC-7E42-4437-8521-7415DEC1B08E}">
      <dgm:prSet phldrT="[Текст]" custT="1"/>
      <dgm:spPr>
        <a:solidFill>
          <a:srgbClr val="10E7F8"/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Социальная политика</a:t>
          </a:r>
        </a:p>
      </dgm:t>
    </dgm:pt>
    <dgm:pt modelId="{DA694D9A-34A3-410B-8A52-A42E3F436726}" type="parTrans" cxnId="{41FD65E4-3C20-4FEE-99CA-56CAF6B86B5B}">
      <dgm:prSet/>
      <dgm:spPr/>
      <dgm:t>
        <a:bodyPr/>
        <a:lstStyle/>
        <a:p>
          <a:endParaRPr lang="ru-RU"/>
        </a:p>
      </dgm:t>
    </dgm:pt>
    <dgm:pt modelId="{7FB3AF79-30BE-475A-8F17-85E221BA54C9}" type="sibTrans" cxnId="{41FD65E4-3C20-4FEE-99CA-56CAF6B86B5B}">
      <dgm:prSet/>
      <dgm:spPr/>
      <dgm:t>
        <a:bodyPr/>
        <a:lstStyle/>
        <a:p>
          <a:endParaRPr lang="ru-RU"/>
        </a:p>
      </dgm:t>
    </dgm:pt>
    <dgm:pt modelId="{9E234FB7-313D-40CD-AA21-8809FD977A0A}">
      <dgm:prSet phldrT="[Текст]" custT="1"/>
      <dgm:spPr>
        <a:solidFill>
          <a:srgbClr val="00FF00"/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Физическая культура и спорт</a:t>
          </a:r>
        </a:p>
      </dgm:t>
    </dgm:pt>
    <dgm:pt modelId="{B1A89BBB-11F1-4092-8F14-36375D0A793F}" type="parTrans" cxnId="{DE2AD732-7EF2-49D5-9597-1D5677C82691}">
      <dgm:prSet/>
      <dgm:spPr/>
      <dgm:t>
        <a:bodyPr/>
        <a:lstStyle/>
        <a:p>
          <a:endParaRPr lang="ru-RU"/>
        </a:p>
      </dgm:t>
    </dgm:pt>
    <dgm:pt modelId="{C93E3B7C-2EBF-45B8-A124-18FC4D7F1544}" type="sibTrans" cxnId="{DE2AD732-7EF2-49D5-9597-1D5677C82691}">
      <dgm:prSet/>
      <dgm:spPr/>
      <dgm:t>
        <a:bodyPr/>
        <a:lstStyle/>
        <a:p>
          <a:endParaRPr lang="ru-RU"/>
        </a:p>
      </dgm:t>
    </dgm:pt>
    <dgm:pt modelId="{0962391B-955A-432D-BDD0-0C14CF4823E5}" type="pres">
      <dgm:prSet presAssocID="{73C32CF2-0948-492B-8D0A-ABCD320BA5C3}" presName="Name0" presStyleCnt="0">
        <dgm:presLayoutVars>
          <dgm:dir/>
          <dgm:resizeHandles val="exact"/>
        </dgm:presLayoutVars>
      </dgm:prSet>
      <dgm:spPr/>
    </dgm:pt>
    <dgm:pt modelId="{DEE3089F-B04F-4B73-B313-19161EB7A778}" type="pres">
      <dgm:prSet presAssocID="{73C32CF2-0948-492B-8D0A-ABCD320BA5C3}" presName="bkgdShp" presStyleLbl="alignAccFollowNode1" presStyleIdx="0" presStyleCnt="1"/>
      <dgm:spPr/>
    </dgm:pt>
    <dgm:pt modelId="{5BCBFE5F-8ABF-4D6C-B826-0C0C5FFC4CB9}" type="pres">
      <dgm:prSet presAssocID="{73C32CF2-0948-492B-8D0A-ABCD320BA5C3}" presName="linComp" presStyleCnt="0"/>
      <dgm:spPr/>
    </dgm:pt>
    <dgm:pt modelId="{96CE91D7-D7D5-4F5C-9A2D-210C8ADEDB6E}" type="pres">
      <dgm:prSet presAssocID="{6789931A-6B62-407D-8C8B-2D9040D9B627}" presName="compNode" presStyleCnt="0"/>
      <dgm:spPr/>
    </dgm:pt>
    <dgm:pt modelId="{6C791B8C-5C73-49F0-9B0F-E9D973528E56}" type="pres">
      <dgm:prSet presAssocID="{6789931A-6B62-407D-8C8B-2D9040D9B627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B3BF0A-FD59-4ED9-A5E7-9B08680656FD}" type="pres">
      <dgm:prSet presAssocID="{6789931A-6B62-407D-8C8B-2D9040D9B627}" presName="invisiNode" presStyleLbl="node1" presStyleIdx="0" presStyleCnt="3"/>
      <dgm:spPr/>
    </dgm:pt>
    <dgm:pt modelId="{C32C5F5F-4229-4228-8651-98A19806711D}" type="pres">
      <dgm:prSet presAssocID="{6789931A-6B62-407D-8C8B-2D9040D9B627}" presName="imagNode" presStyleLbl="fgImgPlace1" presStyleIdx="0" presStyleCnt="3" custScaleX="102275"/>
      <dgm:spPr>
        <a:blipFill rotWithShape="1">
          <a:blip xmlns:r="http://schemas.openxmlformats.org/officeDocument/2006/relationships" r:embed="rId1"/>
          <a:srcRect/>
          <a:stretch>
            <a:fillRect t="-12000" b="-12000"/>
          </a:stretch>
        </a:blipFill>
      </dgm:spPr>
    </dgm:pt>
    <dgm:pt modelId="{332C75B7-321A-4DF2-B7ED-40417174EDFC}" type="pres">
      <dgm:prSet presAssocID="{218C50A3-4C85-4929-8144-34F8F91A526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F726878B-830C-408E-AF62-D57CA3ABC412}" type="pres">
      <dgm:prSet presAssocID="{3D79C6BC-7E42-4437-8521-7415DEC1B08E}" presName="compNode" presStyleCnt="0"/>
      <dgm:spPr/>
    </dgm:pt>
    <dgm:pt modelId="{B82F3B29-B742-44D0-B5F1-D664559D4B26}" type="pres">
      <dgm:prSet presAssocID="{3D79C6BC-7E42-4437-8521-7415DEC1B08E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43ABAF-1F58-4E40-8F38-C7F31E48D317}" type="pres">
      <dgm:prSet presAssocID="{3D79C6BC-7E42-4437-8521-7415DEC1B08E}" presName="invisiNode" presStyleLbl="node1" presStyleIdx="1" presStyleCnt="3"/>
      <dgm:spPr/>
    </dgm:pt>
    <dgm:pt modelId="{4B368D20-15EE-468D-A6D7-F5F4C6FEE3C5}" type="pres">
      <dgm:prSet presAssocID="{3D79C6BC-7E42-4437-8521-7415DEC1B08E}" presName="imagNode" presStyleLbl="f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 t="-19000" b="-19000"/>
          </a:stretch>
        </a:blipFill>
      </dgm:spPr>
    </dgm:pt>
    <dgm:pt modelId="{65C3CC5A-D0D0-48C9-B1B3-986CBDE00B28}" type="pres">
      <dgm:prSet presAssocID="{7FB3AF79-30BE-475A-8F17-85E221BA54C9}" presName="sibTrans" presStyleLbl="sibTrans2D1" presStyleIdx="0" presStyleCnt="0"/>
      <dgm:spPr/>
      <dgm:t>
        <a:bodyPr/>
        <a:lstStyle/>
        <a:p>
          <a:endParaRPr lang="ru-RU"/>
        </a:p>
      </dgm:t>
    </dgm:pt>
    <dgm:pt modelId="{3DC57A18-9953-4BE1-BE8E-768BDB6FB02B}" type="pres">
      <dgm:prSet presAssocID="{9E234FB7-313D-40CD-AA21-8809FD977A0A}" presName="compNode" presStyleCnt="0"/>
      <dgm:spPr/>
    </dgm:pt>
    <dgm:pt modelId="{87CE141A-9F6B-4F3B-B463-EC3B817B7E49}" type="pres">
      <dgm:prSet presAssocID="{9E234FB7-313D-40CD-AA21-8809FD977A0A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B75D41-5099-40C8-9237-2542562DE253}" type="pres">
      <dgm:prSet presAssocID="{9E234FB7-313D-40CD-AA21-8809FD977A0A}" presName="invisiNode" presStyleLbl="node1" presStyleIdx="2" presStyleCnt="3"/>
      <dgm:spPr/>
    </dgm:pt>
    <dgm:pt modelId="{CF05B9CF-4A68-4908-966E-7C6507C4722A}" type="pres">
      <dgm:prSet presAssocID="{9E234FB7-313D-40CD-AA21-8809FD977A0A}" presName="imagNode" presStyleLbl="fgImgPlace1" presStyleIdx="2" presStyleCnt="3"/>
      <dgm:spPr>
        <a:blipFill rotWithShape="1">
          <a:blip xmlns:r="http://schemas.openxmlformats.org/officeDocument/2006/relationships" r:embed="rId3"/>
          <a:srcRect/>
          <a:stretch>
            <a:fillRect l="-3000" r="-3000"/>
          </a:stretch>
        </a:blipFill>
      </dgm:spPr>
    </dgm:pt>
  </dgm:ptLst>
  <dgm:cxnLst>
    <dgm:cxn modelId="{E1BA52F2-A311-4CD0-BBD3-740CA5C64C4F}" type="presOf" srcId="{7FB3AF79-30BE-475A-8F17-85E221BA54C9}" destId="{65C3CC5A-D0D0-48C9-B1B3-986CBDE00B28}" srcOrd="0" destOrd="0" presId="urn:microsoft.com/office/officeart/2005/8/layout/pList2#6"/>
    <dgm:cxn modelId="{DE2AD732-7EF2-49D5-9597-1D5677C82691}" srcId="{73C32CF2-0948-492B-8D0A-ABCD320BA5C3}" destId="{9E234FB7-313D-40CD-AA21-8809FD977A0A}" srcOrd="2" destOrd="0" parTransId="{B1A89BBB-11F1-4092-8F14-36375D0A793F}" sibTransId="{C93E3B7C-2EBF-45B8-A124-18FC4D7F1544}"/>
    <dgm:cxn modelId="{D336D346-638F-4024-B498-09BE88DB68EB}" type="presOf" srcId="{3D79C6BC-7E42-4437-8521-7415DEC1B08E}" destId="{B82F3B29-B742-44D0-B5F1-D664559D4B26}" srcOrd="0" destOrd="0" presId="urn:microsoft.com/office/officeart/2005/8/layout/pList2#6"/>
    <dgm:cxn modelId="{41FD65E4-3C20-4FEE-99CA-56CAF6B86B5B}" srcId="{73C32CF2-0948-492B-8D0A-ABCD320BA5C3}" destId="{3D79C6BC-7E42-4437-8521-7415DEC1B08E}" srcOrd="1" destOrd="0" parTransId="{DA694D9A-34A3-410B-8A52-A42E3F436726}" sibTransId="{7FB3AF79-30BE-475A-8F17-85E221BA54C9}"/>
    <dgm:cxn modelId="{77D62562-7E92-4199-A1FF-B31DCC872565}" srcId="{73C32CF2-0948-492B-8D0A-ABCD320BA5C3}" destId="{6789931A-6B62-407D-8C8B-2D9040D9B627}" srcOrd="0" destOrd="0" parTransId="{3063212C-CA84-40C3-86CB-DD716D765D0C}" sibTransId="{218C50A3-4C85-4929-8144-34F8F91A5261}"/>
    <dgm:cxn modelId="{800BA663-37E4-41E9-9552-AF7A4792FB33}" type="presOf" srcId="{218C50A3-4C85-4929-8144-34F8F91A5261}" destId="{332C75B7-321A-4DF2-B7ED-40417174EDFC}" srcOrd="0" destOrd="0" presId="urn:microsoft.com/office/officeart/2005/8/layout/pList2#6"/>
    <dgm:cxn modelId="{FA3F8433-8E62-4BD1-9B7A-D4CEA27493A3}" type="presOf" srcId="{9E234FB7-313D-40CD-AA21-8809FD977A0A}" destId="{87CE141A-9F6B-4F3B-B463-EC3B817B7E49}" srcOrd="0" destOrd="0" presId="urn:microsoft.com/office/officeart/2005/8/layout/pList2#6"/>
    <dgm:cxn modelId="{EDDA6880-C7A8-49B2-A70A-E292F937553C}" type="presOf" srcId="{73C32CF2-0948-492B-8D0A-ABCD320BA5C3}" destId="{0962391B-955A-432D-BDD0-0C14CF4823E5}" srcOrd="0" destOrd="0" presId="urn:microsoft.com/office/officeart/2005/8/layout/pList2#6"/>
    <dgm:cxn modelId="{55D796BD-0D64-46EA-8772-7B8B40A63E1B}" type="presOf" srcId="{6789931A-6B62-407D-8C8B-2D9040D9B627}" destId="{6C791B8C-5C73-49F0-9B0F-E9D973528E56}" srcOrd="0" destOrd="0" presId="urn:microsoft.com/office/officeart/2005/8/layout/pList2#6"/>
    <dgm:cxn modelId="{B4D53FA4-BBB8-48ED-BB05-F5230C9AA442}" type="presParOf" srcId="{0962391B-955A-432D-BDD0-0C14CF4823E5}" destId="{DEE3089F-B04F-4B73-B313-19161EB7A778}" srcOrd="0" destOrd="0" presId="urn:microsoft.com/office/officeart/2005/8/layout/pList2#6"/>
    <dgm:cxn modelId="{16199104-03CB-41DE-AE46-D0A281DC6EDE}" type="presParOf" srcId="{0962391B-955A-432D-BDD0-0C14CF4823E5}" destId="{5BCBFE5F-8ABF-4D6C-B826-0C0C5FFC4CB9}" srcOrd="1" destOrd="0" presId="urn:microsoft.com/office/officeart/2005/8/layout/pList2#6"/>
    <dgm:cxn modelId="{F0599697-C793-4BD6-A113-F62D2FDB9178}" type="presParOf" srcId="{5BCBFE5F-8ABF-4D6C-B826-0C0C5FFC4CB9}" destId="{96CE91D7-D7D5-4F5C-9A2D-210C8ADEDB6E}" srcOrd="0" destOrd="0" presId="urn:microsoft.com/office/officeart/2005/8/layout/pList2#6"/>
    <dgm:cxn modelId="{78E69109-105E-479A-B75C-C475B57B5AAB}" type="presParOf" srcId="{96CE91D7-D7D5-4F5C-9A2D-210C8ADEDB6E}" destId="{6C791B8C-5C73-49F0-9B0F-E9D973528E56}" srcOrd="0" destOrd="0" presId="urn:microsoft.com/office/officeart/2005/8/layout/pList2#6"/>
    <dgm:cxn modelId="{22CF26C5-E6D3-4BD4-B173-F9E5A5EE0914}" type="presParOf" srcId="{96CE91D7-D7D5-4F5C-9A2D-210C8ADEDB6E}" destId="{C7B3BF0A-FD59-4ED9-A5E7-9B08680656FD}" srcOrd="1" destOrd="0" presId="urn:microsoft.com/office/officeart/2005/8/layout/pList2#6"/>
    <dgm:cxn modelId="{F5627F5D-D13B-4B2B-990A-8F2FBE710565}" type="presParOf" srcId="{96CE91D7-D7D5-4F5C-9A2D-210C8ADEDB6E}" destId="{C32C5F5F-4229-4228-8651-98A19806711D}" srcOrd="2" destOrd="0" presId="urn:microsoft.com/office/officeart/2005/8/layout/pList2#6"/>
    <dgm:cxn modelId="{0F5B8618-1128-4DDA-81E3-702F9DAA6E50}" type="presParOf" srcId="{5BCBFE5F-8ABF-4D6C-B826-0C0C5FFC4CB9}" destId="{332C75B7-321A-4DF2-B7ED-40417174EDFC}" srcOrd="1" destOrd="0" presId="urn:microsoft.com/office/officeart/2005/8/layout/pList2#6"/>
    <dgm:cxn modelId="{FAC8EFA9-64BE-4628-8649-F5ABC0962C96}" type="presParOf" srcId="{5BCBFE5F-8ABF-4D6C-B826-0C0C5FFC4CB9}" destId="{F726878B-830C-408E-AF62-D57CA3ABC412}" srcOrd="2" destOrd="0" presId="urn:microsoft.com/office/officeart/2005/8/layout/pList2#6"/>
    <dgm:cxn modelId="{2864450C-37CD-4128-A3CB-D35BDF72D097}" type="presParOf" srcId="{F726878B-830C-408E-AF62-D57CA3ABC412}" destId="{B82F3B29-B742-44D0-B5F1-D664559D4B26}" srcOrd="0" destOrd="0" presId="urn:microsoft.com/office/officeart/2005/8/layout/pList2#6"/>
    <dgm:cxn modelId="{0532CE9A-7711-49D0-88CD-93F26D01F763}" type="presParOf" srcId="{F726878B-830C-408E-AF62-D57CA3ABC412}" destId="{2A43ABAF-1F58-4E40-8F38-C7F31E48D317}" srcOrd="1" destOrd="0" presId="urn:microsoft.com/office/officeart/2005/8/layout/pList2#6"/>
    <dgm:cxn modelId="{EDE9568E-4327-448B-A9F0-5459A5838597}" type="presParOf" srcId="{F726878B-830C-408E-AF62-D57CA3ABC412}" destId="{4B368D20-15EE-468D-A6D7-F5F4C6FEE3C5}" srcOrd="2" destOrd="0" presId="urn:microsoft.com/office/officeart/2005/8/layout/pList2#6"/>
    <dgm:cxn modelId="{6790176E-4903-420C-868A-9A8ABADFE802}" type="presParOf" srcId="{5BCBFE5F-8ABF-4D6C-B826-0C0C5FFC4CB9}" destId="{65C3CC5A-D0D0-48C9-B1B3-986CBDE00B28}" srcOrd="3" destOrd="0" presId="urn:microsoft.com/office/officeart/2005/8/layout/pList2#6"/>
    <dgm:cxn modelId="{A7332011-A518-46C7-9F66-97D3A211F8BF}" type="presParOf" srcId="{5BCBFE5F-8ABF-4D6C-B826-0C0C5FFC4CB9}" destId="{3DC57A18-9953-4BE1-BE8E-768BDB6FB02B}" srcOrd="4" destOrd="0" presId="urn:microsoft.com/office/officeart/2005/8/layout/pList2#6"/>
    <dgm:cxn modelId="{BB659B46-B893-4514-84B1-85D007C4E0CD}" type="presParOf" srcId="{3DC57A18-9953-4BE1-BE8E-768BDB6FB02B}" destId="{87CE141A-9F6B-4F3B-B463-EC3B817B7E49}" srcOrd="0" destOrd="0" presId="urn:microsoft.com/office/officeart/2005/8/layout/pList2#6"/>
    <dgm:cxn modelId="{257745A5-917E-490F-B272-32FC6EA9F6FB}" type="presParOf" srcId="{3DC57A18-9953-4BE1-BE8E-768BDB6FB02B}" destId="{B9B75D41-5099-40C8-9237-2542562DE253}" srcOrd="1" destOrd="0" presId="urn:microsoft.com/office/officeart/2005/8/layout/pList2#6"/>
    <dgm:cxn modelId="{603ECD4B-CB31-4632-B7B8-8FE88C7AD250}" type="presParOf" srcId="{3DC57A18-9953-4BE1-BE8E-768BDB6FB02B}" destId="{CF05B9CF-4A68-4908-966E-7C6507C4722A}" srcOrd="2" destOrd="0" presId="urn:microsoft.com/office/officeart/2005/8/layout/pList2#6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73C32CF2-0948-492B-8D0A-ABCD320BA5C3}" type="doc">
      <dgm:prSet loTypeId="urn:microsoft.com/office/officeart/2005/8/layout/pList2#7" loCatId="list" qsTypeId="urn:microsoft.com/office/officeart/2005/8/quickstyle/3d3" qsCatId="3D" csTypeId="urn:microsoft.com/office/officeart/2005/8/colors/accent1_2" csCatId="accent1" phldr="1"/>
      <dgm:spPr/>
    </dgm:pt>
    <dgm:pt modelId="{6789931A-6B62-407D-8C8B-2D9040D9B627}">
      <dgm:prSet phldrT="[Текст]" custT="1"/>
      <dgm:spPr>
        <a:solidFill>
          <a:srgbClr val="8BFFD0"/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Средства массовой информации</a:t>
          </a:r>
        </a:p>
      </dgm:t>
    </dgm:pt>
    <dgm:pt modelId="{3063212C-CA84-40C3-86CB-DD716D765D0C}" type="parTrans" cxnId="{77D62562-7E92-4199-A1FF-B31DCC872565}">
      <dgm:prSet/>
      <dgm:spPr/>
      <dgm:t>
        <a:bodyPr/>
        <a:lstStyle/>
        <a:p>
          <a:endParaRPr lang="ru-RU"/>
        </a:p>
      </dgm:t>
    </dgm:pt>
    <dgm:pt modelId="{218C50A3-4C85-4929-8144-34F8F91A5261}" type="sibTrans" cxnId="{77D62562-7E92-4199-A1FF-B31DCC872565}">
      <dgm:prSet/>
      <dgm:spPr/>
      <dgm:t>
        <a:bodyPr/>
        <a:lstStyle/>
        <a:p>
          <a:endParaRPr lang="ru-RU"/>
        </a:p>
      </dgm:t>
    </dgm:pt>
    <dgm:pt modelId="{0962391B-955A-432D-BDD0-0C14CF4823E5}" type="pres">
      <dgm:prSet presAssocID="{73C32CF2-0948-492B-8D0A-ABCD320BA5C3}" presName="Name0" presStyleCnt="0">
        <dgm:presLayoutVars>
          <dgm:dir/>
          <dgm:resizeHandles val="exact"/>
        </dgm:presLayoutVars>
      </dgm:prSet>
      <dgm:spPr/>
    </dgm:pt>
    <dgm:pt modelId="{DEE3089F-B04F-4B73-B313-19161EB7A778}" type="pres">
      <dgm:prSet presAssocID="{73C32CF2-0948-492B-8D0A-ABCD320BA5C3}" presName="bkgdShp" presStyleLbl="alignAccFollowNode1" presStyleIdx="0" presStyleCnt="1"/>
      <dgm:spPr/>
    </dgm:pt>
    <dgm:pt modelId="{5BCBFE5F-8ABF-4D6C-B826-0C0C5FFC4CB9}" type="pres">
      <dgm:prSet presAssocID="{73C32CF2-0948-492B-8D0A-ABCD320BA5C3}" presName="linComp" presStyleCnt="0"/>
      <dgm:spPr/>
    </dgm:pt>
    <dgm:pt modelId="{96CE91D7-D7D5-4F5C-9A2D-210C8ADEDB6E}" type="pres">
      <dgm:prSet presAssocID="{6789931A-6B62-407D-8C8B-2D9040D9B627}" presName="compNode" presStyleCnt="0"/>
      <dgm:spPr/>
    </dgm:pt>
    <dgm:pt modelId="{6C791B8C-5C73-49F0-9B0F-E9D973528E56}" type="pres">
      <dgm:prSet presAssocID="{6789931A-6B62-407D-8C8B-2D9040D9B627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B3BF0A-FD59-4ED9-A5E7-9B08680656FD}" type="pres">
      <dgm:prSet presAssocID="{6789931A-6B62-407D-8C8B-2D9040D9B627}" presName="invisiNode" presStyleLbl="node1" presStyleIdx="0" presStyleCnt="1"/>
      <dgm:spPr/>
    </dgm:pt>
    <dgm:pt modelId="{C32C5F5F-4229-4228-8651-98A19806711D}" type="pres">
      <dgm:prSet presAssocID="{6789931A-6B62-407D-8C8B-2D9040D9B627}" presName="imagNode" presStyleLbl="fgImgPlace1" presStyleIdx="0" presStyleCnt="1" custScaleX="102275"/>
      <dgm:spPr>
        <a:blipFill rotWithShape="1">
          <a:blip xmlns:r="http://schemas.openxmlformats.org/officeDocument/2006/relationships" r:embed="rId1"/>
          <a:srcRect/>
          <a:stretch>
            <a:fillRect t="-68000" b="-68000"/>
          </a:stretch>
        </a:blipFill>
      </dgm:spPr>
    </dgm:pt>
  </dgm:ptLst>
  <dgm:cxnLst>
    <dgm:cxn modelId="{77D62562-7E92-4199-A1FF-B31DCC872565}" srcId="{73C32CF2-0948-492B-8D0A-ABCD320BA5C3}" destId="{6789931A-6B62-407D-8C8B-2D9040D9B627}" srcOrd="0" destOrd="0" parTransId="{3063212C-CA84-40C3-86CB-DD716D765D0C}" sibTransId="{218C50A3-4C85-4929-8144-34F8F91A5261}"/>
    <dgm:cxn modelId="{EDDA6880-C7A8-49B2-A70A-E292F937553C}" type="presOf" srcId="{73C32CF2-0948-492B-8D0A-ABCD320BA5C3}" destId="{0962391B-955A-432D-BDD0-0C14CF4823E5}" srcOrd="0" destOrd="0" presId="urn:microsoft.com/office/officeart/2005/8/layout/pList2#7"/>
    <dgm:cxn modelId="{55D796BD-0D64-46EA-8772-7B8B40A63E1B}" type="presOf" srcId="{6789931A-6B62-407D-8C8B-2D9040D9B627}" destId="{6C791B8C-5C73-49F0-9B0F-E9D973528E56}" srcOrd="0" destOrd="0" presId="urn:microsoft.com/office/officeart/2005/8/layout/pList2#7"/>
    <dgm:cxn modelId="{B4D53FA4-BBB8-48ED-BB05-F5230C9AA442}" type="presParOf" srcId="{0962391B-955A-432D-BDD0-0C14CF4823E5}" destId="{DEE3089F-B04F-4B73-B313-19161EB7A778}" srcOrd="0" destOrd="0" presId="urn:microsoft.com/office/officeart/2005/8/layout/pList2#7"/>
    <dgm:cxn modelId="{16199104-03CB-41DE-AE46-D0A281DC6EDE}" type="presParOf" srcId="{0962391B-955A-432D-BDD0-0C14CF4823E5}" destId="{5BCBFE5F-8ABF-4D6C-B826-0C0C5FFC4CB9}" srcOrd="1" destOrd="0" presId="urn:microsoft.com/office/officeart/2005/8/layout/pList2#7"/>
    <dgm:cxn modelId="{F0599697-C793-4BD6-A113-F62D2FDB9178}" type="presParOf" srcId="{5BCBFE5F-8ABF-4D6C-B826-0C0C5FFC4CB9}" destId="{96CE91D7-D7D5-4F5C-9A2D-210C8ADEDB6E}" srcOrd="0" destOrd="0" presId="urn:microsoft.com/office/officeart/2005/8/layout/pList2#7"/>
    <dgm:cxn modelId="{78E69109-105E-479A-B75C-C475B57B5AAB}" type="presParOf" srcId="{96CE91D7-D7D5-4F5C-9A2D-210C8ADEDB6E}" destId="{6C791B8C-5C73-49F0-9B0F-E9D973528E56}" srcOrd="0" destOrd="0" presId="urn:microsoft.com/office/officeart/2005/8/layout/pList2#7"/>
    <dgm:cxn modelId="{22CF26C5-E6D3-4BD4-B173-F9E5A5EE0914}" type="presParOf" srcId="{96CE91D7-D7D5-4F5C-9A2D-210C8ADEDB6E}" destId="{C7B3BF0A-FD59-4ED9-A5E7-9B08680656FD}" srcOrd="1" destOrd="0" presId="urn:microsoft.com/office/officeart/2005/8/layout/pList2#7"/>
    <dgm:cxn modelId="{F5627F5D-D13B-4B2B-990A-8F2FBE710565}" type="presParOf" srcId="{96CE91D7-D7D5-4F5C-9A2D-210C8ADEDB6E}" destId="{C32C5F5F-4229-4228-8651-98A19806711D}" srcOrd="2" destOrd="0" presId="urn:microsoft.com/office/officeart/2005/8/layout/pList2#7"/>
  </dgm:cxnLst>
  <dgm:bg/>
  <dgm:whole/>
  <dgm:extLst>
    <a:ext uri="http://schemas.microsoft.com/office/drawing/2008/diagram">
      <dsp:dataModelExt xmlns:dsp="http://schemas.microsoft.com/office/drawing/2008/diagram" xmlns="" relId="rId22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E499E281-8E42-4033-AA3A-A1B3E2F5F1DD}" type="doc">
      <dgm:prSet loTypeId="urn:microsoft.com/office/officeart/2005/8/layout/chevron2" loCatId="list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2604BAFD-07BC-4485-9D20-F41964A45427}">
      <dgm:prSet phldrT="[Текст]" custT="1"/>
      <dgm:spPr/>
      <dgm:t>
        <a:bodyPr/>
        <a:lstStyle/>
        <a:p>
          <a:r>
            <a:rPr lang="ru-RU" sz="105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 программ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343E76A1-E09E-45B5-98D1-A33811A8C26F}" type="parTrans" cxnId="{5C5EB0AA-B0A0-4E70-845E-60AEB9995ED2}">
      <dgm:prSet/>
      <dgm:spPr/>
      <dgm:t>
        <a:bodyPr/>
        <a:lstStyle/>
        <a:p>
          <a:endParaRPr lang="ru-RU"/>
        </a:p>
      </dgm:t>
    </dgm:pt>
    <dgm:pt modelId="{8E6CDD0E-9297-4890-8488-927E5096AD67}" type="sibTrans" cxnId="{5C5EB0AA-B0A0-4E70-845E-60AEB9995ED2}">
      <dgm:prSet/>
      <dgm:spPr/>
      <dgm:t>
        <a:bodyPr/>
        <a:lstStyle/>
        <a:p>
          <a:endParaRPr lang="ru-RU"/>
        </a:p>
      </dgm:t>
    </dgm:pt>
    <dgm:pt modelId="{79D57CD0-C1A6-4744-86A9-725EDCDF3099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Социальной направленности</a:t>
          </a:r>
        </a:p>
      </dgm:t>
    </dgm:pt>
    <dgm:pt modelId="{19E2AFE2-1ECB-4695-9F9C-14105962307D}" type="parTrans" cxnId="{BA08B2B0-2B48-4B9A-B99B-1E523DC41B50}">
      <dgm:prSet/>
      <dgm:spPr/>
      <dgm:t>
        <a:bodyPr/>
        <a:lstStyle/>
        <a:p>
          <a:endParaRPr lang="ru-RU"/>
        </a:p>
      </dgm:t>
    </dgm:pt>
    <dgm:pt modelId="{BA8E579F-054F-4487-AA9F-500139057EFE}" type="sibTrans" cxnId="{BA08B2B0-2B48-4B9A-B99B-1E523DC41B50}">
      <dgm:prSet/>
      <dgm:spPr/>
      <dgm:t>
        <a:bodyPr/>
        <a:lstStyle/>
        <a:p>
          <a:endParaRPr lang="ru-RU"/>
        </a:p>
      </dgm:t>
    </dgm:pt>
    <dgm:pt modelId="{ED5E55A8-B3A8-47C3-8BCF-A7CB95AC4681}">
      <dgm:prSet phldrT="[Текст]" custT="1"/>
      <dgm:spPr/>
      <dgm:t>
        <a:bodyPr/>
        <a:lstStyle/>
        <a:p>
          <a:r>
            <a:rPr lang="ru-RU" sz="110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379164628,73 </a:t>
          </a:r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gm:t>
    </dgm:pt>
    <dgm:pt modelId="{94DF4829-BE28-4400-AA81-7752F49D6857}" type="parTrans" cxnId="{06B2F93D-D843-49FE-A117-689C4E7EF634}">
      <dgm:prSet/>
      <dgm:spPr/>
      <dgm:t>
        <a:bodyPr/>
        <a:lstStyle/>
        <a:p>
          <a:endParaRPr lang="ru-RU"/>
        </a:p>
      </dgm:t>
    </dgm:pt>
    <dgm:pt modelId="{B7F0485B-92BC-4147-84A4-15F62BB7B1FA}" type="sibTrans" cxnId="{06B2F93D-D843-49FE-A117-689C4E7EF634}">
      <dgm:prSet/>
      <dgm:spPr/>
      <dgm:t>
        <a:bodyPr/>
        <a:lstStyle/>
        <a:p>
          <a:endParaRPr lang="ru-RU"/>
        </a:p>
      </dgm:t>
    </dgm:pt>
    <dgm:pt modelId="{84A1C89D-74BD-4784-B2F0-509C680A5749}">
      <dgm:prSet phldrT="[Текст]" custT="1"/>
      <dgm:spPr/>
      <dgm:t>
        <a:bodyPr/>
        <a:lstStyle/>
        <a:p>
          <a:r>
            <a:rPr lang="ru-RU" sz="105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 программы</a:t>
          </a:r>
        </a:p>
      </dgm:t>
    </dgm:pt>
    <dgm:pt modelId="{D6A0B51A-AC27-40DF-AB07-5447616B7195}" type="parTrans" cxnId="{424286EE-D4E3-4C15-A88D-4A6F189F44BB}">
      <dgm:prSet/>
      <dgm:spPr/>
      <dgm:t>
        <a:bodyPr/>
        <a:lstStyle/>
        <a:p>
          <a:endParaRPr lang="ru-RU"/>
        </a:p>
      </dgm:t>
    </dgm:pt>
    <dgm:pt modelId="{B719C1BD-0C0F-4EE4-B706-D3FF724538B4}" type="sibTrans" cxnId="{424286EE-D4E3-4C15-A88D-4A6F189F44BB}">
      <dgm:prSet/>
      <dgm:spPr/>
      <dgm:t>
        <a:bodyPr/>
        <a:lstStyle/>
        <a:p>
          <a:endParaRPr lang="ru-RU"/>
        </a:p>
      </dgm:t>
    </dgm:pt>
    <dgm:pt modelId="{F5E605CC-E072-4442-8C0F-203EF98F9F6D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Общего характера</a:t>
          </a:r>
        </a:p>
      </dgm:t>
    </dgm:pt>
    <dgm:pt modelId="{60F28F5C-F81B-4A39-9DF8-A54DAB8B880A}" type="parTrans" cxnId="{DCF5B8DD-CC9E-429E-8E81-D0195B08677C}">
      <dgm:prSet/>
      <dgm:spPr/>
      <dgm:t>
        <a:bodyPr/>
        <a:lstStyle/>
        <a:p>
          <a:endParaRPr lang="ru-RU"/>
        </a:p>
      </dgm:t>
    </dgm:pt>
    <dgm:pt modelId="{E7DED9BA-A6E6-4529-822B-AC162C35F59E}" type="sibTrans" cxnId="{DCF5B8DD-CC9E-429E-8E81-D0195B08677C}">
      <dgm:prSet/>
      <dgm:spPr/>
      <dgm:t>
        <a:bodyPr/>
        <a:lstStyle/>
        <a:p>
          <a:endParaRPr lang="ru-RU"/>
        </a:p>
      </dgm:t>
    </dgm:pt>
    <dgm:pt modelId="{6A18FBF3-3040-44D5-AE76-B0CAC6813E65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103658044,88 руб.</a:t>
          </a:r>
        </a:p>
      </dgm:t>
    </dgm:pt>
    <dgm:pt modelId="{1A8A91FF-FEB9-4186-B181-6EF466E3D514}" type="parTrans" cxnId="{8D3D82A0-60AA-4629-BE70-B638003D2867}">
      <dgm:prSet/>
      <dgm:spPr/>
      <dgm:t>
        <a:bodyPr/>
        <a:lstStyle/>
        <a:p>
          <a:endParaRPr lang="ru-RU"/>
        </a:p>
      </dgm:t>
    </dgm:pt>
    <dgm:pt modelId="{2C38C60C-DEEA-4930-B082-3B7FEE36CACE}" type="sibTrans" cxnId="{8D3D82A0-60AA-4629-BE70-B638003D2867}">
      <dgm:prSet/>
      <dgm:spPr/>
      <dgm:t>
        <a:bodyPr/>
        <a:lstStyle/>
        <a:p>
          <a:endParaRPr lang="ru-RU"/>
        </a:p>
      </dgm:t>
    </dgm:pt>
    <dgm:pt modelId="{22087FFD-A838-4F17-9D6F-D45733C451AE}">
      <dgm:prSet phldrT="[Текст]" custT="1"/>
      <dgm:spPr/>
      <dgm:t>
        <a:bodyPr/>
        <a:lstStyle/>
        <a:p>
          <a:r>
            <a:rPr lang="ru-RU" sz="105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 программ</a:t>
          </a:r>
        </a:p>
      </dgm:t>
    </dgm:pt>
    <dgm:pt modelId="{B948C10E-7516-4C9F-B2F7-4F08377F9860}" type="parTrans" cxnId="{93DC9602-F687-4C4B-95F2-165C59103189}">
      <dgm:prSet/>
      <dgm:spPr/>
      <dgm:t>
        <a:bodyPr/>
        <a:lstStyle/>
        <a:p>
          <a:endParaRPr lang="ru-RU"/>
        </a:p>
      </dgm:t>
    </dgm:pt>
    <dgm:pt modelId="{25FB99CE-92B5-4E9B-852D-CA9840B3C6F5}" type="sibTrans" cxnId="{93DC9602-F687-4C4B-95F2-165C59103189}">
      <dgm:prSet/>
      <dgm:spPr/>
      <dgm:t>
        <a:bodyPr/>
        <a:lstStyle/>
        <a:p>
          <a:endParaRPr lang="ru-RU"/>
        </a:p>
      </dgm:t>
    </dgm:pt>
    <dgm:pt modelId="{C58FDBD5-9E56-4F64-B678-AA9BBB176C53}">
      <dgm:prSet phldrT="[Текст]" custT="1"/>
      <dgm:spPr/>
      <dgm:t>
        <a:bodyPr/>
        <a:lstStyle/>
        <a:p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отраслей экономики</a:t>
          </a:r>
        </a:p>
      </dgm:t>
    </dgm:pt>
    <dgm:pt modelId="{DE39ACD6-EC2E-41A0-BC6A-0F7391D4A7E3}" type="parTrans" cxnId="{DB0C927A-BC7B-42AA-89D4-2BC85C40E66E}">
      <dgm:prSet/>
      <dgm:spPr/>
      <dgm:t>
        <a:bodyPr/>
        <a:lstStyle/>
        <a:p>
          <a:endParaRPr lang="ru-RU"/>
        </a:p>
      </dgm:t>
    </dgm:pt>
    <dgm:pt modelId="{441DC1F2-870B-44B1-B378-FC010DDC740B}" type="sibTrans" cxnId="{DB0C927A-BC7B-42AA-89D4-2BC85C40E66E}">
      <dgm:prSet/>
      <dgm:spPr/>
      <dgm:t>
        <a:bodyPr/>
        <a:lstStyle/>
        <a:p>
          <a:endParaRPr lang="ru-RU"/>
        </a:p>
      </dgm:t>
    </dgm:pt>
    <dgm:pt modelId="{C56138C8-C3FA-4D9B-9CF2-5B889E18D0A9}">
      <dgm:prSet phldrT="[Текст]" custT="1"/>
      <dgm:spPr/>
      <dgm:t>
        <a:bodyPr/>
        <a:lstStyle/>
        <a:p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60388002,18 руб.</a:t>
          </a:r>
        </a:p>
      </dgm:t>
    </dgm:pt>
    <dgm:pt modelId="{81D980E9-CEE4-4440-8293-B071702F6A73}" type="parTrans" cxnId="{51826F5C-25E4-4716-95AF-4B225975D874}">
      <dgm:prSet/>
      <dgm:spPr/>
      <dgm:t>
        <a:bodyPr/>
        <a:lstStyle/>
        <a:p>
          <a:endParaRPr lang="ru-RU"/>
        </a:p>
      </dgm:t>
    </dgm:pt>
    <dgm:pt modelId="{7BEF7A4E-08F4-481F-AB1B-BCDC32330111}" type="sibTrans" cxnId="{51826F5C-25E4-4716-95AF-4B225975D874}">
      <dgm:prSet/>
      <dgm:spPr/>
      <dgm:t>
        <a:bodyPr/>
        <a:lstStyle/>
        <a:p>
          <a:endParaRPr lang="ru-RU"/>
        </a:p>
      </dgm:t>
    </dgm:pt>
    <dgm:pt modelId="{1C01D035-7C30-4F1B-B126-3E487A5AA12D}">
      <dgm:prSet phldrT="[Текст]" custT="1"/>
      <dgm:spPr/>
      <dgm:t>
        <a:bodyPr/>
        <a:lstStyle/>
        <a:p>
          <a:r>
            <a:rPr lang="ru-RU" sz="105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 программы</a:t>
          </a:r>
        </a:p>
      </dgm:t>
    </dgm:pt>
    <dgm:pt modelId="{37E5677D-2D5D-41C1-80F2-18C05E3AAE6C}" type="parTrans" cxnId="{485E5D98-5442-403B-90C8-BA076BED7106}">
      <dgm:prSet/>
      <dgm:spPr/>
      <dgm:t>
        <a:bodyPr/>
        <a:lstStyle/>
        <a:p>
          <a:endParaRPr lang="ru-RU"/>
        </a:p>
      </dgm:t>
    </dgm:pt>
    <dgm:pt modelId="{051D2B5C-DB87-418F-A7EE-535658993F2D}" type="sibTrans" cxnId="{485E5D98-5442-403B-90C8-BA076BED7106}">
      <dgm:prSet/>
      <dgm:spPr/>
      <dgm:t>
        <a:bodyPr/>
        <a:lstStyle/>
        <a:p>
          <a:endParaRPr lang="ru-RU"/>
        </a:p>
      </dgm:t>
    </dgm:pt>
    <dgm:pt modelId="{117FEA8E-3B9C-436C-AE15-3CA05902AF59}">
      <dgm:prSet custT="1"/>
      <dgm:spPr/>
      <dgm:t>
        <a:bodyPr/>
        <a:lstStyle/>
        <a:p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безопасности жизнедеятельности</a:t>
          </a:r>
        </a:p>
      </dgm:t>
    </dgm:pt>
    <dgm:pt modelId="{0201FCAC-AE53-4B70-A6D7-B1FB6E129A9C}" type="parTrans" cxnId="{A162D0A2-4F23-4AC6-82FF-6CE131F34040}">
      <dgm:prSet/>
      <dgm:spPr/>
      <dgm:t>
        <a:bodyPr/>
        <a:lstStyle/>
        <a:p>
          <a:endParaRPr lang="ru-RU"/>
        </a:p>
      </dgm:t>
    </dgm:pt>
    <dgm:pt modelId="{AC94E827-6160-48FF-99A1-7D736AF891F0}" type="sibTrans" cxnId="{A162D0A2-4F23-4AC6-82FF-6CE131F34040}">
      <dgm:prSet/>
      <dgm:spPr/>
      <dgm:t>
        <a:bodyPr/>
        <a:lstStyle/>
        <a:p>
          <a:endParaRPr lang="ru-RU"/>
        </a:p>
      </dgm:t>
    </dgm:pt>
    <dgm:pt modelId="{5069457F-711E-4C1F-B19D-E5AC9BB432E3}">
      <dgm:prSet custT="1"/>
      <dgm:spPr/>
      <dgm:t>
        <a:bodyPr/>
        <a:lstStyle/>
        <a:p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1071039,20 руб.</a:t>
          </a:r>
        </a:p>
      </dgm:t>
    </dgm:pt>
    <dgm:pt modelId="{0A263B3A-45C5-475E-9CB2-63652ABE4D37}" type="parTrans" cxnId="{3D6CB1BC-08F3-48AA-919F-FEF0FB8D2FFC}">
      <dgm:prSet/>
      <dgm:spPr/>
      <dgm:t>
        <a:bodyPr/>
        <a:lstStyle/>
        <a:p>
          <a:endParaRPr lang="ru-RU"/>
        </a:p>
      </dgm:t>
    </dgm:pt>
    <dgm:pt modelId="{8E98F072-5773-4061-9ADA-EE5F4D326085}" type="sibTrans" cxnId="{3D6CB1BC-08F3-48AA-919F-FEF0FB8D2FFC}">
      <dgm:prSet/>
      <dgm:spPr/>
      <dgm:t>
        <a:bodyPr/>
        <a:lstStyle/>
        <a:p>
          <a:endParaRPr lang="ru-RU"/>
        </a:p>
      </dgm:t>
    </dgm:pt>
    <dgm:pt modelId="{C16C272E-35B0-464C-BEA6-6F14A14051F8}" type="pres">
      <dgm:prSet presAssocID="{E499E281-8E42-4033-AA3A-A1B3E2F5F1D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3CA3A4A-4967-4DA7-8DC5-7D65F023156E}" type="pres">
      <dgm:prSet presAssocID="{2604BAFD-07BC-4485-9D20-F41964A45427}" presName="composite" presStyleCnt="0"/>
      <dgm:spPr/>
    </dgm:pt>
    <dgm:pt modelId="{E413309A-A9D8-4801-A87B-D10D35BCA0C9}" type="pres">
      <dgm:prSet presAssocID="{2604BAFD-07BC-4485-9D20-F41964A45427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BE48E1-1D51-4939-B561-9EBF5D354DC6}" type="pres">
      <dgm:prSet presAssocID="{2604BAFD-07BC-4485-9D20-F41964A45427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10930E-823E-42E2-A9AB-4E0B085E0211}" type="pres">
      <dgm:prSet presAssocID="{8E6CDD0E-9297-4890-8488-927E5096AD67}" presName="sp" presStyleCnt="0"/>
      <dgm:spPr/>
    </dgm:pt>
    <dgm:pt modelId="{8398CE60-E4C9-40A4-959D-A9485675F6DE}" type="pres">
      <dgm:prSet presAssocID="{84A1C89D-74BD-4784-B2F0-509C680A5749}" presName="composite" presStyleCnt="0"/>
      <dgm:spPr/>
    </dgm:pt>
    <dgm:pt modelId="{29EC7DF5-1802-48A3-8207-F59B95CADBA4}" type="pres">
      <dgm:prSet presAssocID="{84A1C89D-74BD-4784-B2F0-509C680A5749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532EEF-6254-49A7-B844-2365DE8E5E6C}" type="pres">
      <dgm:prSet presAssocID="{84A1C89D-74BD-4784-B2F0-509C680A5749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62525D-6B70-4C67-AB94-074FBBBAF22C}" type="pres">
      <dgm:prSet presAssocID="{B719C1BD-0C0F-4EE4-B706-D3FF724538B4}" presName="sp" presStyleCnt="0"/>
      <dgm:spPr/>
    </dgm:pt>
    <dgm:pt modelId="{077FB0DD-7246-4B27-A276-4FA05186FA5E}" type="pres">
      <dgm:prSet presAssocID="{22087FFD-A838-4F17-9D6F-D45733C451AE}" presName="composite" presStyleCnt="0"/>
      <dgm:spPr/>
    </dgm:pt>
    <dgm:pt modelId="{E37B923B-3EE4-4C36-9B08-74064AD6E065}" type="pres">
      <dgm:prSet presAssocID="{22087FFD-A838-4F17-9D6F-D45733C451AE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10021F-A388-4E09-B1A3-C07C57E7EBE3}" type="pres">
      <dgm:prSet presAssocID="{22087FFD-A838-4F17-9D6F-D45733C451AE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CE32D4-95FD-469D-845E-D6758F604B9A}" type="pres">
      <dgm:prSet presAssocID="{25FB99CE-92B5-4E9B-852D-CA9840B3C6F5}" presName="sp" presStyleCnt="0"/>
      <dgm:spPr/>
    </dgm:pt>
    <dgm:pt modelId="{8BF4520C-EB02-4FFA-865A-6FD660882DC3}" type="pres">
      <dgm:prSet presAssocID="{1C01D035-7C30-4F1B-B126-3E487A5AA12D}" presName="composite" presStyleCnt="0"/>
      <dgm:spPr/>
    </dgm:pt>
    <dgm:pt modelId="{A82FE52E-493E-403A-8D38-19F6CE9AAF7E}" type="pres">
      <dgm:prSet presAssocID="{1C01D035-7C30-4F1B-B126-3E487A5AA12D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EC57FA-3DBD-48BD-961F-7DC38E496454}" type="pres">
      <dgm:prSet presAssocID="{1C01D035-7C30-4F1B-B126-3E487A5AA12D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609D87C-6AC6-43AE-BA51-403CE14774A9}" type="presOf" srcId="{117FEA8E-3B9C-436C-AE15-3CA05902AF59}" destId="{92EC57FA-3DBD-48BD-961F-7DC38E496454}" srcOrd="0" destOrd="0" presId="urn:microsoft.com/office/officeart/2005/8/layout/chevron2"/>
    <dgm:cxn modelId="{51826F5C-25E4-4716-95AF-4B225975D874}" srcId="{22087FFD-A838-4F17-9D6F-D45733C451AE}" destId="{C56138C8-C3FA-4D9B-9CF2-5B889E18D0A9}" srcOrd="1" destOrd="0" parTransId="{81D980E9-CEE4-4440-8293-B071702F6A73}" sibTransId="{7BEF7A4E-08F4-481F-AB1B-BCDC32330111}"/>
    <dgm:cxn modelId="{0F0ACB88-313D-4D41-9C4A-9C6BE43EF627}" type="presOf" srcId="{E499E281-8E42-4033-AA3A-A1B3E2F5F1DD}" destId="{C16C272E-35B0-464C-BEA6-6F14A14051F8}" srcOrd="0" destOrd="0" presId="urn:microsoft.com/office/officeart/2005/8/layout/chevron2"/>
    <dgm:cxn modelId="{2DA094FE-449C-4C4F-B8E6-F76994C53886}" type="presOf" srcId="{79D57CD0-C1A6-4744-86A9-725EDCDF3099}" destId="{E0BE48E1-1D51-4939-B561-9EBF5D354DC6}" srcOrd="0" destOrd="0" presId="urn:microsoft.com/office/officeart/2005/8/layout/chevron2"/>
    <dgm:cxn modelId="{424286EE-D4E3-4C15-A88D-4A6F189F44BB}" srcId="{E499E281-8E42-4033-AA3A-A1B3E2F5F1DD}" destId="{84A1C89D-74BD-4784-B2F0-509C680A5749}" srcOrd="1" destOrd="0" parTransId="{D6A0B51A-AC27-40DF-AB07-5447616B7195}" sibTransId="{B719C1BD-0C0F-4EE4-B706-D3FF724538B4}"/>
    <dgm:cxn modelId="{5C5EB0AA-B0A0-4E70-845E-60AEB9995ED2}" srcId="{E499E281-8E42-4033-AA3A-A1B3E2F5F1DD}" destId="{2604BAFD-07BC-4485-9D20-F41964A45427}" srcOrd="0" destOrd="0" parTransId="{343E76A1-E09E-45B5-98D1-A33811A8C26F}" sibTransId="{8E6CDD0E-9297-4890-8488-927E5096AD67}"/>
    <dgm:cxn modelId="{DB0C927A-BC7B-42AA-89D4-2BC85C40E66E}" srcId="{22087FFD-A838-4F17-9D6F-D45733C451AE}" destId="{C58FDBD5-9E56-4F64-B678-AA9BBB176C53}" srcOrd="0" destOrd="0" parTransId="{DE39ACD6-EC2E-41A0-BC6A-0F7391D4A7E3}" sibTransId="{441DC1F2-870B-44B1-B378-FC010DDC740B}"/>
    <dgm:cxn modelId="{0302670A-1728-4005-B273-DDF703B4A735}" type="presOf" srcId="{2604BAFD-07BC-4485-9D20-F41964A45427}" destId="{E413309A-A9D8-4801-A87B-D10D35BCA0C9}" srcOrd="0" destOrd="0" presId="urn:microsoft.com/office/officeart/2005/8/layout/chevron2"/>
    <dgm:cxn modelId="{8D3D82A0-60AA-4629-BE70-B638003D2867}" srcId="{84A1C89D-74BD-4784-B2F0-509C680A5749}" destId="{6A18FBF3-3040-44D5-AE76-B0CAC6813E65}" srcOrd="1" destOrd="0" parTransId="{1A8A91FF-FEB9-4186-B181-6EF466E3D514}" sibTransId="{2C38C60C-DEEA-4930-B082-3B7FEE36CACE}"/>
    <dgm:cxn modelId="{B98070C1-C8C2-4150-B7F4-B05F3DC20EA6}" type="presOf" srcId="{ED5E55A8-B3A8-47C3-8BCF-A7CB95AC4681}" destId="{E0BE48E1-1D51-4939-B561-9EBF5D354DC6}" srcOrd="0" destOrd="1" presId="urn:microsoft.com/office/officeart/2005/8/layout/chevron2"/>
    <dgm:cxn modelId="{687F1551-0776-4E09-B605-DF2B63DA6BEF}" type="presOf" srcId="{C58FDBD5-9E56-4F64-B678-AA9BBB176C53}" destId="{B310021F-A388-4E09-B1A3-C07C57E7EBE3}" srcOrd="0" destOrd="0" presId="urn:microsoft.com/office/officeart/2005/8/layout/chevron2"/>
    <dgm:cxn modelId="{30F9150E-3E4F-4BE6-9105-A4EA7B7AF7F7}" type="presOf" srcId="{84A1C89D-74BD-4784-B2F0-509C680A5749}" destId="{29EC7DF5-1802-48A3-8207-F59B95CADBA4}" srcOrd="0" destOrd="0" presId="urn:microsoft.com/office/officeart/2005/8/layout/chevron2"/>
    <dgm:cxn modelId="{A162D0A2-4F23-4AC6-82FF-6CE131F34040}" srcId="{1C01D035-7C30-4F1B-B126-3E487A5AA12D}" destId="{117FEA8E-3B9C-436C-AE15-3CA05902AF59}" srcOrd="0" destOrd="0" parTransId="{0201FCAC-AE53-4B70-A6D7-B1FB6E129A9C}" sibTransId="{AC94E827-6160-48FF-99A1-7D736AF891F0}"/>
    <dgm:cxn modelId="{93DC9602-F687-4C4B-95F2-165C59103189}" srcId="{E499E281-8E42-4033-AA3A-A1B3E2F5F1DD}" destId="{22087FFD-A838-4F17-9D6F-D45733C451AE}" srcOrd="2" destOrd="0" parTransId="{B948C10E-7516-4C9F-B2F7-4F08377F9860}" sibTransId="{25FB99CE-92B5-4E9B-852D-CA9840B3C6F5}"/>
    <dgm:cxn modelId="{7F1D3FF4-C014-4418-99A7-357E274C354A}" type="presOf" srcId="{6A18FBF3-3040-44D5-AE76-B0CAC6813E65}" destId="{8C532EEF-6254-49A7-B844-2365DE8E5E6C}" srcOrd="0" destOrd="1" presId="urn:microsoft.com/office/officeart/2005/8/layout/chevron2"/>
    <dgm:cxn modelId="{01D3FCD3-A58B-4B46-BDBE-5BC30DF7A382}" type="presOf" srcId="{1C01D035-7C30-4F1B-B126-3E487A5AA12D}" destId="{A82FE52E-493E-403A-8D38-19F6CE9AAF7E}" srcOrd="0" destOrd="0" presId="urn:microsoft.com/office/officeart/2005/8/layout/chevron2"/>
    <dgm:cxn modelId="{DCF5B8DD-CC9E-429E-8E81-D0195B08677C}" srcId="{84A1C89D-74BD-4784-B2F0-509C680A5749}" destId="{F5E605CC-E072-4442-8C0F-203EF98F9F6D}" srcOrd="0" destOrd="0" parTransId="{60F28F5C-F81B-4A39-9DF8-A54DAB8B880A}" sibTransId="{E7DED9BA-A6E6-4529-822B-AC162C35F59E}"/>
    <dgm:cxn modelId="{06B2F93D-D843-49FE-A117-689C4E7EF634}" srcId="{2604BAFD-07BC-4485-9D20-F41964A45427}" destId="{ED5E55A8-B3A8-47C3-8BCF-A7CB95AC4681}" srcOrd="1" destOrd="0" parTransId="{94DF4829-BE28-4400-AA81-7752F49D6857}" sibTransId="{B7F0485B-92BC-4147-84A4-15F62BB7B1FA}"/>
    <dgm:cxn modelId="{485E5D98-5442-403B-90C8-BA076BED7106}" srcId="{E499E281-8E42-4033-AA3A-A1B3E2F5F1DD}" destId="{1C01D035-7C30-4F1B-B126-3E487A5AA12D}" srcOrd="3" destOrd="0" parTransId="{37E5677D-2D5D-41C1-80F2-18C05E3AAE6C}" sibTransId="{051D2B5C-DB87-418F-A7EE-535658993F2D}"/>
    <dgm:cxn modelId="{02A2FECA-A89A-4F0D-A4EA-DD39BA086A59}" type="presOf" srcId="{5069457F-711E-4C1F-B19D-E5AC9BB432E3}" destId="{92EC57FA-3DBD-48BD-961F-7DC38E496454}" srcOrd="0" destOrd="1" presId="urn:microsoft.com/office/officeart/2005/8/layout/chevron2"/>
    <dgm:cxn modelId="{BA08B2B0-2B48-4B9A-B99B-1E523DC41B50}" srcId="{2604BAFD-07BC-4485-9D20-F41964A45427}" destId="{79D57CD0-C1A6-4744-86A9-725EDCDF3099}" srcOrd="0" destOrd="0" parTransId="{19E2AFE2-1ECB-4695-9F9C-14105962307D}" sibTransId="{BA8E579F-054F-4487-AA9F-500139057EFE}"/>
    <dgm:cxn modelId="{B6AF9332-8162-4F31-94B9-A4261A2EC149}" type="presOf" srcId="{22087FFD-A838-4F17-9D6F-D45733C451AE}" destId="{E37B923B-3EE4-4C36-9B08-74064AD6E065}" srcOrd="0" destOrd="0" presId="urn:microsoft.com/office/officeart/2005/8/layout/chevron2"/>
    <dgm:cxn modelId="{98D80C25-3AAC-4AEE-A7A4-7448B34497BB}" type="presOf" srcId="{F5E605CC-E072-4442-8C0F-203EF98F9F6D}" destId="{8C532EEF-6254-49A7-B844-2365DE8E5E6C}" srcOrd="0" destOrd="0" presId="urn:microsoft.com/office/officeart/2005/8/layout/chevron2"/>
    <dgm:cxn modelId="{0433D5A7-3CBE-41EB-AE5B-17A86ECABF80}" type="presOf" srcId="{C56138C8-C3FA-4D9B-9CF2-5B889E18D0A9}" destId="{B310021F-A388-4E09-B1A3-C07C57E7EBE3}" srcOrd="0" destOrd="1" presId="urn:microsoft.com/office/officeart/2005/8/layout/chevron2"/>
    <dgm:cxn modelId="{3D6CB1BC-08F3-48AA-919F-FEF0FB8D2FFC}" srcId="{1C01D035-7C30-4F1B-B126-3E487A5AA12D}" destId="{5069457F-711E-4C1F-B19D-E5AC9BB432E3}" srcOrd="1" destOrd="0" parTransId="{0A263B3A-45C5-475E-9CB2-63652ABE4D37}" sibTransId="{8E98F072-5773-4061-9ADA-EE5F4D326085}"/>
    <dgm:cxn modelId="{89C2C4F9-2798-42C4-A1B4-C4546FA692BA}" type="presParOf" srcId="{C16C272E-35B0-464C-BEA6-6F14A14051F8}" destId="{23CA3A4A-4967-4DA7-8DC5-7D65F023156E}" srcOrd="0" destOrd="0" presId="urn:microsoft.com/office/officeart/2005/8/layout/chevron2"/>
    <dgm:cxn modelId="{2CD06A8E-A68F-49B1-A77C-96BE046EFE49}" type="presParOf" srcId="{23CA3A4A-4967-4DA7-8DC5-7D65F023156E}" destId="{E413309A-A9D8-4801-A87B-D10D35BCA0C9}" srcOrd="0" destOrd="0" presId="urn:microsoft.com/office/officeart/2005/8/layout/chevron2"/>
    <dgm:cxn modelId="{E5A5BE10-2794-4446-9A56-060EBF34BBEA}" type="presParOf" srcId="{23CA3A4A-4967-4DA7-8DC5-7D65F023156E}" destId="{E0BE48E1-1D51-4939-B561-9EBF5D354DC6}" srcOrd="1" destOrd="0" presId="urn:microsoft.com/office/officeart/2005/8/layout/chevron2"/>
    <dgm:cxn modelId="{B7687AFC-BC50-4891-8080-FEF72A2FF7DF}" type="presParOf" srcId="{C16C272E-35B0-464C-BEA6-6F14A14051F8}" destId="{B710930E-823E-42E2-A9AB-4E0B085E0211}" srcOrd="1" destOrd="0" presId="urn:microsoft.com/office/officeart/2005/8/layout/chevron2"/>
    <dgm:cxn modelId="{EA32511D-D60F-48F5-B217-E2CA4D9894E8}" type="presParOf" srcId="{C16C272E-35B0-464C-BEA6-6F14A14051F8}" destId="{8398CE60-E4C9-40A4-959D-A9485675F6DE}" srcOrd="2" destOrd="0" presId="urn:microsoft.com/office/officeart/2005/8/layout/chevron2"/>
    <dgm:cxn modelId="{E2471B08-B792-4162-9655-2E30D7A9E0DE}" type="presParOf" srcId="{8398CE60-E4C9-40A4-959D-A9485675F6DE}" destId="{29EC7DF5-1802-48A3-8207-F59B95CADBA4}" srcOrd="0" destOrd="0" presId="urn:microsoft.com/office/officeart/2005/8/layout/chevron2"/>
    <dgm:cxn modelId="{AFEE5115-F87C-49F2-96EF-80A61E09B000}" type="presParOf" srcId="{8398CE60-E4C9-40A4-959D-A9485675F6DE}" destId="{8C532EEF-6254-49A7-B844-2365DE8E5E6C}" srcOrd="1" destOrd="0" presId="urn:microsoft.com/office/officeart/2005/8/layout/chevron2"/>
    <dgm:cxn modelId="{BF4B4067-9F50-4FD7-A86C-7837B757FB83}" type="presParOf" srcId="{C16C272E-35B0-464C-BEA6-6F14A14051F8}" destId="{8962525D-6B70-4C67-AB94-074FBBBAF22C}" srcOrd="3" destOrd="0" presId="urn:microsoft.com/office/officeart/2005/8/layout/chevron2"/>
    <dgm:cxn modelId="{D684D565-39B1-4367-A12D-4057E6C8DE04}" type="presParOf" srcId="{C16C272E-35B0-464C-BEA6-6F14A14051F8}" destId="{077FB0DD-7246-4B27-A276-4FA05186FA5E}" srcOrd="4" destOrd="0" presId="urn:microsoft.com/office/officeart/2005/8/layout/chevron2"/>
    <dgm:cxn modelId="{70709591-1625-425D-8715-DA99990D5038}" type="presParOf" srcId="{077FB0DD-7246-4B27-A276-4FA05186FA5E}" destId="{E37B923B-3EE4-4C36-9B08-74064AD6E065}" srcOrd="0" destOrd="0" presId="urn:microsoft.com/office/officeart/2005/8/layout/chevron2"/>
    <dgm:cxn modelId="{A074DBF8-E544-4A0E-8073-E758C1A9AE31}" type="presParOf" srcId="{077FB0DD-7246-4B27-A276-4FA05186FA5E}" destId="{B310021F-A388-4E09-B1A3-C07C57E7EBE3}" srcOrd="1" destOrd="0" presId="urn:microsoft.com/office/officeart/2005/8/layout/chevron2"/>
    <dgm:cxn modelId="{D1363D76-4E19-42A2-8D60-2B6D595B7D5F}" type="presParOf" srcId="{C16C272E-35B0-464C-BEA6-6F14A14051F8}" destId="{5FCE32D4-95FD-469D-845E-D6758F604B9A}" srcOrd="5" destOrd="0" presId="urn:microsoft.com/office/officeart/2005/8/layout/chevron2"/>
    <dgm:cxn modelId="{77234803-A3E6-434E-83C6-7F366D25B877}" type="presParOf" srcId="{C16C272E-35B0-464C-BEA6-6F14A14051F8}" destId="{8BF4520C-EB02-4FFA-865A-6FD660882DC3}" srcOrd="6" destOrd="0" presId="urn:microsoft.com/office/officeart/2005/8/layout/chevron2"/>
    <dgm:cxn modelId="{A16B6C77-8D17-449A-9C31-18D7C0691391}" type="presParOf" srcId="{8BF4520C-EB02-4FFA-865A-6FD660882DC3}" destId="{A82FE52E-493E-403A-8D38-19F6CE9AAF7E}" srcOrd="0" destOrd="0" presId="urn:microsoft.com/office/officeart/2005/8/layout/chevron2"/>
    <dgm:cxn modelId="{B261A870-8A2C-4269-9010-55644EFC3599}" type="presParOf" srcId="{8BF4520C-EB02-4FFA-865A-6FD660882DC3}" destId="{92EC57FA-3DBD-48BD-961F-7DC38E49645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E499E281-8E42-4033-AA3A-A1B3E2F5F1DD}" type="doc">
      <dgm:prSet loTypeId="urn:microsoft.com/office/officeart/2005/8/layout/chevron2" loCatId="list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2604BAFD-07BC-4485-9D20-F41964A45427}">
      <dgm:prSet phldrT="[Текст]" custT="1"/>
      <dgm:spPr/>
      <dgm:t>
        <a:bodyPr/>
        <a:lstStyle/>
        <a:p>
          <a:r>
            <a:rPr lang="ru-RU" sz="105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 программ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343E76A1-E09E-45B5-98D1-A33811A8C26F}" type="parTrans" cxnId="{5C5EB0AA-B0A0-4E70-845E-60AEB9995ED2}">
      <dgm:prSet/>
      <dgm:spPr/>
      <dgm:t>
        <a:bodyPr/>
        <a:lstStyle/>
        <a:p>
          <a:endParaRPr lang="ru-RU"/>
        </a:p>
      </dgm:t>
    </dgm:pt>
    <dgm:pt modelId="{8E6CDD0E-9297-4890-8488-927E5096AD67}" type="sibTrans" cxnId="{5C5EB0AA-B0A0-4E70-845E-60AEB9995ED2}">
      <dgm:prSet/>
      <dgm:spPr/>
      <dgm:t>
        <a:bodyPr/>
        <a:lstStyle/>
        <a:p>
          <a:endParaRPr lang="ru-RU"/>
        </a:p>
      </dgm:t>
    </dgm:pt>
    <dgm:pt modelId="{79D57CD0-C1A6-4744-86A9-725EDCDF3099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Социальной направленности</a:t>
          </a:r>
        </a:p>
      </dgm:t>
    </dgm:pt>
    <dgm:pt modelId="{19E2AFE2-1ECB-4695-9F9C-14105962307D}" type="parTrans" cxnId="{BA08B2B0-2B48-4B9A-B99B-1E523DC41B50}">
      <dgm:prSet/>
      <dgm:spPr/>
      <dgm:t>
        <a:bodyPr/>
        <a:lstStyle/>
        <a:p>
          <a:endParaRPr lang="ru-RU"/>
        </a:p>
      </dgm:t>
    </dgm:pt>
    <dgm:pt modelId="{BA8E579F-054F-4487-AA9F-500139057EFE}" type="sibTrans" cxnId="{BA08B2B0-2B48-4B9A-B99B-1E523DC41B50}">
      <dgm:prSet/>
      <dgm:spPr/>
      <dgm:t>
        <a:bodyPr/>
        <a:lstStyle/>
        <a:p>
          <a:endParaRPr lang="ru-RU"/>
        </a:p>
      </dgm:t>
    </dgm:pt>
    <dgm:pt modelId="{ED5E55A8-B3A8-47C3-8BCF-A7CB95AC4681}">
      <dgm:prSet phldrT="[Текст]" custT="1"/>
      <dgm:spPr/>
      <dgm:t>
        <a:bodyPr/>
        <a:lstStyle/>
        <a:p>
          <a:r>
            <a:rPr lang="ru-RU" sz="11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501080203,10 </a:t>
          </a:r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gm:t>
    </dgm:pt>
    <dgm:pt modelId="{94DF4829-BE28-4400-AA81-7752F49D6857}" type="parTrans" cxnId="{06B2F93D-D843-49FE-A117-689C4E7EF634}">
      <dgm:prSet/>
      <dgm:spPr/>
      <dgm:t>
        <a:bodyPr/>
        <a:lstStyle/>
        <a:p>
          <a:endParaRPr lang="ru-RU"/>
        </a:p>
      </dgm:t>
    </dgm:pt>
    <dgm:pt modelId="{B7F0485B-92BC-4147-84A4-15F62BB7B1FA}" type="sibTrans" cxnId="{06B2F93D-D843-49FE-A117-689C4E7EF634}">
      <dgm:prSet/>
      <dgm:spPr/>
      <dgm:t>
        <a:bodyPr/>
        <a:lstStyle/>
        <a:p>
          <a:endParaRPr lang="ru-RU"/>
        </a:p>
      </dgm:t>
    </dgm:pt>
    <dgm:pt modelId="{84A1C89D-74BD-4784-B2F0-509C680A5749}">
      <dgm:prSet phldrT="[Текст]" custT="1"/>
      <dgm:spPr/>
      <dgm:t>
        <a:bodyPr/>
        <a:lstStyle/>
        <a:p>
          <a:r>
            <a:rPr lang="ru-RU" sz="105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 программы</a:t>
          </a:r>
        </a:p>
      </dgm:t>
    </dgm:pt>
    <dgm:pt modelId="{D6A0B51A-AC27-40DF-AB07-5447616B7195}" type="parTrans" cxnId="{424286EE-D4E3-4C15-A88D-4A6F189F44BB}">
      <dgm:prSet/>
      <dgm:spPr/>
      <dgm:t>
        <a:bodyPr/>
        <a:lstStyle/>
        <a:p>
          <a:endParaRPr lang="ru-RU"/>
        </a:p>
      </dgm:t>
    </dgm:pt>
    <dgm:pt modelId="{B719C1BD-0C0F-4EE4-B706-D3FF724538B4}" type="sibTrans" cxnId="{424286EE-D4E3-4C15-A88D-4A6F189F44BB}">
      <dgm:prSet/>
      <dgm:spPr/>
      <dgm:t>
        <a:bodyPr/>
        <a:lstStyle/>
        <a:p>
          <a:endParaRPr lang="ru-RU"/>
        </a:p>
      </dgm:t>
    </dgm:pt>
    <dgm:pt modelId="{F5E605CC-E072-4442-8C0F-203EF98F9F6D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Общего характера</a:t>
          </a:r>
        </a:p>
      </dgm:t>
    </dgm:pt>
    <dgm:pt modelId="{60F28F5C-F81B-4A39-9DF8-A54DAB8B880A}" type="parTrans" cxnId="{DCF5B8DD-CC9E-429E-8E81-D0195B08677C}">
      <dgm:prSet/>
      <dgm:spPr/>
      <dgm:t>
        <a:bodyPr/>
        <a:lstStyle/>
        <a:p>
          <a:endParaRPr lang="ru-RU"/>
        </a:p>
      </dgm:t>
    </dgm:pt>
    <dgm:pt modelId="{E7DED9BA-A6E6-4529-822B-AC162C35F59E}" type="sibTrans" cxnId="{DCF5B8DD-CC9E-429E-8E81-D0195B08677C}">
      <dgm:prSet/>
      <dgm:spPr/>
      <dgm:t>
        <a:bodyPr/>
        <a:lstStyle/>
        <a:p>
          <a:endParaRPr lang="ru-RU"/>
        </a:p>
      </dgm:t>
    </dgm:pt>
    <dgm:pt modelId="{6A18FBF3-3040-44D5-AE76-B0CAC6813E65}">
      <dgm:prSet phldrT="[Текст]" custT="1"/>
      <dgm:spPr/>
      <dgm:t>
        <a:bodyPr/>
        <a:lstStyle/>
        <a:p>
          <a:r>
            <a:rPr lang="ru-RU" sz="11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120841975,60 </a:t>
          </a:r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gm:t>
    </dgm:pt>
    <dgm:pt modelId="{1A8A91FF-FEB9-4186-B181-6EF466E3D514}" type="parTrans" cxnId="{8D3D82A0-60AA-4629-BE70-B638003D2867}">
      <dgm:prSet/>
      <dgm:spPr/>
      <dgm:t>
        <a:bodyPr/>
        <a:lstStyle/>
        <a:p>
          <a:endParaRPr lang="ru-RU"/>
        </a:p>
      </dgm:t>
    </dgm:pt>
    <dgm:pt modelId="{2C38C60C-DEEA-4930-B082-3B7FEE36CACE}" type="sibTrans" cxnId="{8D3D82A0-60AA-4629-BE70-B638003D2867}">
      <dgm:prSet/>
      <dgm:spPr/>
      <dgm:t>
        <a:bodyPr/>
        <a:lstStyle/>
        <a:p>
          <a:endParaRPr lang="ru-RU"/>
        </a:p>
      </dgm:t>
    </dgm:pt>
    <dgm:pt modelId="{22087FFD-A838-4F17-9D6F-D45733C451AE}">
      <dgm:prSet phldrT="[Текст]" custT="1"/>
      <dgm:spPr/>
      <dgm:t>
        <a:bodyPr/>
        <a:lstStyle/>
        <a:p>
          <a:r>
            <a:rPr lang="ru-RU" sz="105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 программ</a:t>
          </a:r>
        </a:p>
      </dgm:t>
    </dgm:pt>
    <dgm:pt modelId="{B948C10E-7516-4C9F-B2F7-4F08377F9860}" type="parTrans" cxnId="{93DC9602-F687-4C4B-95F2-165C59103189}">
      <dgm:prSet/>
      <dgm:spPr/>
      <dgm:t>
        <a:bodyPr/>
        <a:lstStyle/>
        <a:p>
          <a:endParaRPr lang="ru-RU"/>
        </a:p>
      </dgm:t>
    </dgm:pt>
    <dgm:pt modelId="{25FB99CE-92B5-4E9B-852D-CA9840B3C6F5}" type="sibTrans" cxnId="{93DC9602-F687-4C4B-95F2-165C59103189}">
      <dgm:prSet/>
      <dgm:spPr/>
      <dgm:t>
        <a:bodyPr/>
        <a:lstStyle/>
        <a:p>
          <a:endParaRPr lang="ru-RU"/>
        </a:p>
      </dgm:t>
    </dgm:pt>
    <dgm:pt modelId="{C58FDBD5-9E56-4F64-B678-AA9BBB176C53}">
      <dgm:prSet phldrT="[Текст]" custT="1"/>
      <dgm:spPr/>
      <dgm:t>
        <a:bodyPr/>
        <a:lstStyle/>
        <a:p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отраслей экономики</a:t>
          </a:r>
        </a:p>
      </dgm:t>
    </dgm:pt>
    <dgm:pt modelId="{DE39ACD6-EC2E-41A0-BC6A-0F7391D4A7E3}" type="parTrans" cxnId="{DB0C927A-BC7B-42AA-89D4-2BC85C40E66E}">
      <dgm:prSet/>
      <dgm:spPr/>
      <dgm:t>
        <a:bodyPr/>
        <a:lstStyle/>
        <a:p>
          <a:endParaRPr lang="ru-RU"/>
        </a:p>
      </dgm:t>
    </dgm:pt>
    <dgm:pt modelId="{441DC1F2-870B-44B1-B378-FC010DDC740B}" type="sibTrans" cxnId="{DB0C927A-BC7B-42AA-89D4-2BC85C40E66E}">
      <dgm:prSet/>
      <dgm:spPr/>
      <dgm:t>
        <a:bodyPr/>
        <a:lstStyle/>
        <a:p>
          <a:endParaRPr lang="ru-RU"/>
        </a:p>
      </dgm:t>
    </dgm:pt>
    <dgm:pt modelId="{C56138C8-C3FA-4D9B-9CF2-5B889E18D0A9}">
      <dgm:prSet phldrT="[Текст]" custT="1"/>
      <dgm:spPr/>
      <dgm:t>
        <a:bodyPr/>
        <a:lstStyle/>
        <a:p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114793505,96 </a:t>
          </a:r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gm:t>
    </dgm:pt>
    <dgm:pt modelId="{81D980E9-CEE4-4440-8293-B071702F6A73}" type="parTrans" cxnId="{51826F5C-25E4-4716-95AF-4B225975D874}">
      <dgm:prSet/>
      <dgm:spPr/>
      <dgm:t>
        <a:bodyPr/>
        <a:lstStyle/>
        <a:p>
          <a:endParaRPr lang="ru-RU"/>
        </a:p>
      </dgm:t>
    </dgm:pt>
    <dgm:pt modelId="{7BEF7A4E-08F4-481F-AB1B-BCDC32330111}" type="sibTrans" cxnId="{51826F5C-25E4-4716-95AF-4B225975D874}">
      <dgm:prSet/>
      <dgm:spPr/>
      <dgm:t>
        <a:bodyPr/>
        <a:lstStyle/>
        <a:p>
          <a:endParaRPr lang="ru-RU"/>
        </a:p>
      </dgm:t>
    </dgm:pt>
    <dgm:pt modelId="{1C01D035-7C30-4F1B-B126-3E487A5AA12D}">
      <dgm:prSet phldrT="[Текст]" custT="1"/>
      <dgm:spPr/>
      <dgm:t>
        <a:bodyPr/>
        <a:lstStyle/>
        <a:p>
          <a:r>
            <a:rPr lang="ru-RU" sz="105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 </a:t>
          </a:r>
          <a:r>
            <a:rPr lang="ru-RU" sz="105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программы</a:t>
          </a:r>
        </a:p>
      </dgm:t>
    </dgm:pt>
    <dgm:pt modelId="{37E5677D-2D5D-41C1-80F2-18C05E3AAE6C}" type="parTrans" cxnId="{485E5D98-5442-403B-90C8-BA076BED7106}">
      <dgm:prSet/>
      <dgm:spPr/>
      <dgm:t>
        <a:bodyPr/>
        <a:lstStyle/>
        <a:p>
          <a:endParaRPr lang="ru-RU"/>
        </a:p>
      </dgm:t>
    </dgm:pt>
    <dgm:pt modelId="{051D2B5C-DB87-418F-A7EE-535658993F2D}" type="sibTrans" cxnId="{485E5D98-5442-403B-90C8-BA076BED7106}">
      <dgm:prSet/>
      <dgm:spPr/>
      <dgm:t>
        <a:bodyPr/>
        <a:lstStyle/>
        <a:p>
          <a:endParaRPr lang="ru-RU"/>
        </a:p>
      </dgm:t>
    </dgm:pt>
    <dgm:pt modelId="{117FEA8E-3B9C-436C-AE15-3CA05902AF59}">
      <dgm:prSet custT="1"/>
      <dgm:spPr/>
      <dgm:t>
        <a:bodyPr/>
        <a:lstStyle/>
        <a:p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безопасности жизнедеятельности</a:t>
          </a:r>
        </a:p>
      </dgm:t>
    </dgm:pt>
    <dgm:pt modelId="{0201FCAC-AE53-4B70-A6D7-B1FB6E129A9C}" type="parTrans" cxnId="{A162D0A2-4F23-4AC6-82FF-6CE131F34040}">
      <dgm:prSet/>
      <dgm:spPr/>
      <dgm:t>
        <a:bodyPr/>
        <a:lstStyle/>
        <a:p>
          <a:endParaRPr lang="ru-RU"/>
        </a:p>
      </dgm:t>
    </dgm:pt>
    <dgm:pt modelId="{AC94E827-6160-48FF-99A1-7D736AF891F0}" type="sibTrans" cxnId="{A162D0A2-4F23-4AC6-82FF-6CE131F34040}">
      <dgm:prSet/>
      <dgm:spPr/>
      <dgm:t>
        <a:bodyPr/>
        <a:lstStyle/>
        <a:p>
          <a:endParaRPr lang="ru-RU"/>
        </a:p>
      </dgm:t>
    </dgm:pt>
    <dgm:pt modelId="{5069457F-711E-4C1F-B19D-E5AC9BB432E3}">
      <dgm:prSet custT="1"/>
      <dgm:spPr/>
      <dgm:t>
        <a:bodyPr/>
        <a:lstStyle/>
        <a:p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2478669,75руб</a:t>
          </a:r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0A263B3A-45C5-475E-9CB2-63652ABE4D37}" type="parTrans" cxnId="{3D6CB1BC-08F3-48AA-919F-FEF0FB8D2FFC}">
      <dgm:prSet/>
      <dgm:spPr/>
      <dgm:t>
        <a:bodyPr/>
        <a:lstStyle/>
        <a:p>
          <a:endParaRPr lang="ru-RU"/>
        </a:p>
      </dgm:t>
    </dgm:pt>
    <dgm:pt modelId="{8E98F072-5773-4061-9ADA-EE5F4D326085}" type="sibTrans" cxnId="{3D6CB1BC-08F3-48AA-919F-FEF0FB8D2FFC}">
      <dgm:prSet/>
      <dgm:spPr/>
      <dgm:t>
        <a:bodyPr/>
        <a:lstStyle/>
        <a:p>
          <a:endParaRPr lang="ru-RU"/>
        </a:p>
      </dgm:t>
    </dgm:pt>
    <dgm:pt modelId="{C16C272E-35B0-464C-BEA6-6F14A14051F8}" type="pres">
      <dgm:prSet presAssocID="{E499E281-8E42-4033-AA3A-A1B3E2F5F1DD}" presName="linearFlow" presStyleCnt="0">
        <dgm:presLayoutVars>
          <dgm:dir val="rev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3CA3A4A-4967-4DA7-8DC5-7D65F023156E}" type="pres">
      <dgm:prSet presAssocID="{2604BAFD-07BC-4485-9D20-F41964A45427}" presName="composite" presStyleCnt="0"/>
      <dgm:spPr/>
    </dgm:pt>
    <dgm:pt modelId="{E413309A-A9D8-4801-A87B-D10D35BCA0C9}" type="pres">
      <dgm:prSet presAssocID="{2604BAFD-07BC-4485-9D20-F41964A45427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BE48E1-1D51-4939-B561-9EBF5D354DC6}" type="pres">
      <dgm:prSet presAssocID="{2604BAFD-07BC-4485-9D20-F41964A45427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10930E-823E-42E2-A9AB-4E0B085E0211}" type="pres">
      <dgm:prSet presAssocID="{8E6CDD0E-9297-4890-8488-927E5096AD67}" presName="sp" presStyleCnt="0"/>
      <dgm:spPr/>
    </dgm:pt>
    <dgm:pt modelId="{8398CE60-E4C9-40A4-959D-A9485675F6DE}" type="pres">
      <dgm:prSet presAssocID="{84A1C89D-74BD-4784-B2F0-509C680A5749}" presName="composite" presStyleCnt="0"/>
      <dgm:spPr/>
    </dgm:pt>
    <dgm:pt modelId="{29EC7DF5-1802-48A3-8207-F59B95CADBA4}" type="pres">
      <dgm:prSet presAssocID="{84A1C89D-74BD-4784-B2F0-509C680A5749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532EEF-6254-49A7-B844-2365DE8E5E6C}" type="pres">
      <dgm:prSet presAssocID="{84A1C89D-74BD-4784-B2F0-509C680A5749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62525D-6B70-4C67-AB94-074FBBBAF22C}" type="pres">
      <dgm:prSet presAssocID="{B719C1BD-0C0F-4EE4-B706-D3FF724538B4}" presName="sp" presStyleCnt="0"/>
      <dgm:spPr/>
    </dgm:pt>
    <dgm:pt modelId="{077FB0DD-7246-4B27-A276-4FA05186FA5E}" type="pres">
      <dgm:prSet presAssocID="{22087FFD-A838-4F17-9D6F-D45733C451AE}" presName="composite" presStyleCnt="0"/>
      <dgm:spPr/>
    </dgm:pt>
    <dgm:pt modelId="{E37B923B-3EE4-4C36-9B08-74064AD6E065}" type="pres">
      <dgm:prSet presAssocID="{22087FFD-A838-4F17-9D6F-D45733C451AE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10021F-A388-4E09-B1A3-C07C57E7EBE3}" type="pres">
      <dgm:prSet presAssocID="{22087FFD-A838-4F17-9D6F-D45733C451AE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CE32D4-95FD-469D-845E-D6758F604B9A}" type="pres">
      <dgm:prSet presAssocID="{25FB99CE-92B5-4E9B-852D-CA9840B3C6F5}" presName="sp" presStyleCnt="0"/>
      <dgm:spPr/>
    </dgm:pt>
    <dgm:pt modelId="{8BF4520C-EB02-4FFA-865A-6FD660882DC3}" type="pres">
      <dgm:prSet presAssocID="{1C01D035-7C30-4F1B-B126-3E487A5AA12D}" presName="composite" presStyleCnt="0"/>
      <dgm:spPr/>
    </dgm:pt>
    <dgm:pt modelId="{A82FE52E-493E-403A-8D38-19F6CE9AAF7E}" type="pres">
      <dgm:prSet presAssocID="{1C01D035-7C30-4F1B-B126-3E487A5AA12D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EC57FA-3DBD-48BD-961F-7DC38E496454}" type="pres">
      <dgm:prSet presAssocID="{1C01D035-7C30-4F1B-B126-3E487A5AA12D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609D87C-6AC6-43AE-BA51-403CE14774A9}" type="presOf" srcId="{117FEA8E-3B9C-436C-AE15-3CA05902AF59}" destId="{92EC57FA-3DBD-48BD-961F-7DC38E496454}" srcOrd="0" destOrd="0" presId="urn:microsoft.com/office/officeart/2005/8/layout/chevron2"/>
    <dgm:cxn modelId="{51826F5C-25E4-4716-95AF-4B225975D874}" srcId="{22087FFD-A838-4F17-9D6F-D45733C451AE}" destId="{C56138C8-C3FA-4D9B-9CF2-5B889E18D0A9}" srcOrd="1" destOrd="0" parTransId="{81D980E9-CEE4-4440-8293-B071702F6A73}" sibTransId="{7BEF7A4E-08F4-481F-AB1B-BCDC32330111}"/>
    <dgm:cxn modelId="{0F0ACB88-313D-4D41-9C4A-9C6BE43EF627}" type="presOf" srcId="{E499E281-8E42-4033-AA3A-A1B3E2F5F1DD}" destId="{C16C272E-35B0-464C-BEA6-6F14A14051F8}" srcOrd="0" destOrd="0" presId="urn:microsoft.com/office/officeart/2005/8/layout/chevron2"/>
    <dgm:cxn modelId="{2DA094FE-449C-4C4F-B8E6-F76994C53886}" type="presOf" srcId="{79D57CD0-C1A6-4744-86A9-725EDCDF3099}" destId="{E0BE48E1-1D51-4939-B561-9EBF5D354DC6}" srcOrd="0" destOrd="0" presId="urn:microsoft.com/office/officeart/2005/8/layout/chevron2"/>
    <dgm:cxn modelId="{424286EE-D4E3-4C15-A88D-4A6F189F44BB}" srcId="{E499E281-8E42-4033-AA3A-A1B3E2F5F1DD}" destId="{84A1C89D-74BD-4784-B2F0-509C680A5749}" srcOrd="1" destOrd="0" parTransId="{D6A0B51A-AC27-40DF-AB07-5447616B7195}" sibTransId="{B719C1BD-0C0F-4EE4-B706-D3FF724538B4}"/>
    <dgm:cxn modelId="{5C5EB0AA-B0A0-4E70-845E-60AEB9995ED2}" srcId="{E499E281-8E42-4033-AA3A-A1B3E2F5F1DD}" destId="{2604BAFD-07BC-4485-9D20-F41964A45427}" srcOrd="0" destOrd="0" parTransId="{343E76A1-E09E-45B5-98D1-A33811A8C26F}" sibTransId="{8E6CDD0E-9297-4890-8488-927E5096AD67}"/>
    <dgm:cxn modelId="{DB0C927A-BC7B-42AA-89D4-2BC85C40E66E}" srcId="{22087FFD-A838-4F17-9D6F-D45733C451AE}" destId="{C58FDBD5-9E56-4F64-B678-AA9BBB176C53}" srcOrd="0" destOrd="0" parTransId="{DE39ACD6-EC2E-41A0-BC6A-0F7391D4A7E3}" sibTransId="{441DC1F2-870B-44B1-B378-FC010DDC740B}"/>
    <dgm:cxn modelId="{0302670A-1728-4005-B273-DDF703B4A735}" type="presOf" srcId="{2604BAFD-07BC-4485-9D20-F41964A45427}" destId="{E413309A-A9D8-4801-A87B-D10D35BCA0C9}" srcOrd="0" destOrd="0" presId="urn:microsoft.com/office/officeart/2005/8/layout/chevron2"/>
    <dgm:cxn modelId="{8D3D82A0-60AA-4629-BE70-B638003D2867}" srcId="{84A1C89D-74BD-4784-B2F0-509C680A5749}" destId="{6A18FBF3-3040-44D5-AE76-B0CAC6813E65}" srcOrd="1" destOrd="0" parTransId="{1A8A91FF-FEB9-4186-B181-6EF466E3D514}" sibTransId="{2C38C60C-DEEA-4930-B082-3B7FEE36CACE}"/>
    <dgm:cxn modelId="{B98070C1-C8C2-4150-B7F4-B05F3DC20EA6}" type="presOf" srcId="{ED5E55A8-B3A8-47C3-8BCF-A7CB95AC4681}" destId="{E0BE48E1-1D51-4939-B561-9EBF5D354DC6}" srcOrd="0" destOrd="1" presId="urn:microsoft.com/office/officeart/2005/8/layout/chevron2"/>
    <dgm:cxn modelId="{687F1551-0776-4E09-B605-DF2B63DA6BEF}" type="presOf" srcId="{C58FDBD5-9E56-4F64-B678-AA9BBB176C53}" destId="{B310021F-A388-4E09-B1A3-C07C57E7EBE3}" srcOrd="0" destOrd="0" presId="urn:microsoft.com/office/officeart/2005/8/layout/chevron2"/>
    <dgm:cxn modelId="{30F9150E-3E4F-4BE6-9105-A4EA7B7AF7F7}" type="presOf" srcId="{84A1C89D-74BD-4784-B2F0-509C680A5749}" destId="{29EC7DF5-1802-48A3-8207-F59B95CADBA4}" srcOrd="0" destOrd="0" presId="urn:microsoft.com/office/officeart/2005/8/layout/chevron2"/>
    <dgm:cxn modelId="{A162D0A2-4F23-4AC6-82FF-6CE131F34040}" srcId="{1C01D035-7C30-4F1B-B126-3E487A5AA12D}" destId="{117FEA8E-3B9C-436C-AE15-3CA05902AF59}" srcOrd="0" destOrd="0" parTransId="{0201FCAC-AE53-4B70-A6D7-B1FB6E129A9C}" sibTransId="{AC94E827-6160-48FF-99A1-7D736AF891F0}"/>
    <dgm:cxn modelId="{93DC9602-F687-4C4B-95F2-165C59103189}" srcId="{E499E281-8E42-4033-AA3A-A1B3E2F5F1DD}" destId="{22087FFD-A838-4F17-9D6F-D45733C451AE}" srcOrd="2" destOrd="0" parTransId="{B948C10E-7516-4C9F-B2F7-4F08377F9860}" sibTransId="{25FB99CE-92B5-4E9B-852D-CA9840B3C6F5}"/>
    <dgm:cxn modelId="{7F1D3FF4-C014-4418-99A7-357E274C354A}" type="presOf" srcId="{6A18FBF3-3040-44D5-AE76-B0CAC6813E65}" destId="{8C532EEF-6254-49A7-B844-2365DE8E5E6C}" srcOrd="0" destOrd="1" presId="urn:microsoft.com/office/officeart/2005/8/layout/chevron2"/>
    <dgm:cxn modelId="{01D3FCD3-A58B-4B46-BDBE-5BC30DF7A382}" type="presOf" srcId="{1C01D035-7C30-4F1B-B126-3E487A5AA12D}" destId="{A82FE52E-493E-403A-8D38-19F6CE9AAF7E}" srcOrd="0" destOrd="0" presId="urn:microsoft.com/office/officeart/2005/8/layout/chevron2"/>
    <dgm:cxn modelId="{DCF5B8DD-CC9E-429E-8E81-D0195B08677C}" srcId="{84A1C89D-74BD-4784-B2F0-509C680A5749}" destId="{F5E605CC-E072-4442-8C0F-203EF98F9F6D}" srcOrd="0" destOrd="0" parTransId="{60F28F5C-F81B-4A39-9DF8-A54DAB8B880A}" sibTransId="{E7DED9BA-A6E6-4529-822B-AC162C35F59E}"/>
    <dgm:cxn modelId="{06B2F93D-D843-49FE-A117-689C4E7EF634}" srcId="{2604BAFD-07BC-4485-9D20-F41964A45427}" destId="{ED5E55A8-B3A8-47C3-8BCF-A7CB95AC4681}" srcOrd="1" destOrd="0" parTransId="{94DF4829-BE28-4400-AA81-7752F49D6857}" sibTransId="{B7F0485B-92BC-4147-84A4-15F62BB7B1FA}"/>
    <dgm:cxn modelId="{485E5D98-5442-403B-90C8-BA076BED7106}" srcId="{E499E281-8E42-4033-AA3A-A1B3E2F5F1DD}" destId="{1C01D035-7C30-4F1B-B126-3E487A5AA12D}" srcOrd="3" destOrd="0" parTransId="{37E5677D-2D5D-41C1-80F2-18C05E3AAE6C}" sibTransId="{051D2B5C-DB87-418F-A7EE-535658993F2D}"/>
    <dgm:cxn modelId="{02A2FECA-A89A-4F0D-A4EA-DD39BA086A59}" type="presOf" srcId="{5069457F-711E-4C1F-B19D-E5AC9BB432E3}" destId="{92EC57FA-3DBD-48BD-961F-7DC38E496454}" srcOrd="0" destOrd="1" presId="urn:microsoft.com/office/officeart/2005/8/layout/chevron2"/>
    <dgm:cxn modelId="{BA08B2B0-2B48-4B9A-B99B-1E523DC41B50}" srcId="{2604BAFD-07BC-4485-9D20-F41964A45427}" destId="{79D57CD0-C1A6-4744-86A9-725EDCDF3099}" srcOrd="0" destOrd="0" parTransId="{19E2AFE2-1ECB-4695-9F9C-14105962307D}" sibTransId="{BA8E579F-054F-4487-AA9F-500139057EFE}"/>
    <dgm:cxn modelId="{B6AF9332-8162-4F31-94B9-A4261A2EC149}" type="presOf" srcId="{22087FFD-A838-4F17-9D6F-D45733C451AE}" destId="{E37B923B-3EE4-4C36-9B08-74064AD6E065}" srcOrd="0" destOrd="0" presId="urn:microsoft.com/office/officeart/2005/8/layout/chevron2"/>
    <dgm:cxn modelId="{98D80C25-3AAC-4AEE-A7A4-7448B34497BB}" type="presOf" srcId="{F5E605CC-E072-4442-8C0F-203EF98F9F6D}" destId="{8C532EEF-6254-49A7-B844-2365DE8E5E6C}" srcOrd="0" destOrd="0" presId="urn:microsoft.com/office/officeart/2005/8/layout/chevron2"/>
    <dgm:cxn modelId="{0433D5A7-3CBE-41EB-AE5B-17A86ECABF80}" type="presOf" srcId="{C56138C8-C3FA-4D9B-9CF2-5B889E18D0A9}" destId="{B310021F-A388-4E09-B1A3-C07C57E7EBE3}" srcOrd="0" destOrd="1" presId="urn:microsoft.com/office/officeart/2005/8/layout/chevron2"/>
    <dgm:cxn modelId="{3D6CB1BC-08F3-48AA-919F-FEF0FB8D2FFC}" srcId="{1C01D035-7C30-4F1B-B126-3E487A5AA12D}" destId="{5069457F-711E-4C1F-B19D-E5AC9BB432E3}" srcOrd="1" destOrd="0" parTransId="{0A263B3A-45C5-475E-9CB2-63652ABE4D37}" sibTransId="{8E98F072-5773-4061-9ADA-EE5F4D326085}"/>
    <dgm:cxn modelId="{89C2C4F9-2798-42C4-A1B4-C4546FA692BA}" type="presParOf" srcId="{C16C272E-35B0-464C-BEA6-6F14A14051F8}" destId="{23CA3A4A-4967-4DA7-8DC5-7D65F023156E}" srcOrd="0" destOrd="0" presId="urn:microsoft.com/office/officeart/2005/8/layout/chevron2"/>
    <dgm:cxn modelId="{2CD06A8E-A68F-49B1-A77C-96BE046EFE49}" type="presParOf" srcId="{23CA3A4A-4967-4DA7-8DC5-7D65F023156E}" destId="{E413309A-A9D8-4801-A87B-D10D35BCA0C9}" srcOrd="0" destOrd="0" presId="urn:microsoft.com/office/officeart/2005/8/layout/chevron2"/>
    <dgm:cxn modelId="{E5A5BE10-2794-4446-9A56-060EBF34BBEA}" type="presParOf" srcId="{23CA3A4A-4967-4DA7-8DC5-7D65F023156E}" destId="{E0BE48E1-1D51-4939-B561-9EBF5D354DC6}" srcOrd="1" destOrd="0" presId="urn:microsoft.com/office/officeart/2005/8/layout/chevron2"/>
    <dgm:cxn modelId="{B7687AFC-BC50-4891-8080-FEF72A2FF7DF}" type="presParOf" srcId="{C16C272E-35B0-464C-BEA6-6F14A14051F8}" destId="{B710930E-823E-42E2-A9AB-4E0B085E0211}" srcOrd="1" destOrd="0" presId="urn:microsoft.com/office/officeart/2005/8/layout/chevron2"/>
    <dgm:cxn modelId="{EA32511D-D60F-48F5-B217-E2CA4D9894E8}" type="presParOf" srcId="{C16C272E-35B0-464C-BEA6-6F14A14051F8}" destId="{8398CE60-E4C9-40A4-959D-A9485675F6DE}" srcOrd="2" destOrd="0" presId="urn:microsoft.com/office/officeart/2005/8/layout/chevron2"/>
    <dgm:cxn modelId="{E2471B08-B792-4162-9655-2E30D7A9E0DE}" type="presParOf" srcId="{8398CE60-E4C9-40A4-959D-A9485675F6DE}" destId="{29EC7DF5-1802-48A3-8207-F59B95CADBA4}" srcOrd="0" destOrd="0" presId="urn:microsoft.com/office/officeart/2005/8/layout/chevron2"/>
    <dgm:cxn modelId="{AFEE5115-F87C-49F2-96EF-80A61E09B000}" type="presParOf" srcId="{8398CE60-E4C9-40A4-959D-A9485675F6DE}" destId="{8C532EEF-6254-49A7-B844-2365DE8E5E6C}" srcOrd="1" destOrd="0" presId="urn:microsoft.com/office/officeart/2005/8/layout/chevron2"/>
    <dgm:cxn modelId="{BF4B4067-9F50-4FD7-A86C-7837B757FB83}" type="presParOf" srcId="{C16C272E-35B0-464C-BEA6-6F14A14051F8}" destId="{8962525D-6B70-4C67-AB94-074FBBBAF22C}" srcOrd="3" destOrd="0" presId="urn:microsoft.com/office/officeart/2005/8/layout/chevron2"/>
    <dgm:cxn modelId="{D684D565-39B1-4367-A12D-4057E6C8DE04}" type="presParOf" srcId="{C16C272E-35B0-464C-BEA6-6F14A14051F8}" destId="{077FB0DD-7246-4B27-A276-4FA05186FA5E}" srcOrd="4" destOrd="0" presId="urn:microsoft.com/office/officeart/2005/8/layout/chevron2"/>
    <dgm:cxn modelId="{70709591-1625-425D-8715-DA99990D5038}" type="presParOf" srcId="{077FB0DD-7246-4B27-A276-4FA05186FA5E}" destId="{E37B923B-3EE4-4C36-9B08-74064AD6E065}" srcOrd="0" destOrd="0" presId="urn:microsoft.com/office/officeart/2005/8/layout/chevron2"/>
    <dgm:cxn modelId="{A074DBF8-E544-4A0E-8073-E758C1A9AE31}" type="presParOf" srcId="{077FB0DD-7246-4B27-A276-4FA05186FA5E}" destId="{B310021F-A388-4E09-B1A3-C07C57E7EBE3}" srcOrd="1" destOrd="0" presId="urn:microsoft.com/office/officeart/2005/8/layout/chevron2"/>
    <dgm:cxn modelId="{D1363D76-4E19-42A2-8D60-2B6D595B7D5F}" type="presParOf" srcId="{C16C272E-35B0-464C-BEA6-6F14A14051F8}" destId="{5FCE32D4-95FD-469D-845E-D6758F604B9A}" srcOrd="5" destOrd="0" presId="urn:microsoft.com/office/officeart/2005/8/layout/chevron2"/>
    <dgm:cxn modelId="{77234803-A3E6-434E-83C6-7F366D25B877}" type="presParOf" srcId="{C16C272E-35B0-464C-BEA6-6F14A14051F8}" destId="{8BF4520C-EB02-4FFA-865A-6FD660882DC3}" srcOrd="6" destOrd="0" presId="urn:microsoft.com/office/officeart/2005/8/layout/chevron2"/>
    <dgm:cxn modelId="{A16B6C77-8D17-449A-9C31-18D7C0691391}" type="presParOf" srcId="{8BF4520C-EB02-4FFA-865A-6FD660882DC3}" destId="{A82FE52E-493E-403A-8D38-19F6CE9AAF7E}" srcOrd="0" destOrd="0" presId="urn:microsoft.com/office/officeart/2005/8/layout/chevron2"/>
    <dgm:cxn modelId="{B261A870-8A2C-4269-9010-55644EFC3599}" type="presParOf" srcId="{8BF4520C-EB02-4FFA-865A-6FD660882DC3}" destId="{92EC57FA-3DBD-48BD-961F-7DC38E49645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FC391AA6-1F0A-44A8-B75F-9894E57A6D1F}" type="doc">
      <dgm:prSet loTypeId="urn:microsoft.com/office/officeart/2005/8/layout/pList2#8" loCatId="list" qsTypeId="urn:microsoft.com/office/officeart/2005/8/quickstyle/simple1" qsCatId="simple" csTypeId="urn:microsoft.com/office/officeart/2005/8/colors/accent1_2" csCatId="accent1" phldr="1"/>
      <dgm:spPr/>
    </dgm:pt>
    <dgm:pt modelId="{80C8B39E-FD20-4FA2-8B11-528571A1BDA1}">
      <dgm:prSet phldrT="[Текст]" custT="1"/>
      <dgm:spPr>
        <a:solidFill>
          <a:srgbClr val="10E7F8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Подпрограмма «Патриотическое воспитание»</a:t>
          </a:r>
        </a:p>
        <a:p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170000 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gm:t>
    </dgm:pt>
    <dgm:pt modelId="{C9704B4C-3978-4772-9DCB-E27F2CDE294B}" type="parTrans" cxnId="{110AEC26-F0B9-44D4-A68E-51068EABA777}">
      <dgm:prSet/>
      <dgm:spPr/>
      <dgm:t>
        <a:bodyPr/>
        <a:lstStyle/>
        <a:p>
          <a:endParaRPr lang="ru-RU"/>
        </a:p>
      </dgm:t>
    </dgm:pt>
    <dgm:pt modelId="{E6572C9F-080E-46B4-A7C1-69BED6F347BE}" type="sibTrans" cxnId="{110AEC26-F0B9-44D4-A68E-51068EABA777}">
      <dgm:prSet/>
      <dgm:spPr/>
      <dgm:t>
        <a:bodyPr/>
        <a:lstStyle/>
        <a:p>
          <a:endParaRPr lang="ru-RU"/>
        </a:p>
      </dgm:t>
    </dgm:pt>
    <dgm:pt modelId="{03C05F09-13B0-411D-94E0-6F51FD3A58B4}">
      <dgm:prSet phldrT="[Текст]" custT="1"/>
      <dgm:spPr>
        <a:solidFill>
          <a:srgbClr val="10E7F8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Подпрограмма «Молодежь»</a:t>
          </a:r>
        </a:p>
        <a:p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458600 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gm:t>
    </dgm:pt>
    <dgm:pt modelId="{DB4CE725-B439-49B5-89C7-719DAF2883B2}" type="parTrans" cxnId="{7E6217BE-7335-4992-BE2F-C1032664C6B6}">
      <dgm:prSet/>
      <dgm:spPr/>
      <dgm:t>
        <a:bodyPr/>
        <a:lstStyle/>
        <a:p>
          <a:endParaRPr lang="ru-RU"/>
        </a:p>
      </dgm:t>
    </dgm:pt>
    <dgm:pt modelId="{8EBFC46B-5711-41D0-AB18-1F2E37AA4ED9}" type="sibTrans" cxnId="{7E6217BE-7335-4992-BE2F-C1032664C6B6}">
      <dgm:prSet/>
      <dgm:spPr/>
      <dgm:t>
        <a:bodyPr/>
        <a:lstStyle/>
        <a:p>
          <a:endParaRPr lang="ru-RU"/>
        </a:p>
      </dgm:t>
    </dgm:pt>
    <dgm:pt modelId="{AB78CB8D-2AB6-41FB-853A-5660BB89C70E}" type="pres">
      <dgm:prSet presAssocID="{FC391AA6-1F0A-44A8-B75F-9894E57A6D1F}" presName="Name0" presStyleCnt="0">
        <dgm:presLayoutVars>
          <dgm:dir/>
          <dgm:resizeHandles val="exact"/>
        </dgm:presLayoutVars>
      </dgm:prSet>
      <dgm:spPr/>
    </dgm:pt>
    <dgm:pt modelId="{32CAF939-02C5-4D9F-B5C4-66F01FFA4DBF}" type="pres">
      <dgm:prSet presAssocID="{FC391AA6-1F0A-44A8-B75F-9894E57A6D1F}" presName="bkgdShp" presStyleLbl="alignAccFollowNode1" presStyleIdx="0" presStyleCnt="1"/>
      <dgm:spPr/>
    </dgm:pt>
    <dgm:pt modelId="{9265506C-AD6E-4FB6-982F-9B93F5C92737}" type="pres">
      <dgm:prSet presAssocID="{FC391AA6-1F0A-44A8-B75F-9894E57A6D1F}" presName="linComp" presStyleCnt="0"/>
      <dgm:spPr/>
    </dgm:pt>
    <dgm:pt modelId="{7BC87EC8-4061-4820-A7EF-43C96A69DA04}" type="pres">
      <dgm:prSet presAssocID="{80C8B39E-FD20-4FA2-8B11-528571A1BDA1}" presName="compNode" presStyleCnt="0"/>
      <dgm:spPr/>
    </dgm:pt>
    <dgm:pt modelId="{DDF1C364-3932-4195-BE08-8FB4A0E8B51D}" type="pres">
      <dgm:prSet presAssocID="{80C8B39E-FD20-4FA2-8B11-528571A1BDA1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D4B2CF-6841-4215-BEB8-F70BEAD3C78E}" type="pres">
      <dgm:prSet presAssocID="{80C8B39E-FD20-4FA2-8B11-528571A1BDA1}" presName="invisiNode" presStyleLbl="node1" presStyleIdx="0" presStyleCnt="2"/>
      <dgm:spPr/>
    </dgm:pt>
    <dgm:pt modelId="{0DDAB8D6-B62D-4BEC-9671-1C7FDBF69B85}" type="pres">
      <dgm:prSet presAssocID="{80C8B39E-FD20-4FA2-8B11-528571A1BDA1}" presName="imagNode" presStyleLbl="fgImgPlace1" presStyleIdx="0" presStyleCnt="2"/>
      <dgm:spPr>
        <a:blipFill rotWithShape="1">
          <a:blip xmlns:r="http://schemas.openxmlformats.org/officeDocument/2006/relationships" r:embed="rId1"/>
          <a:srcRect/>
          <a:stretch>
            <a:fillRect l="-15000" r="-15000"/>
          </a:stretch>
        </a:blipFill>
      </dgm:spPr>
    </dgm:pt>
    <dgm:pt modelId="{2AF2E6EB-D2B6-42DD-AFE0-DF741D0F68D5}" type="pres">
      <dgm:prSet presAssocID="{E6572C9F-080E-46B4-A7C1-69BED6F347BE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FF4595D-E607-4955-A3BB-FB32C5983A5C}" type="pres">
      <dgm:prSet presAssocID="{03C05F09-13B0-411D-94E0-6F51FD3A58B4}" presName="compNode" presStyleCnt="0"/>
      <dgm:spPr/>
    </dgm:pt>
    <dgm:pt modelId="{1F7108F0-17FF-44E0-85E7-061DEBF089C4}" type="pres">
      <dgm:prSet presAssocID="{03C05F09-13B0-411D-94E0-6F51FD3A58B4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16F799-D8B5-4395-8EB4-B9C533346F1F}" type="pres">
      <dgm:prSet presAssocID="{03C05F09-13B0-411D-94E0-6F51FD3A58B4}" presName="invisiNode" presStyleLbl="node1" presStyleIdx="1" presStyleCnt="2"/>
      <dgm:spPr/>
    </dgm:pt>
    <dgm:pt modelId="{5D39656E-2AD2-4B4E-BDB6-4467337419A7}" type="pres">
      <dgm:prSet presAssocID="{03C05F09-13B0-411D-94E0-6F51FD3A58B4}" presName="imagNode" presStyleLbl="fgImgPlace1" presStyleIdx="1" presStyleCnt="2"/>
      <dgm:spPr>
        <a:blipFill rotWithShape="1">
          <a:blip xmlns:r="http://schemas.openxmlformats.org/officeDocument/2006/relationships" r:embed="rId2"/>
          <a:srcRect/>
          <a:stretch>
            <a:fillRect t="-4000" b="-4000"/>
          </a:stretch>
        </a:blipFill>
      </dgm:spPr>
    </dgm:pt>
  </dgm:ptLst>
  <dgm:cxnLst>
    <dgm:cxn modelId="{110AEC26-F0B9-44D4-A68E-51068EABA777}" srcId="{FC391AA6-1F0A-44A8-B75F-9894E57A6D1F}" destId="{80C8B39E-FD20-4FA2-8B11-528571A1BDA1}" srcOrd="0" destOrd="0" parTransId="{C9704B4C-3978-4772-9DCB-E27F2CDE294B}" sibTransId="{E6572C9F-080E-46B4-A7C1-69BED6F347BE}"/>
    <dgm:cxn modelId="{7E6217BE-7335-4992-BE2F-C1032664C6B6}" srcId="{FC391AA6-1F0A-44A8-B75F-9894E57A6D1F}" destId="{03C05F09-13B0-411D-94E0-6F51FD3A58B4}" srcOrd="1" destOrd="0" parTransId="{DB4CE725-B439-49B5-89C7-719DAF2883B2}" sibTransId="{8EBFC46B-5711-41D0-AB18-1F2E37AA4ED9}"/>
    <dgm:cxn modelId="{FD012565-3AD4-4643-97AB-075A5966B39D}" type="presOf" srcId="{80C8B39E-FD20-4FA2-8B11-528571A1BDA1}" destId="{DDF1C364-3932-4195-BE08-8FB4A0E8B51D}" srcOrd="0" destOrd="0" presId="urn:microsoft.com/office/officeart/2005/8/layout/pList2#8"/>
    <dgm:cxn modelId="{965A8FF6-2473-4FC9-A0DE-970C16251955}" type="presOf" srcId="{03C05F09-13B0-411D-94E0-6F51FD3A58B4}" destId="{1F7108F0-17FF-44E0-85E7-061DEBF089C4}" srcOrd="0" destOrd="0" presId="urn:microsoft.com/office/officeart/2005/8/layout/pList2#8"/>
    <dgm:cxn modelId="{63919D92-DEFF-4C49-92FC-D560D1D56F1D}" type="presOf" srcId="{FC391AA6-1F0A-44A8-B75F-9894E57A6D1F}" destId="{AB78CB8D-2AB6-41FB-853A-5660BB89C70E}" srcOrd="0" destOrd="0" presId="urn:microsoft.com/office/officeart/2005/8/layout/pList2#8"/>
    <dgm:cxn modelId="{FB14E5F0-D98A-4C33-87F8-8F311E24926D}" type="presOf" srcId="{E6572C9F-080E-46B4-A7C1-69BED6F347BE}" destId="{2AF2E6EB-D2B6-42DD-AFE0-DF741D0F68D5}" srcOrd="0" destOrd="0" presId="urn:microsoft.com/office/officeart/2005/8/layout/pList2#8"/>
    <dgm:cxn modelId="{36CED2CF-B581-4CA6-89AA-AAF3A5368F72}" type="presParOf" srcId="{AB78CB8D-2AB6-41FB-853A-5660BB89C70E}" destId="{32CAF939-02C5-4D9F-B5C4-66F01FFA4DBF}" srcOrd="0" destOrd="0" presId="urn:microsoft.com/office/officeart/2005/8/layout/pList2#8"/>
    <dgm:cxn modelId="{AFEE934B-45FB-4994-8DF1-C8F38EAD38AD}" type="presParOf" srcId="{AB78CB8D-2AB6-41FB-853A-5660BB89C70E}" destId="{9265506C-AD6E-4FB6-982F-9B93F5C92737}" srcOrd="1" destOrd="0" presId="urn:microsoft.com/office/officeart/2005/8/layout/pList2#8"/>
    <dgm:cxn modelId="{4490F25B-6F70-4FCC-B39A-8DDE4B79DE7E}" type="presParOf" srcId="{9265506C-AD6E-4FB6-982F-9B93F5C92737}" destId="{7BC87EC8-4061-4820-A7EF-43C96A69DA04}" srcOrd="0" destOrd="0" presId="urn:microsoft.com/office/officeart/2005/8/layout/pList2#8"/>
    <dgm:cxn modelId="{1E4BBFF0-FE48-4A51-A932-7E2AB04565BF}" type="presParOf" srcId="{7BC87EC8-4061-4820-A7EF-43C96A69DA04}" destId="{DDF1C364-3932-4195-BE08-8FB4A0E8B51D}" srcOrd="0" destOrd="0" presId="urn:microsoft.com/office/officeart/2005/8/layout/pList2#8"/>
    <dgm:cxn modelId="{5C794CD7-076A-401F-ADBA-E6102B28D67C}" type="presParOf" srcId="{7BC87EC8-4061-4820-A7EF-43C96A69DA04}" destId="{25D4B2CF-6841-4215-BEB8-F70BEAD3C78E}" srcOrd="1" destOrd="0" presId="urn:microsoft.com/office/officeart/2005/8/layout/pList2#8"/>
    <dgm:cxn modelId="{38ED25A2-B529-4CBB-B61F-3499EE5A8FBD}" type="presParOf" srcId="{7BC87EC8-4061-4820-A7EF-43C96A69DA04}" destId="{0DDAB8D6-B62D-4BEC-9671-1C7FDBF69B85}" srcOrd="2" destOrd="0" presId="urn:microsoft.com/office/officeart/2005/8/layout/pList2#8"/>
    <dgm:cxn modelId="{EE7B4E62-ABB1-4E93-B8B4-3A30C9E0AC44}" type="presParOf" srcId="{9265506C-AD6E-4FB6-982F-9B93F5C92737}" destId="{2AF2E6EB-D2B6-42DD-AFE0-DF741D0F68D5}" srcOrd="1" destOrd="0" presId="urn:microsoft.com/office/officeart/2005/8/layout/pList2#8"/>
    <dgm:cxn modelId="{E0B32C0C-7FAB-40EC-B732-FE9B1BAF2C4C}" type="presParOf" srcId="{9265506C-AD6E-4FB6-982F-9B93F5C92737}" destId="{5FF4595D-E607-4955-A3BB-FB32C5983A5C}" srcOrd="2" destOrd="0" presId="urn:microsoft.com/office/officeart/2005/8/layout/pList2#8"/>
    <dgm:cxn modelId="{0BEFC6F3-E7A7-482B-A375-A11DE99D3BD3}" type="presParOf" srcId="{5FF4595D-E607-4955-A3BB-FB32C5983A5C}" destId="{1F7108F0-17FF-44E0-85E7-061DEBF089C4}" srcOrd="0" destOrd="0" presId="urn:microsoft.com/office/officeart/2005/8/layout/pList2#8"/>
    <dgm:cxn modelId="{8373E4DC-9704-48D2-9DE9-C3E91561B117}" type="presParOf" srcId="{5FF4595D-E607-4955-A3BB-FB32C5983A5C}" destId="{4B16F799-D8B5-4395-8EB4-B9C533346F1F}" srcOrd="1" destOrd="0" presId="urn:microsoft.com/office/officeart/2005/8/layout/pList2#8"/>
    <dgm:cxn modelId="{9BBD2BB6-FDD2-47F8-B3B6-7F6DB647D742}" type="presParOf" srcId="{5FF4595D-E607-4955-A3BB-FB32C5983A5C}" destId="{5D39656E-2AD2-4B4E-BDB6-4467337419A7}" srcOrd="2" destOrd="0" presId="urn:microsoft.com/office/officeart/2005/8/layout/pList2#8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6B98EFD0-6068-47B9-8F4A-BD3528347F9F}" type="doc">
      <dgm:prSet loTypeId="urn:microsoft.com/office/officeart/2005/8/layout/vList2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46B830FB-4F7D-4560-8F23-712338006FCE}">
      <dgm:prSet phldrT="[Текст]" custT="1"/>
      <dgm:spPr/>
      <dgm:t>
        <a:bodyPr/>
        <a:lstStyle/>
        <a:p>
          <a:pPr algn="ctr"/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Подпрограмма «Развитие физической культуры и спорта»</a:t>
          </a:r>
        </a:p>
      </dgm:t>
    </dgm:pt>
    <dgm:pt modelId="{63FE4525-0948-4860-A012-5B7E2A76723D}" type="parTrans" cxnId="{95EACA2B-8C77-4BC1-8F6B-91D3C6F01A9A}">
      <dgm:prSet/>
      <dgm:spPr/>
      <dgm:t>
        <a:bodyPr/>
        <a:lstStyle/>
        <a:p>
          <a:endParaRPr lang="ru-RU"/>
        </a:p>
      </dgm:t>
    </dgm:pt>
    <dgm:pt modelId="{C6C501B3-2332-4A09-A5BD-4B8C6B6F88A2}" type="sibTrans" cxnId="{95EACA2B-8C77-4BC1-8F6B-91D3C6F01A9A}">
      <dgm:prSet/>
      <dgm:spPr/>
      <dgm:t>
        <a:bodyPr/>
        <a:lstStyle/>
        <a:p>
          <a:endParaRPr lang="ru-RU"/>
        </a:p>
      </dgm:t>
    </dgm:pt>
    <dgm:pt modelId="{86BC4C75-C760-47B0-98F6-A61A29D1B02B}">
      <dgm:prSet phldrT="[Текст]" custT="1"/>
      <dgm:spPr/>
      <dgm:t>
        <a:bodyPr/>
        <a:lstStyle/>
        <a:p>
          <a:pPr algn="ctr"/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5199230,77 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gm:t>
    </dgm:pt>
    <dgm:pt modelId="{06E91238-390A-4E03-996D-E75E234AEF6C}" type="parTrans" cxnId="{8E30965B-DDD4-482A-A617-5C18E8AEAC09}">
      <dgm:prSet/>
      <dgm:spPr/>
      <dgm:t>
        <a:bodyPr/>
        <a:lstStyle/>
        <a:p>
          <a:endParaRPr lang="ru-RU"/>
        </a:p>
      </dgm:t>
    </dgm:pt>
    <dgm:pt modelId="{970DEA09-E2E3-4D28-8C25-2A49AEFA23BE}" type="sibTrans" cxnId="{8E30965B-DDD4-482A-A617-5C18E8AEAC09}">
      <dgm:prSet/>
      <dgm:spPr/>
      <dgm:t>
        <a:bodyPr/>
        <a:lstStyle/>
        <a:p>
          <a:endParaRPr lang="ru-RU"/>
        </a:p>
      </dgm:t>
    </dgm:pt>
    <dgm:pt modelId="{926E298D-54B0-4895-956B-D5D40840824C}" type="pres">
      <dgm:prSet presAssocID="{6B98EFD0-6068-47B9-8F4A-BD3528347F9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BE71347-6AE5-4247-96F8-9B58A03DC08B}" type="pres">
      <dgm:prSet presAssocID="{46B830FB-4F7D-4560-8F23-712338006FC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E4FB95-A425-433A-83D7-EBFB6C6076DE}" type="pres">
      <dgm:prSet presAssocID="{46B830FB-4F7D-4560-8F23-712338006FCE}" presName="childText" presStyleLbl="revTx" presStyleIdx="0" presStyleCnt="1" custScaleY="614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E30965B-DDD4-482A-A617-5C18E8AEAC09}" srcId="{46B830FB-4F7D-4560-8F23-712338006FCE}" destId="{86BC4C75-C760-47B0-98F6-A61A29D1B02B}" srcOrd="0" destOrd="0" parTransId="{06E91238-390A-4E03-996D-E75E234AEF6C}" sibTransId="{970DEA09-E2E3-4D28-8C25-2A49AEFA23BE}"/>
    <dgm:cxn modelId="{EE05C1B4-5AA4-4A3E-81AC-7977F79730AA}" type="presOf" srcId="{46B830FB-4F7D-4560-8F23-712338006FCE}" destId="{1BE71347-6AE5-4247-96F8-9B58A03DC08B}" srcOrd="0" destOrd="0" presId="urn:microsoft.com/office/officeart/2005/8/layout/vList2"/>
    <dgm:cxn modelId="{9A3976A1-CF16-4C73-ABF1-C14FB385C7CC}" type="presOf" srcId="{86BC4C75-C760-47B0-98F6-A61A29D1B02B}" destId="{3DE4FB95-A425-433A-83D7-EBFB6C6076DE}" srcOrd="0" destOrd="0" presId="urn:microsoft.com/office/officeart/2005/8/layout/vList2"/>
    <dgm:cxn modelId="{12260BD2-60C0-4139-838B-6D7C3023EC0F}" type="presOf" srcId="{6B98EFD0-6068-47B9-8F4A-BD3528347F9F}" destId="{926E298D-54B0-4895-956B-D5D40840824C}" srcOrd="0" destOrd="0" presId="urn:microsoft.com/office/officeart/2005/8/layout/vList2"/>
    <dgm:cxn modelId="{95EACA2B-8C77-4BC1-8F6B-91D3C6F01A9A}" srcId="{6B98EFD0-6068-47B9-8F4A-BD3528347F9F}" destId="{46B830FB-4F7D-4560-8F23-712338006FCE}" srcOrd="0" destOrd="0" parTransId="{63FE4525-0948-4860-A012-5B7E2A76723D}" sibTransId="{C6C501B3-2332-4A09-A5BD-4B8C6B6F88A2}"/>
    <dgm:cxn modelId="{E8754371-E9B8-495A-9F7F-3D4F5D3AA286}" type="presParOf" srcId="{926E298D-54B0-4895-956B-D5D40840824C}" destId="{1BE71347-6AE5-4247-96F8-9B58A03DC08B}" srcOrd="0" destOrd="0" presId="urn:microsoft.com/office/officeart/2005/8/layout/vList2"/>
    <dgm:cxn modelId="{5C7F391D-08D1-49FC-B24A-00880B197815}" type="presParOf" srcId="{926E298D-54B0-4895-956B-D5D40840824C}" destId="{3DE4FB95-A425-433A-83D7-EBFB6C6076DE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6B98EFD0-6068-47B9-8F4A-BD3528347F9F}" type="doc">
      <dgm:prSet loTypeId="urn:microsoft.com/office/officeart/2005/8/layout/vList2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46B830FB-4F7D-4560-8F23-712338006FCE}">
      <dgm:prSet phldrT="[Текст]" custT="1"/>
      <dgm:spPr/>
      <dgm:t>
        <a:bodyPr/>
        <a:lstStyle/>
        <a:p>
          <a:pPr algn="ctr"/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Подпрограмма «Развитие внутреннего и въездного туризма»</a:t>
          </a:r>
        </a:p>
      </dgm:t>
    </dgm:pt>
    <dgm:pt modelId="{63FE4525-0948-4860-A012-5B7E2A76723D}" type="parTrans" cxnId="{95EACA2B-8C77-4BC1-8F6B-91D3C6F01A9A}">
      <dgm:prSet/>
      <dgm:spPr/>
      <dgm:t>
        <a:bodyPr/>
        <a:lstStyle/>
        <a:p>
          <a:endParaRPr lang="ru-RU"/>
        </a:p>
      </dgm:t>
    </dgm:pt>
    <dgm:pt modelId="{C6C501B3-2332-4A09-A5BD-4B8C6B6F88A2}" type="sibTrans" cxnId="{95EACA2B-8C77-4BC1-8F6B-91D3C6F01A9A}">
      <dgm:prSet/>
      <dgm:spPr/>
      <dgm:t>
        <a:bodyPr/>
        <a:lstStyle/>
        <a:p>
          <a:endParaRPr lang="ru-RU"/>
        </a:p>
      </dgm:t>
    </dgm:pt>
    <dgm:pt modelId="{86BC4C75-C760-47B0-98F6-A61A29D1B02B}">
      <dgm:prSet phldrT="[Текст]" custT="1"/>
      <dgm:spPr/>
      <dgm:t>
        <a:bodyPr/>
        <a:lstStyle/>
        <a:p>
          <a:pPr algn="ctr"/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450000 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gm:t>
    </dgm:pt>
    <dgm:pt modelId="{06E91238-390A-4E03-996D-E75E234AEF6C}" type="parTrans" cxnId="{8E30965B-DDD4-482A-A617-5C18E8AEAC09}">
      <dgm:prSet/>
      <dgm:spPr/>
      <dgm:t>
        <a:bodyPr/>
        <a:lstStyle/>
        <a:p>
          <a:endParaRPr lang="ru-RU"/>
        </a:p>
      </dgm:t>
    </dgm:pt>
    <dgm:pt modelId="{970DEA09-E2E3-4D28-8C25-2A49AEFA23BE}" type="sibTrans" cxnId="{8E30965B-DDD4-482A-A617-5C18E8AEAC09}">
      <dgm:prSet/>
      <dgm:spPr/>
      <dgm:t>
        <a:bodyPr/>
        <a:lstStyle/>
        <a:p>
          <a:endParaRPr lang="ru-RU"/>
        </a:p>
      </dgm:t>
    </dgm:pt>
    <dgm:pt modelId="{926E298D-54B0-4895-956B-D5D40840824C}" type="pres">
      <dgm:prSet presAssocID="{6B98EFD0-6068-47B9-8F4A-BD3528347F9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BE71347-6AE5-4247-96F8-9B58A03DC08B}" type="pres">
      <dgm:prSet presAssocID="{46B830FB-4F7D-4560-8F23-712338006FC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E4FB95-A425-433A-83D7-EBFB6C6076DE}" type="pres">
      <dgm:prSet presAssocID="{46B830FB-4F7D-4560-8F23-712338006FCE}" presName="childText" presStyleLbl="revTx" presStyleIdx="0" presStyleCnt="1" custScaleY="614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E30965B-DDD4-482A-A617-5C18E8AEAC09}" srcId="{46B830FB-4F7D-4560-8F23-712338006FCE}" destId="{86BC4C75-C760-47B0-98F6-A61A29D1B02B}" srcOrd="0" destOrd="0" parTransId="{06E91238-390A-4E03-996D-E75E234AEF6C}" sibTransId="{970DEA09-E2E3-4D28-8C25-2A49AEFA23BE}"/>
    <dgm:cxn modelId="{216459F6-A651-4741-A2C8-7CD4C024C896}" type="presOf" srcId="{46B830FB-4F7D-4560-8F23-712338006FCE}" destId="{1BE71347-6AE5-4247-96F8-9B58A03DC08B}" srcOrd="0" destOrd="0" presId="urn:microsoft.com/office/officeart/2005/8/layout/vList2"/>
    <dgm:cxn modelId="{210D2D51-E853-4B88-A870-935ECD43E941}" type="presOf" srcId="{86BC4C75-C760-47B0-98F6-A61A29D1B02B}" destId="{3DE4FB95-A425-433A-83D7-EBFB6C6076DE}" srcOrd="0" destOrd="0" presId="urn:microsoft.com/office/officeart/2005/8/layout/vList2"/>
    <dgm:cxn modelId="{95EACA2B-8C77-4BC1-8F6B-91D3C6F01A9A}" srcId="{6B98EFD0-6068-47B9-8F4A-BD3528347F9F}" destId="{46B830FB-4F7D-4560-8F23-712338006FCE}" srcOrd="0" destOrd="0" parTransId="{63FE4525-0948-4860-A012-5B7E2A76723D}" sibTransId="{C6C501B3-2332-4A09-A5BD-4B8C6B6F88A2}"/>
    <dgm:cxn modelId="{B93E6DBD-E603-4FBE-9033-E8407DFC9057}" type="presOf" srcId="{6B98EFD0-6068-47B9-8F4A-BD3528347F9F}" destId="{926E298D-54B0-4895-956B-D5D40840824C}" srcOrd="0" destOrd="0" presId="urn:microsoft.com/office/officeart/2005/8/layout/vList2"/>
    <dgm:cxn modelId="{A7515A09-79AA-4EAA-B782-2AEB2F0EFF21}" type="presParOf" srcId="{926E298D-54B0-4895-956B-D5D40840824C}" destId="{1BE71347-6AE5-4247-96F8-9B58A03DC08B}" srcOrd="0" destOrd="0" presId="urn:microsoft.com/office/officeart/2005/8/layout/vList2"/>
    <dgm:cxn modelId="{F9890686-6B42-423C-83AE-50876E7A3984}" type="presParOf" srcId="{926E298D-54B0-4895-956B-D5D40840824C}" destId="{3DE4FB95-A425-433A-83D7-EBFB6C6076DE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4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6B98EFD0-6068-47B9-8F4A-BD3528347F9F}" type="doc">
      <dgm:prSet loTypeId="urn:microsoft.com/office/officeart/2005/8/layout/vList2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926E298D-54B0-4895-956B-D5D40840824C}" type="pres">
      <dgm:prSet presAssocID="{6B98EFD0-6068-47B9-8F4A-BD3528347F9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FE737DD-6FE1-4EDE-B8A2-003C71679EF1}" type="presOf" srcId="{6B98EFD0-6068-47B9-8F4A-BD3528347F9F}" destId="{926E298D-54B0-4895-956B-D5D40840824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5C5A8816-74DF-40AB-B61F-30E4EDC44026}" type="doc">
      <dgm:prSet loTypeId="urn:microsoft.com/office/officeart/2008/layout/AlternatingPictureBlocks" loCatId="list" qsTypeId="urn:microsoft.com/office/officeart/2005/8/quickstyle/3d1" qsCatId="3D" csTypeId="urn:microsoft.com/office/officeart/2005/8/colors/colorful4" csCatId="colorful" phldr="1"/>
      <dgm:spPr/>
    </dgm:pt>
    <dgm:pt modelId="{842BCCBE-F2B9-4F24-8D8C-4ECBCF0FD9ED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Подпрограмма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«Профилактика наркомании, незаконного потребления наркотических средств и психотропных веществ»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35000 руб.</a:t>
          </a:r>
        </a:p>
      </dgm:t>
    </dgm:pt>
    <dgm:pt modelId="{0DB768EA-DE3E-43E6-8D00-BCE5846BA286}" type="parTrans" cxnId="{9274E1CB-7134-4831-AFE2-CC207FE76EB9}">
      <dgm:prSet/>
      <dgm:spPr/>
      <dgm:t>
        <a:bodyPr/>
        <a:lstStyle/>
        <a:p>
          <a:endParaRPr lang="ru-RU"/>
        </a:p>
      </dgm:t>
    </dgm:pt>
    <dgm:pt modelId="{1CCA4179-C560-4B44-B471-8A1135CE1153}" type="sibTrans" cxnId="{9274E1CB-7134-4831-AFE2-CC207FE76EB9}">
      <dgm:prSet/>
      <dgm:spPr/>
      <dgm:t>
        <a:bodyPr/>
        <a:lstStyle/>
        <a:p>
          <a:endParaRPr lang="ru-RU"/>
        </a:p>
      </dgm:t>
    </dgm:pt>
    <dgm:pt modelId="{E78E37AD-38B1-44A1-88FC-8686CCFB2B4E}">
      <dgm:prSet custT="1"/>
      <dgm:spPr/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Подпрограмма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«Профилактика экстремизма и терроризма»</a:t>
          </a:r>
        </a:p>
        <a:p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77520 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gm:t>
    </dgm:pt>
    <dgm:pt modelId="{3EE0B3BA-EFC1-47D5-9384-D728648CA592}" type="parTrans" cxnId="{D0016471-6844-4ACA-BCE2-EF835AC20393}">
      <dgm:prSet/>
      <dgm:spPr/>
      <dgm:t>
        <a:bodyPr/>
        <a:lstStyle/>
        <a:p>
          <a:endParaRPr lang="ru-RU"/>
        </a:p>
      </dgm:t>
    </dgm:pt>
    <dgm:pt modelId="{3D5441E9-4E8F-4CC6-9E4A-730316B5E561}" type="sibTrans" cxnId="{D0016471-6844-4ACA-BCE2-EF835AC20393}">
      <dgm:prSet/>
      <dgm:spPr/>
      <dgm:t>
        <a:bodyPr/>
        <a:lstStyle/>
        <a:p>
          <a:endParaRPr lang="ru-RU"/>
        </a:p>
      </dgm:t>
    </dgm:pt>
    <dgm:pt modelId="{90E65EC7-F80F-498B-B5CE-57C33E2CDEB3}">
      <dgm:prSet custT="1"/>
      <dgm:spPr/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Подпрограмма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«Профилактика правонарушений»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15000 руб.</a:t>
          </a:r>
        </a:p>
      </dgm:t>
    </dgm:pt>
    <dgm:pt modelId="{B4F4BA21-2526-41A9-9664-2F7FDAC7E67B}" type="parTrans" cxnId="{5FDBB895-4206-4DCB-A3BA-1A6CFD16444C}">
      <dgm:prSet/>
      <dgm:spPr/>
      <dgm:t>
        <a:bodyPr/>
        <a:lstStyle/>
        <a:p>
          <a:endParaRPr lang="ru-RU"/>
        </a:p>
      </dgm:t>
    </dgm:pt>
    <dgm:pt modelId="{87818AD6-3BE4-46E2-B6A3-A9D32FA285FE}" type="sibTrans" cxnId="{5FDBB895-4206-4DCB-A3BA-1A6CFD16444C}">
      <dgm:prSet/>
      <dgm:spPr/>
      <dgm:t>
        <a:bodyPr/>
        <a:lstStyle/>
        <a:p>
          <a:endParaRPr lang="ru-RU"/>
        </a:p>
      </dgm:t>
    </dgm:pt>
    <dgm:pt modelId="{254C7648-AD56-4506-88B9-0EF4F1FEC5A3}" type="pres">
      <dgm:prSet presAssocID="{5C5A8816-74DF-40AB-B61F-30E4EDC44026}" presName="linearFlow" presStyleCnt="0">
        <dgm:presLayoutVars>
          <dgm:dir/>
          <dgm:resizeHandles val="exact"/>
        </dgm:presLayoutVars>
      </dgm:prSet>
      <dgm:spPr/>
    </dgm:pt>
    <dgm:pt modelId="{37B29130-9F88-472F-BBCB-A323498DEBD6}" type="pres">
      <dgm:prSet presAssocID="{E78E37AD-38B1-44A1-88FC-8686CCFB2B4E}" presName="comp" presStyleCnt="0"/>
      <dgm:spPr/>
    </dgm:pt>
    <dgm:pt modelId="{52D1BA7C-1C5F-4BED-888F-2B96EFD9A1CB}" type="pres">
      <dgm:prSet presAssocID="{E78E37AD-38B1-44A1-88FC-8686CCFB2B4E}" presName="rect2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B110EF-1281-426A-B00D-BCF5C193D80A}" type="pres">
      <dgm:prSet presAssocID="{E78E37AD-38B1-44A1-88FC-8686CCFB2B4E}" presName="rect1" presStyleLbl="lnNode1" presStyleIdx="0" presStyleCnt="3"/>
      <dgm:spPr>
        <a:blipFill rotWithShape="1"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4CBE40BB-C14C-4584-96A4-C345061C715F}" type="pres">
      <dgm:prSet presAssocID="{3D5441E9-4E8F-4CC6-9E4A-730316B5E561}" presName="sibTrans" presStyleCnt="0"/>
      <dgm:spPr/>
    </dgm:pt>
    <dgm:pt modelId="{3DD1DAE1-9AA3-4585-A602-9BABE342F088}" type="pres">
      <dgm:prSet presAssocID="{90E65EC7-F80F-498B-B5CE-57C33E2CDEB3}" presName="comp" presStyleCnt="0"/>
      <dgm:spPr/>
    </dgm:pt>
    <dgm:pt modelId="{29038F9B-F649-48AA-8773-3845BC785564}" type="pres">
      <dgm:prSet presAssocID="{90E65EC7-F80F-498B-B5CE-57C33E2CDEB3}" presName="rect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6C032A-EE6B-4458-8D45-480E08498445}" type="pres">
      <dgm:prSet presAssocID="{90E65EC7-F80F-498B-B5CE-57C33E2CDEB3}" presName="rect1" presStyleLbl="lnNode1" presStyleIdx="1" presStyleCnt="3"/>
      <dgm:spPr>
        <a:blipFill rotWithShape="1">
          <a:blip xmlns:r="http://schemas.openxmlformats.org/officeDocument/2006/relationships" r:embed="rId2"/>
          <a:srcRect/>
          <a:stretch>
            <a:fillRect l="-31000" r="-31000"/>
          </a:stretch>
        </a:blipFill>
      </dgm:spPr>
    </dgm:pt>
    <dgm:pt modelId="{D9491245-AD23-4B1E-B511-8DA6451BACD3}" type="pres">
      <dgm:prSet presAssocID="{87818AD6-3BE4-46E2-B6A3-A9D32FA285FE}" presName="sibTrans" presStyleCnt="0"/>
      <dgm:spPr/>
    </dgm:pt>
    <dgm:pt modelId="{6167A98A-4C78-4CBC-8B30-C7A6B18F8490}" type="pres">
      <dgm:prSet presAssocID="{842BCCBE-F2B9-4F24-8D8C-4ECBCF0FD9ED}" presName="comp" presStyleCnt="0"/>
      <dgm:spPr/>
    </dgm:pt>
    <dgm:pt modelId="{61D663B6-59B2-4594-9902-776968D1ED3C}" type="pres">
      <dgm:prSet presAssocID="{842BCCBE-F2B9-4F24-8D8C-4ECBCF0FD9ED}" presName="rect2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61B8BF-C621-4675-A6C7-7FA7DAA2D9F8}" type="pres">
      <dgm:prSet presAssocID="{842BCCBE-F2B9-4F24-8D8C-4ECBCF0FD9ED}" presName="rect1" presStyleLbl="lnNode1" presStyleIdx="2" presStyleCnt="3"/>
      <dgm:spPr>
        <a:blipFill rotWithShape="1">
          <a:blip xmlns:r="http://schemas.openxmlformats.org/officeDocument/2006/relationships" r:embed="rId3"/>
          <a:srcRect/>
          <a:stretch>
            <a:fillRect l="-20000" r="-20000"/>
          </a:stretch>
        </a:blipFill>
      </dgm:spPr>
    </dgm:pt>
  </dgm:ptLst>
  <dgm:cxnLst>
    <dgm:cxn modelId="{46BED372-C644-494B-A7E1-5274559976F8}" type="presOf" srcId="{842BCCBE-F2B9-4F24-8D8C-4ECBCF0FD9ED}" destId="{61D663B6-59B2-4594-9902-776968D1ED3C}" srcOrd="0" destOrd="0" presId="urn:microsoft.com/office/officeart/2008/layout/AlternatingPictureBlocks"/>
    <dgm:cxn modelId="{D45B6832-80B8-48E2-B839-1FBB37E34B70}" type="presOf" srcId="{E78E37AD-38B1-44A1-88FC-8686CCFB2B4E}" destId="{52D1BA7C-1C5F-4BED-888F-2B96EFD9A1CB}" srcOrd="0" destOrd="0" presId="urn:microsoft.com/office/officeart/2008/layout/AlternatingPictureBlocks"/>
    <dgm:cxn modelId="{D0016471-6844-4ACA-BCE2-EF835AC20393}" srcId="{5C5A8816-74DF-40AB-B61F-30E4EDC44026}" destId="{E78E37AD-38B1-44A1-88FC-8686CCFB2B4E}" srcOrd="0" destOrd="0" parTransId="{3EE0B3BA-EFC1-47D5-9384-D728648CA592}" sibTransId="{3D5441E9-4E8F-4CC6-9E4A-730316B5E561}"/>
    <dgm:cxn modelId="{5FDBB895-4206-4DCB-A3BA-1A6CFD16444C}" srcId="{5C5A8816-74DF-40AB-B61F-30E4EDC44026}" destId="{90E65EC7-F80F-498B-B5CE-57C33E2CDEB3}" srcOrd="1" destOrd="0" parTransId="{B4F4BA21-2526-41A9-9664-2F7FDAC7E67B}" sibTransId="{87818AD6-3BE4-46E2-B6A3-A9D32FA285FE}"/>
    <dgm:cxn modelId="{8B19B2C8-A993-4A3F-AC65-4113D5FBB750}" type="presOf" srcId="{90E65EC7-F80F-498B-B5CE-57C33E2CDEB3}" destId="{29038F9B-F649-48AA-8773-3845BC785564}" srcOrd="0" destOrd="0" presId="urn:microsoft.com/office/officeart/2008/layout/AlternatingPictureBlocks"/>
    <dgm:cxn modelId="{0AA113B1-C165-4A71-94B1-3A77E3A7F3AC}" type="presOf" srcId="{5C5A8816-74DF-40AB-B61F-30E4EDC44026}" destId="{254C7648-AD56-4506-88B9-0EF4F1FEC5A3}" srcOrd="0" destOrd="0" presId="urn:microsoft.com/office/officeart/2008/layout/AlternatingPictureBlocks"/>
    <dgm:cxn modelId="{9274E1CB-7134-4831-AFE2-CC207FE76EB9}" srcId="{5C5A8816-74DF-40AB-B61F-30E4EDC44026}" destId="{842BCCBE-F2B9-4F24-8D8C-4ECBCF0FD9ED}" srcOrd="2" destOrd="0" parTransId="{0DB768EA-DE3E-43E6-8D00-BCE5846BA286}" sibTransId="{1CCA4179-C560-4B44-B471-8A1135CE1153}"/>
    <dgm:cxn modelId="{E1C129E2-66D0-4E9B-80CB-CE6851151456}" type="presParOf" srcId="{254C7648-AD56-4506-88B9-0EF4F1FEC5A3}" destId="{37B29130-9F88-472F-BBCB-A323498DEBD6}" srcOrd="0" destOrd="0" presId="urn:microsoft.com/office/officeart/2008/layout/AlternatingPictureBlocks"/>
    <dgm:cxn modelId="{62D71073-55F0-484D-ABDD-36260B663A72}" type="presParOf" srcId="{37B29130-9F88-472F-BBCB-A323498DEBD6}" destId="{52D1BA7C-1C5F-4BED-888F-2B96EFD9A1CB}" srcOrd="0" destOrd="0" presId="urn:microsoft.com/office/officeart/2008/layout/AlternatingPictureBlocks"/>
    <dgm:cxn modelId="{068851A7-0C44-435F-93CB-C0D5F7956023}" type="presParOf" srcId="{37B29130-9F88-472F-BBCB-A323498DEBD6}" destId="{0EB110EF-1281-426A-B00D-BCF5C193D80A}" srcOrd="1" destOrd="0" presId="urn:microsoft.com/office/officeart/2008/layout/AlternatingPictureBlocks"/>
    <dgm:cxn modelId="{A92A99DD-050C-4854-8C21-69EEBBAFB1F2}" type="presParOf" srcId="{254C7648-AD56-4506-88B9-0EF4F1FEC5A3}" destId="{4CBE40BB-C14C-4584-96A4-C345061C715F}" srcOrd="1" destOrd="0" presId="urn:microsoft.com/office/officeart/2008/layout/AlternatingPictureBlocks"/>
    <dgm:cxn modelId="{7EE9BB17-7BA0-41F3-99A7-686637C789C2}" type="presParOf" srcId="{254C7648-AD56-4506-88B9-0EF4F1FEC5A3}" destId="{3DD1DAE1-9AA3-4585-A602-9BABE342F088}" srcOrd="2" destOrd="0" presId="urn:microsoft.com/office/officeart/2008/layout/AlternatingPictureBlocks"/>
    <dgm:cxn modelId="{58B34805-DC57-4F56-8B02-D4F9C117040C}" type="presParOf" srcId="{3DD1DAE1-9AA3-4585-A602-9BABE342F088}" destId="{29038F9B-F649-48AA-8773-3845BC785564}" srcOrd="0" destOrd="0" presId="urn:microsoft.com/office/officeart/2008/layout/AlternatingPictureBlocks"/>
    <dgm:cxn modelId="{AF48105F-0D4E-4A50-B358-093283F69D0A}" type="presParOf" srcId="{3DD1DAE1-9AA3-4585-A602-9BABE342F088}" destId="{936C032A-EE6B-4458-8D45-480E08498445}" srcOrd="1" destOrd="0" presId="urn:microsoft.com/office/officeart/2008/layout/AlternatingPictureBlocks"/>
    <dgm:cxn modelId="{B6DED442-065C-4950-9D38-9355CF006789}" type="presParOf" srcId="{254C7648-AD56-4506-88B9-0EF4F1FEC5A3}" destId="{D9491245-AD23-4B1E-B511-8DA6451BACD3}" srcOrd="3" destOrd="0" presId="urn:microsoft.com/office/officeart/2008/layout/AlternatingPictureBlocks"/>
    <dgm:cxn modelId="{92A1740B-DDAC-4F50-8B4D-D2B0233CF0EF}" type="presParOf" srcId="{254C7648-AD56-4506-88B9-0EF4F1FEC5A3}" destId="{6167A98A-4C78-4CBC-8B30-C7A6B18F8490}" srcOrd="4" destOrd="0" presId="urn:microsoft.com/office/officeart/2008/layout/AlternatingPictureBlocks"/>
    <dgm:cxn modelId="{57198793-E5ED-43FC-A3D7-6F6D1DFC5150}" type="presParOf" srcId="{6167A98A-4C78-4CBC-8B30-C7A6B18F8490}" destId="{61D663B6-59B2-4594-9902-776968D1ED3C}" srcOrd="0" destOrd="0" presId="urn:microsoft.com/office/officeart/2008/layout/AlternatingPictureBlocks"/>
    <dgm:cxn modelId="{1ABB342E-A432-41E0-ACF6-92914C94168C}" type="presParOf" srcId="{6167A98A-4C78-4CBC-8B30-C7A6B18F8490}" destId="{1061B8BF-C621-4675-A6C7-7FA7DAA2D9F8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75DF3BE1-0A4F-4A3F-AC7C-62027A854CD4}" type="doc">
      <dgm:prSet loTypeId="urn:microsoft.com/office/officeart/2005/8/layout/hList7#1" loCatId="list" qsTypeId="urn:microsoft.com/office/officeart/2005/8/quickstyle/simple1" qsCatId="simple" csTypeId="urn:microsoft.com/office/officeart/2005/8/colors/accent1_2" csCatId="accent1" phldr="1"/>
      <dgm:spPr/>
    </dgm:pt>
    <dgm:pt modelId="{ED41DBB8-8C39-4B69-998C-6BF280C6962F}">
      <dgm:prSet phldrT="[Текст]" custT="1"/>
      <dgm:spPr>
        <a:solidFill>
          <a:srgbClr val="FFCCFF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деятельности по государственной регистрации актов гражданского состояния (оплата труда с начислениями)</a:t>
          </a:r>
        </a:p>
        <a:p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2294564,50руб.</a:t>
          </a:r>
          <a:endParaRPr lang="ru-RU" sz="10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 </a:t>
          </a:r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2023г 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поступило </a:t>
          </a:r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300 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обращений от граждан на регистрацию актов гражданского состояния, повторных </a:t>
          </a:r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свидетельств - 300, 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отработано </a:t>
          </a:r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1690 запросов 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  организаций и учреждений</a:t>
          </a:r>
        </a:p>
      </dgm:t>
    </dgm:pt>
    <dgm:pt modelId="{D0B2D7A7-622E-471B-AF27-0E022A2CC949}" type="parTrans" cxnId="{57E6DD95-DDEE-4E72-B197-83192982A587}">
      <dgm:prSet/>
      <dgm:spPr/>
      <dgm:t>
        <a:bodyPr/>
        <a:lstStyle/>
        <a:p>
          <a:endParaRPr lang="ru-RU"/>
        </a:p>
      </dgm:t>
    </dgm:pt>
    <dgm:pt modelId="{7285FFAA-F528-4E1B-97C2-778B3DA87B65}" type="sibTrans" cxnId="{57E6DD95-DDEE-4E72-B197-83192982A587}">
      <dgm:prSet/>
      <dgm:spPr/>
      <dgm:t>
        <a:bodyPr/>
        <a:lstStyle/>
        <a:p>
          <a:endParaRPr lang="ru-RU"/>
        </a:p>
      </dgm:t>
    </dgm:pt>
    <dgm:pt modelId="{7E6879F7-313E-4E4B-94DF-964B02F1BFEA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деятельности комиссии по делам </a:t>
          </a:r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несовершеннолетних и административная комиссия 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(оплата труда с начислениями)</a:t>
          </a:r>
        </a:p>
        <a:p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2773951,16 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</a:t>
          </a:r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2023г 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проведено 23 заседания, из них 6 выездных, на которых рассмотрено 140 материалов. Вынесено 90 постановлений о наложении штрафов. Проведено 67 межведомственных рейдовых мероприятий. Снято с профилактического учета в связи с исправлением 5 несовершеннолетних и 9 семей.</a:t>
          </a:r>
        </a:p>
        <a:p>
          <a:endParaRPr lang="ru-RU" sz="10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B9F59D7-A065-4DA6-9BF8-61B1ADE3974E}" type="parTrans" cxnId="{8312B68D-1392-493F-B2C4-82C814F09101}">
      <dgm:prSet/>
      <dgm:spPr/>
      <dgm:t>
        <a:bodyPr/>
        <a:lstStyle/>
        <a:p>
          <a:endParaRPr lang="ru-RU"/>
        </a:p>
      </dgm:t>
    </dgm:pt>
    <dgm:pt modelId="{B9CC6176-0151-44F6-B689-402BB29B875C}" type="sibTrans" cxnId="{8312B68D-1392-493F-B2C4-82C814F09101}">
      <dgm:prSet/>
      <dgm:spPr/>
      <dgm:t>
        <a:bodyPr/>
        <a:lstStyle/>
        <a:p>
          <a:endParaRPr lang="ru-RU"/>
        </a:p>
      </dgm:t>
    </dgm:pt>
    <dgm:pt modelId="{05000253-A339-4333-A349-F3121CD02E55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деятельности по государственному управлению охраной труда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(оплата труда с начислениями, услуги связи, обслуживание оргтехники, приобретение мебели и канцтоваров)</a:t>
          </a:r>
        </a:p>
        <a:p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973528 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Проведено 19 проверок и оказано 55 консультаций по охране труда. Подготовлено 39 публикаций по вопросам охраны труда. Обучены и прошли проверку знаний требований по охране труда 584 человека. Специальная оценка условий труда проведена в 4 организациях на 22 рабочих местах . Оценка профессиональных рисков проведена в 22 организациях.</a:t>
          </a:r>
        </a:p>
      </dgm:t>
    </dgm:pt>
    <dgm:pt modelId="{BF76D8B8-FC12-4811-B43E-543F129E663C}" type="parTrans" cxnId="{6651C061-C6B0-438F-B7D2-9D9840DE36B5}">
      <dgm:prSet/>
      <dgm:spPr/>
      <dgm:t>
        <a:bodyPr/>
        <a:lstStyle/>
        <a:p>
          <a:endParaRPr lang="ru-RU"/>
        </a:p>
      </dgm:t>
    </dgm:pt>
    <dgm:pt modelId="{8C881700-7758-4170-8BF5-61DD01EA70F5}" type="sibTrans" cxnId="{6651C061-C6B0-438F-B7D2-9D9840DE36B5}">
      <dgm:prSet/>
      <dgm:spPr/>
      <dgm:t>
        <a:bodyPr/>
        <a:lstStyle/>
        <a:p>
          <a:endParaRPr lang="ru-RU"/>
        </a:p>
      </dgm:t>
    </dgm:pt>
    <dgm:pt modelId="{FBAE53BA-E58D-43A4-B733-4C64803F3D98}" type="pres">
      <dgm:prSet presAssocID="{75DF3BE1-0A4F-4A3F-AC7C-62027A854CD4}" presName="Name0" presStyleCnt="0">
        <dgm:presLayoutVars>
          <dgm:dir/>
          <dgm:resizeHandles val="exact"/>
        </dgm:presLayoutVars>
      </dgm:prSet>
      <dgm:spPr/>
    </dgm:pt>
    <dgm:pt modelId="{91A561F4-261F-406D-9F70-E28C98C37F4D}" type="pres">
      <dgm:prSet presAssocID="{75DF3BE1-0A4F-4A3F-AC7C-62027A854CD4}" presName="fgShape" presStyleLbl="fgShp" presStyleIdx="0" presStyleCnt="1" custScaleX="108696" custScaleY="52707" custLinFactY="21056" custLinFactNeighborX="-142" custLinFactNeighborY="100000"/>
      <dgm:spPr/>
    </dgm:pt>
    <dgm:pt modelId="{6471B69F-3555-48B5-8C66-885E1DD5B9DC}" type="pres">
      <dgm:prSet presAssocID="{75DF3BE1-0A4F-4A3F-AC7C-62027A854CD4}" presName="linComp" presStyleCnt="0"/>
      <dgm:spPr/>
    </dgm:pt>
    <dgm:pt modelId="{8C97551A-7C5E-4E91-9DEB-F1B75D72459A}" type="pres">
      <dgm:prSet presAssocID="{ED41DBB8-8C39-4B69-998C-6BF280C6962F}" presName="compNode" presStyleCnt="0"/>
      <dgm:spPr/>
    </dgm:pt>
    <dgm:pt modelId="{C679F667-C66C-470E-A8AF-2ED2D4F6299C}" type="pres">
      <dgm:prSet presAssocID="{ED41DBB8-8C39-4B69-998C-6BF280C6962F}" presName="bkgdShape" presStyleLbl="node1" presStyleIdx="0" presStyleCnt="3" custScaleX="62885" custLinFactNeighborX="-12272" custLinFactNeighborY="557"/>
      <dgm:spPr/>
      <dgm:t>
        <a:bodyPr/>
        <a:lstStyle/>
        <a:p>
          <a:endParaRPr lang="ru-RU"/>
        </a:p>
      </dgm:t>
    </dgm:pt>
    <dgm:pt modelId="{A81E7FD3-2C42-4F95-82AD-84319A138D55}" type="pres">
      <dgm:prSet presAssocID="{ED41DBB8-8C39-4B69-998C-6BF280C6962F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F978D5-46AF-4B0E-A12F-34301312E3FB}" type="pres">
      <dgm:prSet presAssocID="{ED41DBB8-8C39-4B69-998C-6BF280C6962F}" presName="invisiNode" presStyleLbl="node1" presStyleIdx="0" presStyleCnt="3"/>
      <dgm:spPr/>
    </dgm:pt>
    <dgm:pt modelId="{40907BA6-0E6A-484C-A450-93B582C4C92D}" type="pres">
      <dgm:prSet presAssocID="{ED41DBB8-8C39-4B69-998C-6BF280C6962F}" presName="imagNode" presStyleLbl="fgImgPlace1" presStyleIdx="0" presStyleCnt="3" custScaleY="81877" custLinFactNeighborX="-17753" custLinFactNeighborY="-20092"/>
      <dgm:spPr>
        <a:blipFill rotWithShape="1">
          <a:blip xmlns:r="http://schemas.openxmlformats.org/officeDocument/2006/relationships" r:embed="rId1"/>
          <a:srcRect/>
          <a:stretch>
            <a:fillRect t="-25000" b="-25000"/>
          </a:stretch>
        </a:blipFill>
      </dgm:spPr>
    </dgm:pt>
    <dgm:pt modelId="{D91495E1-2C6E-47BD-9546-671F86451DBD}" type="pres">
      <dgm:prSet presAssocID="{7285FFAA-F528-4E1B-97C2-778B3DA87B65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587669C-8966-447E-80BF-62A222F6661A}" type="pres">
      <dgm:prSet presAssocID="{7E6879F7-313E-4E4B-94DF-964B02F1BFEA}" presName="compNode" presStyleCnt="0"/>
      <dgm:spPr/>
    </dgm:pt>
    <dgm:pt modelId="{C8B319F9-CC27-48F1-9274-2B8CAD9BC3FB}" type="pres">
      <dgm:prSet presAssocID="{7E6879F7-313E-4E4B-94DF-964B02F1BFEA}" presName="bkgdShape" presStyleLbl="node1" presStyleIdx="1" presStyleCnt="3" custScaleX="139702" custLinFactNeighborX="1197" custLinFactNeighborY="742"/>
      <dgm:spPr/>
      <dgm:t>
        <a:bodyPr/>
        <a:lstStyle/>
        <a:p>
          <a:endParaRPr lang="ru-RU"/>
        </a:p>
      </dgm:t>
    </dgm:pt>
    <dgm:pt modelId="{89C5FF02-E25A-4FE3-B059-5C48612856EF}" type="pres">
      <dgm:prSet presAssocID="{7E6879F7-313E-4E4B-94DF-964B02F1BFEA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C5ABF6-238B-4491-97A0-9BB26DAC7456}" type="pres">
      <dgm:prSet presAssocID="{7E6879F7-313E-4E4B-94DF-964B02F1BFEA}" presName="invisiNode" presStyleLbl="node1" presStyleIdx="1" presStyleCnt="3"/>
      <dgm:spPr/>
    </dgm:pt>
    <dgm:pt modelId="{01BE7408-98B1-4E86-8D57-1156295BC414}" type="pres">
      <dgm:prSet presAssocID="{7E6879F7-313E-4E4B-94DF-964B02F1BFEA}" presName="imagNode" presStyleLbl="fgImgPlace1" presStyleIdx="1" presStyleCnt="3" custScaleX="61585" custScaleY="51827" custLinFactNeighborX="-41763" custLinFactNeighborY="-27074"/>
      <dgm:spPr>
        <a:blipFill rotWithShape="1">
          <a:blip xmlns:r="http://schemas.openxmlformats.org/officeDocument/2006/relationships" r:embed="rId2"/>
          <a:srcRect/>
          <a:stretch>
            <a:fillRect l="-26000" r="-26000"/>
          </a:stretch>
        </a:blipFill>
      </dgm:spPr>
    </dgm:pt>
    <dgm:pt modelId="{0A33DD18-EBED-4120-B403-A2CD902A2102}" type="pres">
      <dgm:prSet presAssocID="{B9CC6176-0151-44F6-B689-402BB29B875C}" presName="sibTrans" presStyleLbl="sibTrans2D1" presStyleIdx="0" presStyleCnt="0"/>
      <dgm:spPr/>
      <dgm:t>
        <a:bodyPr/>
        <a:lstStyle/>
        <a:p>
          <a:endParaRPr lang="ru-RU"/>
        </a:p>
      </dgm:t>
    </dgm:pt>
    <dgm:pt modelId="{2B9850DB-B364-4946-A687-5163E3EA39C8}" type="pres">
      <dgm:prSet presAssocID="{05000253-A339-4333-A349-F3121CD02E55}" presName="compNode" presStyleCnt="0"/>
      <dgm:spPr/>
    </dgm:pt>
    <dgm:pt modelId="{8B735349-A345-4916-A4D6-EB5DB746BF02}" type="pres">
      <dgm:prSet presAssocID="{05000253-A339-4333-A349-F3121CD02E55}" presName="bkgdShape" presStyleLbl="node1" presStyleIdx="2" presStyleCnt="3" custScaleX="60081" custLinFactNeighborX="10811" custLinFactNeighborY="-928"/>
      <dgm:spPr/>
      <dgm:t>
        <a:bodyPr/>
        <a:lstStyle/>
        <a:p>
          <a:endParaRPr lang="ru-RU"/>
        </a:p>
      </dgm:t>
    </dgm:pt>
    <dgm:pt modelId="{3E68147F-6A66-4B36-BFC7-FD48C1757F23}" type="pres">
      <dgm:prSet presAssocID="{05000253-A339-4333-A349-F3121CD02E55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0FFCA6-523F-424F-9648-63D24F2F610E}" type="pres">
      <dgm:prSet presAssocID="{05000253-A339-4333-A349-F3121CD02E55}" presName="invisiNode" presStyleLbl="node1" presStyleIdx="2" presStyleCnt="3"/>
      <dgm:spPr/>
    </dgm:pt>
    <dgm:pt modelId="{098A46EF-526B-49BC-9DAE-E6AB897996A5}" type="pres">
      <dgm:prSet presAssocID="{05000253-A339-4333-A349-F3121CD02E55}" presName="imagNode" presStyleLbl="fgImgPlace1" presStyleIdx="2" presStyleCnt="3" custScaleY="69072" custLinFactNeighborX="20710" custLinFactNeighborY="-21211"/>
      <dgm:spPr>
        <a:blipFill rotWithShape="1">
          <a:blip xmlns:r="http://schemas.openxmlformats.org/officeDocument/2006/relationships" r:embed="rId3"/>
          <a:srcRect/>
          <a:stretch>
            <a:fillRect l="-29000" r="-29000"/>
          </a:stretch>
        </a:blipFill>
      </dgm:spPr>
    </dgm:pt>
  </dgm:ptLst>
  <dgm:cxnLst>
    <dgm:cxn modelId="{E16EC409-1CA4-451C-B8F4-BA170118E13A}" type="presOf" srcId="{B9CC6176-0151-44F6-B689-402BB29B875C}" destId="{0A33DD18-EBED-4120-B403-A2CD902A2102}" srcOrd="0" destOrd="0" presId="urn:microsoft.com/office/officeart/2005/8/layout/hList7#1"/>
    <dgm:cxn modelId="{4FAAFBB6-C4CE-413A-9EF3-AFC1D0753FA6}" type="presOf" srcId="{7285FFAA-F528-4E1B-97C2-778B3DA87B65}" destId="{D91495E1-2C6E-47BD-9546-671F86451DBD}" srcOrd="0" destOrd="0" presId="urn:microsoft.com/office/officeart/2005/8/layout/hList7#1"/>
    <dgm:cxn modelId="{77D1D981-6C54-47CA-B5C5-385911AD5186}" type="presOf" srcId="{7E6879F7-313E-4E4B-94DF-964B02F1BFEA}" destId="{C8B319F9-CC27-48F1-9274-2B8CAD9BC3FB}" srcOrd="0" destOrd="0" presId="urn:microsoft.com/office/officeart/2005/8/layout/hList7#1"/>
    <dgm:cxn modelId="{9331C18F-21FE-43DD-B6B4-479BAE2C1145}" type="presOf" srcId="{ED41DBB8-8C39-4B69-998C-6BF280C6962F}" destId="{A81E7FD3-2C42-4F95-82AD-84319A138D55}" srcOrd="1" destOrd="0" presId="urn:microsoft.com/office/officeart/2005/8/layout/hList7#1"/>
    <dgm:cxn modelId="{57E6DD95-DDEE-4E72-B197-83192982A587}" srcId="{75DF3BE1-0A4F-4A3F-AC7C-62027A854CD4}" destId="{ED41DBB8-8C39-4B69-998C-6BF280C6962F}" srcOrd="0" destOrd="0" parTransId="{D0B2D7A7-622E-471B-AF27-0E022A2CC949}" sibTransId="{7285FFAA-F528-4E1B-97C2-778B3DA87B65}"/>
    <dgm:cxn modelId="{FB9A9D6E-E863-4C3F-AE64-4EF9BFAF3AE5}" type="presOf" srcId="{05000253-A339-4333-A349-F3121CD02E55}" destId="{3E68147F-6A66-4B36-BFC7-FD48C1757F23}" srcOrd="1" destOrd="0" presId="urn:microsoft.com/office/officeart/2005/8/layout/hList7#1"/>
    <dgm:cxn modelId="{6651C061-C6B0-438F-B7D2-9D9840DE36B5}" srcId="{75DF3BE1-0A4F-4A3F-AC7C-62027A854CD4}" destId="{05000253-A339-4333-A349-F3121CD02E55}" srcOrd="2" destOrd="0" parTransId="{BF76D8B8-FC12-4811-B43E-543F129E663C}" sibTransId="{8C881700-7758-4170-8BF5-61DD01EA70F5}"/>
    <dgm:cxn modelId="{793CCF95-A32B-43F2-89C7-988694CEF961}" type="presOf" srcId="{7E6879F7-313E-4E4B-94DF-964B02F1BFEA}" destId="{89C5FF02-E25A-4FE3-B059-5C48612856EF}" srcOrd="1" destOrd="0" presId="urn:microsoft.com/office/officeart/2005/8/layout/hList7#1"/>
    <dgm:cxn modelId="{6FCE371B-C072-4306-9FB6-96555461B534}" type="presOf" srcId="{05000253-A339-4333-A349-F3121CD02E55}" destId="{8B735349-A345-4916-A4D6-EB5DB746BF02}" srcOrd="0" destOrd="0" presId="urn:microsoft.com/office/officeart/2005/8/layout/hList7#1"/>
    <dgm:cxn modelId="{8312B68D-1392-493F-B2C4-82C814F09101}" srcId="{75DF3BE1-0A4F-4A3F-AC7C-62027A854CD4}" destId="{7E6879F7-313E-4E4B-94DF-964B02F1BFEA}" srcOrd="1" destOrd="0" parTransId="{CB9F59D7-A065-4DA6-9BF8-61B1ADE3974E}" sibTransId="{B9CC6176-0151-44F6-B689-402BB29B875C}"/>
    <dgm:cxn modelId="{C51BB0FE-4384-4D08-9B7A-B748A54527E7}" type="presOf" srcId="{ED41DBB8-8C39-4B69-998C-6BF280C6962F}" destId="{C679F667-C66C-470E-A8AF-2ED2D4F6299C}" srcOrd="0" destOrd="0" presId="urn:microsoft.com/office/officeart/2005/8/layout/hList7#1"/>
    <dgm:cxn modelId="{76BBC75A-D718-4B74-A46A-BDA796D0B7FD}" type="presOf" srcId="{75DF3BE1-0A4F-4A3F-AC7C-62027A854CD4}" destId="{FBAE53BA-E58D-43A4-B733-4C64803F3D98}" srcOrd="0" destOrd="0" presId="urn:microsoft.com/office/officeart/2005/8/layout/hList7#1"/>
    <dgm:cxn modelId="{F7D5B33C-8C9D-4CE6-9FA8-2C023E484D61}" type="presParOf" srcId="{FBAE53BA-E58D-43A4-B733-4C64803F3D98}" destId="{91A561F4-261F-406D-9F70-E28C98C37F4D}" srcOrd="0" destOrd="0" presId="urn:microsoft.com/office/officeart/2005/8/layout/hList7#1"/>
    <dgm:cxn modelId="{30900A37-26B3-4281-B7A9-83269D5E7120}" type="presParOf" srcId="{FBAE53BA-E58D-43A4-B733-4C64803F3D98}" destId="{6471B69F-3555-48B5-8C66-885E1DD5B9DC}" srcOrd="1" destOrd="0" presId="urn:microsoft.com/office/officeart/2005/8/layout/hList7#1"/>
    <dgm:cxn modelId="{F8070447-5C55-44E6-B486-9332CB2B7B6A}" type="presParOf" srcId="{6471B69F-3555-48B5-8C66-885E1DD5B9DC}" destId="{8C97551A-7C5E-4E91-9DEB-F1B75D72459A}" srcOrd="0" destOrd="0" presId="urn:microsoft.com/office/officeart/2005/8/layout/hList7#1"/>
    <dgm:cxn modelId="{9AC25270-43C7-4009-95B3-595626EAD90D}" type="presParOf" srcId="{8C97551A-7C5E-4E91-9DEB-F1B75D72459A}" destId="{C679F667-C66C-470E-A8AF-2ED2D4F6299C}" srcOrd="0" destOrd="0" presId="urn:microsoft.com/office/officeart/2005/8/layout/hList7#1"/>
    <dgm:cxn modelId="{6F475E73-2A70-47E7-9D67-BB9AE1649E11}" type="presParOf" srcId="{8C97551A-7C5E-4E91-9DEB-F1B75D72459A}" destId="{A81E7FD3-2C42-4F95-82AD-84319A138D55}" srcOrd="1" destOrd="0" presId="urn:microsoft.com/office/officeart/2005/8/layout/hList7#1"/>
    <dgm:cxn modelId="{F06AAD31-2EC0-44E6-A9E5-19206663C633}" type="presParOf" srcId="{8C97551A-7C5E-4E91-9DEB-F1B75D72459A}" destId="{CEF978D5-46AF-4B0E-A12F-34301312E3FB}" srcOrd="2" destOrd="0" presId="urn:microsoft.com/office/officeart/2005/8/layout/hList7#1"/>
    <dgm:cxn modelId="{4F69F1EB-C9ED-4428-9BB0-126C3605C731}" type="presParOf" srcId="{8C97551A-7C5E-4E91-9DEB-F1B75D72459A}" destId="{40907BA6-0E6A-484C-A450-93B582C4C92D}" srcOrd="3" destOrd="0" presId="urn:microsoft.com/office/officeart/2005/8/layout/hList7#1"/>
    <dgm:cxn modelId="{3DF3A512-2796-42ED-8EAD-F8AB0BBDBB4A}" type="presParOf" srcId="{6471B69F-3555-48B5-8C66-885E1DD5B9DC}" destId="{D91495E1-2C6E-47BD-9546-671F86451DBD}" srcOrd="1" destOrd="0" presId="urn:microsoft.com/office/officeart/2005/8/layout/hList7#1"/>
    <dgm:cxn modelId="{3E82DC0C-A33A-4023-B934-1D9FD3BEBEA8}" type="presParOf" srcId="{6471B69F-3555-48B5-8C66-885E1DD5B9DC}" destId="{5587669C-8966-447E-80BF-62A222F6661A}" srcOrd="2" destOrd="0" presId="urn:microsoft.com/office/officeart/2005/8/layout/hList7#1"/>
    <dgm:cxn modelId="{E339E564-4416-48F0-84A5-74623FA35103}" type="presParOf" srcId="{5587669C-8966-447E-80BF-62A222F6661A}" destId="{C8B319F9-CC27-48F1-9274-2B8CAD9BC3FB}" srcOrd="0" destOrd="0" presId="urn:microsoft.com/office/officeart/2005/8/layout/hList7#1"/>
    <dgm:cxn modelId="{F6837851-8A0F-48D4-A97B-822F3CD7E470}" type="presParOf" srcId="{5587669C-8966-447E-80BF-62A222F6661A}" destId="{89C5FF02-E25A-4FE3-B059-5C48612856EF}" srcOrd="1" destOrd="0" presId="urn:microsoft.com/office/officeart/2005/8/layout/hList7#1"/>
    <dgm:cxn modelId="{BBCEA7E7-7F2C-4A05-934A-15362707F1A2}" type="presParOf" srcId="{5587669C-8966-447E-80BF-62A222F6661A}" destId="{2DC5ABF6-238B-4491-97A0-9BB26DAC7456}" srcOrd="2" destOrd="0" presId="urn:microsoft.com/office/officeart/2005/8/layout/hList7#1"/>
    <dgm:cxn modelId="{833FCBE0-E328-4D21-B1A3-9BA42CB645E4}" type="presParOf" srcId="{5587669C-8966-447E-80BF-62A222F6661A}" destId="{01BE7408-98B1-4E86-8D57-1156295BC414}" srcOrd="3" destOrd="0" presId="urn:microsoft.com/office/officeart/2005/8/layout/hList7#1"/>
    <dgm:cxn modelId="{94656163-1DEE-497A-A8C7-D0BFA8F9BA96}" type="presParOf" srcId="{6471B69F-3555-48B5-8C66-885E1DD5B9DC}" destId="{0A33DD18-EBED-4120-B403-A2CD902A2102}" srcOrd="3" destOrd="0" presId="urn:microsoft.com/office/officeart/2005/8/layout/hList7#1"/>
    <dgm:cxn modelId="{B6EFFDF0-9AF4-4B6A-85DE-633F0A127E6A}" type="presParOf" srcId="{6471B69F-3555-48B5-8C66-885E1DD5B9DC}" destId="{2B9850DB-B364-4946-A687-5163E3EA39C8}" srcOrd="4" destOrd="0" presId="urn:microsoft.com/office/officeart/2005/8/layout/hList7#1"/>
    <dgm:cxn modelId="{69260804-B604-48E5-93C8-59F0F45CAAF5}" type="presParOf" srcId="{2B9850DB-B364-4946-A687-5163E3EA39C8}" destId="{8B735349-A345-4916-A4D6-EB5DB746BF02}" srcOrd="0" destOrd="0" presId="urn:microsoft.com/office/officeart/2005/8/layout/hList7#1"/>
    <dgm:cxn modelId="{8CD48767-F488-4572-A25A-9F7656DE0789}" type="presParOf" srcId="{2B9850DB-B364-4946-A687-5163E3EA39C8}" destId="{3E68147F-6A66-4B36-BFC7-FD48C1757F23}" srcOrd="1" destOrd="0" presId="urn:microsoft.com/office/officeart/2005/8/layout/hList7#1"/>
    <dgm:cxn modelId="{1E10866B-BE71-4438-8A3D-7AEDE42D4A3D}" type="presParOf" srcId="{2B9850DB-B364-4946-A687-5163E3EA39C8}" destId="{6D0FFCA6-523F-424F-9648-63D24F2F610E}" srcOrd="2" destOrd="0" presId="urn:microsoft.com/office/officeart/2005/8/layout/hList7#1"/>
    <dgm:cxn modelId="{F6943C91-4639-4701-A99A-AD7453F67D59}" type="presParOf" srcId="{2B9850DB-B364-4946-A687-5163E3EA39C8}" destId="{098A46EF-526B-49BC-9DAE-E6AB897996A5}" srcOrd="3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39FE530-D179-49FB-BE63-CF50DEC4B10D}">
      <dsp:nvSpPr>
        <dsp:cNvPr id="0" name=""/>
        <dsp:cNvSpPr/>
      </dsp:nvSpPr>
      <dsp:spPr>
        <a:xfrm>
          <a:off x="0" y="0"/>
          <a:ext cx="3942823" cy="88416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6BAF32-BF32-4083-A72F-F8C87848F1CF}">
      <dsp:nvSpPr>
        <dsp:cNvPr id="0" name=""/>
        <dsp:cNvSpPr/>
      </dsp:nvSpPr>
      <dsp:spPr>
        <a:xfrm>
          <a:off x="118284" y="117889"/>
          <a:ext cx="1158204" cy="64839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F0788E-615E-4B66-B437-C901D9860EA8}">
      <dsp:nvSpPr>
        <dsp:cNvPr id="0" name=""/>
        <dsp:cNvSpPr/>
      </dsp:nvSpPr>
      <dsp:spPr>
        <a:xfrm rot="10800000">
          <a:off x="118284" y="884169"/>
          <a:ext cx="1158204" cy="1080651"/>
        </a:xfrm>
        <a:prstGeom prst="round2SameRect">
          <a:avLst>
            <a:gd name="adj1" fmla="val 10500"/>
            <a:gd name="adj2" fmla="val 0"/>
          </a:avLst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Глава администрации Анучинского муниципального округа</a:t>
          </a:r>
        </a:p>
      </dsp:txBody>
      <dsp:txXfrm rot="10800000">
        <a:off x="118284" y="884169"/>
        <a:ext cx="1158204" cy="1080651"/>
      </dsp:txXfrm>
    </dsp:sp>
    <dsp:sp modelId="{D62D0547-8ECB-45F7-8AD6-F733FFFD0E60}">
      <dsp:nvSpPr>
        <dsp:cNvPr id="0" name=""/>
        <dsp:cNvSpPr/>
      </dsp:nvSpPr>
      <dsp:spPr>
        <a:xfrm>
          <a:off x="1392309" y="117889"/>
          <a:ext cx="1158204" cy="64839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t="-17000" b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81246D-F41D-4C99-A3D7-9700A6D194FB}">
      <dsp:nvSpPr>
        <dsp:cNvPr id="0" name=""/>
        <dsp:cNvSpPr/>
      </dsp:nvSpPr>
      <dsp:spPr>
        <a:xfrm rot="10800000">
          <a:off x="1392309" y="884169"/>
          <a:ext cx="1158204" cy="1080651"/>
        </a:xfrm>
        <a:prstGeom prst="round2SameRect">
          <a:avLst>
            <a:gd name="adj1" fmla="val 10500"/>
            <a:gd name="adj2" fmla="val 0"/>
          </a:avLst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Администрация Анучинского муниципального округа</a:t>
          </a:r>
        </a:p>
      </dsp:txBody>
      <dsp:txXfrm rot="10800000">
        <a:off x="1392309" y="884169"/>
        <a:ext cx="1158204" cy="1080651"/>
      </dsp:txXfrm>
    </dsp:sp>
    <dsp:sp modelId="{A77E9EE2-3D21-4671-8AE2-532442681C48}">
      <dsp:nvSpPr>
        <dsp:cNvPr id="0" name=""/>
        <dsp:cNvSpPr/>
      </dsp:nvSpPr>
      <dsp:spPr>
        <a:xfrm>
          <a:off x="2666334" y="117889"/>
          <a:ext cx="1158204" cy="64839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46000" b="-4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971147-6F3A-46F1-84BB-D334D57821DA}">
      <dsp:nvSpPr>
        <dsp:cNvPr id="0" name=""/>
        <dsp:cNvSpPr/>
      </dsp:nvSpPr>
      <dsp:spPr>
        <a:xfrm rot="10800000">
          <a:off x="2666334" y="884169"/>
          <a:ext cx="1158204" cy="1080651"/>
        </a:xfrm>
        <a:prstGeom prst="round2SameRect">
          <a:avLst>
            <a:gd name="adj1" fmla="val 10500"/>
            <a:gd name="adj2" fmla="val 0"/>
          </a:avLst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Дума Анучинского муниципального округа</a:t>
          </a:r>
        </a:p>
      </dsp:txBody>
      <dsp:txXfrm rot="10800000">
        <a:off x="2666334" y="884169"/>
        <a:ext cx="1158204" cy="1080651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39FE530-D179-49FB-BE63-CF50DEC4B10D}">
      <dsp:nvSpPr>
        <dsp:cNvPr id="0" name=""/>
        <dsp:cNvSpPr/>
      </dsp:nvSpPr>
      <dsp:spPr>
        <a:xfrm>
          <a:off x="0" y="0"/>
          <a:ext cx="4027992" cy="88416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6BAF32-BF32-4083-A72F-F8C87848F1CF}">
      <dsp:nvSpPr>
        <dsp:cNvPr id="0" name=""/>
        <dsp:cNvSpPr/>
      </dsp:nvSpPr>
      <dsp:spPr>
        <a:xfrm>
          <a:off x="121507" y="117889"/>
          <a:ext cx="1118515" cy="64839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l="-14000" r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F0788E-615E-4B66-B437-C901D9860EA8}">
      <dsp:nvSpPr>
        <dsp:cNvPr id="0" name=""/>
        <dsp:cNvSpPr/>
      </dsp:nvSpPr>
      <dsp:spPr>
        <a:xfrm rot="10800000">
          <a:off x="121507" y="884169"/>
          <a:ext cx="1118515" cy="1080651"/>
        </a:xfrm>
        <a:prstGeom prst="round2SameRect">
          <a:avLst>
            <a:gd name="adj1" fmla="val 10500"/>
            <a:gd name="adj2" fmla="val 0"/>
          </a:avLst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Финансово – экономическое управление администрации Анучинского муниципального округа</a:t>
          </a:r>
        </a:p>
      </dsp:txBody>
      <dsp:txXfrm rot="10800000">
        <a:off x="121507" y="884169"/>
        <a:ext cx="1118515" cy="1080651"/>
      </dsp:txXfrm>
    </dsp:sp>
    <dsp:sp modelId="{D62D0547-8ECB-45F7-8AD6-F733FFFD0E60}">
      <dsp:nvSpPr>
        <dsp:cNvPr id="0" name=""/>
        <dsp:cNvSpPr/>
      </dsp:nvSpPr>
      <dsp:spPr>
        <a:xfrm>
          <a:off x="1351874" y="117889"/>
          <a:ext cx="1118515" cy="64839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l="-1000" r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81246D-F41D-4C99-A3D7-9700A6D194FB}">
      <dsp:nvSpPr>
        <dsp:cNvPr id="0" name=""/>
        <dsp:cNvSpPr/>
      </dsp:nvSpPr>
      <dsp:spPr>
        <a:xfrm rot="10800000">
          <a:off x="1351874" y="884169"/>
          <a:ext cx="1118515" cy="1080651"/>
        </a:xfrm>
        <a:prstGeom prst="round2SameRect">
          <a:avLst>
            <a:gd name="adj1" fmla="val 10500"/>
            <a:gd name="adj2" fmla="val 0"/>
          </a:avLst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Органы муниципального финансового контроля</a:t>
          </a:r>
        </a:p>
      </dsp:txBody>
      <dsp:txXfrm rot="10800000">
        <a:off x="1351874" y="884169"/>
        <a:ext cx="1118515" cy="1080651"/>
      </dsp:txXfrm>
    </dsp:sp>
    <dsp:sp modelId="{A77E9EE2-3D21-4671-8AE2-532442681C48}">
      <dsp:nvSpPr>
        <dsp:cNvPr id="0" name=""/>
        <dsp:cNvSpPr/>
      </dsp:nvSpPr>
      <dsp:spPr>
        <a:xfrm>
          <a:off x="2685105" y="117889"/>
          <a:ext cx="1118515" cy="64839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10000" b="-1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971147-6F3A-46F1-84BB-D334D57821DA}">
      <dsp:nvSpPr>
        <dsp:cNvPr id="0" name=""/>
        <dsp:cNvSpPr/>
      </dsp:nvSpPr>
      <dsp:spPr>
        <a:xfrm rot="10800000">
          <a:off x="2582241" y="884169"/>
          <a:ext cx="1324243" cy="1080651"/>
        </a:xfrm>
        <a:prstGeom prst="round2SameRect">
          <a:avLst>
            <a:gd name="adj1" fmla="val 10500"/>
            <a:gd name="adj2" fmla="val 0"/>
          </a:avLst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Главные администраторы (администраторы) доходов бюджета</a:t>
          </a:r>
        </a:p>
      </dsp:txBody>
      <dsp:txXfrm rot="10800000">
        <a:off x="2582241" y="884169"/>
        <a:ext cx="1324243" cy="108065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39FE530-D179-49FB-BE63-CF50DEC4B10D}">
      <dsp:nvSpPr>
        <dsp:cNvPr id="0" name=""/>
        <dsp:cNvSpPr/>
      </dsp:nvSpPr>
      <dsp:spPr>
        <a:xfrm>
          <a:off x="0" y="0"/>
          <a:ext cx="4027992" cy="88416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6BAF32-BF32-4083-A72F-F8C87848F1CF}">
      <dsp:nvSpPr>
        <dsp:cNvPr id="0" name=""/>
        <dsp:cNvSpPr/>
      </dsp:nvSpPr>
      <dsp:spPr>
        <a:xfrm>
          <a:off x="210024" y="117889"/>
          <a:ext cx="1013134" cy="64839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t="-45000" b="-4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F0788E-615E-4B66-B437-C901D9860EA8}">
      <dsp:nvSpPr>
        <dsp:cNvPr id="0" name=""/>
        <dsp:cNvSpPr/>
      </dsp:nvSpPr>
      <dsp:spPr>
        <a:xfrm rot="10800000">
          <a:off x="121775" y="884169"/>
          <a:ext cx="1189632" cy="1080651"/>
        </a:xfrm>
        <a:prstGeom prst="round2SameRect">
          <a:avLst>
            <a:gd name="adj1" fmla="val 10500"/>
            <a:gd name="adj2" fmla="val 0"/>
          </a:avLst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Главные администраторы (администраторы)источников финансирования дефицита бюджета</a:t>
          </a:r>
        </a:p>
      </dsp:txBody>
      <dsp:txXfrm rot="10800000">
        <a:off x="121775" y="884169"/>
        <a:ext cx="1189632" cy="1080651"/>
      </dsp:txXfrm>
    </dsp:sp>
    <dsp:sp modelId="{D62D0547-8ECB-45F7-8AD6-F733FFFD0E60}">
      <dsp:nvSpPr>
        <dsp:cNvPr id="0" name=""/>
        <dsp:cNvSpPr/>
      </dsp:nvSpPr>
      <dsp:spPr>
        <a:xfrm>
          <a:off x="1502505" y="117889"/>
          <a:ext cx="1013134" cy="64839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t="-28000" b="-2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81246D-F41D-4C99-A3D7-9700A6D194FB}">
      <dsp:nvSpPr>
        <dsp:cNvPr id="0" name=""/>
        <dsp:cNvSpPr/>
      </dsp:nvSpPr>
      <dsp:spPr>
        <a:xfrm rot="10800000">
          <a:off x="1412721" y="884169"/>
          <a:ext cx="1192702" cy="1080651"/>
        </a:xfrm>
        <a:prstGeom prst="round2SameRect">
          <a:avLst>
            <a:gd name="adj1" fmla="val 10500"/>
            <a:gd name="adj2" fmla="val 0"/>
          </a:avLst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Главные распорядители (распорядители) бюджетных средств</a:t>
          </a:r>
        </a:p>
      </dsp:txBody>
      <dsp:txXfrm rot="10800000">
        <a:off x="1412721" y="884169"/>
        <a:ext cx="1192702" cy="1080651"/>
      </dsp:txXfrm>
    </dsp:sp>
    <dsp:sp modelId="{A77E9EE2-3D21-4671-8AE2-532442681C48}">
      <dsp:nvSpPr>
        <dsp:cNvPr id="0" name=""/>
        <dsp:cNvSpPr/>
      </dsp:nvSpPr>
      <dsp:spPr>
        <a:xfrm>
          <a:off x="2799910" y="117889"/>
          <a:ext cx="1013134" cy="64839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28000" b="-2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971147-6F3A-46F1-84BB-D334D57821DA}">
      <dsp:nvSpPr>
        <dsp:cNvPr id="0" name=""/>
        <dsp:cNvSpPr/>
      </dsp:nvSpPr>
      <dsp:spPr>
        <a:xfrm rot="10800000">
          <a:off x="2706737" y="884169"/>
          <a:ext cx="1199480" cy="1080651"/>
        </a:xfrm>
        <a:prstGeom prst="round2SameRect">
          <a:avLst>
            <a:gd name="adj1" fmla="val 10500"/>
            <a:gd name="adj2" fmla="val 0"/>
          </a:avLst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Получатели бюджетных средств</a:t>
          </a:r>
        </a:p>
      </dsp:txBody>
      <dsp:txXfrm rot="10800000">
        <a:off x="2706737" y="884169"/>
        <a:ext cx="1199480" cy="1080651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1CA40AD-6983-4570-B029-91AAC2715B00}">
      <dsp:nvSpPr>
        <dsp:cNvPr id="0" name=""/>
        <dsp:cNvSpPr/>
      </dsp:nvSpPr>
      <dsp:spPr>
        <a:xfrm>
          <a:off x="0" y="0"/>
          <a:ext cx="8127999" cy="112365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Отчет об исполнении бюджета составляется в установленном порядке на основании сводной бюджетной отчетности соответствующих главных администраторов бюджетных средств за предыдущий финансовый год  до 1 апреля текущего финансового года  </a:t>
          </a:r>
        </a:p>
      </dsp:txBody>
      <dsp:txXfrm>
        <a:off x="1737965" y="0"/>
        <a:ext cx="6390034" cy="1123655"/>
      </dsp:txXfrm>
    </dsp:sp>
    <dsp:sp modelId="{DF4C75ED-08B2-48E0-953D-4D5BB6406999}">
      <dsp:nvSpPr>
        <dsp:cNvPr id="0" name=""/>
        <dsp:cNvSpPr/>
      </dsp:nvSpPr>
      <dsp:spPr>
        <a:xfrm>
          <a:off x="112365" y="112365"/>
          <a:ext cx="1625600" cy="89892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l="-11000" r="-1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BAB7AD6-166C-4B6F-87B5-47514BD218D0}">
      <dsp:nvSpPr>
        <dsp:cNvPr id="0" name=""/>
        <dsp:cNvSpPr/>
      </dsp:nvSpPr>
      <dsp:spPr>
        <a:xfrm>
          <a:off x="0" y="1236021"/>
          <a:ext cx="8127999" cy="1123655"/>
        </a:xfrm>
        <a:prstGeom prst="roundRect">
          <a:avLst>
            <a:gd name="adj" fmla="val 10000"/>
          </a:avLst>
        </a:prstGeom>
        <a:solidFill>
          <a:schemeClr val="accent4">
            <a:hueOff val="3266964"/>
            <a:satOff val="-13592"/>
            <a:lumOff val="320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Предоставление отчета об исполнении бюджета в контрольный орган для осуществления внешней проверки до 1 мая текущего финансового года</a:t>
          </a:r>
        </a:p>
      </dsp:txBody>
      <dsp:txXfrm>
        <a:off x="1737965" y="1236021"/>
        <a:ext cx="6390034" cy="1123655"/>
      </dsp:txXfrm>
    </dsp:sp>
    <dsp:sp modelId="{7B27FE99-7254-49D2-8E2A-DFEC99D98C7C}">
      <dsp:nvSpPr>
        <dsp:cNvPr id="0" name=""/>
        <dsp:cNvSpPr/>
      </dsp:nvSpPr>
      <dsp:spPr>
        <a:xfrm>
          <a:off x="112365" y="1348386"/>
          <a:ext cx="1625600" cy="89892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64DA9C5-E08E-48FB-A1FA-B09FB91B4A45}">
      <dsp:nvSpPr>
        <dsp:cNvPr id="0" name=""/>
        <dsp:cNvSpPr/>
      </dsp:nvSpPr>
      <dsp:spPr>
        <a:xfrm>
          <a:off x="0" y="2472042"/>
          <a:ext cx="8127999" cy="1123655"/>
        </a:xfrm>
        <a:prstGeom prst="roundRect">
          <a:avLst>
            <a:gd name="adj" fmla="val 10000"/>
          </a:avLst>
        </a:prstGeom>
        <a:solidFill>
          <a:schemeClr val="accent4">
            <a:hueOff val="6533927"/>
            <a:satOff val="-27185"/>
            <a:lumOff val="640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Проведение публичных слушаний по проекту «Отчет об исполнении бюджета»</a:t>
          </a:r>
        </a:p>
      </dsp:txBody>
      <dsp:txXfrm>
        <a:off x="1737965" y="2472042"/>
        <a:ext cx="6390034" cy="1123655"/>
      </dsp:txXfrm>
    </dsp:sp>
    <dsp:sp modelId="{9A92528A-FE77-4960-9B7B-A18A909A282D}">
      <dsp:nvSpPr>
        <dsp:cNvPr id="0" name=""/>
        <dsp:cNvSpPr/>
      </dsp:nvSpPr>
      <dsp:spPr>
        <a:xfrm>
          <a:off x="112365" y="2584407"/>
          <a:ext cx="1625600" cy="89892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51342B7-35A6-4F7C-8228-05AF209D0098}">
      <dsp:nvSpPr>
        <dsp:cNvPr id="0" name=""/>
        <dsp:cNvSpPr/>
      </dsp:nvSpPr>
      <dsp:spPr>
        <a:xfrm>
          <a:off x="0" y="3708063"/>
          <a:ext cx="8127999" cy="1123655"/>
        </a:xfrm>
        <a:prstGeom prst="roundRect">
          <a:avLst>
            <a:gd name="adj" fmla="val 1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Предоставление отчета об исполнении бюджета и сопутствующих документов в Думу округа.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Отчет об исполнении бюджета утверждается решением Думы округа</a:t>
          </a:r>
          <a:endParaRPr kumimoji="0" lang="ru-RU" sz="1100" b="0" i="0" u="none" strike="noStrike" kern="1200" cap="none" spc="0" normalizeH="0" baseline="0" noProof="0" dirty="0">
            <a:ln>
              <a:noFill/>
            </a:ln>
            <a:solidFill>
              <a:schemeClr val="tx1">
                <a:lumMod val="95000"/>
                <a:lumOff val="5000"/>
              </a:schemeClr>
            </a:solidFill>
            <a:effectLst/>
            <a:uLnTx/>
            <a:uFillTx/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1737965" y="3708063"/>
        <a:ext cx="6390034" cy="1123655"/>
      </dsp:txXfrm>
    </dsp:sp>
    <dsp:sp modelId="{8517F516-0E08-4D6C-8BD9-0F0AC0331CF5}">
      <dsp:nvSpPr>
        <dsp:cNvPr id="0" name=""/>
        <dsp:cNvSpPr/>
      </dsp:nvSpPr>
      <dsp:spPr>
        <a:xfrm>
          <a:off x="112365" y="3820429"/>
          <a:ext cx="1625600" cy="89892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rcRect/>
          <a:stretch>
            <a:fillRect t="-64000" b="-64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1C9C777-0817-47A4-A669-547425E7E7B1}">
      <dsp:nvSpPr>
        <dsp:cNvPr id="0" name=""/>
        <dsp:cNvSpPr/>
      </dsp:nvSpPr>
      <dsp:spPr>
        <a:xfrm>
          <a:off x="131266" y="1406"/>
          <a:ext cx="2480666" cy="845764"/>
        </a:xfrm>
        <a:prstGeom prst="roundRect">
          <a:avLst>
            <a:gd name="adj" fmla="val 10000"/>
          </a:avLst>
        </a:prstGeom>
        <a:solidFill>
          <a:srgbClr val="DBF61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Дотации</a:t>
          </a:r>
        </a:p>
      </dsp:txBody>
      <dsp:txXfrm>
        <a:off x="131266" y="1406"/>
        <a:ext cx="2480666" cy="845764"/>
      </dsp:txXfrm>
    </dsp:sp>
    <dsp:sp modelId="{D887B432-965B-4C12-8A25-45DB5F53C435}">
      <dsp:nvSpPr>
        <dsp:cNvPr id="0" name=""/>
        <dsp:cNvSpPr/>
      </dsp:nvSpPr>
      <dsp:spPr>
        <a:xfrm>
          <a:off x="131266" y="999409"/>
          <a:ext cx="845764" cy="845764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1"/>
          <a:srcRect/>
          <a:stretch>
            <a:fillRect l="-25000" r="-25000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2837004-12BB-4D37-A555-E8EB259AC879}">
      <dsp:nvSpPr>
        <dsp:cNvPr id="0" name=""/>
        <dsp:cNvSpPr/>
      </dsp:nvSpPr>
      <dsp:spPr>
        <a:xfrm>
          <a:off x="1027777" y="999409"/>
          <a:ext cx="1584155" cy="845764"/>
        </a:xfrm>
        <a:prstGeom prst="roundRect">
          <a:avLst>
            <a:gd name="adj" fmla="val 16670"/>
          </a:avLst>
        </a:prstGeom>
        <a:solidFill>
          <a:srgbClr val="DBF61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выравнивание бюджетной обеспеченности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102731032 </a:t>
          </a: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sp:txBody>
      <dsp:txXfrm>
        <a:off x="1027777" y="999409"/>
        <a:ext cx="1584155" cy="845764"/>
      </dsp:txXfrm>
    </dsp:sp>
    <dsp:sp modelId="{2BFEE5AA-D80C-4D82-A7A5-7BBD6BDE9E36}">
      <dsp:nvSpPr>
        <dsp:cNvPr id="0" name=""/>
        <dsp:cNvSpPr/>
      </dsp:nvSpPr>
      <dsp:spPr>
        <a:xfrm>
          <a:off x="131266" y="1946665"/>
          <a:ext cx="845764" cy="845764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2"/>
          <a:srcRect/>
          <a:stretch>
            <a:fillRect l="-29000" r="-29000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44B965D-6C99-4714-BC1F-AE94B9840661}">
      <dsp:nvSpPr>
        <dsp:cNvPr id="0" name=""/>
        <dsp:cNvSpPr/>
      </dsp:nvSpPr>
      <dsp:spPr>
        <a:xfrm>
          <a:off x="1027777" y="1946665"/>
          <a:ext cx="1584155" cy="845764"/>
        </a:xfrm>
        <a:prstGeom prst="roundRect">
          <a:avLst>
            <a:gd name="adj" fmla="val 16670"/>
          </a:avLst>
        </a:prstGeom>
        <a:solidFill>
          <a:srgbClr val="DBF61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поддержку мер по обеспечению сбалансированности бюджетов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22040400,88 </a:t>
          </a: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sp:txBody>
      <dsp:txXfrm>
        <a:off x="1027777" y="1946665"/>
        <a:ext cx="1584155" cy="845764"/>
      </dsp:txXfrm>
    </dsp:sp>
    <dsp:sp modelId="{98BB9C72-5D83-47BE-9757-F8B38078F97E}">
      <dsp:nvSpPr>
        <dsp:cNvPr id="0" name=""/>
        <dsp:cNvSpPr/>
      </dsp:nvSpPr>
      <dsp:spPr>
        <a:xfrm>
          <a:off x="131266" y="2893922"/>
          <a:ext cx="845764" cy="845764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3"/>
          <a:srcRect/>
          <a:stretch>
            <a:fillRect l="-40000" r="-40000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C2F409C-2752-4B57-A249-AF8E28B10E65}">
      <dsp:nvSpPr>
        <dsp:cNvPr id="0" name=""/>
        <dsp:cNvSpPr/>
      </dsp:nvSpPr>
      <dsp:spPr>
        <a:xfrm>
          <a:off x="1027777" y="2893922"/>
          <a:ext cx="1584155" cy="845764"/>
        </a:xfrm>
        <a:prstGeom prst="roundRect">
          <a:avLst>
            <a:gd name="adj" fmla="val 16670"/>
          </a:avLst>
        </a:prstGeom>
        <a:solidFill>
          <a:srgbClr val="DBF61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Прочие дотации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18390000 </a:t>
          </a: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sp:txBody>
      <dsp:txXfrm>
        <a:off x="1027777" y="2893922"/>
        <a:ext cx="1584155" cy="845764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EA7E394-210C-4EBF-B76E-2871C3509524}">
      <dsp:nvSpPr>
        <dsp:cNvPr id="0" name=""/>
        <dsp:cNvSpPr/>
      </dsp:nvSpPr>
      <dsp:spPr>
        <a:xfrm>
          <a:off x="1574585" y="1994"/>
          <a:ext cx="2528963" cy="1143809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реализацию мероприятий по обеспечению жильем молодых семей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2538000,00 </a:t>
          </a: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sp:txBody>
      <dsp:txXfrm>
        <a:off x="1574585" y="1994"/>
        <a:ext cx="2528963" cy="1143809"/>
      </dsp:txXfrm>
    </dsp:sp>
    <dsp:sp modelId="{79A86345-4BE7-4800-B0FD-83F1E27789DB}">
      <dsp:nvSpPr>
        <dsp:cNvPr id="0" name=""/>
        <dsp:cNvSpPr/>
      </dsp:nvSpPr>
      <dsp:spPr>
        <a:xfrm>
          <a:off x="328976" y="1994"/>
          <a:ext cx="1132371" cy="1143809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l="-17000" r="-17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EE125F0-D598-4C76-A634-8DA7712C7EEC}">
      <dsp:nvSpPr>
        <dsp:cNvPr id="0" name=""/>
        <dsp:cNvSpPr/>
      </dsp:nvSpPr>
      <dsp:spPr>
        <a:xfrm>
          <a:off x="328976" y="1334533"/>
          <a:ext cx="2528963" cy="1143809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подготовку проектов межевания земельных участков и на проведение кадастровых </a:t>
          </a:r>
          <a:r>
            <a:rPr lang="ru-RU" sz="10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работ 338723 руб.</a:t>
          </a:r>
          <a:endParaRPr lang="ru-RU" sz="1000" kern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8976" y="1334533"/>
        <a:ext cx="2528963" cy="1143809"/>
      </dsp:txXfrm>
    </dsp:sp>
    <dsp:sp modelId="{CD538205-37DF-4749-AB08-A0AF633B6C89}">
      <dsp:nvSpPr>
        <dsp:cNvPr id="0" name=""/>
        <dsp:cNvSpPr/>
      </dsp:nvSpPr>
      <dsp:spPr>
        <a:xfrm>
          <a:off x="2971176" y="1334533"/>
          <a:ext cx="1132371" cy="1143809"/>
        </a:xfrm>
        <a:prstGeom prst="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AB91673-942D-48F8-A96C-59DA29C69033}">
      <dsp:nvSpPr>
        <dsp:cNvPr id="0" name=""/>
        <dsp:cNvSpPr/>
      </dsp:nvSpPr>
      <dsp:spPr>
        <a:xfrm>
          <a:off x="1574585" y="2667071"/>
          <a:ext cx="2528963" cy="1143809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Прочие субсидии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64799743,61руб.</a:t>
          </a:r>
          <a:endParaRPr lang="ru-RU" sz="1000" kern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74585" y="2667071"/>
        <a:ext cx="2528963" cy="1143809"/>
      </dsp:txXfrm>
    </dsp:sp>
    <dsp:sp modelId="{7932A458-6EE8-4006-918F-CDDF30F8B373}">
      <dsp:nvSpPr>
        <dsp:cNvPr id="0" name=""/>
        <dsp:cNvSpPr/>
      </dsp:nvSpPr>
      <dsp:spPr>
        <a:xfrm>
          <a:off x="328976" y="2667071"/>
          <a:ext cx="1132371" cy="1143809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l="-4000" r="-4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ABDB64F-AAA9-4004-A3CF-F5039A738DBA}">
      <dsp:nvSpPr>
        <dsp:cNvPr id="0" name=""/>
        <dsp:cNvSpPr/>
      </dsp:nvSpPr>
      <dsp:spPr>
        <a:xfrm>
          <a:off x="748975" y="0"/>
          <a:ext cx="3288946" cy="994475"/>
        </a:xfrm>
        <a:prstGeom prst="roundRect">
          <a:avLst>
            <a:gd name="adj" fmla="val 10000"/>
          </a:avLst>
        </a:prstGeom>
        <a:solidFill>
          <a:srgbClr val="FFCCFF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Иные межбюджетные трансферты</a:t>
          </a:r>
        </a:p>
      </dsp:txBody>
      <dsp:txXfrm>
        <a:off x="748975" y="0"/>
        <a:ext cx="3288946" cy="994475"/>
      </dsp:txXfrm>
    </dsp:sp>
    <dsp:sp modelId="{3B46CCC4-E4F1-473E-8077-46B6C3BE8E9F}">
      <dsp:nvSpPr>
        <dsp:cNvPr id="0" name=""/>
        <dsp:cNvSpPr/>
      </dsp:nvSpPr>
      <dsp:spPr>
        <a:xfrm>
          <a:off x="792488" y="1176738"/>
          <a:ext cx="994475" cy="994475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178CD8F-7DF9-4E7C-842B-5D42518BEC71}">
      <dsp:nvSpPr>
        <dsp:cNvPr id="0" name=""/>
        <dsp:cNvSpPr/>
      </dsp:nvSpPr>
      <dsp:spPr>
        <a:xfrm>
          <a:off x="1846633" y="1176738"/>
          <a:ext cx="2234802" cy="994475"/>
        </a:xfrm>
        <a:prstGeom prst="roundRect">
          <a:avLst>
            <a:gd name="adj" fmla="val 16670"/>
          </a:avLst>
        </a:prstGeom>
        <a:solidFill>
          <a:srgbClr val="FFCCFF"/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Ежемесячное денежное вознаграждение за классное руководство педагогическим работникам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1455951,16 руб.</a:t>
          </a:r>
          <a:endParaRPr lang="ru-RU" sz="1000" kern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46633" y="1176738"/>
        <a:ext cx="2234802" cy="994475"/>
      </dsp:txXfrm>
    </dsp:sp>
    <dsp:sp modelId="{F54AA7E0-DDC1-49FA-8235-421D4630366E}">
      <dsp:nvSpPr>
        <dsp:cNvPr id="0" name=""/>
        <dsp:cNvSpPr/>
      </dsp:nvSpPr>
      <dsp:spPr>
        <a:xfrm>
          <a:off x="792488" y="2290551"/>
          <a:ext cx="994475" cy="994475"/>
        </a:xfrm>
        <a:prstGeom prst="roundRect">
          <a:avLst>
            <a:gd name="adj" fmla="val 1667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C3EDE2A-241E-4427-8DED-60834372AF47}">
      <dsp:nvSpPr>
        <dsp:cNvPr id="0" name=""/>
        <dsp:cNvSpPr/>
      </dsp:nvSpPr>
      <dsp:spPr>
        <a:xfrm>
          <a:off x="1846633" y="2290551"/>
          <a:ext cx="2234802" cy="994475"/>
        </a:xfrm>
        <a:prstGeom prst="roundRect">
          <a:avLst>
            <a:gd name="adj" fmla="val 16670"/>
          </a:avLst>
        </a:prstGeom>
        <a:solidFill>
          <a:srgbClr val="FFCCFF"/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Прочие межбюджетные трансферты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1049851,02 руб.</a:t>
          </a:r>
          <a:endParaRPr lang="ru-RU" sz="1000" kern="1200" dirty="0">
            <a:solidFill>
              <a:schemeClr val="tx1">
                <a:lumMod val="95000"/>
                <a:lumOff val="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846633" y="2290551"/>
        <a:ext cx="2234802" cy="994475"/>
      </dsp:txXfrm>
    </dsp:sp>
    <dsp:sp modelId="{3961D3E7-4EA3-41F7-B3BD-22A91F3144E4}">
      <dsp:nvSpPr>
        <dsp:cNvPr id="0" name=""/>
        <dsp:cNvSpPr/>
      </dsp:nvSpPr>
      <dsp:spPr>
        <a:xfrm>
          <a:off x="792488" y="3407606"/>
          <a:ext cx="994475" cy="1366976"/>
        </a:xfrm>
        <a:prstGeom prst="roundRect">
          <a:avLst>
            <a:gd name="adj" fmla="val 1667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0246851-84D8-4B3B-AECF-CEF30C4F7C47}">
      <dsp:nvSpPr>
        <dsp:cNvPr id="0" name=""/>
        <dsp:cNvSpPr/>
      </dsp:nvSpPr>
      <dsp:spPr>
        <a:xfrm>
          <a:off x="1844040" y="3325294"/>
          <a:ext cx="2234802" cy="1373460"/>
        </a:xfrm>
        <a:prstGeom prst="roundRect">
          <a:avLst>
            <a:gd name="adj" fmla="val 16670"/>
          </a:avLst>
        </a:prstGeom>
        <a:solidFill>
          <a:srgbClr val="FFCCFF"/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на проведение мероприятий по обеспечению деятельности советников директора по воспитанию и взаимодействию с детскими общественными объединениями в общеобразовательных организациях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178470,52 руб.</a:t>
          </a:r>
          <a:endParaRPr lang="ru-RU" sz="1000" kern="1200" dirty="0">
            <a:solidFill>
              <a:schemeClr val="tx1">
                <a:lumMod val="95000"/>
                <a:lumOff val="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844040" y="3325294"/>
        <a:ext cx="2234802" cy="1373460"/>
      </dsp:txXfrm>
    </dsp:sp>
    <dsp:sp modelId="{5B67FBF8-FDB0-47A7-A8FB-A21E493D29E9}">
      <dsp:nvSpPr>
        <dsp:cNvPr id="0" name=""/>
        <dsp:cNvSpPr/>
      </dsp:nvSpPr>
      <dsp:spPr>
        <a:xfrm>
          <a:off x="792488" y="4897162"/>
          <a:ext cx="994475" cy="994475"/>
        </a:xfrm>
        <a:prstGeom prst="roundRect">
          <a:avLst>
            <a:gd name="adj" fmla="val 1667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8C2AD40-A820-46E0-9916-E3D70556FE55}">
      <dsp:nvSpPr>
        <dsp:cNvPr id="0" name=""/>
        <dsp:cNvSpPr/>
      </dsp:nvSpPr>
      <dsp:spPr>
        <a:xfrm>
          <a:off x="1846633" y="4897162"/>
          <a:ext cx="2234802" cy="994475"/>
        </a:xfrm>
        <a:prstGeom prst="roundRect">
          <a:avLst>
            <a:gd name="adj" fmla="val 16670"/>
          </a:avLst>
        </a:prstGeom>
        <a:solidFill>
          <a:srgbClr val="FFCCFF"/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Возврат прочих остатков  субсидий, субвенций и иных межбюджетных трансфертов, имеющих целевое назначение, прошлых лет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-427200,62 руб. </a:t>
          </a:r>
          <a:endParaRPr lang="ru-RU" sz="1000" kern="1200" dirty="0">
            <a:solidFill>
              <a:schemeClr val="tx1">
                <a:lumMod val="95000"/>
                <a:lumOff val="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846633" y="4897162"/>
        <a:ext cx="2234802" cy="994475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6194617-8C6B-4579-871B-F786E6AEC3FC}">
      <dsp:nvSpPr>
        <dsp:cNvPr id="0" name=""/>
        <dsp:cNvSpPr/>
      </dsp:nvSpPr>
      <dsp:spPr>
        <a:xfrm rot="5400000">
          <a:off x="1950015" y="-32831"/>
          <a:ext cx="1279235" cy="1502417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Получение общедоступного и бесплатного образования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211805226,52руб</a:t>
          </a: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5400000">
        <a:off x="1950015" y="-32831"/>
        <a:ext cx="1279235" cy="1502417"/>
      </dsp:txXfrm>
    </dsp:sp>
    <dsp:sp modelId="{3E93FC30-A29C-4AD7-89CF-5A02A23CF393}">
      <dsp:nvSpPr>
        <dsp:cNvPr id="0" name=""/>
        <dsp:cNvSpPr/>
      </dsp:nvSpPr>
      <dsp:spPr>
        <a:xfrm>
          <a:off x="3179872" y="334606"/>
          <a:ext cx="1427626" cy="7675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2018EF-BE60-4617-91FD-AA5321FC564D}">
      <dsp:nvSpPr>
        <dsp:cNvPr id="0" name=""/>
        <dsp:cNvSpPr/>
      </dsp:nvSpPr>
      <dsp:spPr>
        <a:xfrm rot="5400000">
          <a:off x="641793" y="168331"/>
          <a:ext cx="1279235" cy="1112935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1"/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 rot="5400000">
        <a:off x="641793" y="168331"/>
        <a:ext cx="1279235" cy="1112935"/>
      </dsp:txXfrm>
    </dsp:sp>
    <dsp:sp modelId="{EFBFB947-E303-4772-ABFE-7A5B6D1C9063}">
      <dsp:nvSpPr>
        <dsp:cNvPr id="0" name=""/>
        <dsp:cNvSpPr/>
      </dsp:nvSpPr>
      <dsp:spPr>
        <a:xfrm rot="5400000">
          <a:off x="1346727" y="1086761"/>
          <a:ext cx="1279235" cy="1434862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Организация и обеспечение оздоровления и отдыха детей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1717785,43 </a:t>
          </a: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sp:txBody>
      <dsp:txXfrm rot="5400000">
        <a:off x="1346727" y="1086761"/>
        <a:ext cx="1279235" cy="1434862"/>
      </dsp:txXfrm>
    </dsp:sp>
    <dsp:sp modelId="{F597EDC5-55CC-43B9-A4A6-DC7767A9D1BA}">
      <dsp:nvSpPr>
        <dsp:cNvPr id="0" name=""/>
        <dsp:cNvSpPr/>
      </dsp:nvSpPr>
      <dsp:spPr>
        <a:xfrm>
          <a:off x="2250" y="1420422"/>
          <a:ext cx="1381574" cy="7675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9F7A1C-6AA5-4F2C-A2C8-2DCC806F3DAF}">
      <dsp:nvSpPr>
        <dsp:cNvPr id="0" name=""/>
        <dsp:cNvSpPr/>
      </dsp:nvSpPr>
      <dsp:spPr>
        <a:xfrm rot="5400000">
          <a:off x="2601828" y="1247725"/>
          <a:ext cx="1279235" cy="1112935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2"/>
          <a:srcRect/>
          <a:stretch>
            <a:fillRect l="-16000" r="-1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 rot="5400000">
        <a:off x="2601828" y="1247725"/>
        <a:ext cx="1279235" cy="1112935"/>
      </dsp:txXfrm>
    </dsp:sp>
    <dsp:sp modelId="{778ED261-2EF5-4D25-9D78-AA2A951995C9}">
      <dsp:nvSpPr>
        <dsp:cNvPr id="0" name=""/>
        <dsp:cNvSpPr/>
      </dsp:nvSpPr>
      <dsp:spPr>
        <a:xfrm rot="5400000">
          <a:off x="1950015" y="2176750"/>
          <a:ext cx="1279235" cy="1426515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мер социальной поддержки педагогическим работникам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2144865,08руб</a:t>
          </a: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 rot="5400000">
        <a:off x="1950015" y="2176750"/>
        <a:ext cx="1279235" cy="1426515"/>
      </dsp:txXfrm>
    </dsp:sp>
    <dsp:sp modelId="{70A5D8D1-C5B2-4D6D-BD61-62A50C6708F6}">
      <dsp:nvSpPr>
        <dsp:cNvPr id="0" name=""/>
        <dsp:cNvSpPr/>
      </dsp:nvSpPr>
      <dsp:spPr>
        <a:xfrm>
          <a:off x="3179872" y="2506237"/>
          <a:ext cx="1427626" cy="7675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ACA9C5-3A65-4791-93E4-1A974A701515}">
      <dsp:nvSpPr>
        <dsp:cNvPr id="0" name=""/>
        <dsp:cNvSpPr/>
      </dsp:nvSpPr>
      <dsp:spPr>
        <a:xfrm rot="5400000">
          <a:off x="694913" y="2333540"/>
          <a:ext cx="1279235" cy="1112935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3"/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 rot="5400000">
        <a:off x="694913" y="2333540"/>
        <a:ext cx="1279235" cy="1112935"/>
      </dsp:txXfrm>
    </dsp:sp>
    <dsp:sp modelId="{7CF9E581-7D32-4654-A3FD-663880BB01A6}">
      <dsp:nvSpPr>
        <dsp:cNvPr id="0" name=""/>
        <dsp:cNvSpPr/>
      </dsp:nvSpPr>
      <dsp:spPr>
        <a:xfrm rot="5400000">
          <a:off x="1346727" y="3262565"/>
          <a:ext cx="1279235" cy="1426515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бесплатным питанием детей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10674852,82 </a:t>
          </a: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sp:txBody>
      <dsp:txXfrm rot="5400000">
        <a:off x="1346727" y="3262565"/>
        <a:ext cx="1279235" cy="1426515"/>
      </dsp:txXfrm>
    </dsp:sp>
    <dsp:sp modelId="{7DB4420C-2457-407D-87E8-3E4F7D157D54}">
      <dsp:nvSpPr>
        <dsp:cNvPr id="0" name=""/>
        <dsp:cNvSpPr/>
      </dsp:nvSpPr>
      <dsp:spPr>
        <a:xfrm>
          <a:off x="2250" y="3592052"/>
          <a:ext cx="1381574" cy="7675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A17251-7165-49B0-865C-BB4C1B7CDBC0}">
      <dsp:nvSpPr>
        <dsp:cNvPr id="0" name=""/>
        <dsp:cNvSpPr/>
      </dsp:nvSpPr>
      <dsp:spPr>
        <a:xfrm rot="5400000">
          <a:off x="2495565" y="3419355"/>
          <a:ext cx="1279235" cy="1112935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4"/>
          <a:srcRect/>
          <a:stretch>
            <a:fillRect l="-6000" r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 rot="5400000">
        <a:off x="2495565" y="3419355"/>
        <a:ext cx="1279235" cy="1112935"/>
      </dsp:txXfrm>
    </dsp:sp>
    <dsp:sp modelId="{7D65395C-8B3E-414D-91FE-E9EFA752FD07}">
      <dsp:nvSpPr>
        <dsp:cNvPr id="0" name=""/>
        <dsp:cNvSpPr/>
      </dsp:nvSpPr>
      <dsp:spPr>
        <a:xfrm rot="5400000">
          <a:off x="2178600" y="4178110"/>
          <a:ext cx="1279235" cy="1736968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Компенсация части родительской платы за присмотр и уход за детьми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1573587,39руб</a:t>
          </a: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 rot="5400000">
        <a:off x="2178600" y="4178110"/>
        <a:ext cx="1279235" cy="1736968"/>
      </dsp:txXfrm>
    </dsp:sp>
    <dsp:sp modelId="{52302B7C-9631-4778-8952-D310AE99739E}">
      <dsp:nvSpPr>
        <dsp:cNvPr id="0" name=""/>
        <dsp:cNvSpPr/>
      </dsp:nvSpPr>
      <dsp:spPr>
        <a:xfrm>
          <a:off x="3179872" y="4677867"/>
          <a:ext cx="1427626" cy="7675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FF894F-78CF-4833-B0C8-85C18EB05130}">
      <dsp:nvSpPr>
        <dsp:cNvPr id="0" name=""/>
        <dsp:cNvSpPr/>
      </dsp:nvSpPr>
      <dsp:spPr>
        <a:xfrm rot="5400000">
          <a:off x="694913" y="4435896"/>
          <a:ext cx="1279235" cy="1251484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5"/>
          <a:srcRect/>
          <a:stretch>
            <a:fillRect l="-6000" r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 rot="5400000">
        <a:off x="694913" y="4435896"/>
        <a:ext cx="1279235" cy="1251484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2AF1A0B-10D1-425E-8DD2-73B598EB4A5B}">
      <dsp:nvSpPr>
        <dsp:cNvPr id="0" name=""/>
        <dsp:cNvSpPr/>
      </dsp:nvSpPr>
      <dsp:spPr>
        <a:xfrm>
          <a:off x="-4027503" y="309603"/>
          <a:ext cx="4799460" cy="4799460"/>
        </a:xfrm>
        <a:prstGeom prst="blockArc">
          <a:avLst>
            <a:gd name="adj1" fmla="val 18900000"/>
            <a:gd name="adj2" fmla="val 2700000"/>
            <a:gd name="adj3" fmla="val 45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2FB0CF-7B7B-4D75-8FA9-6F4E8A398F3E}">
      <dsp:nvSpPr>
        <dsp:cNvPr id="0" name=""/>
        <dsp:cNvSpPr/>
      </dsp:nvSpPr>
      <dsp:spPr>
        <a:xfrm>
          <a:off x="463614" y="1002097"/>
          <a:ext cx="2306680" cy="920762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5625" tIns="25400" rIns="25400" bIns="254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детей – сирот и детей, оставшихся без попечения родителей жилыми помещениями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12972955,48 </a:t>
          </a: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3614" y="1002097"/>
        <a:ext cx="2306680" cy="920762"/>
      </dsp:txXfrm>
    </dsp:sp>
    <dsp:sp modelId="{781F3511-6D5E-4784-B460-113CD41F8E2B}">
      <dsp:nvSpPr>
        <dsp:cNvPr id="0" name=""/>
        <dsp:cNvSpPr/>
      </dsp:nvSpPr>
      <dsp:spPr>
        <a:xfrm>
          <a:off x="35690" y="1032117"/>
          <a:ext cx="890747" cy="890747"/>
        </a:xfrm>
        <a:prstGeom prst="ellipse">
          <a:avLst/>
        </a:prstGeom>
        <a:blipFill rotWithShape="0">
          <a:blip xmlns:r="http://schemas.openxmlformats.org/officeDocument/2006/relationships" r:embed="rId1"/>
          <a:srcRect/>
          <a:stretch>
            <a:fillRect l="-10000" r="-10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DB917F-415A-4E2A-A5A5-47D7EA92663C}">
      <dsp:nvSpPr>
        <dsp:cNvPr id="0" name=""/>
        <dsp:cNvSpPr/>
      </dsp:nvSpPr>
      <dsp:spPr>
        <a:xfrm>
          <a:off x="755468" y="2109831"/>
          <a:ext cx="2047651" cy="1199003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5625" tIns="25400" rIns="25400" bIns="254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Социальная поддержка детей, оставшихся без попечения родителей и лиц, принявших на воспитание в семью детей, оставшихся без попечения родителей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17264408,93 </a:t>
          </a: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sp:txBody>
      <dsp:txXfrm>
        <a:off x="755468" y="2109831"/>
        <a:ext cx="2047651" cy="1199003"/>
      </dsp:txXfrm>
    </dsp:sp>
    <dsp:sp modelId="{FA7B652E-3E3D-4568-9A77-39D19851AA31}">
      <dsp:nvSpPr>
        <dsp:cNvPr id="0" name=""/>
        <dsp:cNvSpPr/>
      </dsp:nvSpPr>
      <dsp:spPr>
        <a:xfrm>
          <a:off x="310094" y="2263959"/>
          <a:ext cx="890747" cy="890747"/>
        </a:xfrm>
        <a:prstGeom prst="ellipse">
          <a:avLst/>
        </a:prstGeom>
        <a:blipFill rotWithShape="0">
          <a:blip xmlns:r="http://schemas.openxmlformats.org/officeDocument/2006/relationships" r:embed="rId2"/>
          <a:srcRect/>
          <a:stretch>
            <a:fillRect l="-10000" r="-10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AE3259-9F7B-4FC6-B85A-DA08D9B64F31}">
      <dsp:nvSpPr>
        <dsp:cNvPr id="0" name=""/>
        <dsp:cNvSpPr/>
      </dsp:nvSpPr>
      <dsp:spPr>
        <a:xfrm>
          <a:off x="496438" y="3383561"/>
          <a:ext cx="2306680" cy="789337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5625" tIns="25400" rIns="25400" bIns="254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реализацию полномочий органов опеки и попечительства в отношении несовершеннолетних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2085216,44 </a:t>
          </a: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sp:txBody>
      <dsp:txXfrm>
        <a:off x="496438" y="3383561"/>
        <a:ext cx="2306680" cy="789337"/>
      </dsp:txXfrm>
    </dsp:sp>
    <dsp:sp modelId="{9884F8C8-79F3-467A-84FE-C282BBA0F9A0}">
      <dsp:nvSpPr>
        <dsp:cNvPr id="0" name=""/>
        <dsp:cNvSpPr/>
      </dsp:nvSpPr>
      <dsp:spPr>
        <a:xfrm>
          <a:off x="51064" y="3332856"/>
          <a:ext cx="890747" cy="890747"/>
        </a:xfrm>
        <a:prstGeom prst="ellipse">
          <a:avLst/>
        </a:prstGeom>
        <a:blipFill rotWithShape="0">
          <a:blip xmlns:r="http://schemas.openxmlformats.org/officeDocument/2006/relationships" r:embed="rId3"/>
          <a:srcRect/>
          <a:stretch>
            <a:fillRect l="-26000" r="-26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09DF293-0B2D-43D5-84BA-B07B2A67335F}">
      <dsp:nvSpPr>
        <dsp:cNvPr id="0" name=""/>
        <dsp:cNvSpPr/>
      </dsp:nvSpPr>
      <dsp:spPr>
        <a:xfrm>
          <a:off x="0" y="181581"/>
          <a:ext cx="2848507" cy="702498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Безопасность жизнедеятельности</a:t>
          </a:r>
        </a:p>
      </dsp:txBody>
      <dsp:txXfrm>
        <a:off x="0" y="181581"/>
        <a:ext cx="2848507" cy="702498"/>
      </dsp:txXfrm>
    </dsp:sp>
    <dsp:sp modelId="{F5BB5452-9B79-4873-BB3B-FF55D3E86465}">
      <dsp:nvSpPr>
        <dsp:cNvPr id="0" name=""/>
        <dsp:cNvSpPr/>
      </dsp:nvSpPr>
      <dsp:spPr>
        <a:xfrm>
          <a:off x="17253" y="1129357"/>
          <a:ext cx="702498" cy="702498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1"/>
          <a:srcRect/>
          <a:stretch>
            <a:fillRect l="-14000" r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D18CA8-121B-435B-B0F2-C6132EF8E6C2}">
      <dsp:nvSpPr>
        <dsp:cNvPr id="0" name=""/>
        <dsp:cNvSpPr/>
      </dsp:nvSpPr>
      <dsp:spPr>
        <a:xfrm>
          <a:off x="727396" y="1203457"/>
          <a:ext cx="2103859" cy="702498"/>
        </a:xfrm>
        <a:prstGeom prst="roundRect">
          <a:avLst>
            <a:gd name="adj" fmla="val 16670"/>
          </a:avLst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Организация проведения мероприятий по предупреждению и ликвидации болезней животных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835913,50 </a:t>
          </a: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sp:txBody>
      <dsp:txXfrm>
        <a:off x="727396" y="1203457"/>
        <a:ext cx="2103859" cy="702498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338FDD2-67F6-4F24-844E-A248B5CC38CD}">
      <dsp:nvSpPr>
        <dsp:cNvPr id="0" name=""/>
        <dsp:cNvSpPr/>
      </dsp:nvSpPr>
      <dsp:spPr>
        <a:xfrm>
          <a:off x="138283" y="589977"/>
          <a:ext cx="967572" cy="96757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C84C6C-C209-4024-82BC-8815E330D472}">
      <dsp:nvSpPr>
        <dsp:cNvPr id="0" name=""/>
        <dsp:cNvSpPr/>
      </dsp:nvSpPr>
      <dsp:spPr>
        <a:xfrm>
          <a:off x="0" y="1612556"/>
          <a:ext cx="1239828" cy="967572"/>
        </a:xfrm>
        <a:prstGeom prst="roundRect">
          <a:avLst>
            <a:gd name="adj" fmla="val 10000"/>
          </a:avLst>
        </a:prstGeom>
        <a:solidFill>
          <a:srgbClr val="10E7F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Осуществление полномочий по государственному управлению охраной труда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973528 </a:t>
          </a: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sp:txBody>
      <dsp:txXfrm>
        <a:off x="0" y="1612556"/>
        <a:ext cx="1239828" cy="967572"/>
      </dsp:txXfrm>
    </dsp:sp>
    <dsp:sp modelId="{C2CB3A5C-13A0-4C78-92AA-9E6187D62DB3}">
      <dsp:nvSpPr>
        <dsp:cNvPr id="0" name=""/>
        <dsp:cNvSpPr/>
      </dsp:nvSpPr>
      <dsp:spPr>
        <a:xfrm rot="20833810">
          <a:off x="1236298" y="802955"/>
          <a:ext cx="135467" cy="2324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 rot="20833810">
        <a:off x="1236298" y="802955"/>
        <a:ext cx="135467" cy="232494"/>
      </dsp:txXfrm>
    </dsp:sp>
    <dsp:sp modelId="{BF3D0C37-6B42-4AA0-A0D2-CE64B3C93B58}">
      <dsp:nvSpPr>
        <dsp:cNvPr id="0" name=""/>
        <dsp:cNvSpPr/>
      </dsp:nvSpPr>
      <dsp:spPr>
        <a:xfrm>
          <a:off x="1483334" y="285133"/>
          <a:ext cx="967572" cy="96757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93685D-2D98-4243-836C-4836C0E1ABAF}">
      <dsp:nvSpPr>
        <dsp:cNvPr id="0" name=""/>
        <dsp:cNvSpPr/>
      </dsp:nvSpPr>
      <dsp:spPr>
        <a:xfrm>
          <a:off x="1439571" y="1221550"/>
          <a:ext cx="1114101" cy="1425389"/>
        </a:xfrm>
        <a:prstGeom prst="roundRect">
          <a:avLst>
            <a:gd name="adj" fmla="val 10000"/>
          </a:avLst>
        </a:prstGeom>
        <a:solidFill>
          <a:srgbClr val="10E7F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Осуществление первичного воинского учета на территориях, где отсутствуют военные комиссариаты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1293510 </a:t>
          </a: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sp:txBody>
      <dsp:txXfrm>
        <a:off x="1439571" y="1221550"/>
        <a:ext cx="1114101" cy="1425389"/>
      </dsp:txXfrm>
    </dsp:sp>
    <dsp:sp modelId="{3E3832CD-C1DD-44E8-A0A3-C946BD4673B6}">
      <dsp:nvSpPr>
        <dsp:cNvPr id="0" name=""/>
        <dsp:cNvSpPr/>
      </dsp:nvSpPr>
      <dsp:spPr>
        <a:xfrm rot="493776">
          <a:off x="2641807" y="764273"/>
          <a:ext cx="193895" cy="2324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 rot="493776">
        <a:off x="2641807" y="764273"/>
        <a:ext cx="193895" cy="232494"/>
      </dsp:txXfrm>
    </dsp:sp>
    <dsp:sp modelId="{E4795CD7-3FDA-4843-BB9A-0E5F44F66EFE}">
      <dsp:nvSpPr>
        <dsp:cNvPr id="0" name=""/>
        <dsp:cNvSpPr/>
      </dsp:nvSpPr>
      <dsp:spPr>
        <a:xfrm>
          <a:off x="2999190" y="504371"/>
          <a:ext cx="967572" cy="96757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l="-32000" r="-3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E3F9A3-B723-4CBD-AF01-2C1C0B1606E7}">
      <dsp:nvSpPr>
        <dsp:cNvPr id="0" name=""/>
        <dsp:cNvSpPr/>
      </dsp:nvSpPr>
      <dsp:spPr>
        <a:xfrm>
          <a:off x="2886106" y="1363623"/>
          <a:ext cx="1163670" cy="1322458"/>
        </a:xfrm>
        <a:prstGeom prst="roundRect">
          <a:avLst>
            <a:gd name="adj" fmla="val 10000"/>
          </a:avLst>
        </a:prstGeom>
        <a:solidFill>
          <a:srgbClr val="10E7F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Осуществление полномочий по составлению (изменению) списков кандидатов в присяжные заседатели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2240 </a:t>
          </a: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sp:txBody>
      <dsp:txXfrm>
        <a:off x="2886106" y="1363623"/>
        <a:ext cx="1163670" cy="1322458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338FDD2-67F6-4F24-844E-A248B5CC38CD}">
      <dsp:nvSpPr>
        <dsp:cNvPr id="0" name=""/>
        <dsp:cNvSpPr/>
      </dsp:nvSpPr>
      <dsp:spPr>
        <a:xfrm>
          <a:off x="229027" y="0"/>
          <a:ext cx="1262338" cy="84383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C84C6C-C209-4024-82BC-8815E330D472}">
      <dsp:nvSpPr>
        <dsp:cNvPr id="0" name=""/>
        <dsp:cNvSpPr/>
      </dsp:nvSpPr>
      <dsp:spPr>
        <a:xfrm>
          <a:off x="144898" y="1108728"/>
          <a:ext cx="1532799" cy="1082433"/>
        </a:xfrm>
        <a:prstGeom prst="roundRect">
          <a:avLst>
            <a:gd name="adj" fmla="val 10000"/>
          </a:avLst>
        </a:prstGeom>
        <a:solidFill>
          <a:srgbClr val="10E7F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Единая субвенция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2280128 </a:t>
          </a: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sp:txBody>
      <dsp:txXfrm>
        <a:off x="144898" y="1108728"/>
        <a:ext cx="1532799" cy="1082433"/>
      </dsp:txXfrm>
    </dsp:sp>
    <dsp:sp modelId="{C2CB3A5C-13A0-4C78-92AA-9E6187D62DB3}">
      <dsp:nvSpPr>
        <dsp:cNvPr id="0" name=""/>
        <dsp:cNvSpPr/>
      </dsp:nvSpPr>
      <dsp:spPr>
        <a:xfrm rot="191686">
          <a:off x="1733174" y="281200"/>
          <a:ext cx="242374" cy="3924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 rot="191686">
        <a:off x="1733174" y="281200"/>
        <a:ext cx="242374" cy="392416"/>
      </dsp:txXfrm>
    </dsp:sp>
    <dsp:sp modelId="{BF3D0C37-6B42-4AA0-A0D2-CE64B3C93B58}">
      <dsp:nvSpPr>
        <dsp:cNvPr id="0" name=""/>
        <dsp:cNvSpPr/>
      </dsp:nvSpPr>
      <dsp:spPr>
        <a:xfrm>
          <a:off x="2182786" y="0"/>
          <a:ext cx="1185336" cy="105764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l="-39000" r="-3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93685D-2D98-4243-836C-4836C0E1ABAF}">
      <dsp:nvSpPr>
        <dsp:cNvPr id="0" name=""/>
        <dsp:cNvSpPr/>
      </dsp:nvSpPr>
      <dsp:spPr>
        <a:xfrm>
          <a:off x="2009097" y="1205670"/>
          <a:ext cx="1540426" cy="1130774"/>
        </a:xfrm>
        <a:prstGeom prst="roundRect">
          <a:avLst>
            <a:gd name="adj" fmla="val 10000"/>
          </a:avLst>
        </a:prstGeom>
        <a:solidFill>
          <a:srgbClr val="10E7F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государственную регистрацию актов </a:t>
          </a:r>
          <a:r>
            <a:rPr lang="ru-RU" sz="10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гражданского состояния</a:t>
          </a:r>
          <a:endParaRPr lang="ru-RU" sz="1000" kern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1117965 </a:t>
          </a: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sp:txBody>
      <dsp:txXfrm>
        <a:off x="2009097" y="1205670"/>
        <a:ext cx="1540426" cy="1130774"/>
      </dsp:txXfrm>
    </dsp:sp>
    <dsp:sp modelId="{3E3832CD-C1DD-44E8-A0A3-C946BD4673B6}">
      <dsp:nvSpPr>
        <dsp:cNvPr id="0" name=""/>
        <dsp:cNvSpPr/>
      </dsp:nvSpPr>
      <dsp:spPr>
        <a:xfrm rot="21586951">
          <a:off x="3728736" y="328310"/>
          <a:ext cx="360617" cy="3924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 rot="21586951">
        <a:off x="3728736" y="328310"/>
        <a:ext cx="360617" cy="392416"/>
      </dsp:txXfrm>
    </dsp:sp>
    <dsp:sp modelId="{273354F8-6E26-4EB3-B1C0-00A9DED88441}">
      <dsp:nvSpPr>
        <dsp:cNvPr id="0" name=""/>
        <dsp:cNvSpPr/>
      </dsp:nvSpPr>
      <dsp:spPr>
        <a:xfrm>
          <a:off x="4398450" y="0"/>
          <a:ext cx="1633122" cy="103912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4709EA-83E1-4702-95AB-A7CBEF7C9BF4}">
      <dsp:nvSpPr>
        <dsp:cNvPr id="0" name=""/>
        <dsp:cNvSpPr/>
      </dsp:nvSpPr>
      <dsp:spPr>
        <a:xfrm>
          <a:off x="4340557" y="1190302"/>
          <a:ext cx="1918919" cy="1384724"/>
        </a:xfrm>
        <a:prstGeom prst="roundRect">
          <a:avLst>
            <a:gd name="adj" fmla="val 10000"/>
          </a:avLst>
        </a:prstGeom>
        <a:solidFill>
          <a:srgbClr val="10E7F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Установление регулируемых тарифов на регулярные перевозки пассажиров и багажа 3387,07 руб.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 dirty="0">
            <a:solidFill>
              <a:schemeClr val="tx1">
                <a:lumMod val="95000"/>
                <a:lumOff val="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340557" y="1190302"/>
        <a:ext cx="1918919" cy="1384724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EE3089F-B04F-4B73-B313-19161EB7A778}">
      <dsp:nvSpPr>
        <dsp:cNvPr id="0" name=""/>
        <dsp:cNvSpPr/>
      </dsp:nvSpPr>
      <dsp:spPr>
        <a:xfrm>
          <a:off x="0" y="0"/>
          <a:ext cx="5492925" cy="110689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2C5F5F-4229-4228-8651-98A19806711D}">
      <dsp:nvSpPr>
        <dsp:cNvPr id="0" name=""/>
        <dsp:cNvSpPr/>
      </dsp:nvSpPr>
      <dsp:spPr>
        <a:xfrm>
          <a:off x="166746" y="147585"/>
          <a:ext cx="1637362" cy="81172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l="-17000" r="-17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C791B8C-5C73-49F0-9B0F-E9D973528E56}">
      <dsp:nvSpPr>
        <dsp:cNvPr id="0" name=""/>
        <dsp:cNvSpPr/>
      </dsp:nvSpPr>
      <dsp:spPr>
        <a:xfrm rot="10800000">
          <a:off x="184957" y="1106891"/>
          <a:ext cx="1600940" cy="1352868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Общегосударственные расходы</a:t>
          </a:r>
        </a:p>
      </dsp:txBody>
      <dsp:txXfrm rot="10800000">
        <a:off x="184957" y="1106891"/>
        <a:ext cx="1600940" cy="1352868"/>
      </dsp:txXfrm>
    </dsp:sp>
    <dsp:sp modelId="{4B368D20-15EE-468D-A6D7-F5F4C6FEE3C5}">
      <dsp:nvSpPr>
        <dsp:cNvPr id="0" name=""/>
        <dsp:cNvSpPr/>
      </dsp:nvSpPr>
      <dsp:spPr>
        <a:xfrm>
          <a:off x="1964202" y="147585"/>
          <a:ext cx="1600940" cy="81172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t="-20000" b="-20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82F3B29-B742-44D0-B5F1-D664559D4B26}">
      <dsp:nvSpPr>
        <dsp:cNvPr id="0" name=""/>
        <dsp:cNvSpPr/>
      </dsp:nvSpPr>
      <dsp:spPr>
        <a:xfrm rot="10800000">
          <a:off x="1964202" y="1106891"/>
          <a:ext cx="1600940" cy="1352868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Национальная оборона</a:t>
          </a:r>
        </a:p>
      </dsp:txBody>
      <dsp:txXfrm rot="10800000">
        <a:off x="1964202" y="1106891"/>
        <a:ext cx="1600940" cy="1352868"/>
      </dsp:txXfrm>
    </dsp:sp>
    <dsp:sp modelId="{CF05B9CF-4A68-4908-966E-7C6507C4722A}">
      <dsp:nvSpPr>
        <dsp:cNvPr id="0" name=""/>
        <dsp:cNvSpPr/>
      </dsp:nvSpPr>
      <dsp:spPr>
        <a:xfrm>
          <a:off x="3725237" y="147585"/>
          <a:ext cx="1600940" cy="81172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5000" b="-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7CE141A-9F6B-4F3B-B463-EC3B817B7E49}">
      <dsp:nvSpPr>
        <dsp:cNvPr id="0" name=""/>
        <dsp:cNvSpPr/>
      </dsp:nvSpPr>
      <dsp:spPr>
        <a:xfrm rot="10800000">
          <a:off x="3725237" y="1106891"/>
          <a:ext cx="1600940" cy="1352868"/>
        </a:xfrm>
        <a:prstGeom prst="round2SameRect">
          <a:avLst>
            <a:gd name="adj1" fmla="val 10500"/>
            <a:gd name="adj2" fmla="val 0"/>
          </a:avLst>
        </a:prstGeom>
        <a:solidFill>
          <a:schemeClr val="bg2">
            <a:lumMod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Национальная безопасность и правоохранительная деятельность</a:t>
          </a:r>
        </a:p>
      </dsp:txBody>
      <dsp:txXfrm rot="10800000">
        <a:off x="3725237" y="1106891"/>
        <a:ext cx="1600940" cy="1352868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EE3089F-B04F-4B73-B313-19161EB7A778}">
      <dsp:nvSpPr>
        <dsp:cNvPr id="0" name=""/>
        <dsp:cNvSpPr/>
      </dsp:nvSpPr>
      <dsp:spPr>
        <a:xfrm>
          <a:off x="0" y="0"/>
          <a:ext cx="4380218" cy="110689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2C5F5F-4229-4228-8651-98A19806711D}">
      <dsp:nvSpPr>
        <dsp:cNvPr id="0" name=""/>
        <dsp:cNvSpPr/>
      </dsp:nvSpPr>
      <dsp:spPr>
        <a:xfrm>
          <a:off x="132968" y="147585"/>
          <a:ext cx="1305680" cy="81172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t="-31000" b="-3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C791B8C-5C73-49F0-9B0F-E9D973528E56}">
      <dsp:nvSpPr>
        <dsp:cNvPr id="0" name=""/>
        <dsp:cNvSpPr/>
      </dsp:nvSpPr>
      <dsp:spPr>
        <a:xfrm rot="10800000">
          <a:off x="147490" y="1106891"/>
          <a:ext cx="1276637" cy="1352868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Национальная экономика</a:t>
          </a:r>
        </a:p>
      </dsp:txBody>
      <dsp:txXfrm rot="10800000">
        <a:off x="147490" y="1106891"/>
        <a:ext cx="1276637" cy="1352868"/>
      </dsp:txXfrm>
    </dsp:sp>
    <dsp:sp modelId="{4B368D20-15EE-468D-A6D7-F5F4C6FEE3C5}">
      <dsp:nvSpPr>
        <dsp:cNvPr id="0" name=""/>
        <dsp:cNvSpPr/>
      </dsp:nvSpPr>
      <dsp:spPr>
        <a:xfrm>
          <a:off x="1566312" y="147585"/>
          <a:ext cx="1276637" cy="81172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t="-11000" b="-1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82F3B29-B742-44D0-B5F1-D664559D4B26}">
      <dsp:nvSpPr>
        <dsp:cNvPr id="0" name=""/>
        <dsp:cNvSpPr/>
      </dsp:nvSpPr>
      <dsp:spPr>
        <a:xfrm rot="10800000">
          <a:off x="1566312" y="1106891"/>
          <a:ext cx="1276637" cy="1352868"/>
        </a:xfrm>
        <a:prstGeom prst="round2SameRect">
          <a:avLst>
            <a:gd name="adj1" fmla="val 10500"/>
            <a:gd name="adj2" fmla="val 0"/>
          </a:avLst>
        </a:prstGeom>
        <a:solidFill>
          <a:schemeClr val="accent6">
            <a:lumMod val="40000"/>
            <a:lumOff val="6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Жилищно</a:t>
          </a: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– коммунальное хозяйство</a:t>
          </a:r>
        </a:p>
      </dsp:txBody>
      <dsp:txXfrm rot="10800000">
        <a:off x="1566312" y="1106891"/>
        <a:ext cx="1276637" cy="1352868"/>
      </dsp:txXfrm>
    </dsp:sp>
    <dsp:sp modelId="{CF05B9CF-4A68-4908-966E-7C6507C4722A}">
      <dsp:nvSpPr>
        <dsp:cNvPr id="0" name=""/>
        <dsp:cNvSpPr/>
      </dsp:nvSpPr>
      <dsp:spPr>
        <a:xfrm>
          <a:off x="2970613" y="147585"/>
          <a:ext cx="1276637" cy="81172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49000" b="-49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7CE141A-9F6B-4F3B-B463-EC3B817B7E49}">
      <dsp:nvSpPr>
        <dsp:cNvPr id="0" name=""/>
        <dsp:cNvSpPr/>
      </dsp:nvSpPr>
      <dsp:spPr>
        <a:xfrm rot="10800000">
          <a:off x="2970613" y="1106891"/>
          <a:ext cx="1276637" cy="1352868"/>
        </a:xfrm>
        <a:prstGeom prst="round2SameRect">
          <a:avLst>
            <a:gd name="adj1" fmla="val 10500"/>
            <a:gd name="adj2" fmla="val 0"/>
          </a:avLst>
        </a:prstGeom>
        <a:solidFill>
          <a:srgbClr val="FFCCFF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Образование</a:t>
          </a:r>
        </a:p>
      </dsp:txBody>
      <dsp:txXfrm rot="10800000">
        <a:off x="2970613" y="1106891"/>
        <a:ext cx="1276637" cy="1352868"/>
      </dsp:txXfrm>
    </dsp:sp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EE3089F-B04F-4B73-B313-19161EB7A778}">
      <dsp:nvSpPr>
        <dsp:cNvPr id="0" name=""/>
        <dsp:cNvSpPr/>
      </dsp:nvSpPr>
      <dsp:spPr>
        <a:xfrm>
          <a:off x="0" y="0"/>
          <a:ext cx="4380218" cy="110689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2C5F5F-4229-4228-8651-98A19806711D}">
      <dsp:nvSpPr>
        <dsp:cNvPr id="0" name=""/>
        <dsp:cNvSpPr/>
      </dsp:nvSpPr>
      <dsp:spPr>
        <a:xfrm>
          <a:off x="132968" y="147585"/>
          <a:ext cx="1305680" cy="81172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t="-12000" b="-12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C791B8C-5C73-49F0-9B0F-E9D973528E56}">
      <dsp:nvSpPr>
        <dsp:cNvPr id="0" name=""/>
        <dsp:cNvSpPr/>
      </dsp:nvSpPr>
      <dsp:spPr>
        <a:xfrm rot="10800000">
          <a:off x="147490" y="1106891"/>
          <a:ext cx="1276637" cy="1352868"/>
        </a:xfrm>
        <a:prstGeom prst="round2SameRect">
          <a:avLst>
            <a:gd name="adj1" fmla="val 10500"/>
            <a:gd name="adj2" fmla="val 0"/>
          </a:avLst>
        </a:prstGeom>
        <a:solidFill>
          <a:srgbClr val="FFFF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Культура, кинематография</a:t>
          </a:r>
        </a:p>
      </dsp:txBody>
      <dsp:txXfrm rot="10800000">
        <a:off x="147490" y="1106891"/>
        <a:ext cx="1276637" cy="1352868"/>
      </dsp:txXfrm>
    </dsp:sp>
    <dsp:sp modelId="{4B368D20-15EE-468D-A6D7-F5F4C6FEE3C5}">
      <dsp:nvSpPr>
        <dsp:cNvPr id="0" name=""/>
        <dsp:cNvSpPr/>
      </dsp:nvSpPr>
      <dsp:spPr>
        <a:xfrm>
          <a:off x="1566312" y="147585"/>
          <a:ext cx="1276637" cy="81172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t="-19000" b="-19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82F3B29-B742-44D0-B5F1-D664559D4B26}">
      <dsp:nvSpPr>
        <dsp:cNvPr id="0" name=""/>
        <dsp:cNvSpPr/>
      </dsp:nvSpPr>
      <dsp:spPr>
        <a:xfrm rot="10800000">
          <a:off x="1566312" y="1106891"/>
          <a:ext cx="1276637" cy="1352868"/>
        </a:xfrm>
        <a:prstGeom prst="round2SameRect">
          <a:avLst>
            <a:gd name="adj1" fmla="val 10500"/>
            <a:gd name="adj2" fmla="val 0"/>
          </a:avLst>
        </a:prstGeom>
        <a:solidFill>
          <a:srgbClr val="10E7F8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Социальная политика</a:t>
          </a:r>
        </a:p>
      </dsp:txBody>
      <dsp:txXfrm rot="10800000">
        <a:off x="1566312" y="1106891"/>
        <a:ext cx="1276637" cy="1352868"/>
      </dsp:txXfrm>
    </dsp:sp>
    <dsp:sp modelId="{CF05B9CF-4A68-4908-966E-7C6507C4722A}">
      <dsp:nvSpPr>
        <dsp:cNvPr id="0" name=""/>
        <dsp:cNvSpPr/>
      </dsp:nvSpPr>
      <dsp:spPr>
        <a:xfrm>
          <a:off x="2970613" y="147585"/>
          <a:ext cx="1276637" cy="81172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l="-3000" r="-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7CE141A-9F6B-4F3B-B463-EC3B817B7E49}">
      <dsp:nvSpPr>
        <dsp:cNvPr id="0" name=""/>
        <dsp:cNvSpPr/>
      </dsp:nvSpPr>
      <dsp:spPr>
        <a:xfrm rot="10800000">
          <a:off x="2970613" y="1106891"/>
          <a:ext cx="1276637" cy="1352868"/>
        </a:xfrm>
        <a:prstGeom prst="round2SameRect">
          <a:avLst>
            <a:gd name="adj1" fmla="val 10500"/>
            <a:gd name="adj2" fmla="val 0"/>
          </a:avLst>
        </a:prstGeom>
        <a:solidFill>
          <a:srgbClr val="00FF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Физическая культура и спорт</a:t>
          </a:r>
        </a:p>
      </dsp:txBody>
      <dsp:txXfrm rot="10800000">
        <a:off x="2970613" y="1106891"/>
        <a:ext cx="1276637" cy="1352868"/>
      </dsp:txXfrm>
    </dsp:sp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EE3089F-B04F-4B73-B313-19161EB7A778}">
      <dsp:nvSpPr>
        <dsp:cNvPr id="0" name=""/>
        <dsp:cNvSpPr/>
      </dsp:nvSpPr>
      <dsp:spPr>
        <a:xfrm>
          <a:off x="0" y="0"/>
          <a:ext cx="1402008" cy="110689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2C5F5F-4229-4228-8651-98A19806711D}">
      <dsp:nvSpPr>
        <dsp:cNvPr id="0" name=""/>
        <dsp:cNvSpPr/>
      </dsp:nvSpPr>
      <dsp:spPr>
        <a:xfrm>
          <a:off x="42206" y="147585"/>
          <a:ext cx="1317595" cy="81172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t="-68000" b="-68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C791B8C-5C73-49F0-9B0F-E9D973528E56}">
      <dsp:nvSpPr>
        <dsp:cNvPr id="0" name=""/>
        <dsp:cNvSpPr/>
      </dsp:nvSpPr>
      <dsp:spPr>
        <a:xfrm rot="10800000">
          <a:off x="56860" y="1106891"/>
          <a:ext cx="1288287" cy="1352868"/>
        </a:xfrm>
        <a:prstGeom prst="round2SameRect">
          <a:avLst>
            <a:gd name="adj1" fmla="val 10500"/>
            <a:gd name="adj2" fmla="val 0"/>
          </a:avLst>
        </a:prstGeom>
        <a:solidFill>
          <a:srgbClr val="8BFFD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Средства массовой информации</a:t>
          </a:r>
        </a:p>
      </dsp:txBody>
      <dsp:txXfrm rot="10800000">
        <a:off x="56860" y="1106891"/>
        <a:ext cx="1288287" cy="1352868"/>
      </dsp:txXfrm>
    </dsp:sp>
  </dsp:spTree>
</dsp:drawing>
</file>

<file path=ppt/diagrams/drawing1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413309A-A9D8-4801-A87B-D10D35BCA0C9}">
      <dsp:nvSpPr>
        <dsp:cNvPr id="0" name=""/>
        <dsp:cNvSpPr/>
      </dsp:nvSpPr>
      <dsp:spPr>
        <a:xfrm rot="5400000">
          <a:off x="-171477" y="172154"/>
          <a:ext cx="1143183" cy="800228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 программ</a:t>
          </a: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sp:txBody>
      <dsp:txXfrm rot="5400000">
        <a:off x="-171477" y="172154"/>
        <a:ext cx="1143183" cy="800228"/>
      </dsp:txXfrm>
    </dsp:sp>
    <dsp:sp modelId="{E0BE48E1-1D51-4939-B561-9EBF5D354DC6}">
      <dsp:nvSpPr>
        <dsp:cNvPr id="0" name=""/>
        <dsp:cNvSpPr/>
      </dsp:nvSpPr>
      <dsp:spPr>
        <a:xfrm rot="5400000">
          <a:off x="1831280" y="-1030374"/>
          <a:ext cx="743069" cy="28051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Социальной направленности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379164628,73 </a:t>
          </a: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sp:txBody>
      <dsp:txXfrm rot="5400000">
        <a:off x="1831280" y="-1030374"/>
        <a:ext cx="743069" cy="2805173"/>
      </dsp:txXfrm>
    </dsp:sp>
    <dsp:sp modelId="{29EC7DF5-1802-48A3-8207-F59B95CADBA4}">
      <dsp:nvSpPr>
        <dsp:cNvPr id="0" name=""/>
        <dsp:cNvSpPr/>
      </dsp:nvSpPr>
      <dsp:spPr>
        <a:xfrm rot="5400000">
          <a:off x="-171477" y="1167032"/>
          <a:ext cx="1143183" cy="800228"/>
        </a:xfrm>
        <a:prstGeom prst="chevron">
          <a:avLst/>
        </a:prstGeom>
        <a:gradFill rotWithShape="0">
          <a:gsLst>
            <a:gs pos="0">
              <a:schemeClr val="accent2">
                <a:hueOff val="-485121"/>
                <a:satOff val="-27976"/>
                <a:lumOff val="287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485121"/>
                <a:satOff val="-27976"/>
                <a:lumOff val="287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485121"/>
                <a:satOff val="-27976"/>
                <a:lumOff val="287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 программы</a:t>
          </a:r>
        </a:p>
      </dsp:txBody>
      <dsp:txXfrm rot="5400000">
        <a:off x="-171477" y="1167032"/>
        <a:ext cx="1143183" cy="800228"/>
      </dsp:txXfrm>
    </dsp:sp>
    <dsp:sp modelId="{8C532EEF-6254-49A7-B844-2365DE8E5E6C}">
      <dsp:nvSpPr>
        <dsp:cNvPr id="0" name=""/>
        <dsp:cNvSpPr/>
      </dsp:nvSpPr>
      <dsp:spPr>
        <a:xfrm rot="5400000">
          <a:off x="1831280" y="-35497"/>
          <a:ext cx="743069" cy="28051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Общего характера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103658044,88 руб.</a:t>
          </a:r>
        </a:p>
      </dsp:txBody>
      <dsp:txXfrm rot="5400000">
        <a:off x="1831280" y="-35497"/>
        <a:ext cx="743069" cy="2805173"/>
      </dsp:txXfrm>
    </dsp:sp>
    <dsp:sp modelId="{E37B923B-3EE4-4C36-9B08-74064AD6E065}">
      <dsp:nvSpPr>
        <dsp:cNvPr id="0" name=""/>
        <dsp:cNvSpPr/>
      </dsp:nvSpPr>
      <dsp:spPr>
        <a:xfrm rot="5400000">
          <a:off x="-171477" y="2161910"/>
          <a:ext cx="1143183" cy="800228"/>
        </a:xfrm>
        <a:prstGeom prst="chevron">
          <a:avLst/>
        </a:prstGeom>
        <a:gradFill rotWithShape="0">
          <a:gsLst>
            <a:gs pos="0">
              <a:schemeClr val="accent2">
                <a:hueOff val="-970242"/>
                <a:satOff val="-55952"/>
                <a:lumOff val="575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970242"/>
                <a:satOff val="-55952"/>
                <a:lumOff val="575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970242"/>
                <a:satOff val="-55952"/>
                <a:lumOff val="575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 программ</a:t>
          </a:r>
        </a:p>
      </dsp:txBody>
      <dsp:txXfrm rot="5400000">
        <a:off x="-171477" y="2161910"/>
        <a:ext cx="1143183" cy="800228"/>
      </dsp:txXfrm>
    </dsp:sp>
    <dsp:sp modelId="{B310021F-A388-4E09-B1A3-C07C57E7EBE3}">
      <dsp:nvSpPr>
        <dsp:cNvPr id="0" name=""/>
        <dsp:cNvSpPr/>
      </dsp:nvSpPr>
      <dsp:spPr>
        <a:xfrm rot="5400000">
          <a:off x="1831280" y="959380"/>
          <a:ext cx="743069" cy="28051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отраслей экономики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60388002,18 руб.</a:t>
          </a:r>
        </a:p>
      </dsp:txBody>
      <dsp:txXfrm rot="5400000">
        <a:off x="1831280" y="959380"/>
        <a:ext cx="743069" cy="2805173"/>
      </dsp:txXfrm>
    </dsp:sp>
    <dsp:sp modelId="{A82FE52E-493E-403A-8D38-19F6CE9AAF7E}">
      <dsp:nvSpPr>
        <dsp:cNvPr id="0" name=""/>
        <dsp:cNvSpPr/>
      </dsp:nvSpPr>
      <dsp:spPr>
        <a:xfrm rot="5400000">
          <a:off x="-171477" y="3156787"/>
          <a:ext cx="1143183" cy="800228"/>
        </a:xfrm>
        <a:prstGeom prst="chevron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 программы</a:t>
          </a:r>
        </a:p>
      </dsp:txBody>
      <dsp:txXfrm rot="5400000">
        <a:off x="-171477" y="3156787"/>
        <a:ext cx="1143183" cy="800228"/>
      </dsp:txXfrm>
    </dsp:sp>
    <dsp:sp modelId="{92EC57FA-3DBD-48BD-961F-7DC38E496454}">
      <dsp:nvSpPr>
        <dsp:cNvPr id="0" name=""/>
        <dsp:cNvSpPr/>
      </dsp:nvSpPr>
      <dsp:spPr>
        <a:xfrm rot="5400000">
          <a:off x="1831280" y="1954258"/>
          <a:ext cx="743069" cy="28051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безопасности жизнедеятельности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1071039,20 руб.</a:t>
          </a:r>
        </a:p>
      </dsp:txBody>
      <dsp:txXfrm rot="5400000">
        <a:off x="1831280" y="1954258"/>
        <a:ext cx="743069" cy="2805173"/>
      </dsp:txXfrm>
    </dsp:sp>
  </dsp:spTree>
</dsp:drawing>
</file>

<file path=ppt/diagrams/drawing1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413309A-A9D8-4801-A87B-D10D35BCA0C9}">
      <dsp:nvSpPr>
        <dsp:cNvPr id="0" name=""/>
        <dsp:cNvSpPr/>
      </dsp:nvSpPr>
      <dsp:spPr>
        <a:xfrm rot="5400000">
          <a:off x="2633695" y="172154"/>
          <a:ext cx="1143183" cy="800228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 программ</a:t>
          </a: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sp:txBody>
      <dsp:txXfrm rot="5400000">
        <a:off x="2633695" y="172154"/>
        <a:ext cx="1143183" cy="800228"/>
      </dsp:txXfrm>
    </dsp:sp>
    <dsp:sp modelId="{E0BE48E1-1D51-4939-B561-9EBF5D354DC6}">
      <dsp:nvSpPr>
        <dsp:cNvPr id="0" name=""/>
        <dsp:cNvSpPr/>
      </dsp:nvSpPr>
      <dsp:spPr>
        <a:xfrm rot="16200000">
          <a:off x="1031052" y="-1030374"/>
          <a:ext cx="743069" cy="28051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985" tIns="6985" rIns="78232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Социальной направленности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501080203,10 </a:t>
          </a: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sp:txBody>
      <dsp:txXfrm rot="16200000">
        <a:off x="1031052" y="-1030374"/>
        <a:ext cx="743069" cy="2805173"/>
      </dsp:txXfrm>
    </dsp:sp>
    <dsp:sp modelId="{29EC7DF5-1802-48A3-8207-F59B95CADBA4}">
      <dsp:nvSpPr>
        <dsp:cNvPr id="0" name=""/>
        <dsp:cNvSpPr/>
      </dsp:nvSpPr>
      <dsp:spPr>
        <a:xfrm rot="5400000">
          <a:off x="2633695" y="1167032"/>
          <a:ext cx="1143183" cy="800228"/>
        </a:xfrm>
        <a:prstGeom prst="chevron">
          <a:avLst/>
        </a:prstGeom>
        <a:gradFill rotWithShape="0">
          <a:gsLst>
            <a:gs pos="0">
              <a:schemeClr val="accent2">
                <a:hueOff val="-485121"/>
                <a:satOff val="-27976"/>
                <a:lumOff val="287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485121"/>
                <a:satOff val="-27976"/>
                <a:lumOff val="287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485121"/>
                <a:satOff val="-27976"/>
                <a:lumOff val="287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 программы</a:t>
          </a:r>
        </a:p>
      </dsp:txBody>
      <dsp:txXfrm rot="5400000">
        <a:off x="2633695" y="1167032"/>
        <a:ext cx="1143183" cy="800228"/>
      </dsp:txXfrm>
    </dsp:sp>
    <dsp:sp modelId="{8C532EEF-6254-49A7-B844-2365DE8E5E6C}">
      <dsp:nvSpPr>
        <dsp:cNvPr id="0" name=""/>
        <dsp:cNvSpPr/>
      </dsp:nvSpPr>
      <dsp:spPr>
        <a:xfrm rot="16200000">
          <a:off x="1031052" y="-35497"/>
          <a:ext cx="743069" cy="28051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985" tIns="6985" rIns="78232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Общего характера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120841975,60 </a:t>
          </a: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sp:txBody>
      <dsp:txXfrm rot="16200000">
        <a:off x="1031052" y="-35497"/>
        <a:ext cx="743069" cy="2805173"/>
      </dsp:txXfrm>
    </dsp:sp>
    <dsp:sp modelId="{E37B923B-3EE4-4C36-9B08-74064AD6E065}">
      <dsp:nvSpPr>
        <dsp:cNvPr id="0" name=""/>
        <dsp:cNvSpPr/>
      </dsp:nvSpPr>
      <dsp:spPr>
        <a:xfrm rot="5400000">
          <a:off x="2633695" y="2161910"/>
          <a:ext cx="1143183" cy="800228"/>
        </a:xfrm>
        <a:prstGeom prst="chevron">
          <a:avLst/>
        </a:prstGeom>
        <a:gradFill rotWithShape="0">
          <a:gsLst>
            <a:gs pos="0">
              <a:schemeClr val="accent2">
                <a:hueOff val="-970242"/>
                <a:satOff val="-55952"/>
                <a:lumOff val="575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970242"/>
                <a:satOff val="-55952"/>
                <a:lumOff val="575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970242"/>
                <a:satOff val="-55952"/>
                <a:lumOff val="575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 программ</a:t>
          </a:r>
        </a:p>
      </dsp:txBody>
      <dsp:txXfrm rot="5400000">
        <a:off x="2633695" y="2161910"/>
        <a:ext cx="1143183" cy="800228"/>
      </dsp:txXfrm>
    </dsp:sp>
    <dsp:sp modelId="{B310021F-A388-4E09-B1A3-C07C57E7EBE3}">
      <dsp:nvSpPr>
        <dsp:cNvPr id="0" name=""/>
        <dsp:cNvSpPr/>
      </dsp:nvSpPr>
      <dsp:spPr>
        <a:xfrm rot="16200000">
          <a:off x="1031052" y="959380"/>
          <a:ext cx="743069" cy="28051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985" tIns="6985" rIns="78232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отраслей экономики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114793505,96 </a:t>
          </a:r>
          <a:r>
            <a:rPr lang="ru-RU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sp:txBody>
      <dsp:txXfrm rot="16200000">
        <a:off x="1031052" y="959380"/>
        <a:ext cx="743069" cy="2805173"/>
      </dsp:txXfrm>
    </dsp:sp>
    <dsp:sp modelId="{A82FE52E-493E-403A-8D38-19F6CE9AAF7E}">
      <dsp:nvSpPr>
        <dsp:cNvPr id="0" name=""/>
        <dsp:cNvSpPr/>
      </dsp:nvSpPr>
      <dsp:spPr>
        <a:xfrm rot="5400000">
          <a:off x="2633695" y="3156787"/>
          <a:ext cx="1143183" cy="800228"/>
        </a:xfrm>
        <a:prstGeom prst="chevron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 </a:t>
          </a:r>
          <a:r>
            <a:rPr lang="ru-RU" sz="105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программы</a:t>
          </a:r>
        </a:p>
      </dsp:txBody>
      <dsp:txXfrm rot="5400000">
        <a:off x="2633695" y="3156787"/>
        <a:ext cx="1143183" cy="800228"/>
      </dsp:txXfrm>
    </dsp:sp>
    <dsp:sp modelId="{92EC57FA-3DBD-48BD-961F-7DC38E496454}">
      <dsp:nvSpPr>
        <dsp:cNvPr id="0" name=""/>
        <dsp:cNvSpPr/>
      </dsp:nvSpPr>
      <dsp:spPr>
        <a:xfrm rot="16200000">
          <a:off x="1031052" y="1954258"/>
          <a:ext cx="743069" cy="28051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985" tIns="6985" rIns="78232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безопасности жизнедеятельности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2478669,75руб</a:t>
          </a:r>
          <a:r>
            <a:rPr lang="ru-RU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 rot="16200000">
        <a:off x="1031052" y="1954258"/>
        <a:ext cx="743069" cy="2805173"/>
      </dsp:txXfrm>
    </dsp:sp>
  </dsp:spTree>
</dsp:drawing>
</file>

<file path=ppt/diagrams/drawing1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2CAF939-02C5-4D9F-B5C4-66F01FFA4DBF}">
      <dsp:nvSpPr>
        <dsp:cNvPr id="0" name=""/>
        <dsp:cNvSpPr/>
      </dsp:nvSpPr>
      <dsp:spPr>
        <a:xfrm>
          <a:off x="0" y="0"/>
          <a:ext cx="2956184" cy="124402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DAB8D6-B62D-4BEC-9671-1C7FDBF69B85}">
      <dsp:nvSpPr>
        <dsp:cNvPr id="0" name=""/>
        <dsp:cNvSpPr/>
      </dsp:nvSpPr>
      <dsp:spPr>
        <a:xfrm>
          <a:off x="89024" y="165870"/>
          <a:ext cx="1322921" cy="91228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l="-15000" r="-1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F1C364-3932-4195-BE08-8FB4A0E8B51D}">
      <dsp:nvSpPr>
        <dsp:cNvPr id="0" name=""/>
        <dsp:cNvSpPr/>
      </dsp:nvSpPr>
      <dsp:spPr>
        <a:xfrm rot="10800000">
          <a:off x="89024" y="1244025"/>
          <a:ext cx="1322921" cy="1520475"/>
        </a:xfrm>
        <a:prstGeom prst="round2SameRect">
          <a:avLst>
            <a:gd name="adj1" fmla="val 10500"/>
            <a:gd name="adj2" fmla="val 0"/>
          </a:avLst>
        </a:prstGeom>
        <a:solidFill>
          <a:srgbClr val="10E7F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Подпрограмма «Патриотическое воспитание»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170000 </a:t>
          </a: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sp:txBody>
      <dsp:txXfrm rot="10800000">
        <a:off x="89024" y="1244025"/>
        <a:ext cx="1322921" cy="1520475"/>
      </dsp:txXfrm>
    </dsp:sp>
    <dsp:sp modelId="{5D39656E-2AD2-4B4E-BDB6-4467337419A7}">
      <dsp:nvSpPr>
        <dsp:cNvPr id="0" name=""/>
        <dsp:cNvSpPr/>
      </dsp:nvSpPr>
      <dsp:spPr>
        <a:xfrm>
          <a:off x="1544238" y="165870"/>
          <a:ext cx="1322921" cy="91228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t="-4000" b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7108F0-17FF-44E0-85E7-061DEBF089C4}">
      <dsp:nvSpPr>
        <dsp:cNvPr id="0" name=""/>
        <dsp:cNvSpPr/>
      </dsp:nvSpPr>
      <dsp:spPr>
        <a:xfrm rot="10800000">
          <a:off x="1544238" y="1244025"/>
          <a:ext cx="1322921" cy="1520475"/>
        </a:xfrm>
        <a:prstGeom prst="round2SameRect">
          <a:avLst>
            <a:gd name="adj1" fmla="val 10500"/>
            <a:gd name="adj2" fmla="val 0"/>
          </a:avLst>
        </a:prstGeom>
        <a:solidFill>
          <a:srgbClr val="10E7F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Подпрограмма «Молодежь»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458600 </a:t>
          </a: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sp:txBody>
      <dsp:txXfrm rot="10800000">
        <a:off x="1544238" y="1244025"/>
        <a:ext cx="1322921" cy="1520475"/>
      </dsp:txXfrm>
    </dsp:sp>
  </dsp:spTree>
</dsp:drawing>
</file>

<file path=ppt/diagrams/drawing2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BE71347-6AE5-4247-96F8-9B58A03DC08B}">
      <dsp:nvSpPr>
        <dsp:cNvPr id="0" name=""/>
        <dsp:cNvSpPr/>
      </dsp:nvSpPr>
      <dsp:spPr>
        <a:xfrm>
          <a:off x="0" y="9282"/>
          <a:ext cx="2674224" cy="393119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Подпрограмма «Развитие физической культуры и спорта»</a:t>
          </a:r>
        </a:p>
      </dsp:txBody>
      <dsp:txXfrm>
        <a:off x="0" y="9282"/>
        <a:ext cx="2674224" cy="393119"/>
      </dsp:txXfrm>
    </dsp:sp>
    <dsp:sp modelId="{3DE4FB95-A425-433A-83D7-EBFB6C6076DE}">
      <dsp:nvSpPr>
        <dsp:cNvPr id="0" name=""/>
        <dsp:cNvSpPr/>
      </dsp:nvSpPr>
      <dsp:spPr>
        <a:xfrm>
          <a:off x="0" y="402402"/>
          <a:ext cx="2674224" cy="2138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907" tIns="12700" rIns="71120" bIns="12700" numCol="1" spcCol="1270" anchor="t" anchorCtr="0">
          <a:noAutofit/>
        </a:bodyPr>
        <a:lstStyle/>
        <a:p>
          <a:pPr marL="57150" lvl="1" indent="-57150" algn="ctr" defTabSz="444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0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5199230,77 </a:t>
          </a: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sp:txBody>
      <dsp:txXfrm>
        <a:off x="0" y="402402"/>
        <a:ext cx="2674224" cy="213837"/>
      </dsp:txXfrm>
    </dsp:sp>
  </dsp:spTree>
</dsp:drawing>
</file>

<file path=ppt/diagrams/drawing2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BE71347-6AE5-4247-96F8-9B58A03DC08B}">
      <dsp:nvSpPr>
        <dsp:cNvPr id="0" name=""/>
        <dsp:cNvSpPr/>
      </dsp:nvSpPr>
      <dsp:spPr>
        <a:xfrm>
          <a:off x="0" y="1505"/>
          <a:ext cx="2674224" cy="38376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Подпрограмма «Развитие внутреннего и въездного туризма»</a:t>
          </a:r>
        </a:p>
      </dsp:txBody>
      <dsp:txXfrm>
        <a:off x="0" y="1505"/>
        <a:ext cx="2674224" cy="383760"/>
      </dsp:txXfrm>
    </dsp:sp>
    <dsp:sp modelId="{3DE4FB95-A425-433A-83D7-EBFB6C6076DE}">
      <dsp:nvSpPr>
        <dsp:cNvPr id="0" name=""/>
        <dsp:cNvSpPr/>
      </dsp:nvSpPr>
      <dsp:spPr>
        <a:xfrm>
          <a:off x="0" y="385265"/>
          <a:ext cx="2674224" cy="1629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907" tIns="12700" rIns="71120" bIns="12700" numCol="1" spcCol="1270" anchor="t" anchorCtr="0">
          <a:noAutofit/>
        </a:bodyPr>
        <a:lstStyle/>
        <a:p>
          <a:pPr marL="57150" lvl="1" indent="-57150" algn="ctr" defTabSz="444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0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450000 </a:t>
          </a: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sp:txBody>
      <dsp:txXfrm>
        <a:off x="0" y="385265"/>
        <a:ext cx="2674224" cy="162923"/>
      </dsp:txXfrm>
    </dsp:sp>
  </dsp:spTree>
</dsp:drawing>
</file>

<file path=ppt/diagrams/drawing2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2D1BA7C-1C5F-4BED-888F-2B96EFD9A1CB}">
      <dsp:nvSpPr>
        <dsp:cNvPr id="0" name=""/>
        <dsp:cNvSpPr/>
      </dsp:nvSpPr>
      <dsp:spPr>
        <a:xfrm>
          <a:off x="1084209" y="984"/>
          <a:ext cx="2120857" cy="95923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Подпрограмма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«Профилактика экстремизма и терроризма»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77520 </a:t>
          </a: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sp:txBody>
      <dsp:txXfrm>
        <a:off x="1084209" y="984"/>
        <a:ext cx="2120857" cy="959230"/>
      </dsp:txXfrm>
    </dsp:sp>
    <dsp:sp modelId="{0EB110EF-1281-426A-B00D-BCF5C193D80A}">
      <dsp:nvSpPr>
        <dsp:cNvPr id="0" name=""/>
        <dsp:cNvSpPr/>
      </dsp:nvSpPr>
      <dsp:spPr>
        <a:xfrm>
          <a:off x="39607" y="984"/>
          <a:ext cx="949637" cy="959230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9038F9B-F649-48AA-8773-3845BC785564}">
      <dsp:nvSpPr>
        <dsp:cNvPr id="0" name=""/>
        <dsp:cNvSpPr/>
      </dsp:nvSpPr>
      <dsp:spPr>
        <a:xfrm>
          <a:off x="39607" y="1118487"/>
          <a:ext cx="2120857" cy="959230"/>
        </a:xfrm>
        <a:prstGeom prst="rect">
          <a:avLst/>
        </a:prstGeom>
        <a:gradFill rotWithShape="0">
          <a:gsLst>
            <a:gs pos="0">
              <a:schemeClr val="accent4">
                <a:hueOff val="4900445"/>
                <a:satOff val="-20388"/>
                <a:lumOff val="480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4900445"/>
                <a:satOff val="-20388"/>
                <a:lumOff val="480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4900445"/>
                <a:satOff val="-20388"/>
                <a:lumOff val="480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Подпрограмма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«Профилактика правонарушений»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15000 руб.</a:t>
          </a:r>
        </a:p>
      </dsp:txBody>
      <dsp:txXfrm>
        <a:off x="39607" y="1118487"/>
        <a:ext cx="2120857" cy="959230"/>
      </dsp:txXfrm>
    </dsp:sp>
    <dsp:sp modelId="{936C032A-EE6B-4458-8D45-480E08498445}">
      <dsp:nvSpPr>
        <dsp:cNvPr id="0" name=""/>
        <dsp:cNvSpPr/>
      </dsp:nvSpPr>
      <dsp:spPr>
        <a:xfrm>
          <a:off x="2255429" y="1118487"/>
          <a:ext cx="949637" cy="959230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l="-31000" r="-31000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1D663B6-59B2-4594-9902-776968D1ED3C}">
      <dsp:nvSpPr>
        <dsp:cNvPr id="0" name=""/>
        <dsp:cNvSpPr/>
      </dsp:nvSpPr>
      <dsp:spPr>
        <a:xfrm>
          <a:off x="1084209" y="2235991"/>
          <a:ext cx="2120857" cy="959230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Подпрограмма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«Профилактика наркомании, незаконного потребления наркотических средств и психотропных веществ»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35000 руб.</a:t>
          </a:r>
        </a:p>
      </dsp:txBody>
      <dsp:txXfrm>
        <a:off x="1084209" y="2235991"/>
        <a:ext cx="2120857" cy="959230"/>
      </dsp:txXfrm>
    </dsp:sp>
    <dsp:sp modelId="{1061B8BF-C621-4675-A6C7-7FA7DAA2D9F8}">
      <dsp:nvSpPr>
        <dsp:cNvPr id="0" name=""/>
        <dsp:cNvSpPr/>
      </dsp:nvSpPr>
      <dsp:spPr>
        <a:xfrm>
          <a:off x="39607" y="2235991"/>
          <a:ext cx="949637" cy="959230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l="-20000" r="-20000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2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679F667-C66C-470E-A8AF-2ED2D4F6299C}">
      <dsp:nvSpPr>
        <dsp:cNvPr id="0" name=""/>
        <dsp:cNvSpPr/>
      </dsp:nvSpPr>
      <dsp:spPr>
        <a:xfrm>
          <a:off x="189239" y="0"/>
          <a:ext cx="1703585" cy="4744528"/>
        </a:xfrm>
        <a:prstGeom prst="roundRect">
          <a:avLst>
            <a:gd name="adj" fmla="val 10000"/>
          </a:avLst>
        </a:prstGeom>
        <a:solidFill>
          <a:srgbClr val="FFCC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деятельности по государственной регистрации актов гражданского состояния (оплата труда с начислениями)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2294564,50руб.</a:t>
          </a:r>
          <a:endParaRPr lang="ru-RU" sz="1000" kern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 </a:t>
          </a:r>
          <a:r>
            <a:rPr lang="ru-RU" sz="10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2023г </a:t>
          </a: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поступило </a:t>
          </a:r>
          <a:r>
            <a:rPr lang="ru-RU" sz="10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300 </a:t>
          </a: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обращений от граждан на регистрацию актов гражданского состояния, повторных </a:t>
          </a:r>
          <a:r>
            <a:rPr lang="ru-RU" sz="10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свидетельств - 300, </a:t>
          </a: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отработано </a:t>
          </a:r>
          <a:r>
            <a:rPr lang="ru-RU" sz="10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1690 запросов </a:t>
          </a: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  организаций и учреждений</a:t>
          </a:r>
        </a:p>
      </dsp:txBody>
      <dsp:txXfrm>
        <a:off x="189239" y="1897811"/>
        <a:ext cx="1703585" cy="1897811"/>
      </dsp:txXfrm>
    </dsp:sp>
    <dsp:sp modelId="{40907BA6-0E6A-484C-A450-93B582C4C92D}">
      <dsp:nvSpPr>
        <dsp:cNvPr id="0" name=""/>
        <dsp:cNvSpPr/>
      </dsp:nvSpPr>
      <dsp:spPr>
        <a:xfrm>
          <a:off x="303037" y="110397"/>
          <a:ext cx="1579928" cy="1293597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 t="-25000" b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B319F9-CC27-48F1-9274-2B8CAD9BC3FB}">
      <dsp:nvSpPr>
        <dsp:cNvPr id="0" name=""/>
        <dsp:cNvSpPr/>
      </dsp:nvSpPr>
      <dsp:spPr>
        <a:xfrm>
          <a:off x="2329762" y="0"/>
          <a:ext cx="2709049" cy="4744528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деятельности комиссии по делам </a:t>
          </a:r>
          <a:r>
            <a:rPr lang="ru-RU" sz="10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несовершеннолетних и административная комиссия </a:t>
          </a: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(оплата труда с начислениями)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2773951,16 </a:t>
          </a: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</a:t>
          </a:r>
          <a:r>
            <a:rPr lang="ru-RU" sz="10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2023г </a:t>
          </a: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проведено 23 заседания, из них 6 выездных, на которых рассмотрено 140 материалов. Вынесено 90 постановлений о наложении штрафов. Проведено 67 межведомственных рейдовых мероприятий. Снято с профилактического учета в связи с исправлением 5 несовершеннолетних и 9 семей.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29762" y="1897811"/>
        <a:ext cx="2709049" cy="1897811"/>
      </dsp:txXfrm>
    </dsp:sp>
    <dsp:sp modelId="{01BE7408-98B1-4E86-8D57-1156295BC414}">
      <dsp:nvSpPr>
        <dsp:cNvPr id="0" name=""/>
        <dsp:cNvSpPr/>
      </dsp:nvSpPr>
      <dsp:spPr>
        <a:xfrm>
          <a:off x="2514750" y="237471"/>
          <a:ext cx="972998" cy="818829"/>
        </a:xfrm>
        <a:prstGeom prst="ellipse">
          <a:avLst/>
        </a:prstGeom>
        <a:blipFill rotWithShape="1">
          <a:blip xmlns:r="http://schemas.openxmlformats.org/officeDocument/2006/relationships" r:embed="rId2"/>
          <a:srcRect/>
          <a:stretch>
            <a:fillRect l="-26000" r="-2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735349-A345-4916-A4D6-EB5DB746BF02}">
      <dsp:nvSpPr>
        <dsp:cNvPr id="0" name=""/>
        <dsp:cNvSpPr/>
      </dsp:nvSpPr>
      <dsp:spPr>
        <a:xfrm>
          <a:off x="5389746" y="0"/>
          <a:ext cx="1627623" cy="4744528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деятельности по государственному управлению охраной труда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(оплата труда с начислениями, услуги связи, обслуживание оргтехники, приобретение мебели и канцтоваров)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973528 </a:t>
          </a: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Проведено 19 проверок и оказано 55 консультаций по охране труда. Подготовлено 39 публикаций по вопросам охраны труда. Обучены и прошли проверку знаний требований по охране труда 584 человека. Специальная оценка условий труда проведена в 4 организациях на 22 рабочих местах . Оценка профессиональных рисков проведена в 22 организациях.</a:t>
          </a:r>
        </a:p>
      </dsp:txBody>
      <dsp:txXfrm>
        <a:off x="5389746" y="1897811"/>
        <a:ext cx="1627623" cy="1897811"/>
      </dsp:txXfrm>
    </dsp:sp>
    <dsp:sp modelId="{098A46EF-526B-49BC-9DAE-E6AB897996A5}">
      <dsp:nvSpPr>
        <dsp:cNvPr id="0" name=""/>
        <dsp:cNvSpPr/>
      </dsp:nvSpPr>
      <dsp:spPr>
        <a:xfrm>
          <a:off x="5447922" y="193873"/>
          <a:ext cx="1579928" cy="1091287"/>
        </a:xfrm>
        <a:prstGeom prst="ellipse">
          <a:avLst/>
        </a:prstGeom>
        <a:blipFill rotWithShape="1">
          <a:blip xmlns:r="http://schemas.openxmlformats.org/officeDocument/2006/relationships" r:embed="rId3"/>
          <a:srcRect/>
          <a:stretch>
            <a:fillRect l="-29000" r="-2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A561F4-261F-406D-9F70-E28C98C37F4D}">
      <dsp:nvSpPr>
        <dsp:cNvPr id="0" name=""/>
        <dsp:cNvSpPr/>
      </dsp:nvSpPr>
      <dsp:spPr>
        <a:xfrm>
          <a:off x="512019" y="4369424"/>
          <a:ext cx="6205936" cy="375104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#1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#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List2#3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Process10#1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Process10#2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pList2#4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pList2#5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pList2#6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pList2#7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pList2#8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0.86806</cdr:x>
      <cdr:y>0.05194</cdr:y>
    </cdr:from>
    <cdr:to>
      <cdr:x>1</cdr:x>
      <cdr:y>0.1662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="" xmlns:a16="http://schemas.microsoft.com/office/drawing/2014/main" id="{253841EB-1536-5AE1-8A6C-E6F11B320995}"/>
            </a:ext>
          </a:extLst>
        </cdr:cNvPr>
        <cdr:cNvSpPr txBox="1"/>
      </cdr:nvSpPr>
      <cdr:spPr>
        <a:xfrm xmlns:a="http://schemas.openxmlformats.org/drawingml/2006/main">
          <a:off x="6015842" y="141815"/>
          <a:ext cx="914400" cy="3120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0.33508</cdr:x>
      <cdr:y>0.01824</cdr:y>
    </cdr:from>
    <cdr:to>
      <cdr:x>0.47853</cdr:x>
      <cdr:y>0.13832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="" xmlns:a16="http://schemas.microsoft.com/office/drawing/2014/main" id="{1CFF1D1E-723F-098E-D6F6-E14499DB6213}"/>
            </a:ext>
          </a:extLst>
        </cdr:cNvPr>
        <cdr:cNvSpPr txBox="1"/>
      </cdr:nvSpPr>
      <cdr:spPr>
        <a:xfrm xmlns:a="http://schemas.openxmlformats.org/drawingml/2006/main">
          <a:off x="1130277" y="49398"/>
          <a:ext cx="483858" cy="3251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 smtClean="0">
              <a:latin typeface="Times New Roman" pitchFamily="18" charset="0"/>
              <a:cs typeface="Times New Roman" pitchFamily="18" charset="0"/>
            </a:rPr>
            <a:t>2023г</a:t>
          </a:r>
          <a:endParaRPr lang="ru-RU" sz="11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0.33508</cdr:x>
      <cdr:y>0.01824</cdr:y>
    </cdr:from>
    <cdr:to>
      <cdr:x>0.47853</cdr:x>
      <cdr:y>0.13832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="" xmlns:a16="http://schemas.microsoft.com/office/drawing/2014/main" id="{1CFF1D1E-723F-098E-D6F6-E14499DB6213}"/>
            </a:ext>
          </a:extLst>
        </cdr:cNvPr>
        <cdr:cNvSpPr txBox="1"/>
      </cdr:nvSpPr>
      <cdr:spPr>
        <a:xfrm xmlns:a="http://schemas.openxmlformats.org/drawingml/2006/main">
          <a:off x="1130277" y="49398"/>
          <a:ext cx="483858" cy="3251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 smtClean="0">
              <a:latin typeface="Times New Roman" pitchFamily="18" charset="0"/>
              <a:cs typeface="Times New Roman" pitchFamily="18" charset="0"/>
            </a:rPr>
            <a:t>2022г</a:t>
          </a:r>
          <a:endParaRPr lang="ru-RU" sz="11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0.0521</cdr:x>
      <cdr:y>0.64073</cdr:y>
    </cdr:from>
    <cdr:to>
      <cdr:x>0.19044</cdr:x>
      <cdr:y>0.8234</cdr:y>
    </cdr:to>
    <cdr:cxnSp macro="">
      <cdr:nvCxnSpPr>
        <cdr:cNvPr id="2" name="Прямая со стрелкой 1">
          <a:extLst xmlns:a="http://schemas.openxmlformats.org/drawingml/2006/main">
            <a:ext uri="{FF2B5EF4-FFF2-40B4-BE49-F238E27FC236}">
              <a16:creationId xmlns="" xmlns:a16="http://schemas.microsoft.com/office/drawing/2014/main" id="{35849EE1-260E-3D09-3DF5-7480EE172D95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H="1">
          <a:off x="289371" y="2675253"/>
          <a:ext cx="768420" cy="762682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3">
          <a:schemeClr val="accent4"/>
        </a:lnRef>
        <a:fillRef xmlns:a="http://schemas.openxmlformats.org/drawingml/2006/main" idx="0">
          <a:schemeClr val="accent4"/>
        </a:fillRef>
        <a:effectRef xmlns:a="http://schemas.openxmlformats.org/drawingml/2006/main" idx="2">
          <a:schemeClr val="accent4"/>
        </a:effectRef>
        <a:fontRef xmlns:a="http://schemas.openxmlformats.org/drawingml/2006/main" idx="minor">
          <a:schemeClr val="tx1"/>
        </a:fontRef>
      </cdr:style>
    </cdr:cxn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B588A96-8E69-49B7-A4CF-DF144947DB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9C41A113-0116-4841-BF47-76F9994930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5A30043-879A-4AD8-A95F-E8B9CA70C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B2BB9-A0D3-4A4A-9563-3C1317B40832}" type="datetimeFigureOut">
              <a:rPr lang="ru-RU" smtClean="0"/>
              <a:pPr/>
              <a:t>31.03.2024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D918D4A-1359-451F-A4C7-0C849C9EF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6AC7B1A-1E5B-4FF5-BBDA-5EE333390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D63C6-5636-45A2-8008-1920924270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15429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61B544B-F9C6-4256-8122-67FEDE9A2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9E99C48-16C0-4D6E-A936-4395DBDD2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4C70A92-2024-4AFF-AA67-F722DF977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B2BB9-A0D3-4A4A-9563-3C1317B40832}" type="datetimeFigureOut">
              <a:rPr lang="ru-RU" smtClean="0"/>
              <a:pPr/>
              <a:t>31.03.2024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FE370F2-496A-4A94-9E36-93852DD00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8B4EF44-E2B2-4763-999B-9947E5062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D63C6-5636-45A2-8008-1920924270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97115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D2327EC-6475-4F11-9B20-9E98394C9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216C450-2075-4D86-B24E-03313FE064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5D4E84F-9A1B-495D-9E6D-344BB22C6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B2BB9-A0D3-4A4A-9563-3C1317B40832}" type="datetimeFigureOut">
              <a:rPr lang="ru-RU" smtClean="0"/>
              <a:pPr/>
              <a:t>31.03.2024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73D15AA-182A-4CA0-9070-AA31E5B3D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6F0E13C-8A25-4FE7-A515-13F50A0E0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D63C6-5636-45A2-8008-1920924270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84710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07050EB-9AF8-4406-B820-58967733F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99449A9-2C9D-4685-844D-C93874B8C3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BEEC50B9-A7AC-41F8-9E45-FBE2ABB9BC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7CBFB8AD-F468-4C10-896A-3260E53D4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B2BB9-A0D3-4A4A-9563-3C1317B40832}" type="datetimeFigureOut">
              <a:rPr lang="ru-RU" smtClean="0"/>
              <a:pPr/>
              <a:t>31.03.2024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A040C23-B85F-4648-87F2-0D33779E1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8174BE2-5983-4EA1-A756-4906FE105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D63C6-5636-45A2-8008-1920924270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56782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0AF2601-3CA7-4188-9CAA-201558568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2D876B9-3A22-45CC-A86F-BBA5A9514D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DF611829-06B0-4516-A678-19807A72A4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C4D4EF06-02C1-4507-A649-E0D6B770F3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083BB035-E97C-4E68-9330-855645D931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26198753-41F0-423B-BEAF-89B827F9C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B2BB9-A0D3-4A4A-9563-3C1317B40832}" type="datetimeFigureOut">
              <a:rPr lang="ru-RU" smtClean="0"/>
              <a:pPr/>
              <a:t>31.03.2024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5DA23308-648E-49E9-9BDA-82DC60D93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5A5F2BDB-AADD-4C25-BEE7-7EC510705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D63C6-5636-45A2-8008-1920924270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54366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8FFC271-632C-488F-BBF3-5E3E72043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EB0F042D-F455-4E67-B42A-E988602E2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B2BB9-A0D3-4A4A-9563-3C1317B40832}" type="datetimeFigureOut">
              <a:rPr lang="ru-RU" smtClean="0"/>
              <a:pPr/>
              <a:t>31.03.2024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58D15B34-B5EF-4003-A7B5-215186FDB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4372F6F8-7B00-47AB-A1E3-37C5C1262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D63C6-5636-45A2-8008-1920924270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73547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ED0106A7-B94C-4AFA-AF2C-EE566DBE8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B2BB9-A0D3-4A4A-9563-3C1317B40832}" type="datetimeFigureOut">
              <a:rPr lang="ru-RU" smtClean="0"/>
              <a:pPr/>
              <a:t>31.03.2024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4BC37A5D-431D-4E3A-9E48-B259C8021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E0F1CFF4-EBCC-4F64-A323-EDF4494BA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D63C6-5636-45A2-8008-1920924270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36390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18E6897-BE7F-4F87-97A4-12A9DCC58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A4B5289-6981-4D6A-B76C-9744A584F1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AB4B4A7B-2B2D-46ED-B286-B8746CFAC2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7E2C313B-B832-4F30-BE6C-7B1FF19B4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B2BB9-A0D3-4A4A-9563-3C1317B40832}" type="datetimeFigureOut">
              <a:rPr lang="ru-RU" smtClean="0"/>
              <a:pPr/>
              <a:t>31.03.2024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9482945C-8442-41FB-81A9-1795DC347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4926E0DF-843F-4F02-8E04-7705488E3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D63C6-5636-45A2-8008-1920924270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97858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C420FD-AD44-4CD8-8AD0-DB1112280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601AE18A-66DE-4E62-AC2F-CA058B27F6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55B51FED-C8B6-4AB3-B7F9-2E76B0E258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3141642C-8A46-449C-8B5D-4263F7EDB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B2BB9-A0D3-4A4A-9563-3C1317B40832}" type="datetimeFigureOut">
              <a:rPr lang="ru-RU" smtClean="0"/>
              <a:pPr/>
              <a:t>31.03.2024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FC175781-C77C-4AC0-85E7-AEF1742E1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556E43BB-4CE7-4D7C-873B-3851CD3E7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D63C6-5636-45A2-8008-1920924270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31403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51CA5A8-8B93-4402-8A00-A9862714F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76B36CB9-D0C2-494B-A2FF-E3C7E73D6A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B057E58-B8DB-44F1-B4DB-DBBF6054A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B2BB9-A0D3-4A4A-9563-3C1317B40832}" type="datetimeFigureOut">
              <a:rPr lang="ru-RU" smtClean="0"/>
              <a:pPr/>
              <a:t>31.03.2024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5BF2CD8-782B-4CFA-AC11-87E2FDF1F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02EE90D-EE77-4494-948F-DE63FBEE3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D63C6-5636-45A2-8008-1920924270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60762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495F6F86-EC72-4CFC-8793-5BF5089FEB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CF370849-C758-4561-B6EF-65AA95FBF9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9CCEE83-7CB3-4316-9EB6-4DBDEFA7F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B2BB9-A0D3-4A4A-9563-3C1317B40832}" type="datetimeFigureOut">
              <a:rPr lang="ru-RU" smtClean="0"/>
              <a:pPr/>
              <a:t>31.03.2024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DF3B8CA-3073-4AD1-8A03-E7711F298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B0EDED7-9D79-437D-A693-2D229C317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D63C6-5636-45A2-8008-1920924270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10011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EF889C7-6655-4D4C-A9BA-A0465526A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A86A34A-BC01-4C8A-8BB8-AF593997A7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98B171A-F745-44B1-BEB8-EE251A41F8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EB2BB9-A0D3-4A4A-9563-3C1317B40832}" type="datetimeFigureOut">
              <a:rPr lang="ru-RU" smtClean="0"/>
              <a:pPr/>
              <a:t>31.03.2024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251279E-119E-4B85-9FCE-056F24D624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1388549-0569-4938-94D4-14B9F5F420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BD63C6-5636-45A2-8008-1920924270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91430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.xml"/><Relationship Id="rId5" Type="http://schemas.openxmlformats.org/officeDocument/2006/relationships/image" Target="../media/image12.png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chart" Target="../charts/chart5.xml"/><Relationship Id="rId4" Type="http://schemas.openxmlformats.org/officeDocument/2006/relationships/chart" Target="../charts/chart4.xml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8.xml"/><Relationship Id="rId5" Type="http://schemas.openxmlformats.org/officeDocument/2006/relationships/image" Target="../media/image19.png"/><Relationship Id="rId4" Type="http://schemas.openxmlformats.org/officeDocument/2006/relationships/chart" Target="../charts/chart7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18" Type="http://schemas.microsoft.com/office/2007/relationships/diagramDrawing" Target="../diagrams/drawing3.xml"/><Relationship Id="rId3" Type="http://schemas.openxmlformats.org/officeDocument/2006/relationships/image" Target="../media/image21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17" Type="http://schemas.openxmlformats.org/officeDocument/2006/relationships/diagramColors" Target="../diagrams/colors3.xml"/><Relationship Id="rId2" Type="http://schemas.openxmlformats.org/officeDocument/2006/relationships/image" Target="../media/image3.png"/><Relationship Id="rId16" Type="http://schemas.openxmlformats.org/officeDocument/2006/relationships/diagramQuickStyle" Target="../diagrams/quickStyle3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5" Type="http://schemas.openxmlformats.org/officeDocument/2006/relationships/diagramLayout" Target="../diagrams/layout3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Relationship Id="rId14" Type="http://schemas.openxmlformats.org/officeDocument/2006/relationships/diagramData" Target="../diagrams/data3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31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9.xml"/><Relationship Id="rId5" Type="http://schemas.openxmlformats.org/officeDocument/2006/relationships/chart" Target="../charts/chart18.xml"/><Relationship Id="rId4" Type="http://schemas.openxmlformats.org/officeDocument/2006/relationships/chart" Target="../charts/char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13" Type="http://schemas.openxmlformats.org/officeDocument/2006/relationships/image" Target="../media/image45.png"/><Relationship Id="rId18" Type="http://schemas.microsoft.com/office/2007/relationships/diagramDrawing" Target="../diagrams/drawing7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17" Type="http://schemas.openxmlformats.org/officeDocument/2006/relationships/diagramColors" Target="../diagrams/colors7.xml"/><Relationship Id="rId2" Type="http://schemas.openxmlformats.org/officeDocument/2006/relationships/image" Target="../media/image3.png"/><Relationship Id="rId16" Type="http://schemas.openxmlformats.org/officeDocument/2006/relationships/diagramQuickStyle" Target="../diagrams/quickStyle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5" Type="http://schemas.openxmlformats.org/officeDocument/2006/relationships/diagramLayout" Target="../diagrams/layout7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Relationship Id="rId14" Type="http://schemas.openxmlformats.org/officeDocument/2006/relationships/diagramData" Target="../diagrams/data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9.xml"/><Relationship Id="rId13" Type="http://schemas.openxmlformats.org/officeDocument/2006/relationships/diagramData" Target="../diagrams/data10.xml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12" Type="http://schemas.microsoft.com/office/2007/relationships/diagramDrawing" Target="../diagrams/drawing9.xml"/><Relationship Id="rId17" Type="http://schemas.microsoft.com/office/2007/relationships/diagramDrawing" Target="../diagrams/drawing10.xml"/><Relationship Id="rId2" Type="http://schemas.openxmlformats.org/officeDocument/2006/relationships/image" Target="../media/image3.png"/><Relationship Id="rId16" Type="http://schemas.openxmlformats.org/officeDocument/2006/relationships/diagramColors" Target="../diagrams/colors10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8.xml"/><Relationship Id="rId11" Type="http://schemas.openxmlformats.org/officeDocument/2006/relationships/diagramColors" Target="../diagrams/colors9.xml"/><Relationship Id="rId5" Type="http://schemas.openxmlformats.org/officeDocument/2006/relationships/diagramQuickStyle" Target="../diagrams/quickStyle8.xml"/><Relationship Id="rId15" Type="http://schemas.openxmlformats.org/officeDocument/2006/relationships/diagramQuickStyle" Target="../diagrams/quickStyle10.xml"/><Relationship Id="rId10" Type="http://schemas.openxmlformats.org/officeDocument/2006/relationships/diagramQuickStyle" Target="../diagrams/quickStyle9.xml"/><Relationship Id="rId4" Type="http://schemas.openxmlformats.org/officeDocument/2006/relationships/diagramLayout" Target="../diagrams/layout8.xml"/><Relationship Id="rId9" Type="http://schemas.openxmlformats.org/officeDocument/2006/relationships/diagramLayout" Target="../diagrams/layout9.xml"/><Relationship Id="rId14" Type="http://schemas.openxmlformats.org/officeDocument/2006/relationships/diagramLayout" Target="../diagrams/layout1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2.xml"/><Relationship Id="rId13" Type="http://schemas.openxmlformats.org/officeDocument/2006/relationships/image" Target="../media/image65.png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12" Type="http://schemas.microsoft.com/office/2007/relationships/diagramDrawing" Target="../diagrams/drawing1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1.xml"/><Relationship Id="rId11" Type="http://schemas.openxmlformats.org/officeDocument/2006/relationships/diagramColors" Target="../diagrams/colors12.xml"/><Relationship Id="rId5" Type="http://schemas.openxmlformats.org/officeDocument/2006/relationships/diagramQuickStyle" Target="../diagrams/quickStyle11.xml"/><Relationship Id="rId10" Type="http://schemas.openxmlformats.org/officeDocument/2006/relationships/diagramQuickStyle" Target="../diagrams/quickStyle12.xml"/><Relationship Id="rId4" Type="http://schemas.openxmlformats.org/officeDocument/2006/relationships/diagramLayout" Target="../diagrams/layout11.xml"/><Relationship Id="rId9" Type="http://schemas.openxmlformats.org/officeDocument/2006/relationships/diagramLayout" Target="../diagrams/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4.xml"/><Relationship Id="rId13" Type="http://schemas.openxmlformats.org/officeDocument/2006/relationships/diagramData" Target="../diagrams/data15.xml"/><Relationship Id="rId18" Type="http://schemas.openxmlformats.org/officeDocument/2006/relationships/diagramData" Target="../diagrams/data16.xml"/><Relationship Id="rId3" Type="http://schemas.openxmlformats.org/officeDocument/2006/relationships/diagramData" Target="../diagrams/data13.xml"/><Relationship Id="rId21" Type="http://schemas.openxmlformats.org/officeDocument/2006/relationships/diagramColors" Target="../diagrams/colors16.xml"/><Relationship Id="rId7" Type="http://schemas.microsoft.com/office/2007/relationships/diagramDrawing" Target="../diagrams/drawing13.xml"/><Relationship Id="rId12" Type="http://schemas.microsoft.com/office/2007/relationships/diagramDrawing" Target="../diagrams/drawing14.xml"/><Relationship Id="rId17" Type="http://schemas.microsoft.com/office/2007/relationships/diagramDrawing" Target="../diagrams/drawing15.xml"/><Relationship Id="rId2" Type="http://schemas.openxmlformats.org/officeDocument/2006/relationships/image" Target="../media/image3.png"/><Relationship Id="rId16" Type="http://schemas.openxmlformats.org/officeDocument/2006/relationships/diagramColors" Target="../diagrams/colors15.xml"/><Relationship Id="rId20" Type="http://schemas.openxmlformats.org/officeDocument/2006/relationships/diagramQuickStyle" Target="../diagrams/quickStyle1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3.xml"/><Relationship Id="rId11" Type="http://schemas.openxmlformats.org/officeDocument/2006/relationships/diagramColors" Target="../diagrams/colors14.xml"/><Relationship Id="rId5" Type="http://schemas.openxmlformats.org/officeDocument/2006/relationships/diagramQuickStyle" Target="../diagrams/quickStyle13.xml"/><Relationship Id="rId15" Type="http://schemas.openxmlformats.org/officeDocument/2006/relationships/diagramQuickStyle" Target="../diagrams/quickStyle15.xml"/><Relationship Id="rId10" Type="http://schemas.openxmlformats.org/officeDocument/2006/relationships/diagramQuickStyle" Target="../diagrams/quickStyle14.xml"/><Relationship Id="rId19" Type="http://schemas.openxmlformats.org/officeDocument/2006/relationships/diagramLayout" Target="../diagrams/layout16.xml"/><Relationship Id="rId4" Type="http://schemas.openxmlformats.org/officeDocument/2006/relationships/diagramLayout" Target="../diagrams/layout13.xml"/><Relationship Id="rId9" Type="http://schemas.openxmlformats.org/officeDocument/2006/relationships/diagramLayout" Target="../diagrams/layout14.xml"/><Relationship Id="rId14" Type="http://schemas.openxmlformats.org/officeDocument/2006/relationships/diagramLayout" Target="../diagrams/layout15.xml"/><Relationship Id="rId22" Type="http://schemas.microsoft.com/office/2007/relationships/diagramDrawing" Target="../diagrams/drawing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3.xml"/><Relationship Id="rId4" Type="http://schemas.openxmlformats.org/officeDocument/2006/relationships/chart" Target="../charts/chart2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6.xml"/><Relationship Id="rId4" Type="http://schemas.openxmlformats.org/officeDocument/2006/relationships/chart" Target="../charts/chart25.xml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7.xml"/><Relationship Id="rId13" Type="http://schemas.microsoft.com/office/2007/relationships/diagramDrawing" Target="../diagrams/drawing18.xml"/><Relationship Id="rId3" Type="http://schemas.openxmlformats.org/officeDocument/2006/relationships/image" Target="../media/image77.jpeg"/><Relationship Id="rId7" Type="http://schemas.openxmlformats.org/officeDocument/2006/relationships/diagramColors" Target="../diagrams/colors17.xml"/><Relationship Id="rId12" Type="http://schemas.openxmlformats.org/officeDocument/2006/relationships/diagramColors" Target="../diagrams/colors1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7.xml"/><Relationship Id="rId11" Type="http://schemas.openxmlformats.org/officeDocument/2006/relationships/diagramQuickStyle" Target="../diagrams/quickStyle18.xml"/><Relationship Id="rId5" Type="http://schemas.openxmlformats.org/officeDocument/2006/relationships/diagramLayout" Target="../diagrams/layout17.xml"/><Relationship Id="rId10" Type="http://schemas.openxmlformats.org/officeDocument/2006/relationships/diagramLayout" Target="../diagrams/layout18.xml"/><Relationship Id="rId4" Type="http://schemas.openxmlformats.org/officeDocument/2006/relationships/diagramData" Target="../diagrams/data17.xml"/><Relationship Id="rId9" Type="http://schemas.openxmlformats.org/officeDocument/2006/relationships/diagramData" Target="../diagrams/data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9.xml"/><Relationship Id="rId3" Type="http://schemas.openxmlformats.org/officeDocument/2006/relationships/image" Target="../media/image84.png"/><Relationship Id="rId7" Type="http://schemas.openxmlformats.org/officeDocument/2006/relationships/diagramColors" Target="../diagrams/colors19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9.xml"/><Relationship Id="rId5" Type="http://schemas.openxmlformats.org/officeDocument/2006/relationships/diagramLayout" Target="../diagrams/layout19.xml"/><Relationship Id="rId4" Type="http://schemas.openxmlformats.org/officeDocument/2006/relationships/diagramData" Target="../diagrams/data19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0.xml"/><Relationship Id="rId13" Type="http://schemas.openxmlformats.org/officeDocument/2006/relationships/diagramColors" Target="../diagrams/colors21.xml"/><Relationship Id="rId3" Type="http://schemas.openxmlformats.org/officeDocument/2006/relationships/image" Target="../media/image87.png"/><Relationship Id="rId7" Type="http://schemas.openxmlformats.org/officeDocument/2006/relationships/diagramQuickStyle" Target="../diagrams/quickStyle20.xml"/><Relationship Id="rId12" Type="http://schemas.openxmlformats.org/officeDocument/2006/relationships/diagramQuickStyle" Target="../diagrams/quickStyle2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0.xml"/><Relationship Id="rId11" Type="http://schemas.openxmlformats.org/officeDocument/2006/relationships/diagramLayout" Target="../diagrams/layout21.xml"/><Relationship Id="rId5" Type="http://schemas.openxmlformats.org/officeDocument/2006/relationships/diagramData" Target="../diagrams/data20.xml"/><Relationship Id="rId15" Type="http://schemas.openxmlformats.org/officeDocument/2006/relationships/image" Target="../media/image89.png"/><Relationship Id="rId10" Type="http://schemas.openxmlformats.org/officeDocument/2006/relationships/diagramData" Target="../diagrams/data21.xml"/><Relationship Id="rId4" Type="http://schemas.openxmlformats.org/officeDocument/2006/relationships/image" Target="../media/image88.png"/><Relationship Id="rId9" Type="http://schemas.microsoft.com/office/2007/relationships/diagramDrawing" Target="../diagrams/drawing20.xml"/><Relationship Id="rId14" Type="http://schemas.microsoft.com/office/2007/relationships/diagramDrawing" Target="../diagrams/drawing21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diagramData" Target="../diagrams/data22.xml"/><Relationship Id="rId7" Type="http://schemas.microsoft.com/office/2007/relationships/diagramDrawing" Target="../diagrams/drawing2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2.xml"/><Relationship Id="rId5" Type="http://schemas.openxmlformats.org/officeDocument/2006/relationships/diagramQuickStyle" Target="../diagrams/quickStyle22.xml"/><Relationship Id="rId4" Type="http://schemas.openxmlformats.org/officeDocument/2006/relationships/diagramLayout" Target="../diagrams/layout2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3.xml"/><Relationship Id="rId5" Type="http://schemas.openxmlformats.org/officeDocument/2006/relationships/diagramQuickStyle" Target="../diagrams/quickStyle23.xml"/><Relationship Id="rId4" Type="http://schemas.openxmlformats.org/officeDocument/2006/relationships/diagramLayout" Target="../diagrams/layout23.xml"/></Relationships>
</file>

<file path=ppt/slides/_rels/slide3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4.xml"/><Relationship Id="rId3" Type="http://schemas.openxmlformats.org/officeDocument/2006/relationships/image" Target="../media/image94.png"/><Relationship Id="rId7" Type="http://schemas.openxmlformats.org/officeDocument/2006/relationships/diagramColors" Target="../diagrams/colors2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4.xml"/><Relationship Id="rId5" Type="http://schemas.openxmlformats.org/officeDocument/2006/relationships/diagramLayout" Target="../diagrams/layout24.xml"/><Relationship Id="rId10" Type="http://schemas.openxmlformats.org/officeDocument/2006/relationships/image" Target="../media/image99.png"/><Relationship Id="rId4" Type="http://schemas.openxmlformats.org/officeDocument/2006/relationships/diagramData" Target="../diagrams/data24.xml"/><Relationship Id="rId9" Type="http://schemas.openxmlformats.org/officeDocument/2006/relationships/image" Target="../media/image9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9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3.png"/><Relationship Id="rId5" Type="http://schemas.openxmlformats.org/officeDocument/2006/relationships/image" Target="../media/image132.jpeg"/><Relationship Id="rId4" Type="http://schemas.openxmlformats.org/officeDocument/2006/relationships/image" Target="../media/image131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6.png"/><Relationship Id="rId5" Type="http://schemas.openxmlformats.org/officeDocument/2006/relationships/image" Target="../media/image135.jpeg"/><Relationship Id="rId4" Type="http://schemas.openxmlformats.org/officeDocument/2006/relationships/image" Target="../media/image134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0.jpeg"/><Relationship Id="rId5" Type="http://schemas.openxmlformats.org/officeDocument/2006/relationships/image" Target="../media/image139.jpeg"/><Relationship Id="rId4" Type="http://schemas.openxmlformats.org/officeDocument/2006/relationships/image" Target="../media/image138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3.jpeg"/><Relationship Id="rId4" Type="http://schemas.openxmlformats.org/officeDocument/2006/relationships/image" Target="../media/image142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6.jpeg"/><Relationship Id="rId4" Type="http://schemas.openxmlformats.org/officeDocument/2006/relationships/image" Target="../media/image145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mailto:fin620@list.ru" TargetMode="External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F1E5B35B-DCF8-FB26-F301-F95084EA796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b="654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F11E76BA-A006-B398-109C-C8831A28ADD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6274" y="393603"/>
            <a:ext cx="1274078" cy="16295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1C7F493-5E64-8FDF-5E49-9442A508AFAB}"/>
              </a:ext>
            </a:extLst>
          </p:cNvPr>
          <p:cNvSpPr txBox="1"/>
          <p:nvPr/>
        </p:nvSpPr>
        <p:spPr>
          <a:xfrm>
            <a:off x="3246469" y="946774"/>
            <a:ext cx="56990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Анучинский</a:t>
            </a:r>
            <a:r>
              <a:rPr lang="ru-RU" sz="28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округ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297403C-F9A7-5B93-9031-A8CEA9544572}"/>
              </a:ext>
            </a:extLst>
          </p:cNvPr>
          <p:cNvSpPr txBox="1"/>
          <p:nvPr/>
        </p:nvSpPr>
        <p:spPr>
          <a:xfrm>
            <a:off x="2670570" y="2939988"/>
            <a:ext cx="61882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ДЛЯ ГРАЖДАН</a:t>
            </a:r>
          </a:p>
          <a:p>
            <a:pPr algn="ctr"/>
            <a:r>
              <a:rPr lang="ru-RU" sz="28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проекту решения «Об исполнении</a:t>
            </a:r>
          </a:p>
          <a:p>
            <a:pPr algn="ctr"/>
            <a:r>
              <a:rPr lang="ru-RU" sz="28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округа за </a:t>
            </a:r>
            <a:r>
              <a:rPr lang="ru-RU" sz="28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28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год»</a:t>
            </a:r>
          </a:p>
        </p:txBody>
      </p:sp>
    </p:spTree>
    <p:extLst>
      <p:ext uri="{BB962C8B-B14F-4D97-AF65-F5344CB8AC3E}">
        <p14:creationId xmlns="" xmlns:p14="http://schemas.microsoft.com/office/powerpoint/2010/main" val="810870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A0D756FF-E579-86EA-592B-F95023716F0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D4FB77E5-BC32-DE90-0DCF-DD21EDF43D35}"/>
              </a:ext>
            </a:extLst>
          </p:cNvPr>
          <p:cNvSpPr/>
          <p:nvPr/>
        </p:nvSpPr>
        <p:spPr>
          <a:xfrm>
            <a:off x="2416028" y="154918"/>
            <a:ext cx="7902095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Общая характеристика округа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1813339C-8E9E-6C35-5151-528C2FE6F9E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3258" y="602224"/>
            <a:ext cx="2676376" cy="37676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960BAF8-0900-5271-DAC9-A909064EB150}"/>
              </a:ext>
            </a:extLst>
          </p:cNvPr>
          <p:cNvSpPr txBox="1"/>
          <p:nvPr/>
        </p:nvSpPr>
        <p:spPr>
          <a:xfrm>
            <a:off x="3358275" y="815730"/>
            <a:ext cx="7631303" cy="669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4958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Законом Приморского края от 16.09.2019г № 568-КЗ «Об Анучинском муниципальном округе»  путем объединения 4-х сельских поселений, район был преобразован в муниципальный округ. Анучинский муниципальный округ находится в центральной части Приморского края.</a:t>
            </a: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Courier New" panose="02070309020205020404" pitchFamily="49" charset="0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3E569D9-5FEF-C040-EB4C-F3F808935310}"/>
              </a:ext>
            </a:extLst>
          </p:cNvPr>
          <p:cNvSpPr txBox="1"/>
          <p:nvPr/>
        </p:nvSpPr>
        <p:spPr>
          <a:xfrm>
            <a:off x="3282892" y="1570031"/>
            <a:ext cx="7706686" cy="22213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49580" algn="just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</a:rPr>
              <a:t>Административным центром муниципального округа является село Анучино. Площадь округа – 391383,28 га.</a:t>
            </a: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Courier New" panose="02070309020205020404" pitchFamily="49" charset="0"/>
            </a:endParaRPr>
          </a:p>
          <a:p>
            <a:pPr marL="0" marR="0" lvl="0" indent="450215" algn="just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</a:rPr>
              <a:t>Округ граничит на севере со Спасским районом, на северо-западе – с Черниговским, на востоке – с Яковлевским, Чугуевским районами и городом Арсеньев, на юго-востоке – с Партизанским, на юге – с городом Партизанск, на юго-западе – со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</a:rPr>
              <a:t>Шкотовским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</a:rPr>
              <a:t>, на западе – с Михайловским районом. Сеть населенных пунктов в границах района представлена 29 сельскими населенными пунктами.</a:t>
            </a: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Courier New" panose="02070309020205020404" pitchFamily="49" charset="0"/>
            </a:endParaRPr>
          </a:p>
          <a:p>
            <a:pPr marL="0" marR="0" lvl="0" indent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</a:rPr>
              <a:t>Экономика района представлена следующими отраслями: сельское и лесное хозяйство, промышленность, строительство, торговля, общественное питание, платные услуги населению.</a:t>
            </a: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Courier New" panose="02070309020205020404" pitchFamily="49" charset="0"/>
            </a:endParaRPr>
          </a:p>
          <a:p>
            <a:pPr marL="0" marR="0" lvl="0" indent="449580" algn="just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</a:rPr>
              <a:t>Сообщение между населенными пунктами в границах округа осуществляется автомобильным транспортом. Внешние связи района осуществляются главным образом железнодорожным транспортом по Транссибирской магистрали (через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</a:rPr>
              <a:t>ст.Сибирцево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</a:rPr>
              <a:t>), автомобильным – по федеральной дороге М60 (через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</a:rPr>
              <a:t>г.Уссурийск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</a:rPr>
              <a:t>) и воздушным – через аэропорт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</a:rPr>
              <a:t>Кневичи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</a:rPr>
              <a:t> г. Владивостока.</a:t>
            </a: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1521741B-7037-B83C-91FD-B687D2B2507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24237" y="3791408"/>
            <a:ext cx="5938019" cy="174360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28232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3A79AE61-A247-FE38-321F-DE91B776B60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1F104CE-2E02-5963-03A0-585EF8DADE8F}"/>
              </a:ext>
            </a:extLst>
          </p:cNvPr>
          <p:cNvSpPr txBox="1"/>
          <p:nvPr/>
        </p:nvSpPr>
        <p:spPr>
          <a:xfrm>
            <a:off x="325072" y="134509"/>
            <a:ext cx="1161246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Вводная часть.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«Бюджет для граждан» разработан в целях реализации принципа прозрачности, открытости бюджета и информирования жителей о расходовании средств бюджета Анучинского муниципального округа за 2022год.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«Бюджет для граждан» носит ознакомительный и осведомительный характер и размещен с целью информирования населения в доступной форме.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на интернет - ресурсе наглядно отображает сопоставление плановых и фактических значений показателей развития экономики округа, содержит параметры исполнения доходной и расходной части бюджета округа. Представленная информация позволит гражданам составить представление об источниках формирования доходов бюджета округа, направлениях расходования бюджетных средств в 2022году.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0E899670-F2B0-1C70-13D7-4F57200DF04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5072" y="1407525"/>
            <a:ext cx="2231073" cy="14969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CD868C5-A0F9-A267-1705-656C379864A7}"/>
              </a:ext>
            </a:extLst>
          </p:cNvPr>
          <p:cNvSpPr txBox="1"/>
          <p:nvPr/>
        </p:nvSpPr>
        <p:spPr>
          <a:xfrm>
            <a:off x="2556145" y="1457948"/>
            <a:ext cx="9448501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кодекс Российской Федерации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основной документ, регулирующий отношения, связанные с формированием и исполнением бюджетов, государственными и муниципальными заимствованиями, долгом.</a:t>
            </a:r>
          </a:p>
          <a:p>
            <a:pPr algn="just"/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самоуправления.</a:t>
            </a:r>
          </a:p>
          <a:p>
            <a:pPr algn="just"/>
            <a:r>
              <a:rPr lang="ru-RU" sz="1100" b="1" i="1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 </a:t>
            </a:r>
            <a:r>
              <a:rPr lang="ru-RU" sz="11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поступающие в бюджет денежные средства, за исключением средств, являющихся источниками финансирования дефицита бюджета.</a:t>
            </a:r>
          </a:p>
          <a:p>
            <a:pPr algn="just"/>
            <a:r>
              <a:rPr lang="ru-RU" sz="11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1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sz="110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денежные средства, предоставляемые из бюджета на выполнение органами государственной власти и местного самоуправления возложенных на них функций и задач</a:t>
            </a:r>
            <a:r>
              <a:rPr lang="ru-RU" sz="11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1EDB0CF1-E790-21FC-6F86-8337792A50A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t="5213" b="3037"/>
          <a:stretch/>
        </p:blipFill>
        <p:spPr>
          <a:xfrm>
            <a:off x="325072" y="3094127"/>
            <a:ext cx="3902979" cy="309694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E7C7F764-579F-9D4B-7E63-D81B19BF787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43280" y="3017481"/>
            <a:ext cx="2141410" cy="186376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3ACD646A-6A46-FCE5-B30D-473B68466C02}"/>
              </a:ext>
            </a:extLst>
          </p:cNvPr>
          <p:cNvSpPr txBox="1"/>
          <p:nvPr/>
        </p:nvSpPr>
        <p:spPr>
          <a:xfrm>
            <a:off x="6561064" y="2709406"/>
            <a:ext cx="544358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b="1" i="1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финансирования дефицита бюджета</a:t>
            </a:r>
            <a:r>
              <a:rPr lang="ru-RU" sz="1100" b="0" i="1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1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поступления денежных средств в </a:t>
            </a:r>
            <a:r>
              <a:rPr lang="ru-RU" sz="110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</a:t>
            </a:r>
            <a:r>
              <a:rPr lang="ru-RU" sz="11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направляемые на покрытие разницы, возникающей в результате превышения расходов </a:t>
            </a:r>
            <a:r>
              <a:rPr lang="ru-RU" sz="110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</a:t>
            </a:r>
            <a:r>
              <a:rPr lang="ru-RU" sz="11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над его доходами, и погашение ранее привлеченных долговых обязательств.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FC7A8B54-0402-DD28-9C5A-E7968F9931FB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89292" y="3478847"/>
            <a:ext cx="4487045" cy="206062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67272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D3BD746-1E84-7F5A-C336-9A4F48CEEC9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B563C7CE-C9BC-60FC-D7CE-6C563F427A0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5465" y="259296"/>
            <a:ext cx="6052946" cy="28257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3D34989-3E67-552A-461F-1F09F5C07605}"/>
              </a:ext>
            </a:extLst>
          </p:cNvPr>
          <p:cNvSpPr txBox="1"/>
          <p:nvPr/>
        </p:nvSpPr>
        <p:spPr>
          <a:xfrm>
            <a:off x="6278412" y="1938870"/>
            <a:ext cx="5592997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Кассовое обслуживание исполнения бюджета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проведение и учет операций по кассовым поступлениям в бюджет и кассовым выплатам из бюджета.</a:t>
            </a:r>
          </a:p>
          <a:p>
            <a:pPr algn="just"/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отношения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взаимоотношения между публично – правовыми образованиями по вопросам регулирования бюджетных правоотношений.</a:t>
            </a:r>
          </a:p>
          <a:p>
            <a:pPr algn="just"/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Финансовый год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законодательно установленный годовой срок исполнения бюджета. В Российской Федерации соответствует календарному году с 1 января по 31 декабря.</a:t>
            </a:r>
          </a:p>
          <a:p>
            <a:pPr algn="just"/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84A59CA9-7284-EF73-715D-9AAC22CF0392}"/>
              </a:ext>
            </a:extLst>
          </p:cNvPr>
          <p:cNvSpPr txBox="1"/>
          <p:nvPr/>
        </p:nvSpPr>
        <p:spPr>
          <a:xfrm>
            <a:off x="6278411" y="171593"/>
            <a:ext cx="5592998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Бюджетные ассигнования –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предельные объемы денежных средств, предусмотренных в соответствующем финансовом году для исполнения бюджетных обязательств.</a:t>
            </a:r>
          </a:p>
          <a:p>
            <a:pPr algn="just"/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Бюджетные обязательства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расходные обязательства, подлежащие исполнению в соответствующем финансовом году.</a:t>
            </a:r>
          </a:p>
          <a:p>
            <a:pPr algn="just"/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Бюджетные инвестиции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бюджетные средства, направляемые на создание или увеличение за счет средств бюджета стоимости государственного (муниципального) имущества.</a:t>
            </a:r>
          </a:p>
          <a:p>
            <a:pPr algn="just"/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Сводная бюджетная роспись –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документ, который составляется и ведется финансовым органом в целях организации исполнения бюджета по расходам бюджета и источникам финансирования дефицита бюджета.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E0558C0-ACF8-4CEA-C735-7A87561B1311}"/>
              </a:ext>
            </a:extLst>
          </p:cNvPr>
          <p:cNvSpPr txBox="1"/>
          <p:nvPr/>
        </p:nvSpPr>
        <p:spPr>
          <a:xfrm>
            <a:off x="125087" y="3216143"/>
            <a:ext cx="1174632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i="1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долг</a:t>
            </a:r>
            <a:r>
              <a:rPr lang="ru-RU" sz="1100" b="0" i="1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1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— обязательства, возникающие из </a:t>
            </a:r>
            <a:r>
              <a:rPr lang="ru-RU" sz="110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</a:t>
            </a:r>
            <a:r>
              <a:rPr lang="ru-RU" sz="11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заимствований, гарантий по обязательствам третьих лиц, другие обязательства в соответствии с видами долговых обязательств, установленными Бюджетным Кодексом РФ, принятые на себя </a:t>
            </a:r>
            <a:r>
              <a:rPr lang="ru-RU" sz="110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</a:t>
            </a:r>
            <a:r>
              <a:rPr lang="ru-RU" sz="11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образованием.</a:t>
            </a:r>
          </a:p>
          <a:p>
            <a:r>
              <a:rPr lang="ru-RU" sz="1100" b="1" i="1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</a:t>
            </a:r>
            <a:r>
              <a:rPr lang="ru-RU" sz="1100" b="0" i="1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1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документ стратегического планирования, содержащий комплекс планируемых мероприятий, взаимоувязанных по задачам, срокам осуществления, исполнителям и ресурсам и обеспечивающих наиболее эффективное достижение целей и решение задач социально-экономического развития муниципального образования.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67280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876D7232-9CAF-8F4D-F565-42832A3BAEB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29395F4-A8D4-B9AA-E259-31510E01B083}"/>
              </a:ext>
            </a:extLst>
          </p:cNvPr>
          <p:cNvSpPr txBox="1"/>
          <p:nvPr/>
        </p:nvSpPr>
        <p:spPr>
          <a:xfrm>
            <a:off x="2564234" y="217924"/>
            <a:ext cx="7299695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прогнозных значений социально-экономических показателей</a:t>
            </a:r>
          </a:p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Анучинского муниципального округа за </a:t>
            </a:r>
            <a:r>
              <a:rPr lang="ru-RU" sz="1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B8E8DB31-65AD-7DD0-7D1D-F3C6C4D6D97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836" y="928291"/>
            <a:ext cx="1923916" cy="1274984"/>
          </a:xfrm>
          <a:prstGeom prst="rect">
            <a:avLst/>
          </a:prstGeom>
        </p:spPr>
      </p:pic>
      <p:graphicFrame>
        <p:nvGraphicFramePr>
          <p:cNvPr id="7" name="Диаграмма 6">
            <a:extLst>
              <a:ext uri="{FF2B5EF4-FFF2-40B4-BE49-F238E27FC236}">
                <a16:creationId xmlns="" xmlns:a16="http://schemas.microsoft.com/office/drawing/2014/main" id="{043A1316-D23E-F8FF-76AC-4D70F0EC44DC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4195555427"/>
              </p:ext>
            </p:extLst>
          </p:nvPr>
        </p:nvGraphicFramePr>
        <p:xfrm>
          <a:off x="2165244" y="710367"/>
          <a:ext cx="4196080" cy="2530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8F77147-881D-0E0D-DC2F-A7F01E306AC0}"/>
              </a:ext>
            </a:extLst>
          </p:cNvPr>
          <p:cNvSpPr txBox="1"/>
          <p:nvPr/>
        </p:nvSpPr>
        <p:spPr>
          <a:xfrm>
            <a:off x="114220" y="2203275"/>
            <a:ext cx="17856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2023г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2022г 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99,5,0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2023г (оценка)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12239чел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9295D400-1D26-D8DB-1EF7-8723CC21B0C5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5836" y="3731730"/>
            <a:ext cx="2314019" cy="1274984"/>
          </a:xfrm>
          <a:prstGeom prst="rect">
            <a:avLst/>
          </a:prstGeom>
        </p:spPr>
      </p:pic>
      <p:graphicFrame>
        <p:nvGraphicFramePr>
          <p:cNvPr id="12" name="Диаграмма 11">
            <a:extLst>
              <a:ext uri="{FF2B5EF4-FFF2-40B4-BE49-F238E27FC236}">
                <a16:creationId xmlns="" xmlns:a16="http://schemas.microsoft.com/office/drawing/2014/main" id="{46D2774E-A203-03A2-5A21-E4A1E8F193A5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18044061"/>
              </p:ext>
            </p:extLst>
          </p:nvPr>
        </p:nvGraphicFramePr>
        <p:xfrm>
          <a:off x="2428240" y="3346860"/>
          <a:ext cx="3942080" cy="28007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B911EC08-030E-A124-8552-B15A352624B6}"/>
              </a:ext>
            </a:extLst>
          </p:cNvPr>
          <p:cNvSpPr txBox="1"/>
          <p:nvPr/>
        </p:nvSpPr>
        <p:spPr>
          <a:xfrm>
            <a:off x="203200" y="5091502"/>
            <a:ext cx="2092960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2023г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2022г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143,7 %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2023г(оценка)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2700кв.м.</a:t>
            </a:r>
          </a:p>
          <a:p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E516163D-966F-FF91-6873-3C7C2BD8CDBF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733188" y="964496"/>
            <a:ext cx="2130742" cy="1538861"/>
          </a:xfrm>
          <a:prstGeom prst="rect">
            <a:avLst/>
          </a:prstGeom>
        </p:spPr>
      </p:pic>
      <p:graphicFrame>
        <p:nvGraphicFramePr>
          <p:cNvPr id="17" name="Диаграмма 16">
            <a:extLst>
              <a:ext uri="{FF2B5EF4-FFF2-40B4-BE49-F238E27FC236}">
                <a16:creationId xmlns="" xmlns:a16="http://schemas.microsoft.com/office/drawing/2014/main" id="{35DE855A-F90E-4351-2C03-FE2131010446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410462299"/>
              </p:ext>
            </p:extLst>
          </p:nvPr>
        </p:nvGraphicFramePr>
        <p:xfrm>
          <a:off x="6827519" y="2664220"/>
          <a:ext cx="3942081" cy="3246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7B7CDAF4-415C-BF3A-509F-FACF87A70733}"/>
              </a:ext>
            </a:extLst>
          </p:cNvPr>
          <p:cNvSpPr txBox="1"/>
          <p:nvPr/>
        </p:nvSpPr>
        <p:spPr>
          <a:xfrm>
            <a:off x="9979422" y="1375539"/>
            <a:ext cx="17655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2023г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2022г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(-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14,8%)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2023г (оценка)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3,2% 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85024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CCCDA578-8E59-6B55-DD59-117549E8947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B93E5204-F65B-F6E9-E5D0-0E450F89E0A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857" y="1050818"/>
            <a:ext cx="2337383" cy="14625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5BA9677-3E71-99F6-59AF-9F05093A8865}"/>
              </a:ext>
            </a:extLst>
          </p:cNvPr>
          <p:cNvSpPr txBox="1"/>
          <p:nvPr/>
        </p:nvSpPr>
        <p:spPr>
          <a:xfrm>
            <a:off x="2564235" y="217924"/>
            <a:ext cx="7063530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прогнозных значений социально-экономических показателей</a:t>
            </a:r>
          </a:p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Анучинского муниципального округа за </a:t>
            </a:r>
            <a:r>
              <a:rPr lang="ru-RU" sz="1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="" xmlns:a16="http://schemas.microsoft.com/office/drawing/2014/main" id="{7589BA53-6668-C804-3613-E7200BE4B33E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897998306"/>
              </p:ext>
            </p:extLst>
          </p:nvPr>
        </p:nvGraphicFramePr>
        <p:xfrm>
          <a:off x="2336800" y="710367"/>
          <a:ext cx="4226560" cy="29931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BABAFD3-1FFC-9038-898E-2017C2119B2E}"/>
              </a:ext>
            </a:extLst>
          </p:cNvPr>
          <p:cNvSpPr txBox="1"/>
          <p:nvPr/>
        </p:nvSpPr>
        <p:spPr>
          <a:xfrm>
            <a:off x="315674" y="2659558"/>
            <a:ext cx="188774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2023г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2022г 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122,6%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2023г(оценка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61070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  <a:p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="" xmlns:a16="http://schemas.microsoft.com/office/drawing/2014/main" id="{B2280545-F1FF-4AAA-89FD-BCD58B781B58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519883101"/>
              </p:ext>
            </p:extLst>
          </p:nvPr>
        </p:nvGraphicFramePr>
        <p:xfrm>
          <a:off x="8437245" y="832603"/>
          <a:ext cx="3690620" cy="2596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F4214E6B-E649-46E5-7832-A86B82A584A1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54470" y="954068"/>
            <a:ext cx="2111358" cy="140850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91FDAA5E-E66D-D408-01FC-47EF18FBEAF1}"/>
              </a:ext>
            </a:extLst>
          </p:cNvPr>
          <p:cNvSpPr txBox="1"/>
          <p:nvPr/>
        </p:nvSpPr>
        <p:spPr>
          <a:xfrm>
            <a:off x="6595428" y="2419241"/>
            <a:ext cx="2102468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2023г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2022г 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326,5%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2023г(оценка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67,5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млн.руб.</a:t>
            </a:r>
          </a:p>
          <a:p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9199B0FD-E6C5-1565-E7FF-C005CA5103F9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697896" y="4027017"/>
            <a:ext cx="2123115" cy="1581302"/>
          </a:xfrm>
          <a:prstGeom prst="rect">
            <a:avLst/>
          </a:prstGeom>
        </p:spPr>
      </p:pic>
      <p:graphicFrame>
        <p:nvGraphicFramePr>
          <p:cNvPr id="8" name="Диаграмма 7">
            <a:extLst>
              <a:ext uri="{FF2B5EF4-FFF2-40B4-BE49-F238E27FC236}">
                <a16:creationId xmlns="" xmlns:a16="http://schemas.microsoft.com/office/drawing/2014/main" id="{67E7335D-1627-BA3A-3D23-E0ADDCF2CFE3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388491387"/>
              </p:ext>
            </p:extLst>
          </p:nvPr>
        </p:nvGraphicFramePr>
        <p:xfrm>
          <a:off x="4639205" y="3767938"/>
          <a:ext cx="4988560" cy="2856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B6AE8D7-B8FF-7A38-1E9F-11FB1FEB8A9E}"/>
              </a:ext>
            </a:extLst>
          </p:cNvPr>
          <p:cNvSpPr txBox="1"/>
          <p:nvPr/>
        </p:nvSpPr>
        <p:spPr>
          <a:xfrm>
            <a:off x="8590761" y="5672779"/>
            <a:ext cx="2337383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2023г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2022г 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126,2%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2023г(оценка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260,4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млн.руб.</a:t>
            </a:r>
          </a:p>
          <a:p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8E396D64-91FC-051F-9509-390C5FE7C868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15674" y="4297539"/>
            <a:ext cx="1673047" cy="221516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BDD76E78-07EC-3C19-2A5A-DE51E7A7B2B7}"/>
              </a:ext>
            </a:extLst>
          </p:cNvPr>
          <p:cNvSpPr txBox="1"/>
          <p:nvPr/>
        </p:nvSpPr>
        <p:spPr>
          <a:xfrm>
            <a:off x="2128372" y="4611969"/>
            <a:ext cx="1887749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2023г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2022г 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106,1%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2023г(оценка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104,3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  <a:p>
            <a:pPr algn="ctr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2022г – 104%</a:t>
            </a:r>
          </a:p>
          <a:p>
            <a:pPr algn="ctr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2023г – 110,4%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12630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1D60655F-EC8F-3F58-604B-00D72150FE1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E795ED2D-7D21-34E1-8E9B-C623C87BB5A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8696" y="1089668"/>
            <a:ext cx="1774090" cy="12071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9F4A2CCF-0FE6-1CAA-1204-12C57E3ACEA6}"/>
              </a:ext>
            </a:extLst>
          </p:cNvPr>
          <p:cNvSpPr txBox="1"/>
          <p:nvPr/>
        </p:nvSpPr>
        <p:spPr>
          <a:xfrm>
            <a:off x="2564235" y="217924"/>
            <a:ext cx="7063530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прогнозных значений социально-экономических показателей</a:t>
            </a:r>
          </a:p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Анучинского муниципального округа за </a:t>
            </a:r>
            <a:r>
              <a:rPr lang="ru-RU" sz="1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="" xmlns:a16="http://schemas.microsoft.com/office/drawing/2014/main" id="{DBF68169-AE5D-F16E-96AC-05F3C55C68EB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725291334"/>
              </p:ext>
            </p:extLst>
          </p:nvPr>
        </p:nvGraphicFramePr>
        <p:xfrm>
          <a:off x="2032000" y="719666"/>
          <a:ext cx="5232400" cy="32528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4055D91-937C-2226-910D-BA1B0A58129C}"/>
              </a:ext>
            </a:extLst>
          </p:cNvPr>
          <p:cNvSpPr txBox="1"/>
          <p:nvPr/>
        </p:nvSpPr>
        <p:spPr>
          <a:xfrm>
            <a:off x="291474" y="2654588"/>
            <a:ext cx="2065646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2023г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2022г 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119,9%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2023г(оценка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1104,6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млн.руб.</a:t>
            </a:r>
          </a:p>
          <a:p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21599F1D-BD87-77AE-294D-4C00881C8386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29731" y="1003989"/>
            <a:ext cx="2065646" cy="1650599"/>
          </a:xfrm>
          <a:prstGeom prst="rect">
            <a:avLst/>
          </a:prstGeom>
        </p:spPr>
      </p:pic>
      <p:graphicFrame>
        <p:nvGraphicFramePr>
          <p:cNvPr id="15" name="Диаграмма 14">
            <a:extLst>
              <a:ext uri="{FF2B5EF4-FFF2-40B4-BE49-F238E27FC236}">
                <a16:creationId xmlns="" xmlns:a16="http://schemas.microsoft.com/office/drawing/2014/main" id="{FF423533-F7DD-712F-047D-B993B2E6F271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393383528"/>
              </p:ext>
            </p:extLst>
          </p:nvPr>
        </p:nvGraphicFramePr>
        <p:xfrm>
          <a:off x="8290559" y="719666"/>
          <a:ext cx="3738881" cy="2586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CC084EF9-9A16-E881-346E-4C92A664B2B9}"/>
              </a:ext>
            </a:extLst>
          </p:cNvPr>
          <p:cNvSpPr txBox="1"/>
          <p:nvPr/>
        </p:nvSpPr>
        <p:spPr>
          <a:xfrm>
            <a:off x="6629731" y="2842220"/>
            <a:ext cx="2065646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2023г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2022г 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-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5,3%)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2023г(оценка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106,7%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5959D428-9A92-CBE5-AF7A-9DF1F8D0AD44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23782" y="4025901"/>
            <a:ext cx="2701061" cy="1987544"/>
          </a:xfrm>
          <a:prstGeom prst="rect">
            <a:avLst/>
          </a:prstGeom>
        </p:spPr>
      </p:pic>
      <p:graphicFrame>
        <p:nvGraphicFramePr>
          <p:cNvPr id="20" name="Диаграмма 19">
            <a:extLst>
              <a:ext uri="{FF2B5EF4-FFF2-40B4-BE49-F238E27FC236}">
                <a16:creationId xmlns="" xmlns:a16="http://schemas.microsoft.com/office/drawing/2014/main" id="{769A244F-8AFA-1055-8496-1A0AEBD0E56F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4179643799"/>
              </p:ext>
            </p:extLst>
          </p:nvPr>
        </p:nvGraphicFramePr>
        <p:xfrm>
          <a:off x="3373119" y="4025901"/>
          <a:ext cx="6930242" cy="273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6E083C99-239C-70A3-A1DB-657BC906E962}"/>
              </a:ext>
            </a:extLst>
          </p:cNvPr>
          <p:cNvSpPr txBox="1"/>
          <p:nvPr/>
        </p:nvSpPr>
        <p:spPr>
          <a:xfrm>
            <a:off x="653737" y="5998277"/>
            <a:ext cx="2065646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2023г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2022г 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103,3%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2023г(оценка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17106руб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53909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F3CFD188-1B47-4178-2B8E-6CE8F6FE244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774C324F-691E-8287-5266-141AC213C0F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854" y="142612"/>
            <a:ext cx="2175110" cy="163165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786B2423-095C-546B-ABE4-6FB897AB8B6F}"/>
              </a:ext>
            </a:extLst>
          </p:cNvPr>
          <p:cNvSpPr/>
          <p:nvPr/>
        </p:nvSpPr>
        <p:spPr>
          <a:xfrm>
            <a:off x="2650921" y="86162"/>
            <a:ext cx="5972961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Общие принципы исполнения бюджета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73D8864-1E4F-9083-54F1-3515FBB014C3}"/>
              </a:ext>
            </a:extLst>
          </p:cNvPr>
          <p:cNvSpPr txBox="1"/>
          <p:nvPr/>
        </p:nvSpPr>
        <p:spPr>
          <a:xfrm>
            <a:off x="2336818" y="435000"/>
            <a:ext cx="9693474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бюджета является одним из этапов бюджетного процесса, который начинается с момента утверждения решения о бюджете представительным органом муниципального образования и продолжается в течение финансового года, включает в себя процесс сбора и учета доходов и осуществления расходов на основе сводной бюджетной росписи и кассового плана.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этапе исполнения можно выделить следующие стадии :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исполнение бюджета по доходам;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исполнение бюджета по расходам;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-исполнение по источникам финансирования дефицита бюджета.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7121750-9374-BBF1-0CA8-175C475E2D64}"/>
              </a:ext>
            </a:extLst>
          </p:cNvPr>
          <p:cNvSpPr txBox="1"/>
          <p:nvPr/>
        </p:nvSpPr>
        <p:spPr>
          <a:xfrm>
            <a:off x="80854" y="1853921"/>
            <a:ext cx="11949438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отношении доходов - задача участников бюджетного процесса заключается в обеспечении полного и своевременного поступления в бюджет налогов и других обязательных платежей.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отношении расходов - задача обеспечить финансирование мероприятий в пределах сумм, утвержденных бюджетом с целью исполнения принятых муниципальным образованием расходных обязательств.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исполнения бюджета по расходам необходимо обеспечить: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-составление и утверждение бюджетной росписи;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-утверждение и доведение уведомлений о бюджетных ассигнованиях и лимитах бюджетных обязательств до распорядителей и получателей бюджетных средств;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-принятие бюджетных обязательств и подтверждение денежных обязательств;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-санкционирование оплаты денежных средств;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-подтверждение исполнения денежных обязательств.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Исполняется бюджет на основе принципов единства кассы и подведомственности расходов. Кассовое обслуживание исполнения бюджета осуществляется Федеральным казначейством.</a:t>
            </a: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="" xmlns:a16="http://schemas.microsoft.com/office/drawing/2014/main" id="{600B95E1-D387-8E65-49F0-0DE6FEF0DA6E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961410147"/>
              </p:ext>
            </p:extLst>
          </p:nvPr>
        </p:nvGraphicFramePr>
        <p:xfrm>
          <a:off x="2" y="3639025"/>
          <a:ext cx="3942824" cy="19648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9" name="Схема 8">
            <a:extLst>
              <a:ext uri="{FF2B5EF4-FFF2-40B4-BE49-F238E27FC236}">
                <a16:creationId xmlns="" xmlns:a16="http://schemas.microsoft.com/office/drawing/2014/main" id="{58D88F4F-2B44-2C59-50A8-3B8EBA0DDA2F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705591785"/>
              </p:ext>
            </p:extLst>
          </p:nvPr>
        </p:nvGraphicFramePr>
        <p:xfrm>
          <a:off x="4084160" y="3639025"/>
          <a:ext cx="4027993" cy="19648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6" name="Схема 5">
            <a:extLst>
              <a:ext uri="{FF2B5EF4-FFF2-40B4-BE49-F238E27FC236}">
                <a16:creationId xmlns="" xmlns:a16="http://schemas.microsoft.com/office/drawing/2014/main" id="{61E32263-FAE4-AD16-5042-A1E93EBFFDA0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485693368"/>
              </p:ext>
            </p:extLst>
          </p:nvPr>
        </p:nvGraphicFramePr>
        <p:xfrm>
          <a:off x="8057226" y="3639024"/>
          <a:ext cx="4027993" cy="19648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11" name="Прямоугольник: скругленные углы 10">
            <a:extLst>
              <a:ext uri="{FF2B5EF4-FFF2-40B4-BE49-F238E27FC236}">
                <a16:creationId xmlns="" xmlns:a16="http://schemas.microsoft.com/office/drawing/2014/main" id="{C42B2034-B122-43DC-38A9-6F0EC5CAB6DE}"/>
              </a:ext>
            </a:extLst>
          </p:cNvPr>
          <p:cNvSpPr/>
          <p:nvPr/>
        </p:nvSpPr>
        <p:spPr>
          <a:xfrm>
            <a:off x="1216405" y="5773722"/>
            <a:ext cx="9135610" cy="509632"/>
          </a:xfrm>
          <a:prstGeom prst="roundRect">
            <a:avLst/>
          </a:prstGeom>
          <a:solidFill>
            <a:srgbClr val="DBF61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бюджетного процесса</a:t>
            </a:r>
          </a:p>
        </p:txBody>
      </p:sp>
    </p:spTree>
    <p:extLst>
      <p:ext uri="{BB962C8B-B14F-4D97-AF65-F5344CB8AC3E}">
        <p14:creationId xmlns="" xmlns:p14="http://schemas.microsoft.com/office/powerpoint/2010/main" val="3480852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370229E6-3558-2E0F-198E-5611CB76B81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7055FEE-E7E4-5750-32EE-AFC5BE2C7D53}"/>
              </a:ext>
            </a:extLst>
          </p:cNvPr>
          <p:cNvSpPr txBox="1"/>
          <p:nvPr/>
        </p:nvSpPr>
        <p:spPr>
          <a:xfrm>
            <a:off x="1876624" y="262418"/>
            <a:ext cx="68023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процесса по исполнению бюджета и утверждению отчета об исполнении бюджет</a:t>
            </a:r>
            <a:r>
              <a:rPr lang="ru-RU" sz="1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8C0AAA9C-401C-508C-E1D0-6C9AB11F2F3A}"/>
              </a:ext>
            </a:extLst>
          </p:cNvPr>
          <p:cNvSpPr txBox="1"/>
          <p:nvPr/>
        </p:nvSpPr>
        <p:spPr>
          <a:xfrm>
            <a:off x="562063" y="673893"/>
            <a:ext cx="1136620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бюджета</a:t>
            </a:r>
            <a:r>
              <a:rPr lang="ru-RU" sz="11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- это </a:t>
            </a:r>
            <a:r>
              <a:rPr lang="ru-RU" sz="110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</a:t>
            </a:r>
            <a:r>
              <a:rPr lang="ru-RU" sz="11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который обеспечивает полное своевременное поступление доходов в целом и по каждому источнику, а также финансирование организаций и учреждений в пределах утвержденных по бюджету сумм в течение финансового года.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22504EC6-2FDF-CD23-54D7-A9459F73958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8365" y="1745490"/>
            <a:ext cx="2705100" cy="16859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9" name="Схема 8">
            <a:extLst>
              <a:ext uri="{FF2B5EF4-FFF2-40B4-BE49-F238E27FC236}">
                <a16:creationId xmlns="" xmlns:a16="http://schemas.microsoft.com/office/drawing/2014/main" id="{75E1D363-7EDF-8B5C-DF22-D4868515AB30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68069366"/>
              </p:ext>
            </p:extLst>
          </p:nvPr>
        </p:nvGraphicFramePr>
        <p:xfrm>
          <a:off x="3101830" y="1455056"/>
          <a:ext cx="8128000" cy="4834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="" xmlns:p14="http://schemas.microsoft.com/office/powerpoint/2010/main" val="622159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2379C829-AD23-3828-1576-27727FF911D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E9BA8DC-A3BD-5C7A-C037-5CF104B3ABA1}"/>
              </a:ext>
            </a:extLst>
          </p:cNvPr>
          <p:cNvSpPr txBox="1"/>
          <p:nvPr/>
        </p:nvSpPr>
        <p:spPr>
          <a:xfrm>
            <a:off x="1440397" y="226267"/>
            <a:ext cx="83517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Анучинского муниципального округа на </a:t>
            </a:r>
            <a:r>
              <a:rPr lang="ru-RU" sz="1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2023г </a:t>
            </a:r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 решением Думы округа от </a:t>
            </a:r>
            <a:r>
              <a:rPr lang="ru-RU" sz="1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21.12.2022г </a:t>
            </a:r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375-НПА</a:t>
            </a:r>
            <a:endParaRPr lang="ru-RU" sz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7A54BB7-D696-5615-8D88-0F066BEF662C}"/>
              </a:ext>
            </a:extLst>
          </p:cNvPr>
          <p:cNvSpPr txBox="1"/>
          <p:nvPr/>
        </p:nvSpPr>
        <p:spPr>
          <a:xfrm>
            <a:off x="1994071" y="518655"/>
            <a:ext cx="63065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основных характеристик бюджета Анучинского муниципального округа в </a:t>
            </a: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2023году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CD7C27D-B4CA-310C-B338-680D848F02D1}"/>
              </a:ext>
            </a:extLst>
          </p:cNvPr>
          <p:cNvSpPr txBox="1"/>
          <p:nvPr/>
        </p:nvSpPr>
        <p:spPr>
          <a:xfrm>
            <a:off x="325073" y="776013"/>
            <a:ext cx="1078096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течении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2023г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решение о бюджете было внесено 9 поправок, обусловленных следующими причинами:</a:t>
            </a:r>
          </a:p>
          <a:p>
            <a:pPr marL="171450" indent="-171450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корректировкой бюджета на суммы безвозмездных поступлений, полученных из федерального и краевого бюджета в течение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года;</a:t>
            </a:r>
          </a:p>
          <a:p>
            <a:pPr marL="171450" indent="-171450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направлением на расходы остатка средств на счете бюджета на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01.01.2023г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171450" indent="-171450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корректировкой плановых назначений по доходам по предложениям главных администраторов доходов бюджета;</a:t>
            </a:r>
          </a:p>
          <a:p>
            <a:pPr marL="171450" indent="-171450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внесение изменений в муниципальные программы по предложениям администраторов программ.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802FCAC-1592-B10E-C3CB-7177B710DC04}"/>
              </a:ext>
            </a:extLst>
          </p:cNvPr>
          <p:cNvSpPr txBox="1"/>
          <p:nvPr/>
        </p:nvSpPr>
        <p:spPr>
          <a:xfrm>
            <a:off x="2926647" y="1734373"/>
            <a:ext cx="43702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 исполнения бюджета за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2023год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(руб.)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="" xmlns:a16="http://schemas.microsoft.com/office/drawing/2014/main" id="{F6CD6A9C-0B88-C2A8-A1AB-9849B9B6C2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5570314"/>
              </p:ext>
            </p:extLst>
          </p:nvPr>
        </p:nvGraphicFramePr>
        <p:xfrm>
          <a:off x="299193" y="2169036"/>
          <a:ext cx="11341914" cy="147560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826241">
                  <a:extLst>
                    <a:ext uri="{9D8B030D-6E8A-4147-A177-3AD203B41FA5}">
                      <a16:colId xmlns="" xmlns:a16="http://schemas.microsoft.com/office/drawing/2014/main" val="1833952887"/>
                    </a:ext>
                  </a:extLst>
                </a:gridCol>
                <a:gridCol w="1405726">
                  <a:extLst>
                    <a:ext uri="{9D8B030D-6E8A-4147-A177-3AD203B41FA5}">
                      <a16:colId xmlns="" xmlns:a16="http://schemas.microsoft.com/office/drawing/2014/main" val="1075647234"/>
                    </a:ext>
                  </a:extLst>
                </a:gridCol>
                <a:gridCol w="1797442">
                  <a:extLst>
                    <a:ext uri="{9D8B030D-6E8A-4147-A177-3AD203B41FA5}">
                      <a16:colId xmlns="" xmlns:a16="http://schemas.microsoft.com/office/drawing/2014/main" val="1019925663"/>
                    </a:ext>
                  </a:extLst>
                </a:gridCol>
                <a:gridCol w="2075345">
                  <a:extLst>
                    <a:ext uri="{9D8B030D-6E8A-4147-A177-3AD203B41FA5}">
                      <a16:colId xmlns="" xmlns:a16="http://schemas.microsoft.com/office/drawing/2014/main" val="2951349422"/>
                    </a:ext>
                  </a:extLst>
                </a:gridCol>
                <a:gridCol w="1618275">
                  <a:extLst>
                    <a:ext uri="{9D8B030D-6E8A-4147-A177-3AD203B41FA5}">
                      <a16:colId xmlns="" xmlns:a16="http://schemas.microsoft.com/office/drawing/2014/main" val="2129795791"/>
                    </a:ext>
                  </a:extLst>
                </a:gridCol>
                <a:gridCol w="1437621">
                  <a:extLst>
                    <a:ext uri="{9D8B030D-6E8A-4147-A177-3AD203B41FA5}">
                      <a16:colId xmlns="" xmlns:a16="http://schemas.microsoft.com/office/drawing/2014/main" val="2191623933"/>
                    </a:ext>
                  </a:extLst>
                </a:gridCol>
                <a:gridCol w="1181264">
                  <a:extLst>
                    <a:ext uri="{9D8B030D-6E8A-4147-A177-3AD203B41FA5}">
                      <a16:colId xmlns="" xmlns:a16="http://schemas.microsoft.com/office/drawing/2014/main" val="1419694988"/>
                    </a:ext>
                  </a:extLst>
                </a:gridCol>
              </a:tblGrid>
              <a:tr h="250464">
                <a:tc rowSpan="2"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</a:t>
                      </a:r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Плановые назначения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 </a:t>
                      </a:r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</a:t>
                      </a:r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80972125"/>
                  </a:ext>
                </a:extLst>
              </a:tr>
              <a:tr h="276750">
                <a:tc vMerge="1"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 бюджет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учетом внесенных изменений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20436971"/>
                  </a:ext>
                </a:extLst>
              </a:tr>
              <a:tr h="227534"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</a:t>
                      </a:r>
                      <a:endParaRPr lang="ru-RU" sz="105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716710170,26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730549534,78 </a:t>
                      </a:r>
                      <a:endParaRPr lang="ru-RU" sz="11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769424982,39</a:t>
                      </a:r>
                      <a:endParaRPr lang="ru-RU" sz="105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784067085,04</a:t>
                      </a:r>
                      <a:endParaRPr lang="ru-RU" sz="105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101,9</a:t>
                      </a:r>
                      <a:endParaRPr lang="ru-RU" sz="105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109,4</a:t>
                      </a:r>
                      <a:endParaRPr lang="ru-RU" sz="105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46369777"/>
                  </a:ext>
                </a:extLst>
              </a:tr>
              <a:tr h="276837"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  <a:endParaRPr lang="ru-RU" sz="105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693507592,77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730549534,78 </a:t>
                      </a:r>
                      <a:endParaRPr lang="ru-RU" sz="11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822940103,78</a:t>
                      </a:r>
                      <a:endParaRPr lang="ru-RU" sz="105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770605615,39</a:t>
                      </a:r>
                      <a:endParaRPr lang="ru-RU" sz="105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93,6</a:t>
                      </a:r>
                      <a:endParaRPr lang="ru-RU" sz="105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111,1</a:t>
                      </a:r>
                      <a:endParaRPr lang="ru-RU" sz="105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69437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(-)</a:t>
                      </a:r>
                    </a:p>
                    <a:p>
                      <a:pPr algn="ctr"/>
                      <a:r>
                        <a:rPr lang="ru-RU" sz="105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ПРОФИЦИТ (+)</a:t>
                      </a:r>
                      <a:endParaRPr lang="ru-RU" sz="105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+23202577,49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5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-53515121,39</a:t>
                      </a:r>
                      <a:endParaRPr lang="ru-RU" sz="105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+13461469,65</a:t>
                      </a:r>
                      <a:endParaRPr lang="ru-RU" sz="105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5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5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38046154"/>
                  </a:ext>
                </a:extLst>
              </a:tr>
            </a:tbl>
          </a:graphicData>
        </a:graphic>
      </p:graphicFrame>
      <p:graphicFrame>
        <p:nvGraphicFramePr>
          <p:cNvPr id="21" name="Диаграмма 20">
            <a:extLst>
              <a:ext uri="{FF2B5EF4-FFF2-40B4-BE49-F238E27FC236}">
                <a16:creationId xmlns="" xmlns:a16="http://schemas.microsoft.com/office/drawing/2014/main" id="{54DFDD78-1C73-5873-6022-E893D929BAE1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858556518"/>
              </p:ext>
            </p:extLst>
          </p:nvPr>
        </p:nvGraphicFramePr>
        <p:xfrm>
          <a:off x="2250206" y="3745745"/>
          <a:ext cx="6960905" cy="2885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4001731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D645545D-A9F8-9CF0-0321-5DAC3B0D754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2A675DD-72F8-3216-C3E6-A4C940E2AD2A}"/>
              </a:ext>
            </a:extLst>
          </p:cNvPr>
          <p:cNvSpPr txBox="1"/>
          <p:nvPr/>
        </p:nvSpPr>
        <p:spPr>
          <a:xfrm>
            <a:off x="181998" y="1338589"/>
            <a:ext cx="11845255" cy="21467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10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 повышения эффективности работы по укреплению доходной базы бюджета принято распоряжение администрации Анучинского муниципального округа от 16.11.2021г №575-р "Об утверждении Плана мероприятий по росту доходного потенциала, оптимизации расходов и совершенствованию долговой политики Анучинского муниципального округа на период с 2021 по 2024 годы».</a:t>
            </a:r>
          </a:p>
          <a:p>
            <a:pPr algn="just"/>
            <a:r>
              <a:rPr lang="ru-RU" sz="10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	Налогоплательщики, имеющие задолженность, приглашались на заседания Межведомственной комиссии по налоговой и социальной политике и снижению неформальной занятости при главе Анучинского муниципального округа. 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было проведено 12 заседаний Межведомственной комиссии. В целях увеличения налоговой базы и повышения собираемости обязательных платежей в бюджетную систему на заседания комиссий было приглашено </a:t>
            </a: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64 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юридических лиц, </a:t>
            </a: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57 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индивидуальных предпринимателей и </a:t>
            </a: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153 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физических лиц. </a:t>
            </a:r>
          </a:p>
          <a:p>
            <a:pPr algn="just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Сумма задолженности налогоплательщиков, приглашенных на МК составила </a:t>
            </a: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23737,4 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 В результате проведенной работы общая сумма погашенной задолженности составила </a:t>
            </a: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21635,5 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 </a:t>
            </a: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(91,1 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от общей суммы задолженности).</a:t>
            </a:r>
          </a:p>
          <a:p>
            <a:pPr algn="just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 Анучинского муниципального округа ведет постоянную работу по сокращению недоимки, проводятся мероприятия которые сопутствуют ее сокращению: в газете «Анучинские зори» размещаются объявления: обращение администрации Анучинского муниципального округа – напоминание к жителям района о сроках уплаты имущественных налогов (налог на имущество физических лиц, земельного и транспортного налога) и разъяснение о уплате налогов через интернет-сервис ФНС России «Личный  кабинет налогоплательщика для физических лиц</a:t>
            </a: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algn="just"/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Межведомственной комиссией по снижению неформальной занятости проведено 3 рейдовых мероприятия в 15 предприятиях розничной торговли. Выявлен один факт нарушения трудового законодательства – уклонение работодателя от оформления трудовых отношений с работником.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5" name="Блок-схема: магнитный диск 4">
            <a:extLst>
              <a:ext uri="{FF2B5EF4-FFF2-40B4-BE49-F238E27FC236}">
                <a16:creationId xmlns="" xmlns:a16="http://schemas.microsoft.com/office/drawing/2014/main" id="{B4FCBBFF-2FC8-1C23-AE0D-278ADB125F27}"/>
              </a:ext>
            </a:extLst>
          </p:cNvPr>
          <p:cNvSpPr/>
          <p:nvPr/>
        </p:nvSpPr>
        <p:spPr>
          <a:xfrm>
            <a:off x="1988191" y="343899"/>
            <a:ext cx="1944886" cy="858668"/>
          </a:xfrm>
          <a:prstGeom prst="flowChartMagneticDisk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населения</a:t>
            </a:r>
          </a:p>
          <a:p>
            <a:pPr algn="ctr"/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2022г 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12295 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чел.</a:t>
            </a: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="" xmlns:a16="http://schemas.microsoft.com/office/drawing/2014/main" id="{9E283618-CD9A-BEA0-C041-D3EBF3C2223D}"/>
              </a:ext>
            </a:extLst>
          </p:cNvPr>
          <p:cNvCxnSpPr>
            <a:cxnSpLocks/>
            <a:stCxn id="10" idx="4"/>
          </p:cNvCxnSpPr>
          <p:nvPr/>
        </p:nvCxnSpPr>
        <p:spPr>
          <a:xfrm>
            <a:off x="1423515" y="775957"/>
            <a:ext cx="56467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Цилиндр 9">
            <a:extLst>
              <a:ext uri="{FF2B5EF4-FFF2-40B4-BE49-F238E27FC236}">
                <a16:creationId xmlns="" xmlns:a16="http://schemas.microsoft.com/office/drawing/2014/main" id="{6F5CF58C-33C0-A5AD-D3BC-AC97771D4353}"/>
              </a:ext>
            </a:extLst>
          </p:cNvPr>
          <p:cNvSpPr/>
          <p:nvPr/>
        </p:nvSpPr>
        <p:spPr>
          <a:xfrm>
            <a:off x="425329" y="167881"/>
            <a:ext cx="998186" cy="1216152"/>
          </a:xfrm>
          <a:prstGeom prst="can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в расчете на 1 человека</a:t>
            </a:r>
          </a:p>
          <a:p>
            <a:pPr algn="ctr"/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58292,82 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1100" dirty="0"/>
          </a:p>
        </p:txBody>
      </p:sp>
      <p:sp>
        <p:nvSpPr>
          <p:cNvPr id="14" name="Цилиндр 13">
            <a:extLst>
              <a:ext uri="{FF2B5EF4-FFF2-40B4-BE49-F238E27FC236}">
                <a16:creationId xmlns="" xmlns:a16="http://schemas.microsoft.com/office/drawing/2014/main" id="{9CEC92CD-4705-2684-22FC-46559071A567}"/>
              </a:ext>
            </a:extLst>
          </p:cNvPr>
          <p:cNvSpPr/>
          <p:nvPr/>
        </p:nvSpPr>
        <p:spPr>
          <a:xfrm>
            <a:off x="4554790" y="167881"/>
            <a:ext cx="998186" cy="1216152"/>
          </a:xfrm>
          <a:prstGeom prst="can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расчете на 1 человека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45883,11 руб.</a:t>
            </a:r>
            <a:endParaRPr lang="ru-RU" sz="1100" dirty="0"/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="" xmlns:a16="http://schemas.microsoft.com/office/drawing/2014/main" id="{8EBD4673-D0AD-803A-3119-1D47DA301BBB}"/>
              </a:ext>
            </a:extLst>
          </p:cNvPr>
          <p:cNvCxnSpPr>
            <a:cxnSpLocks/>
            <a:endCxn id="5" idx="4"/>
          </p:cNvCxnSpPr>
          <p:nvPr/>
        </p:nvCxnSpPr>
        <p:spPr>
          <a:xfrm flipH="1" flipV="1">
            <a:off x="3933077" y="773233"/>
            <a:ext cx="613756" cy="27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Блок-схема: магнитный диск 22">
            <a:extLst>
              <a:ext uri="{FF2B5EF4-FFF2-40B4-BE49-F238E27FC236}">
                <a16:creationId xmlns="" xmlns:a16="http://schemas.microsoft.com/office/drawing/2014/main" id="{86508C41-C586-0135-3ADA-3B42C19BE4D3}"/>
              </a:ext>
            </a:extLst>
          </p:cNvPr>
          <p:cNvSpPr/>
          <p:nvPr/>
        </p:nvSpPr>
        <p:spPr>
          <a:xfrm>
            <a:off x="8032420" y="343899"/>
            <a:ext cx="1944886" cy="858668"/>
          </a:xfrm>
          <a:prstGeom prst="flowChartMagneticDisk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населения</a:t>
            </a:r>
          </a:p>
          <a:p>
            <a:pPr algn="ctr"/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2023г 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12239 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чел.</a:t>
            </a:r>
          </a:p>
        </p:txBody>
      </p:sp>
      <p:cxnSp>
        <p:nvCxnSpPr>
          <p:cNvPr id="26" name="Прямая со стрелкой 25">
            <a:extLst>
              <a:ext uri="{FF2B5EF4-FFF2-40B4-BE49-F238E27FC236}">
                <a16:creationId xmlns="" xmlns:a16="http://schemas.microsoft.com/office/drawing/2014/main" id="{12890C22-A98D-BA7B-4162-5E0EE7EB8964}"/>
              </a:ext>
            </a:extLst>
          </p:cNvPr>
          <p:cNvCxnSpPr>
            <a:cxnSpLocks/>
          </p:cNvCxnSpPr>
          <p:nvPr/>
        </p:nvCxnSpPr>
        <p:spPr>
          <a:xfrm flipH="1">
            <a:off x="7449424" y="807725"/>
            <a:ext cx="58299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" name="Цилиндр 28">
            <a:extLst>
              <a:ext uri="{FF2B5EF4-FFF2-40B4-BE49-F238E27FC236}">
                <a16:creationId xmlns="" xmlns:a16="http://schemas.microsoft.com/office/drawing/2014/main" id="{B350C02B-DD49-FDE9-1253-0FC6C1C8B3F9}"/>
              </a:ext>
            </a:extLst>
          </p:cNvPr>
          <p:cNvSpPr/>
          <p:nvPr/>
        </p:nvSpPr>
        <p:spPr>
          <a:xfrm>
            <a:off x="6455826" y="165157"/>
            <a:ext cx="998186" cy="1216152"/>
          </a:xfrm>
          <a:prstGeom prst="can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в расчете на 1 человека</a:t>
            </a:r>
          </a:p>
          <a:p>
            <a:pPr algn="ctr"/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56663,75 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1100" dirty="0"/>
          </a:p>
        </p:txBody>
      </p:sp>
      <p:cxnSp>
        <p:nvCxnSpPr>
          <p:cNvPr id="30" name="Прямая со стрелкой 29">
            <a:extLst>
              <a:ext uri="{FF2B5EF4-FFF2-40B4-BE49-F238E27FC236}">
                <a16:creationId xmlns="" xmlns:a16="http://schemas.microsoft.com/office/drawing/2014/main" id="{73E60D5B-F841-AB82-F126-13D8F0BEDEDD}"/>
              </a:ext>
            </a:extLst>
          </p:cNvPr>
          <p:cNvCxnSpPr>
            <a:cxnSpLocks/>
          </p:cNvCxnSpPr>
          <p:nvPr/>
        </p:nvCxnSpPr>
        <p:spPr>
          <a:xfrm>
            <a:off x="9977306" y="807725"/>
            <a:ext cx="607981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2" name="Цилиндр 31">
            <a:extLst>
              <a:ext uri="{FF2B5EF4-FFF2-40B4-BE49-F238E27FC236}">
                <a16:creationId xmlns="" xmlns:a16="http://schemas.microsoft.com/office/drawing/2014/main" id="{AB6F0D0E-FCA9-7003-08CE-66D8E47B750E}"/>
              </a:ext>
            </a:extLst>
          </p:cNvPr>
          <p:cNvSpPr/>
          <p:nvPr/>
        </p:nvSpPr>
        <p:spPr>
          <a:xfrm>
            <a:off x="10585287" y="165157"/>
            <a:ext cx="998186" cy="1216152"/>
          </a:xfrm>
          <a:prstGeom prst="can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расчете на 1 человека</a:t>
            </a:r>
          </a:p>
          <a:p>
            <a:pPr algn="ctr"/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56663,75 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11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67418" y="3485071"/>
            <a:ext cx="1178368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Увеличение поступлений в бюджет в текущем году к соответствующему периоду прошлого года произошло по 9 показателям:</a:t>
            </a:r>
          </a:p>
          <a:p>
            <a:pPr>
              <a:buFontTx/>
              <a:buChar char="-"/>
            </a:pP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налогу на доходы физических лиц ;</a:t>
            </a:r>
          </a:p>
          <a:p>
            <a:pPr algn="just">
              <a:buFontTx/>
              <a:buChar char="-"/>
            </a:pP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налогу, взимаемому в связи с применением упрощенной системы налогообложения (дополнительно установлен дифференцированный норматив отчислений в местный бюджет по нашему округу 58,79328)1;</a:t>
            </a:r>
          </a:p>
          <a:p>
            <a:pPr algn="just">
              <a:buFontTx/>
              <a:buChar char="-"/>
            </a:pP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доходам от уплаты акцизов (распределяются бюджетами с учетом установленных законами субъектов РФ дифференцированных нормативов отчислений в местные бюджеты);</a:t>
            </a:r>
          </a:p>
          <a:p>
            <a:pPr algn="just">
              <a:buFontTx/>
              <a:buChar char="-"/>
            </a:pP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доходам от арендной платы за земли, (уточнены платежи );</a:t>
            </a:r>
          </a:p>
          <a:p>
            <a:pPr algn="just">
              <a:buFontTx/>
              <a:buChar char="-"/>
            </a:pP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налогу, взимаемому в связи с применением патентной системы налогообложения (увеличением количества налогоплательщиков);</a:t>
            </a:r>
          </a:p>
          <a:p>
            <a:pPr algn="just">
              <a:buFontTx/>
              <a:buChar char="-"/>
            </a:pP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доходам за негативное воздействие на окружающую среду ( КГУП «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Примтеплоэнерго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» за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Арсеньевский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филиал, Тепловой район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Анучинский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 оплатили за сверхлимитные сбросы);</a:t>
            </a:r>
          </a:p>
          <a:p>
            <a:pPr algn="just">
              <a:buFontTx/>
              <a:buChar char="-"/>
            </a:pP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штрафным санкциям (увеличение количества вынесенных постановлений);</a:t>
            </a:r>
          </a:p>
          <a:p>
            <a:pPr algn="just">
              <a:buFontTx/>
              <a:buChar char="-"/>
            </a:pP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прочим доходам от компенсации затрат (возврат излишне перечисленных денежных средств по муниципальному контракту   от 02.02.2021 года от ПАО «Дальневосточная энергетическая компания» );</a:t>
            </a:r>
          </a:p>
          <a:p>
            <a:pPr algn="just">
              <a:buFontTx/>
              <a:buChar char="-"/>
            </a:pP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увеличение поступлений от аренды недвижимого имущества (увеличением стоимости арендной платы по перезаключенным договорам);</a:t>
            </a:r>
          </a:p>
          <a:p>
            <a:pPr algn="just">
              <a:buFontTx/>
              <a:buChar char="-"/>
            </a:pPr>
            <a:endParaRPr lang="ru-RU" sz="1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Снижение поступлений в бюджет в текущем году к соответствующему периоду прошлого года произошло по 7 показателям .</a:t>
            </a:r>
          </a:p>
          <a:p>
            <a:pPr algn="just"/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- земельному налогу (снижена кадастровая стоимость земельных участков организаций;</a:t>
            </a:r>
          </a:p>
          <a:p>
            <a:pPr algn="just"/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- единому налогу на вмененный доход (режим налогообложения ЕНВД с 01.01.2021 года отменен;)</a:t>
            </a:r>
          </a:p>
          <a:p>
            <a:pPr algn="just"/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- единому сельскохозяйственному налогу (уменьшения количества налогоплательщиков - юридических лиц, применяющих данный режим налогообложения на 2 единицы);</a:t>
            </a:r>
          </a:p>
          <a:p>
            <a:pPr algn="just">
              <a:buFontTx/>
              <a:buChar char="-"/>
            </a:pP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налогу на имущество физических лиц ;</a:t>
            </a:r>
          </a:p>
          <a:p>
            <a:pPr algn="just">
              <a:buFontTx/>
              <a:buChar char="-"/>
            </a:pP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государственной пошлине (снижения количества рассматриваемых дел мировым судьей);</a:t>
            </a:r>
          </a:p>
          <a:p>
            <a:pPr algn="just">
              <a:buFontTx/>
              <a:buChar char="-"/>
            </a:pP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- реализации имущества  (не поступали заявки);</a:t>
            </a:r>
          </a:p>
          <a:p>
            <a:pPr algn="just">
              <a:buFontTx/>
              <a:buChar char="-"/>
            </a:pP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доходам от продажи земельных участков (уменьшилось количество заявок на выкуп земельных участков).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261419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96E7407F-EEA9-6A11-3CB1-F43013E149C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1BEA0743-2B1F-F990-2F89-557DF46A14A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3171" y="391375"/>
            <a:ext cx="2651990" cy="1914310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1A8AFD41-025F-9001-5F0A-56A11C2208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80902767"/>
              </p:ext>
            </p:extLst>
          </p:nvPr>
        </p:nvGraphicFramePr>
        <p:xfrm>
          <a:off x="3417378" y="196276"/>
          <a:ext cx="6201074" cy="6481358"/>
        </p:xfrm>
        <a:graphic>
          <a:graphicData uri="http://schemas.openxmlformats.org/drawingml/2006/table">
            <a:tbl>
              <a:tblPr/>
              <a:tblGrid>
                <a:gridCol w="2777017">
                  <a:extLst>
                    <a:ext uri="{9D8B030D-6E8A-4147-A177-3AD203B41FA5}">
                      <a16:colId xmlns="" xmlns:a16="http://schemas.microsoft.com/office/drawing/2014/main" val="3790492289"/>
                    </a:ext>
                  </a:extLst>
                </a:gridCol>
                <a:gridCol w="1289628">
                  <a:extLst>
                    <a:ext uri="{9D8B030D-6E8A-4147-A177-3AD203B41FA5}">
                      <a16:colId xmlns="" xmlns:a16="http://schemas.microsoft.com/office/drawing/2014/main" val="2328092850"/>
                    </a:ext>
                  </a:extLst>
                </a:gridCol>
                <a:gridCol w="1121049">
                  <a:extLst>
                    <a:ext uri="{9D8B030D-6E8A-4147-A177-3AD203B41FA5}">
                      <a16:colId xmlns="" xmlns:a16="http://schemas.microsoft.com/office/drawing/2014/main" val="2407652973"/>
                    </a:ext>
                  </a:extLst>
                </a:gridCol>
                <a:gridCol w="1013380">
                  <a:extLst>
                    <a:ext uri="{9D8B030D-6E8A-4147-A177-3AD203B41FA5}">
                      <a16:colId xmlns="" xmlns:a16="http://schemas.microsoft.com/office/drawing/2014/main" val="1055191475"/>
                    </a:ext>
                  </a:extLst>
                </a:gridCol>
              </a:tblGrid>
              <a:tr h="370229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Сведения об объеме муниципального долга Анучинского муниципального округа за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2023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6603" marR="6603" marT="6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89538843"/>
                  </a:ext>
                </a:extLst>
              </a:tr>
              <a:tr h="188690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3" marR="6603" marT="6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3" marR="6603" marT="6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3" marR="6603" marT="6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руб.</a:t>
                      </a:r>
                    </a:p>
                  </a:txBody>
                  <a:tcPr marL="6603" marR="6603" marT="6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90195595"/>
                  </a:ext>
                </a:extLst>
              </a:tr>
              <a:tr h="52749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603" marR="6603" marT="6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Плановые назначения</a:t>
                      </a:r>
                    </a:p>
                  </a:txBody>
                  <a:tcPr marL="6603" marR="6603" marT="66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Фактическое исполнение</a:t>
                      </a:r>
                    </a:p>
                  </a:txBody>
                  <a:tcPr marL="6603" marR="6603" marT="66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Процент исполнения</a:t>
                      </a:r>
                    </a:p>
                  </a:txBody>
                  <a:tcPr marL="6603" marR="6603" marT="66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94819819"/>
                  </a:ext>
                </a:extLst>
              </a:tr>
              <a:tr h="385153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Муниципальный внутренний долг  на 01 января соответствующего года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43085390"/>
                  </a:ext>
                </a:extLst>
              </a:tr>
              <a:tr h="200950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 Муниципальные ценные бумаги: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19094204"/>
                  </a:ext>
                </a:extLst>
              </a:tr>
              <a:tr h="337221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привлечение средств от размещения ценных бумаг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76285952"/>
                  </a:ext>
                </a:extLst>
              </a:tr>
              <a:tr h="337221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погашение номинальной стоимости ценных бумаг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838047779"/>
                  </a:ext>
                </a:extLst>
              </a:tr>
              <a:tr h="376780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 Кредиты, полученные от кредитных организаций: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403761063"/>
                  </a:ext>
                </a:extLst>
              </a:tr>
              <a:tr h="259559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привлечение кредитов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652186683"/>
                  </a:ext>
                </a:extLst>
              </a:tr>
              <a:tr h="226068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погашение основной суммы долга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295436153"/>
                  </a:ext>
                </a:extLst>
              </a:tr>
              <a:tr h="502257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3. Бюджетные кредиты, привлеченные от других бюджетов бюджетной системы РФ: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44895770"/>
                  </a:ext>
                </a:extLst>
              </a:tr>
              <a:tr h="251186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привлечение кредитов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3582572"/>
                  </a:ext>
                </a:extLst>
              </a:tr>
              <a:tr h="234441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погашение основной суммы долга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62437811"/>
                  </a:ext>
                </a:extLst>
              </a:tr>
              <a:tr h="267933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4. Муниципальные гарантии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79428444"/>
                  </a:ext>
                </a:extLst>
              </a:tr>
              <a:tr h="337221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предоставление  муниципальных гарантий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18338988"/>
                  </a:ext>
                </a:extLst>
              </a:tr>
              <a:tr h="337221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исполнение муниципальных гарантий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37684377"/>
                  </a:ext>
                </a:extLst>
              </a:tr>
              <a:tr h="502257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 Объем иных непогашенных долговых обязательств муниципального образования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06538477"/>
                  </a:ext>
                </a:extLst>
              </a:tr>
              <a:tr h="502257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Верхний предел муниципального внутреннего долга на 01 января соответствующего года, всего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58212359"/>
                  </a:ext>
                </a:extLst>
              </a:tr>
              <a:tr h="337221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том числе по муниципальным гарантиям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0375112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FF86A2B-ADE6-887A-3DAE-358DDF90675B}"/>
              </a:ext>
            </a:extLst>
          </p:cNvPr>
          <p:cNvSpPr txBox="1"/>
          <p:nvPr/>
        </p:nvSpPr>
        <p:spPr>
          <a:xfrm>
            <a:off x="75982" y="2419402"/>
            <a:ext cx="294636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соблюдении в отчетном году установленных решением о бюджете ограничений по объему муниципального долга - не установлено.</a:t>
            </a:r>
          </a:p>
        </p:txBody>
      </p:sp>
    </p:spTree>
    <p:extLst>
      <p:ext uri="{BB962C8B-B14F-4D97-AF65-F5344CB8AC3E}">
        <p14:creationId xmlns="" xmlns:p14="http://schemas.microsoft.com/office/powerpoint/2010/main" val="3229938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F1239668-F314-42B5-DB97-0A400AFDFAC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7DE249D5-DB09-C657-2A36-CEEF11C594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r="1293" b="6666"/>
          <a:stretch/>
        </p:blipFill>
        <p:spPr>
          <a:xfrm>
            <a:off x="0" y="0"/>
            <a:ext cx="5142451" cy="4362275"/>
          </a:xfrm>
          <a:prstGeom prst="rect">
            <a:avLst/>
          </a:prstGeom>
        </p:spPr>
      </p:pic>
      <p:pic>
        <p:nvPicPr>
          <p:cNvPr id="49154" name="Picture 2" descr="Слайд8.jpg"/>
          <p:cNvPicPr>
            <a:picLocks noChangeAspect="1" noChangeArrowheads="1"/>
          </p:cNvPicPr>
          <p:nvPr/>
        </p:nvPicPr>
        <p:blipFill>
          <a:blip r:embed="rId4" cstate="print"/>
          <a:srcRect b="10378"/>
          <a:stretch>
            <a:fillRect/>
          </a:stretch>
        </p:blipFill>
        <p:spPr bwMode="auto">
          <a:xfrm>
            <a:off x="5334000" y="0"/>
            <a:ext cx="6858000" cy="67286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5055402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864F3438-E47C-7439-DFD2-AD78B8624E0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90C6CEC-6C75-CC32-7CC4-88F0A88C434A}"/>
              </a:ext>
            </a:extLst>
          </p:cNvPr>
          <p:cNvSpPr txBox="1"/>
          <p:nvPr/>
        </p:nvSpPr>
        <p:spPr>
          <a:xfrm>
            <a:off x="2979954" y="67352"/>
            <a:ext cx="64828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бюджета по доходам (руб.)</a:t>
            </a:r>
          </a:p>
        </p:txBody>
      </p:sp>
      <p:graphicFrame>
        <p:nvGraphicFramePr>
          <p:cNvPr id="4" name="Таблица 7">
            <a:extLst>
              <a:ext uri="{FF2B5EF4-FFF2-40B4-BE49-F238E27FC236}">
                <a16:creationId xmlns="" xmlns:a16="http://schemas.microsoft.com/office/drawing/2014/main" id="{3B1A0DE1-6B31-A1AF-8F86-F09BA141A5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7528152"/>
              </p:ext>
            </p:extLst>
          </p:nvPr>
        </p:nvGraphicFramePr>
        <p:xfrm>
          <a:off x="299905" y="411703"/>
          <a:ext cx="11629240" cy="144258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971897">
                  <a:extLst>
                    <a:ext uri="{9D8B030D-6E8A-4147-A177-3AD203B41FA5}">
                      <a16:colId xmlns="" xmlns:a16="http://schemas.microsoft.com/office/drawing/2014/main" val="1833952887"/>
                    </a:ext>
                  </a:extLst>
                </a:gridCol>
                <a:gridCol w="1341946">
                  <a:extLst>
                    <a:ext uri="{9D8B030D-6E8A-4147-A177-3AD203B41FA5}">
                      <a16:colId xmlns="" xmlns:a16="http://schemas.microsoft.com/office/drawing/2014/main" val="1075647234"/>
                    </a:ext>
                  </a:extLst>
                </a:gridCol>
                <a:gridCol w="1842977">
                  <a:extLst>
                    <a:ext uri="{9D8B030D-6E8A-4147-A177-3AD203B41FA5}">
                      <a16:colId xmlns="" xmlns:a16="http://schemas.microsoft.com/office/drawing/2014/main" val="1019925663"/>
                    </a:ext>
                  </a:extLst>
                </a:gridCol>
                <a:gridCol w="2127920">
                  <a:extLst>
                    <a:ext uri="{9D8B030D-6E8A-4147-A177-3AD203B41FA5}">
                      <a16:colId xmlns="" xmlns:a16="http://schemas.microsoft.com/office/drawing/2014/main" val="2951349422"/>
                    </a:ext>
                  </a:extLst>
                </a:gridCol>
                <a:gridCol w="1659271">
                  <a:extLst>
                    <a:ext uri="{9D8B030D-6E8A-4147-A177-3AD203B41FA5}">
                      <a16:colId xmlns="" xmlns:a16="http://schemas.microsoft.com/office/drawing/2014/main" val="2129795791"/>
                    </a:ext>
                  </a:extLst>
                </a:gridCol>
                <a:gridCol w="1474040">
                  <a:extLst>
                    <a:ext uri="{9D8B030D-6E8A-4147-A177-3AD203B41FA5}">
                      <a16:colId xmlns="" xmlns:a16="http://schemas.microsoft.com/office/drawing/2014/main" val="2191623933"/>
                    </a:ext>
                  </a:extLst>
                </a:gridCol>
                <a:gridCol w="1211189">
                  <a:extLst>
                    <a:ext uri="{9D8B030D-6E8A-4147-A177-3AD203B41FA5}">
                      <a16:colId xmlns="" xmlns:a16="http://schemas.microsoft.com/office/drawing/2014/main" val="1419694988"/>
                    </a:ext>
                  </a:extLst>
                </a:gridCol>
              </a:tblGrid>
              <a:tr h="250464"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Плановые назначения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 </a:t>
                      </a: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</a:t>
                      </a: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80972125"/>
                  </a:ext>
                </a:extLst>
              </a:tr>
              <a:tr h="276750">
                <a:tc vMerge="1"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 бюджет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учетом внесенных изменений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20436971"/>
                  </a:ext>
                </a:extLst>
              </a:tr>
              <a:tr h="227534"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263617695,04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248596000</a:t>
                      </a:r>
                      <a:endParaRPr lang="ru-RU" sz="11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251683000</a:t>
                      </a:r>
                      <a:endParaRPr lang="ru-RU" sz="11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287493326,38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114,2</a:t>
                      </a:r>
                      <a:endParaRPr lang="ru-RU" sz="11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109,1</a:t>
                      </a:r>
                      <a:endParaRPr lang="ru-RU" sz="11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46369777"/>
                  </a:ext>
                </a:extLst>
              </a:tr>
              <a:tr h="276837"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неналоговые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26712020,03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21617000</a:t>
                      </a:r>
                      <a:endParaRPr lang="ru-RU" sz="11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26682000</a:t>
                      </a:r>
                      <a:endParaRPr lang="ru-RU" sz="11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23062024,42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86,4</a:t>
                      </a:r>
                      <a:endParaRPr lang="ru-RU" sz="11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86,3</a:t>
                      </a:r>
                      <a:endParaRPr lang="ru-RU" sz="11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69437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225786340,60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460336534,78</a:t>
                      </a:r>
                      <a:endParaRPr lang="ru-RU" sz="11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491059982,39</a:t>
                      </a:r>
                      <a:endParaRPr lang="ru-RU" sz="11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473511734,24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96,4</a:t>
                      </a:r>
                      <a:endParaRPr lang="ru-RU" sz="11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209,7</a:t>
                      </a:r>
                      <a:endParaRPr lang="ru-RU" sz="11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38046154"/>
                  </a:ext>
                </a:extLst>
              </a:tr>
            </a:tbl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="" xmlns:a16="http://schemas.microsoft.com/office/drawing/2014/main" id="{08EC1FFF-4F75-F5EC-2783-D68487D2FC74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408594237"/>
              </p:ext>
            </p:extLst>
          </p:nvPr>
        </p:nvGraphicFramePr>
        <p:xfrm>
          <a:off x="182880" y="2133600"/>
          <a:ext cx="4897120" cy="43126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Диаграмма 11">
            <a:extLst>
              <a:ext uri="{FF2B5EF4-FFF2-40B4-BE49-F238E27FC236}">
                <a16:creationId xmlns="" xmlns:a16="http://schemas.microsoft.com/office/drawing/2014/main" id="{A8200278-6A8D-C70F-C233-F0A1E29D1958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16823104"/>
              </p:ext>
            </p:extLst>
          </p:nvPr>
        </p:nvGraphicFramePr>
        <p:xfrm>
          <a:off x="8676136" y="2767030"/>
          <a:ext cx="3373120" cy="2707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Диаграмма 12">
            <a:extLst>
              <a:ext uri="{FF2B5EF4-FFF2-40B4-BE49-F238E27FC236}">
                <a16:creationId xmlns="" xmlns:a16="http://schemas.microsoft.com/office/drawing/2014/main" id="{DD494555-3760-EE6B-F77F-1D7EE13D7D63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56822077"/>
              </p:ext>
            </p:extLst>
          </p:nvPr>
        </p:nvGraphicFramePr>
        <p:xfrm>
          <a:off x="5182881" y="2531242"/>
          <a:ext cx="3373120" cy="2707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="" xmlns:p14="http://schemas.microsoft.com/office/powerpoint/2010/main" val="23804458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79844845-C5F3-88BB-EE61-81D5B19AD5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3" name="Таблица 6">
            <a:extLst>
              <a:ext uri="{FF2B5EF4-FFF2-40B4-BE49-F238E27FC236}">
                <a16:creationId xmlns="" xmlns:a16="http://schemas.microsoft.com/office/drawing/2014/main" id="{60CB930C-7279-C6B0-4AAC-6A1BE3F0BE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04259180"/>
              </p:ext>
            </p:extLst>
          </p:nvPr>
        </p:nvGraphicFramePr>
        <p:xfrm>
          <a:off x="115371" y="276999"/>
          <a:ext cx="11961907" cy="6492240"/>
        </p:xfrm>
        <a:graphic>
          <a:graphicData uri="http://schemas.openxmlformats.org/drawingml/2006/table">
            <a:tbl>
              <a:tblPr firstRow="1" bandRow="1">
                <a:solidFill>
                  <a:srgbClr val="F1FC1C"/>
                </a:solidFill>
                <a:tableStyleId>{5C22544A-7EE6-4342-B048-85BDC9FD1C3A}</a:tableStyleId>
              </a:tblPr>
              <a:tblGrid>
                <a:gridCol w="2438048">
                  <a:extLst>
                    <a:ext uri="{9D8B030D-6E8A-4147-A177-3AD203B41FA5}">
                      <a16:colId xmlns="" xmlns:a16="http://schemas.microsoft.com/office/drawing/2014/main" val="2300403670"/>
                    </a:ext>
                  </a:extLst>
                </a:gridCol>
                <a:gridCol w="1164566"/>
                <a:gridCol w="1354347"/>
                <a:gridCol w="1043796"/>
                <a:gridCol w="1017917"/>
                <a:gridCol w="1155940"/>
                <a:gridCol w="3031639"/>
                <a:gridCol w="755654">
                  <a:extLst>
                    <a:ext uri="{9D8B030D-6E8A-4147-A177-3AD203B41FA5}">
                      <a16:colId xmlns="" xmlns:a16="http://schemas.microsoft.com/office/drawing/2014/main" val="249704513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</a:t>
                      </a:r>
                      <a:r>
                        <a:rPr lang="ru-RU" sz="105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  <a:endParaRPr lang="ru-RU" sz="105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 план </a:t>
                      </a:r>
                      <a:r>
                        <a:rPr lang="ru-RU" sz="105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5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</a:t>
                      </a:r>
                      <a:r>
                        <a:rPr lang="ru-RU" sz="105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5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</a:t>
                      </a:r>
                      <a:r>
                        <a:rPr lang="ru-RU" sz="105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5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 к уточненному плану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отклонения факт к </a:t>
                      </a:r>
                      <a:r>
                        <a:rPr lang="ru-RU" sz="105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плану</a:t>
                      </a:r>
                      <a:endParaRPr lang="ru-RU" sz="105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ru-RU" sz="105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</a:t>
                      </a:r>
                      <a:r>
                        <a:rPr lang="ru-RU" sz="105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  <a:endParaRPr lang="ru-RU" sz="105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5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90153839"/>
                  </a:ext>
                </a:extLst>
              </a:tr>
              <a:tr h="0">
                <a:tc gridSpan="8"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доходы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5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548182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 лиц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214396537,17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210000000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210000000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243707524,08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увеличились поступления за счёт повышения минимального размера оплаты труда и проведена индексация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113,7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24972456"/>
                  </a:ext>
                </a:extLst>
              </a:tr>
              <a:tr h="206936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уплаты акцизов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27825926,52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26820000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30911000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31218010,94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112,2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9212856"/>
                  </a:ext>
                </a:extLst>
              </a:tr>
              <a:tr h="206936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с налогоплательщиков, выбравших в качестве налогообложения доходы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10848014,14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270000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270000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398973,52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147,8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связи с ростом налоговой базы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60928770"/>
                  </a:ext>
                </a:extLst>
              </a:tr>
              <a:tr h="169423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налог на вмененный доход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- 17561,46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-39331,48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11601094"/>
                  </a:ext>
                </a:extLst>
              </a:tr>
              <a:tr h="228883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сельскохозяйственный налог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296232,57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500000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834000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834661,62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100,1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281,8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22404542"/>
                  </a:ext>
                </a:extLst>
              </a:tr>
              <a:tr h="228883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Патентная система налогообложения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2509877,70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2200000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1500000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324678,96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21,6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поступлений по налогу обусловлено поднятием переплаты на ЕНП после наступления срока оплаты за 2022 год у ряда плательщиков. Так же снижение сложилось за счёт изменения количества налогоплательщиков и снижения суммы потенциального дохода по предварительным данным на 4396 тыс. руб.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12,9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47728717"/>
                  </a:ext>
                </a:extLst>
              </a:tr>
              <a:tr h="228883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имущество физических лиц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2455728,70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3300000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3300000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4083081,82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123,7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На высокий результат поступления по данному налогу оказали влияние проведённые мероприятия по побуждению физических лиц к оплате налогов путём направления списков должников 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166,3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83316200"/>
                  </a:ext>
                </a:extLst>
              </a:tr>
              <a:tr h="228883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налог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3671607,73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3806000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31680000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5298119,64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167,2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увеличение обусловлено поступлением налога по уточненному уведомлению за 3 квартал 2023 года от Администрации </a:t>
                      </a:r>
                      <a:r>
                        <a:rPr lang="ru-RU" sz="1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Анучинского</a:t>
                      </a:r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 муниципального округа   - ошибочно был указан КБК «Земельного налога юридических  лиц», так 29.12.2023 года в бюджет поступило 1806,8 тыс.руб. 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144,3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52723582"/>
                  </a:ext>
                </a:extLst>
              </a:tr>
              <a:tr h="228883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Госпошлина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1631331,97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1700000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1700000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1667607,28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98,1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102,2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82055188"/>
                  </a:ext>
                </a:extLst>
              </a:tr>
              <a:tr h="228883"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263617695,04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248596000</a:t>
                      </a:r>
                      <a:endParaRPr lang="ru-RU" sz="10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251683000</a:t>
                      </a:r>
                      <a:endParaRPr lang="ru-RU" sz="10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287493326,38</a:t>
                      </a:r>
                      <a:endParaRPr lang="ru-RU" sz="10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114,2</a:t>
                      </a:r>
                      <a:endParaRPr lang="ru-RU" sz="10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109,1</a:t>
                      </a:r>
                      <a:endParaRPr lang="ru-RU" sz="10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22043156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085E09F-72AA-3FB8-8567-263838ABA683}"/>
              </a:ext>
            </a:extLst>
          </p:cNvPr>
          <p:cNvSpPr txBox="1"/>
          <p:nvPr/>
        </p:nvSpPr>
        <p:spPr>
          <a:xfrm>
            <a:off x="2435600" y="0"/>
            <a:ext cx="64828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налоговых и неналоговых платежей(руб.)</a:t>
            </a:r>
          </a:p>
        </p:txBody>
      </p:sp>
    </p:spTree>
    <p:extLst>
      <p:ext uri="{BB962C8B-B14F-4D97-AF65-F5344CB8AC3E}">
        <p14:creationId xmlns="" xmlns:p14="http://schemas.microsoft.com/office/powerpoint/2010/main" val="16048133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864F3438-E47C-7439-DFD2-AD78B8624E0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085E09F-72AA-3FB8-8567-263838ABA683}"/>
              </a:ext>
            </a:extLst>
          </p:cNvPr>
          <p:cNvSpPr txBox="1"/>
          <p:nvPr/>
        </p:nvSpPr>
        <p:spPr>
          <a:xfrm>
            <a:off x="2435600" y="138023"/>
            <a:ext cx="64828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налоговых и неналоговых платежей(руб.)</a:t>
            </a:r>
          </a:p>
        </p:txBody>
      </p:sp>
      <p:graphicFrame>
        <p:nvGraphicFramePr>
          <p:cNvPr id="4" name="Таблица 6">
            <a:extLst>
              <a:ext uri="{FF2B5EF4-FFF2-40B4-BE49-F238E27FC236}">
                <a16:creationId xmlns="" xmlns:a16="http://schemas.microsoft.com/office/drawing/2014/main" id="{60CB930C-7279-C6B0-4AAC-6A1BE3F0BE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04259180"/>
              </p:ext>
            </p:extLst>
          </p:nvPr>
        </p:nvGraphicFramePr>
        <p:xfrm>
          <a:off x="115371" y="276999"/>
          <a:ext cx="11961907" cy="4785360"/>
        </p:xfrm>
        <a:graphic>
          <a:graphicData uri="http://schemas.openxmlformats.org/drawingml/2006/table">
            <a:tbl>
              <a:tblPr firstRow="1" bandRow="1">
                <a:solidFill>
                  <a:srgbClr val="F1FC1C"/>
                </a:solidFill>
                <a:tableStyleId>{5C22544A-7EE6-4342-B048-85BDC9FD1C3A}</a:tableStyleId>
              </a:tblPr>
              <a:tblGrid>
                <a:gridCol w="2438048">
                  <a:extLst>
                    <a:ext uri="{9D8B030D-6E8A-4147-A177-3AD203B41FA5}">
                      <a16:colId xmlns="" xmlns:a16="http://schemas.microsoft.com/office/drawing/2014/main" val="2300403670"/>
                    </a:ext>
                  </a:extLst>
                </a:gridCol>
                <a:gridCol w="1164566"/>
                <a:gridCol w="1354347"/>
                <a:gridCol w="1043796"/>
                <a:gridCol w="1017917"/>
                <a:gridCol w="1155940"/>
                <a:gridCol w="3031639"/>
                <a:gridCol w="755654">
                  <a:extLst>
                    <a:ext uri="{9D8B030D-6E8A-4147-A177-3AD203B41FA5}">
                      <a16:colId xmlns="" xmlns:a16="http://schemas.microsoft.com/office/drawing/2014/main" val="249704513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</a:t>
                      </a:r>
                      <a:r>
                        <a:rPr lang="ru-RU" sz="105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  <a:endParaRPr lang="ru-RU" sz="105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 план </a:t>
                      </a:r>
                      <a:r>
                        <a:rPr lang="ru-RU" sz="105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5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</a:t>
                      </a:r>
                      <a:r>
                        <a:rPr lang="ru-RU" sz="105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5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</a:t>
                      </a:r>
                      <a:r>
                        <a:rPr lang="ru-RU" sz="105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5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 к уточненному плану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отклонения факт к </a:t>
                      </a:r>
                      <a:r>
                        <a:rPr lang="ru-RU" sz="105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плану</a:t>
                      </a:r>
                      <a:endParaRPr lang="ru-RU" sz="105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ru-RU" sz="105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</a:t>
                      </a:r>
                      <a:r>
                        <a:rPr lang="ru-RU" sz="105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  <a:endParaRPr lang="ru-RU" sz="105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5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90153839"/>
                  </a:ext>
                </a:extLst>
              </a:tr>
              <a:tr h="154378">
                <a:tc gridSpan="8"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Неналоговые доходы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71460315"/>
                  </a:ext>
                </a:extLst>
              </a:tr>
              <a:tr h="228883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арендной платы за земельные участки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15933690,49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16900000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15411000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9972086,93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64,7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в связи с приростом недоимки на 1427,0 </a:t>
                      </a:r>
                      <a:r>
                        <a:rPr lang="ru-RU" sz="1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тыс</a:t>
                      </a:r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 руб., расторжением договоров аренды за 2023 год на сумму 648,4 тыс. руб. А так же произошло изменение кадастровой стоимости земельных участков с 01.01.2023 года.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62,6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80758359"/>
                  </a:ext>
                </a:extLst>
              </a:tr>
              <a:tr h="228883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сдачи в аренду имущества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1874529,42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2086000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2086000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1924953,14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92,3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в связи с расторжением договоров социального найма: </a:t>
                      </a:r>
                      <a:r>
                        <a:rPr lang="ru-RU" sz="1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Алымова</a:t>
                      </a:r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 Т.А., </a:t>
                      </a:r>
                      <a:r>
                        <a:rPr lang="ru-RU" sz="1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Горбатюк</a:t>
                      </a:r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 Е.Ю, </a:t>
                      </a:r>
                      <a:r>
                        <a:rPr lang="ru-RU" sz="1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Понуровская</a:t>
                      </a:r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 Г.И., </a:t>
                      </a:r>
                      <a:r>
                        <a:rPr lang="ru-RU" sz="1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Паньковский</a:t>
                      </a:r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 В.П.  и передачей в собственность Поль В.Г., </a:t>
                      </a:r>
                      <a:r>
                        <a:rPr lang="ru-RU" sz="1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Кобец</a:t>
                      </a:r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 В.А., </a:t>
                      </a:r>
                      <a:r>
                        <a:rPr lang="ru-RU" sz="1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Моисеенко</a:t>
                      </a:r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 Е.В. Анохин П.А., </a:t>
                      </a:r>
                      <a:r>
                        <a:rPr lang="ru-RU" sz="1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Котлова</a:t>
                      </a:r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 Е.Ю.,  и за счет увеличения недоимки 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102,7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6607033"/>
                  </a:ext>
                </a:extLst>
              </a:tr>
              <a:tr h="228883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Платежи при пользовании природными ресурсами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427088,55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85000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85000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79473,09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93,5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 АО «</a:t>
                      </a:r>
                      <a:r>
                        <a:rPr lang="ru-RU" sz="1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Примавтодор</a:t>
                      </a:r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»  произведён возврат на основании Заявок - 36,0 тыс. руб.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18,6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59834244"/>
                  </a:ext>
                </a:extLst>
              </a:tr>
              <a:tr h="228883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оказания платных услуг и компенсации затрат бюджетов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1528081,24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1430000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1735000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1988605,54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114,6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проведены мероприятия сверх запланированного плата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130,1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15742952"/>
                  </a:ext>
                </a:extLst>
              </a:tr>
              <a:tr h="228883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реализации имущества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265200,00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61036793"/>
                  </a:ext>
                </a:extLst>
              </a:tr>
              <a:tr h="228883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продажи земельных участков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5619818,71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6060000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7249599,82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119,6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Поступили  денежные средства от продажи земельных участков от ООО "</a:t>
                      </a:r>
                      <a:r>
                        <a:rPr lang="ru-RU" sz="1000" b="0" i="0" u="none" strike="noStrike" dirty="0" err="1">
                          <a:latin typeface="Times New Roman"/>
                        </a:rPr>
                        <a:t>Артлес</a:t>
                      </a:r>
                      <a:r>
                        <a:rPr lang="ru-RU" sz="1000" b="0" i="0" u="none" strike="noStrike" dirty="0">
                          <a:latin typeface="Times New Roman"/>
                        </a:rPr>
                        <a:t>"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129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28883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1063611,62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416000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1291000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1817359,44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140,8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Увеличение</a:t>
                      </a:r>
                      <a:r>
                        <a:rPr lang="ru-RU" sz="1000" b="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количества вынесенных постановлений и решений суда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170,9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28883"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26712020,03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21617000</a:t>
                      </a:r>
                      <a:endParaRPr lang="ru-RU" sz="10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26682000</a:t>
                      </a:r>
                      <a:endParaRPr lang="ru-RU" sz="1000" b="1" i="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23062024,42</a:t>
                      </a:r>
                      <a:endParaRPr lang="ru-RU" sz="10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86,3</a:t>
                      </a:r>
                      <a:endParaRPr lang="ru-RU" sz="10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DE8C6E40-DD49-2E25-20CE-EE02D9D283D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3" name="Диаграмма 2">
            <a:extLst>
              <a:ext uri="{FF2B5EF4-FFF2-40B4-BE49-F238E27FC236}">
                <a16:creationId xmlns="" xmlns:a16="http://schemas.microsoft.com/office/drawing/2014/main" id="{D0F0CCE8-C513-EBA0-D622-C6D47DB573ED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591679699"/>
              </p:ext>
            </p:extLst>
          </p:nvPr>
        </p:nvGraphicFramePr>
        <p:xfrm>
          <a:off x="293301" y="1483147"/>
          <a:ext cx="5175846" cy="3908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="" xmlns:a16="http://schemas.microsoft.com/office/drawing/2014/main" id="{723D60D0-7190-E76A-6503-8D9391C1A160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559680980"/>
              </p:ext>
            </p:extLst>
          </p:nvPr>
        </p:nvGraphicFramePr>
        <p:xfrm>
          <a:off x="6288737" y="1357072"/>
          <a:ext cx="5658848" cy="39999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82173A4-1DE2-F3FB-C4A0-B6BA7F83DBE4}"/>
              </a:ext>
            </a:extLst>
          </p:cNvPr>
          <p:cNvSpPr txBox="1"/>
          <p:nvPr/>
        </p:nvSpPr>
        <p:spPr>
          <a:xfrm>
            <a:off x="203457" y="5713779"/>
            <a:ext cx="475758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0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Прочие поступления – УСН, ЕНВД, ЕСН, патент, налог на имущество физических лиц, земельный налог, госпошлина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ED2E185-1FEA-E459-F581-041DE1491891}"/>
              </a:ext>
            </a:extLst>
          </p:cNvPr>
          <p:cNvSpPr txBox="1"/>
          <p:nvPr/>
        </p:nvSpPr>
        <p:spPr>
          <a:xfrm>
            <a:off x="3372942" y="324490"/>
            <a:ext cx="475758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поступлений налоговых и неналоговых платежей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C08F6D83-510D-BB42-21E9-65B9AC447150}"/>
              </a:ext>
            </a:extLst>
          </p:cNvPr>
          <p:cNvSpPr txBox="1"/>
          <p:nvPr/>
        </p:nvSpPr>
        <p:spPr>
          <a:xfrm>
            <a:off x="1153220" y="844134"/>
            <a:ext cx="205530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доходы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5C7C76C6-0D09-6B7D-4A46-030DD49B5938}"/>
              </a:ext>
            </a:extLst>
          </p:cNvPr>
          <p:cNvSpPr txBox="1"/>
          <p:nvPr/>
        </p:nvSpPr>
        <p:spPr>
          <a:xfrm>
            <a:off x="8674035" y="826180"/>
            <a:ext cx="205530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441BB4F4-4D43-42D1-BEE1-7A04DC535E2C}"/>
              </a:ext>
            </a:extLst>
          </p:cNvPr>
          <p:cNvSpPr txBox="1"/>
          <p:nvPr/>
        </p:nvSpPr>
        <p:spPr>
          <a:xfrm>
            <a:off x="6284053" y="5281982"/>
            <a:ext cx="554276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0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Прочие доходы – плата за экологию, платные услуги и компенсации затрат государства, штрафы</a:t>
            </a:r>
          </a:p>
        </p:txBody>
      </p:sp>
    </p:spTree>
    <p:extLst>
      <p:ext uri="{BB962C8B-B14F-4D97-AF65-F5344CB8AC3E}">
        <p14:creationId xmlns="" xmlns:p14="http://schemas.microsoft.com/office/powerpoint/2010/main" val="27655130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72C2D7CB-E4E6-F6D5-09C6-53381FB2733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8" name="Диаграмма 7">
            <a:extLst>
              <a:ext uri="{FF2B5EF4-FFF2-40B4-BE49-F238E27FC236}">
                <a16:creationId xmlns="" xmlns:a16="http://schemas.microsoft.com/office/drawing/2014/main" id="{88CCA9D2-F19C-49CB-E55A-CAFBCBCE6C6A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576280998"/>
              </p:ext>
            </p:extLst>
          </p:nvPr>
        </p:nvGraphicFramePr>
        <p:xfrm>
          <a:off x="689411" y="4144106"/>
          <a:ext cx="4034872" cy="2677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="" xmlns:a16="http://schemas.microsoft.com/office/drawing/2014/main" id="{0DD8DE3F-917C-B30A-E5F6-AB63F4B57594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612403865"/>
              </p:ext>
            </p:extLst>
          </p:nvPr>
        </p:nvGraphicFramePr>
        <p:xfrm>
          <a:off x="7467719" y="4003229"/>
          <a:ext cx="4298717" cy="27802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18177A23-7001-2FFE-3543-541FE4E793E8}"/>
              </a:ext>
            </a:extLst>
          </p:cNvPr>
          <p:cNvSpPr txBox="1"/>
          <p:nvPr/>
        </p:nvSpPr>
        <p:spPr>
          <a:xfrm>
            <a:off x="2862962" y="3664794"/>
            <a:ext cx="59403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неналоговых доходов в общем объеме налоговых и неналоговых доходов.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065E3F1-10AA-3730-B1E8-250C3610DBF1}"/>
              </a:ext>
            </a:extLst>
          </p:cNvPr>
          <p:cNvSpPr txBox="1"/>
          <p:nvPr/>
        </p:nvSpPr>
        <p:spPr>
          <a:xfrm>
            <a:off x="2775761" y="177064"/>
            <a:ext cx="59320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налоговых доходов в общем объеме налоговых и неналоговых доходов. 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="" xmlns:a16="http://schemas.microsoft.com/office/drawing/2014/main" id="{1E44E593-5CE7-BCEA-3C11-57548E18C8FD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962164844"/>
              </p:ext>
            </p:extLst>
          </p:nvPr>
        </p:nvGraphicFramePr>
        <p:xfrm>
          <a:off x="410064" y="823123"/>
          <a:ext cx="3951222" cy="2951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Диаграмма 10">
            <a:extLst>
              <a:ext uri="{FF2B5EF4-FFF2-40B4-BE49-F238E27FC236}">
                <a16:creationId xmlns="" xmlns:a16="http://schemas.microsoft.com/office/drawing/2014/main" id="{4DA1CBE5-7D61-9D94-FFB6-EF12137F2DF4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233275955"/>
              </p:ext>
            </p:extLst>
          </p:nvPr>
        </p:nvGraphicFramePr>
        <p:xfrm>
          <a:off x="6484691" y="763950"/>
          <a:ext cx="4637216" cy="2839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B478801-18E0-DEB6-BB50-8EC527F85620}"/>
              </a:ext>
            </a:extLst>
          </p:cNvPr>
          <p:cNvSpPr txBox="1"/>
          <p:nvPr/>
        </p:nvSpPr>
        <p:spPr>
          <a:xfrm>
            <a:off x="4212606" y="1641596"/>
            <a:ext cx="24207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0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Прочие поступления – УСН, ЕНВД, ЕСН, патент, налог на имущество физических лиц, земельный налог, госпошлина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A14B40B-C06F-29B5-D209-2FB764D1B752}"/>
              </a:ext>
            </a:extLst>
          </p:cNvPr>
          <p:cNvSpPr txBox="1"/>
          <p:nvPr/>
        </p:nvSpPr>
        <p:spPr>
          <a:xfrm>
            <a:off x="4724282" y="4939405"/>
            <a:ext cx="267700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0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Прочие доходы – плата за экологию, платные услуги и компенсации затрат государства, штрафы</a:t>
            </a:r>
          </a:p>
        </p:txBody>
      </p:sp>
    </p:spTree>
    <p:extLst>
      <p:ext uri="{BB962C8B-B14F-4D97-AF65-F5344CB8AC3E}">
        <p14:creationId xmlns="" xmlns:p14="http://schemas.microsoft.com/office/powerpoint/2010/main" val="8943968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30DA8018-7309-B143-B655-60ACE210788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BF8ECDE-3928-B74E-8BA2-AE5B0F624600}"/>
              </a:ext>
            </a:extLst>
          </p:cNvPr>
          <p:cNvSpPr txBox="1"/>
          <p:nvPr/>
        </p:nvSpPr>
        <p:spPr>
          <a:xfrm>
            <a:off x="2402044" y="84130"/>
            <a:ext cx="64828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(руб.)</a:t>
            </a:r>
          </a:p>
        </p:txBody>
      </p:sp>
      <p:graphicFrame>
        <p:nvGraphicFramePr>
          <p:cNvPr id="4" name="Таблица 6">
            <a:extLst>
              <a:ext uri="{FF2B5EF4-FFF2-40B4-BE49-F238E27FC236}">
                <a16:creationId xmlns="" xmlns:a16="http://schemas.microsoft.com/office/drawing/2014/main" id="{896792DB-66A5-0995-3E70-B8FB26CB5B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62190764"/>
              </p:ext>
            </p:extLst>
          </p:nvPr>
        </p:nvGraphicFramePr>
        <p:xfrm>
          <a:off x="202734" y="361129"/>
          <a:ext cx="11786532" cy="1790700"/>
        </p:xfrm>
        <a:graphic>
          <a:graphicData uri="http://schemas.openxmlformats.org/drawingml/2006/table">
            <a:tbl>
              <a:tblPr firstRow="1" bandRow="1">
                <a:solidFill>
                  <a:srgbClr val="F1FC1C"/>
                </a:solidFill>
                <a:tableStyleId>{5C22544A-7EE6-4342-B048-85BDC9FD1C3A}</a:tableStyleId>
              </a:tblPr>
              <a:tblGrid>
                <a:gridCol w="2213295">
                  <a:extLst>
                    <a:ext uri="{9D8B030D-6E8A-4147-A177-3AD203B41FA5}">
                      <a16:colId xmlns="" xmlns:a16="http://schemas.microsoft.com/office/drawing/2014/main" val="2300403670"/>
                    </a:ext>
                  </a:extLst>
                </a:gridCol>
                <a:gridCol w="1216404">
                  <a:extLst>
                    <a:ext uri="{9D8B030D-6E8A-4147-A177-3AD203B41FA5}">
                      <a16:colId xmlns="" xmlns:a16="http://schemas.microsoft.com/office/drawing/2014/main" val="1552696346"/>
                    </a:ext>
                  </a:extLst>
                </a:gridCol>
                <a:gridCol w="1317072">
                  <a:extLst>
                    <a:ext uri="{9D8B030D-6E8A-4147-A177-3AD203B41FA5}">
                      <a16:colId xmlns="" xmlns:a16="http://schemas.microsoft.com/office/drawing/2014/main" val="441418681"/>
                    </a:ext>
                  </a:extLst>
                </a:gridCol>
                <a:gridCol w="989901">
                  <a:extLst>
                    <a:ext uri="{9D8B030D-6E8A-4147-A177-3AD203B41FA5}">
                      <a16:colId xmlns="" xmlns:a16="http://schemas.microsoft.com/office/drawing/2014/main" val="2890180922"/>
                    </a:ext>
                  </a:extLst>
                </a:gridCol>
                <a:gridCol w="1073790">
                  <a:extLst>
                    <a:ext uri="{9D8B030D-6E8A-4147-A177-3AD203B41FA5}">
                      <a16:colId xmlns="" xmlns:a16="http://schemas.microsoft.com/office/drawing/2014/main" val="4126380178"/>
                    </a:ext>
                  </a:extLst>
                </a:gridCol>
                <a:gridCol w="1149292">
                  <a:extLst>
                    <a:ext uri="{9D8B030D-6E8A-4147-A177-3AD203B41FA5}">
                      <a16:colId xmlns="" xmlns:a16="http://schemas.microsoft.com/office/drawing/2014/main" val="104191543"/>
                    </a:ext>
                  </a:extLst>
                </a:gridCol>
                <a:gridCol w="2667699">
                  <a:extLst>
                    <a:ext uri="{9D8B030D-6E8A-4147-A177-3AD203B41FA5}">
                      <a16:colId xmlns="" xmlns:a16="http://schemas.microsoft.com/office/drawing/2014/main" val="2969363222"/>
                    </a:ext>
                  </a:extLst>
                </a:gridCol>
                <a:gridCol w="1159079">
                  <a:extLst>
                    <a:ext uri="{9D8B030D-6E8A-4147-A177-3AD203B41FA5}">
                      <a16:colId xmlns="" xmlns:a16="http://schemas.microsoft.com/office/drawing/2014/main" val="46586942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</a:t>
                      </a:r>
                      <a:r>
                        <a:rPr lang="ru-RU" sz="105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  <a:endParaRPr lang="ru-RU" sz="105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 план </a:t>
                      </a:r>
                      <a:r>
                        <a:rPr lang="ru-RU" sz="105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5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</a:t>
                      </a:r>
                      <a:r>
                        <a:rPr lang="ru-RU" sz="105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  <a:endParaRPr lang="ru-RU" sz="105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</a:t>
                      </a:r>
                      <a:r>
                        <a:rPr lang="ru-RU" sz="105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5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 к уточненному плану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Причины отклонения факт к </a:t>
                      </a:r>
                      <a:r>
                        <a:rPr kumimoji="0" lang="ru-RU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плану</a:t>
                      </a:r>
                      <a:endParaRPr kumimoji="0" lang="ru-RU" sz="10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5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ru-RU" sz="105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</a:t>
                      </a:r>
                      <a:r>
                        <a:rPr lang="ru-RU" sz="105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  <a:endParaRPr lang="ru-RU" sz="105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5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901538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116756947,24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102731032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126610432,88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126610432,88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108,4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22823710"/>
                  </a:ext>
                </a:extLst>
              </a:tr>
              <a:tr h="228883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72066734,11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55664796,71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70923599,56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67676466,61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95,4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фактическим затратам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93,9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75643012"/>
                  </a:ext>
                </a:extLst>
              </a:tr>
              <a:tr h="228883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225786340,60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287419349,87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277829606,95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266967762,67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96,1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фактическим затратам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118,2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28984622"/>
                  </a:ext>
                </a:extLst>
              </a:tr>
              <a:tr h="228883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межбюджетные трансферты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11770433,24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14521356,2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15696343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12684272,7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80,8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фактическим затратам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107,8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08092802"/>
                  </a:ext>
                </a:extLst>
              </a:tr>
              <a:tr h="228883"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426380455,19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460336534,78</a:t>
                      </a:r>
                      <a:endParaRPr lang="ru-RU" sz="10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491059982,39</a:t>
                      </a:r>
                      <a:endParaRPr lang="ru-RU" sz="10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473511734,24</a:t>
                      </a:r>
                      <a:endParaRPr lang="ru-RU" sz="10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96,4</a:t>
                      </a:r>
                      <a:endParaRPr lang="ru-RU" sz="10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</a:t>
                      </a:r>
                      <a:endParaRPr lang="ru-RU" sz="10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28922103"/>
                  </a:ext>
                </a:extLst>
              </a:tr>
            </a:tbl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="" xmlns:a16="http://schemas.microsoft.com/office/drawing/2014/main" id="{B11828D3-22B2-8108-86B2-5B4D2B2C37DB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453988555"/>
              </p:ext>
            </p:extLst>
          </p:nvPr>
        </p:nvGraphicFramePr>
        <p:xfrm>
          <a:off x="202733" y="2475877"/>
          <a:ext cx="5979827" cy="41598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6E3741B-70AE-CC12-483E-11F901C49670}"/>
              </a:ext>
            </a:extLst>
          </p:cNvPr>
          <p:cNvSpPr txBox="1"/>
          <p:nvPr/>
        </p:nvSpPr>
        <p:spPr>
          <a:xfrm>
            <a:off x="6096000" y="2837006"/>
            <a:ext cx="5979827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Наибольшую долю в общем объеме безвозмездных поступлений занимают субвенции:</a:t>
            </a:r>
          </a:p>
          <a:p>
            <a:pPr marL="171450" indent="-171450" algn="just">
              <a:buFontTx/>
              <a:buChar char="-"/>
            </a:pP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2022г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52,96%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2023г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56,4%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266028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C7D28F09-4B1C-4767-A2EE-01C25D5FA0C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2C7CDEC-A69D-523B-2E7F-C7AA59D56B5F}"/>
              </a:ext>
            </a:extLst>
          </p:cNvPr>
          <p:cNvSpPr txBox="1"/>
          <p:nvPr/>
        </p:nvSpPr>
        <p:spPr>
          <a:xfrm>
            <a:off x="2979953" y="67352"/>
            <a:ext cx="71211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безвозмездных поступлений, поступивших в бюджет округа за </a:t>
            </a:r>
            <a:r>
              <a:rPr lang="ru-RU" sz="1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2023г(руб</a:t>
            </a:r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="" xmlns:a16="http://schemas.microsoft.com/office/drawing/2014/main" id="{9ADC6F0D-8D01-5BEB-F3E1-2A26AB1608BE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204168932"/>
              </p:ext>
            </p:extLst>
          </p:nvPr>
        </p:nvGraphicFramePr>
        <p:xfrm>
          <a:off x="112145" y="494476"/>
          <a:ext cx="2743199" cy="37410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Схема 7">
            <a:extLst>
              <a:ext uri="{FF2B5EF4-FFF2-40B4-BE49-F238E27FC236}">
                <a16:creationId xmlns="" xmlns:a16="http://schemas.microsoft.com/office/drawing/2014/main" id="{1DAF0692-9710-3F47-8221-96BF55CBCF84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380369122"/>
              </p:ext>
            </p:extLst>
          </p:nvPr>
        </p:nvGraphicFramePr>
        <p:xfrm>
          <a:off x="7635830" y="1414732"/>
          <a:ext cx="4432525" cy="3812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1" name="Рисунок 10" descr="Изображение выглядит как текст, визитка&#10;&#10;Автоматически созданное описание">
            <a:extLst>
              <a:ext uri="{FF2B5EF4-FFF2-40B4-BE49-F238E27FC236}">
                <a16:creationId xmlns="" xmlns:a16="http://schemas.microsoft.com/office/drawing/2014/main" id="{DB132D77-3867-62D9-BF16-AFA3EE8BFF20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240009" y="396815"/>
            <a:ext cx="2819056" cy="96615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graphicFrame>
        <p:nvGraphicFramePr>
          <p:cNvPr id="13" name="Схема 12">
            <a:extLst>
              <a:ext uri="{FF2B5EF4-FFF2-40B4-BE49-F238E27FC236}">
                <a16:creationId xmlns="" xmlns:a16="http://schemas.microsoft.com/office/drawing/2014/main" id="{26C9B56F-EB97-8157-7D0C-3D247B4E32F3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831221429"/>
              </p:ext>
            </p:extLst>
          </p:nvPr>
        </p:nvGraphicFramePr>
        <p:xfrm>
          <a:off x="2941608" y="480025"/>
          <a:ext cx="4873924" cy="58948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  <p:extLst>
      <p:ext uri="{BB962C8B-B14F-4D97-AF65-F5344CB8AC3E}">
        <p14:creationId xmlns="" xmlns:p14="http://schemas.microsoft.com/office/powerpoint/2010/main" val="32529665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1815CA8-03A0-94D1-6430-1132F235881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="" xmlns:a16="http://schemas.microsoft.com/office/drawing/2014/main" id="{AB7498EB-EBA6-A084-9BDA-2257A6EAD5E1}"/>
              </a:ext>
            </a:extLst>
          </p:cNvPr>
          <p:cNvSpPr/>
          <p:nvPr/>
        </p:nvSpPr>
        <p:spPr>
          <a:xfrm>
            <a:off x="2885813" y="142613"/>
            <a:ext cx="5377344" cy="436227"/>
          </a:xfrm>
          <a:prstGeom prst="roundRect">
            <a:avLst/>
          </a:prstGeom>
          <a:solidFill>
            <a:srgbClr val="25FFA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="" xmlns:a16="http://schemas.microsoft.com/office/drawing/2014/main" id="{2778BD7F-8AEC-D7C4-9AA8-8457BCDD3EC1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988118827"/>
              </p:ext>
            </p:extLst>
          </p:nvPr>
        </p:nvGraphicFramePr>
        <p:xfrm>
          <a:off x="88085" y="713062"/>
          <a:ext cx="4609750" cy="5780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Выноска: стрелка влево-вправо 7">
            <a:extLst>
              <a:ext uri="{FF2B5EF4-FFF2-40B4-BE49-F238E27FC236}">
                <a16:creationId xmlns="" xmlns:a16="http://schemas.microsoft.com/office/drawing/2014/main" id="{91822CEB-0B7E-FF68-8F68-ABE86F927320}"/>
              </a:ext>
            </a:extLst>
          </p:cNvPr>
          <p:cNvSpPr/>
          <p:nvPr/>
        </p:nvSpPr>
        <p:spPr>
          <a:xfrm>
            <a:off x="3749879" y="713062"/>
            <a:ext cx="1216152" cy="5780016"/>
          </a:xfrm>
          <a:prstGeom prst="leftRightArrowCallou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Социальной направленности</a:t>
            </a:r>
          </a:p>
        </p:txBody>
      </p:sp>
      <p:graphicFrame>
        <p:nvGraphicFramePr>
          <p:cNvPr id="19" name="Схема 18">
            <a:extLst>
              <a:ext uri="{FF2B5EF4-FFF2-40B4-BE49-F238E27FC236}">
                <a16:creationId xmlns="" xmlns:a16="http://schemas.microsoft.com/office/drawing/2014/main" id="{A1DDEA33-2471-FAE8-7D5E-FAFE1EF40B16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862547088"/>
              </p:ext>
            </p:extLst>
          </p:nvPr>
        </p:nvGraphicFramePr>
        <p:xfrm>
          <a:off x="4785920" y="726271"/>
          <a:ext cx="285039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42" name="Схема 41">
            <a:extLst>
              <a:ext uri="{FF2B5EF4-FFF2-40B4-BE49-F238E27FC236}">
                <a16:creationId xmlns="" xmlns:a16="http://schemas.microsoft.com/office/drawing/2014/main" id="{AF8F5395-4765-79BB-8F4A-4847FF20708C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087765742"/>
              </p:ext>
            </p:extLst>
          </p:nvPr>
        </p:nvGraphicFramePr>
        <p:xfrm>
          <a:off x="8391711" y="1598104"/>
          <a:ext cx="2848508" cy="28099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  <p:extLst>
      <p:ext uri="{BB962C8B-B14F-4D97-AF65-F5344CB8AC3E}">
        <p14:creationId xmlns="" xmlns:p14="http://schemas.microsoft.com/office/powerpoint/2010/main" val="12852299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C7D28F09-4B1C-4767-A2EE-01C25D5FA0C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3" name="Прямоугольник: скругленные углы 3">
            <a:extLst>
              <a:ext uri="{FF2B5EF4-FFF2-40B4-BE49-F238E27FC236}">
                <a16:creationId xmlns="" xmlns:a16="http://schemas.microsoft.com/office/drawing/2014/main" id="{AB7498EB-EBA6-A084-9BDA-2257A6EAD5E1}"/>
              </a:ext>
            </a:extLst>
          </p:cNvPr>
          <p:cNvSpPr/>
          <p:nvPr/>
        </p:nvSpPr>
        <p:spPr>
          <a:xfrm>
            <a:off x="2885813" y="142613"/>
            <a:ext cx="5377344" cy="436227"/>
          </a:xfrm>
          <a:prstGeom prst="roundRect">
            <a:avLst/>
          </a:prstGeom>
          <a:solidFill>
            <a:srgbClr val="25FFA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753028E-5ABF-5D95-CA17-8EDA88462D2C}"/>
              </a:ext>
            </a:extLst>
          </p:cNvPr>
          <p:cNvSpPr txBox="1"/>
          <p:nvPr/>
        </p:nvSpPr>
        <p:spPr>
          <a:xfrm>
            <a:off x="4748970" y="835493"/>
            <a:ext cx="14707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 характера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="" xmlns:a16="http://schemas.microsoft.com/office/drawing/2014/main" id="{98F318A3-045A-3DD1-397E-76A599187EDA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93601982"/>
              </p:ext>
            </p:extLst>
          </p:nvPr>
        </p:nvGraphicFramePr>
        <p:xfrm>
          <a:off x="357702" y="1109877"/>
          <a:ext cx="4439639" cy="2793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>
            <a:extLst>
              <a:ext uri="{FF2B5EF4-FFF2-40B4-BE49-F238E27FC236}">
                <a16:creationId xmlns="" xmlns:a16="http://schemas.microsoft.com/office/drawing/2014/main" id="{F0F2104F-BE10-2752-F968-05B729B1A37C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843876946"/>
              </p:ext>
            </p:extLst>
          </p:nvPr>
        </p:nvGraphicFramePr>
        <p:xfrm>
          <a:off x="5060009" y="1550112"/>
          <a:ext cx="6602904" cy="39707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3778370" y="4069370"/>
            <a:ext cx="1349457" cy="1451536"/>
          </a:xfrm>
          <a:prstGeom prst="roundRect">
            <a:avLst>
              <a:gd name="adj" fmla="val 10000"/>
            </a:avLst>
          </a:prstGeom>
          <a:blipFill rotWithShape="1">
            <a:blip r:embed="rId13" cstate="print"/>
            <a:srcRect/>
            <a:stretch>
              <a:fillRect l="-40000" r="-40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8" name="Группа 7"/>
          <p:cNvGrpSpPr/>
          <p:nvPr/>
        </p:nvGrpSpPr>
        <p:grpSpPr>
          <a:xfrm>
            <a:off x="3843914" y="5753750"/>
            <a:ext cx="1157122" cy="733382"/>
            <a:chOff x="5042248" y="2235523"/>
            <a:chExt cx="1157122" cy="733382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5042248" y="2235523"/>
              <a:ext cx="1157122" cy="733382"/>
            </a:xfrm>
            <a:prstGeom prst="roundRect">
              <a:avLst>
                <a:gd name="adj" fmla="val 10000"/>
              </a:avLst>
            </a:prstGeom>
            <a:solidFill>
              <a:srgbClr val="10E7F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5063728" y="2257003"/>
              <a:ext cx="1114162" cy="69042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000" kern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Прочие субвенции</a:t>
              </a:r>
            </a:p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000" kern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272183 </a:t>
              </a:r>
              <a:r>
                <a:rPr lang="ru-RU" sz="1000" kern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руб.</a:t>
              </a: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C5A7B77E-1989-A864-527F-240CA8CFF76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2710994D-04DF-BC60-4E2B-86907977301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8615" y="1189058"/>
            <a:ext cx="4769142" cy="3536965"/>
          </a:xfrm>
          <a:prstGeom prst="rect">
            <a:avLst/>
          </a:prstGeom>
        </p:spPr>
      </p:pic>
      <p:graphicFrame>
        <p:nvGraphicFramePr>
          <p:cNvPr id="5" name="Таблица 5">
            <a:extLst>
              <a:ext uri="{FF2B5EF4-FFF2-40B4-BE49-F238E27FC236}">
                <a16:creationId xmlns="" xmlns:a16="http://schemas.microsoft.com/office/drawing/2014/main" id="{A478C6A9-9F11-D737-3498-2A849EB3FC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51656044"/>
              </p:ext>
            </p:extLst>
          </p:nvPr>
        </p:nvGraphicFramePr>
        <p:xfrm>
          <a:off x="5004622" y="970323"/>
          <a:ext cx="6876870" cy="3974436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292290">
                  <a:extLst>
                    <a:ext uri="{9D8B030D-6E8A-4147-A177-3AD203B41FA5}">
                      <a16:colId xmlns="" xmlns:a16="http://schemas.microsoft.com/office/drawing/2014/main" val="867770447"/>
                    </a:ext>
                  </a:extLst>
                </a:gridCol>
                <a:gridCol w="2292290">
                  <a:extLst>
                    <a:ext uri="{9D8B030D-6E8A-4147-A177-3AD203B41FA5}">
                      <a16:colId xmlns="" xmlns:a16="http://schemas.microsoft.com/office/drawing/2014/main" val="2336900740"/>
                    </a:ext>
                  </a:extLst>
                </a:gridCol>
                <a:gridCol w="2292290">
                  <a:extLst>
                    <a:ext uri="{9D8B030D-6E8A-4147-A177-3AD203B41FA5}">
                      <a16:colId xmlns="" xmlns:a16="http://schemas.microsoft.com/office/drawing/2014/main" val="2801581540"/>
                    </a:ext>
                  </a:extLst>
                </a:gridCol>
              </a:tblGrid>
              <a:tr h="356948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rgbClr val="3333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Перечень источников 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rgbClr val="3333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rgbClr val="3333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51627671"/>
                  </a:ext>
                </a:extLst>
              </a:tr>
              <a:tr h="407146"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остатков средств бюджета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53515121,39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-13461469,65</a:t>
                      </a:r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79941999"/>
                  </a:ext>
                </a:extLst>
              </a:tr>
              <a:tr h="431313"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Остатки средств бюджета на начало отчетного периода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53515121,39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-13461469,65</a:t>
                      </a:r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51141542"/>
                  </a:ext>
                </a:extLst>
              </a:tr>
              <a:tr h="567399"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источники внутреннего финансирования дефицита бюджета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31127021"/>
                  </a:ext>
                </a:extLst>
              </a:tr>
              <a:tr h="733975"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Возврат бюджетных кредитов, предоставленных юридическим лицам из бюджетов муниципальных районов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82324521"/>
                  </a:ext>
                </a:extLst>
              </a:tr>
              <a:tr h="243171">
                <a:tc>
                  <a:txBody>
                    <a:bodyPr/>
                    <a:lstStyle/>
                    <a:p>
                      <a:pPr algn="just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источников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53515121,39</a:t>
                      </a:r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-13461469,65</a:t>
                      </a:r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26367200"/>
                  </a:ext>
                </a:extLst>
              </a:tr>
              <a:tr h="247634">
                <a:tc>
                  <a:txBody>
                    <a:bodyPr/>
                    <a:lstStyle/>
                    <a:p>
                      <a:pPr algn="just"/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Привлечение средств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85797876"/>
                  </a:ext>
                </a:extLst>
              </a:tr>
              <a:tr h="884935">
                <a:tc>
                  <a:txBody>
                    <a:bodyPr/>
                    <a:lstStyle/>
                    <a:p>
                      <a:pPr algn="just"/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Погашение основной суммы задолженности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5853227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F71B76F8-342C-87B7-571E-F93941DB4738}"/>
              </a:ext>
            </a:extLst>
          </p:cNvPr>
          <p:cNvSpPr txBox="1"/>
          <p:nvPr/>
        </p:nvSpPr>
        <p:spPr>
          <a:xfrm>
            <a:off x="2563186" y="346662"/>
            <a:ext cx="643820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внутреннего финансирования дефицита бюджета за </a:t>
            </a:r>
            <a:r>
              <a:rPr lang="ru-RU" sz="1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2023г </a:t>
            </a:r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(руб.)</a:t>
            </a:r>
          </a:p>
        </p:txBody>
      </p:sp>
    </p:spTree>
    <p:extLst>
      <p:ext uri="{BB962C8B-B14F-4D97-AF65-F5344CB8AC3E}">
        <p14:creationId xmlns="" xmlns:p14="http://schemas.microsoft.com/office/powerpoint/2010/main" val="6405360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244A20EA-5C95-3AEC-74BA-7F21CCF52F1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9D642C8-DC59-0B3C-3E5D-382175EB809D}"/>
              </a:ext>
            </a:extLst>
          </p:cNvPr>
          <p:cNvSpPr txBox="1"/>
          <p:nvPr/>
        </p:nvSpPr>
        <p:spPr>
          <a:xfrm>
            <a:off x="2665602" y="104673"/>
            <a:ext cx="649517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 бюджета Анучинского муниципального округа</a:t>
            </a: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="" xmlns:a16="http://schemas.microsoft.com/office/drawing/2014/main" id="{1507247C-702A-EFCA-06AE-5FAD253060E8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260773544"/>
              </p:ext>
            </p:extLst>
          </p:nvPr>
        </p:nvGraphicFramePr>
        <p:xfrm>
          <a:off x="329034" y="568666"/>
          <a:ext cx="5492925" cy="2459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Схема 9">
            <a:extLst>
              <a:ext uri="{FF2B5EF4-FFF2-40B4-BE49-F238E27FC236}">
                <a16:creationId xmlns="" xmlns:a16="http://schemas.microsoft.com/office/drawing/2014/main" id="{E3466598-859A-DA37-2C16-44EA19C26481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588713004"/>
              </p:ext>
            </p:extLst>
          </p:nvPr>
        </p:nvGraphicFramePr>
        <p:xfrm>
          <a:off x="703509" y="3261856"/>
          <a:ext cx="4380219" cy="2459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1" name="Схема 10">
            <a:extLst>
              <a:ext uri="{FF2B5EF4-FFF2-40B4-BE49-F238E27FC236}">
                <a16:creationId xmlns="" xmlns:a16="http://schemas.microsoft.com/office/drawing/2014/main" id="{AA665810-5171-BDA6-8707-E6C79362B109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512352997"/>
              </p:ext>
            </p:extLst>
          </p:nvPr>
        </p:nvGraphicFramePr>
        <p:xfrm>
          <a:off x="6669480" y="568666"/>
          <a:ext cx="4380219" cy="2459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12" name="Схема 11">
            <a:extLst>
              <a:ext uri="{FF2B5EF4-FFF2-40B4-BE49-F238E27FC236}">
                <a16:creationId xmlns="" xmlns:a16="http://schemas.microsoft.com/office/drawing/2014/main" id="{48E3597B-A134-FCBE-52F7-C8B4928A2D31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666713728"/>
              </p:ext>
            </p:extLst>
          </p:nvPr>
        </p:nvGraphicFramePr>
        <p:xfrm>
          <a:off x="5706265" y="3293150"/>
          <a:ext cx="1402009" cy="2459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5C666570-21F0-4D78-D9F9-371599751990}"/>
              </a:ext>
            </a:extLst>
          </p:cNvPr>
          <p:cNvSpPr txBox="1"/>
          <p:nvPr/>
        </p:nvSpPr>
        <p:spPr>
          <a:xfrm>
            <a:off x="7441034" y="3829575"/>
            <a:ext cx="43203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Расходная часть бюджета представлена по непрограммным направлениям и  в разрезе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программ.</a:t>
            </a:r>
          </a:p>
        </p:txBody>
      </p:sp>
    </p:spTree>
    <p:extLst>
      <p:ext uri="{BB962C8B-B14F-4D97-AF65-F5344CB8AC3E}">
        <p14:creationId xmlns="" xmlns:p14="http://schemas.microsoft.com/office/powerpoint/2010/main" val="28001472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DBC0D6BF-1F57-48CA-D4AF-D505EBCE677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3" name="Таблица 6">
            <a:extLst>
              <a:ext uri="{FF2B5EF4-FFF2-40B4-BE49-F238E27FC236}">
                <a16:creationId xmlns="" xmlns:a16="http://schemas.microsoft.com/office/drawing/2014/main" id="{95F42857-F97B-50A5-A128-1688F987A2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76188389"/>
              </p:ext>
            </p:extLst>
          </p:nvPr>
        </p:nvGraphicFramePr>
        <p:xfrm>
          <a:off x="642774" y="215978"/>
          <a:ext cx="11085035" cy="115824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044881">
                  <a:extLst>
                    <a:ext uri="{9D8B030D-6E8A-4147-A177-3AD203B41FA5}">
                      <a16:colId xmlns="" xmlns:a16="http://schemas.microsoft.com/office/drawing/2014/main" val="2300403670"/>
                    </a:ext>
                  </a:extLst>
                </a:gridCol>
                <a:gridCol w="1461996">
                  <a:extLst>
                    <a:ext uri="{9D8B030D-6E8A-4147-A177-3AD203B41FA5}">
                      <a16:colId xmlns="" xmlns:a16="http://schemas.microsoft.com/office/drawing/2014/main" val="1552696346"/>
                    </a:ext>
                  </a:extLst>
                </a:gridCol>
                <a:gridCol w="1624572">
                  <a:extLst>
                    <a:ext uri="{9D8B030D-6E8A-4147-A177-3AD203B41FA5}">
                      <a16:colId xmlns="" xmlns:a16="http://schemas.microsoft.com/office/drawing/2014/main" val="441418681"/>
                    </a:ext>
                  </a:extLst>
                </a:gridCol>
                <a:gridCol w="1714661">
                  <a:extLst>
                    <a:ext uri="{9D8B030D-6E8A-4147-A177-3AD203B41FA5}">
                      <a16:colId xmlns="" xmlns:a16="http://schemas.microsoft.com/office/drawing/2014/main" val="2890180922"/>
                    </a:ext>
                  </a:extLst>
                </a:gridCol>
                <a:gridCol w="1453345">
                  <a:extLst>
                    <a:ext uri="{9D8B030D-6E8A-4147-A177-3AD203B41FA5}">
                      <a16:colId xmlns="" xmlns:a16="http://schemas.microsoft.com/office/drawing/2014/main" val="4126380178"/>
                    </a:ext>
                  </a:extLst>
                </a:gridCol>
                <a:gridCol w="1583109">
                  <a:extLst>
                    <a:ext uri="{9D8B030D-6E8A-4147-A177-3AD203B41FA5}">
                      <a16:colId xmlns="" xmlns:a16="http://schemas.microsoft.com/office/drawing/2014/main" val="104191543"/>
                    </a:ext>
                  </a:extLst>
                </a:gridCol>
                <a:gridCol w="1202471">
                  <a:extLst>
                    <a:ext uri="{9D8B030D-6E8A-4147-A177-3AD203B41FA5}">
                      <a16:colId xmlns="" xmlns:a16="http://schemas.microsoft.com/office/drawing/2014/main" val="296936322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</a:t>
                      </a:r>
                      <a:r>
                        <a:rPr lang="ru-RU" sz="11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  <a:endParaRPr lang="ru-RU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 план </a:t>
                      </a:r>
                      <a:r>
                        <a:rPr lang="ru-RU" sz="11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</a:t>
                      </a:r>
                      <a:r>
                        <a:rPr lang="ru-RU" sz="11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</a:t>
                      </a:r>
                      <a:r>
                        <a:rPr lang="ru-RU" sz="11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ru-RU" sz="11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выполнения</a:t>
                      </a:r>
                      <a:endParaRPr lang="ru-RU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ru-RU" sz="11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</a:t>
                      </a:r>
                      <a:r>
                        <a:rPr lang="ru-RU" sz="11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  <a:endParaRPr lang="ru-RU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90153839"/>
                  </a:ext>
                </a:extLst>
              </a:tr>
              <a:tr h="206936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Муниципальные программы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656944024,39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689654084,79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786067924,27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738780354,42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111,9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9212856"/>
                  </a:ext>
                </a:extLst>
              </a:tr>
              <a:tr h="206936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Непрограммные мероприятия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36563568,38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40895449,99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36872179,51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31825260,97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86,3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100,8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60928770"/>
                  </a:ext>
                </a:extLst>
              </a:tr>
              <a:tr h="169423"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693507592,77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730549534,78</a:t>
                      </a:r>
                      <a:endParaRPr lang="ru-RU" sz="1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822940103,78</a:t>
                      </a:r>
                      <a:endParaRPr lang="ru-RU" sz="1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770605615,39</a:t>
                      </a:r>
                      <a:endParaRPr lang="ru-RU" sz="1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93,6</a:t>
                      </a:r>
                      <a:endParaRPr lang="ru-RU" sz="1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111,1</a:t>
                      </a:r>
                      <a:endParaRPr lang="ru-RU" sz="1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11601094"/>
                  </a:ext>
                </a:extLst>
              </a:tr>
            </a:tbl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="" xmlns:a16="http://schemas.microsoft.com/office/drawing/2014/main" id="{95476A73-719F-B8B8-0C8F-AC95E41CC921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593972703"/>
              </p:ext>
            </p:extLst>
          </p:nvPr>
        </p:nvGraphicFramePr>
        <p:xfrm>
          <a:off x="642774" y="1960880"/>
          <a:ext cx="5219546" cy="41774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="" xmlns:a16="http://schemas.microsoft.com/office/drawing/2014/main" id="{AB6ECFCC-0EF6-BFF5-DE2B-9EB1C69A1560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382425572"/>
              </p:ext>
            </p:extLst>
          </p:nvPr>
        </p:nvGraphicFramePr>
        <p:xfrm>
          <a:off x="5791200" y="1803556"/>
          <a:ext cx="3606800" cy="2351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="" xmlns:a16="http://schemas.microsoft.com/office/drawing/2014/main" id="{3C818094-5995-7EB0-8F81-D04862AF4053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4260342129"/>
              </p:ext>
            </p:extLst>
          </p:nvPr>
        </p:nvGraphicFramePr>
        <p:xfrm>
          <a:off x="7792720" y="4290138"/>
          <a:ext cx="3606800" cy="2351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2156716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7D433D5-CE37-F8B0-1006-E3A926B2A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88C843D-3E7C-98EA-0155-937338E52ADD}"/>
              </a:ext>
            </a:extLst>
          </p:cNvPr>
          <p:cNvSpPr txBox="1"/>
          <p:nvPr/>
        </p:nvSpPr>
        <p:spPr>
          <a:xfrm>
            <a:off x="2850160" y="37260"/>
            <a:ext cx="67132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расходов бюджета Анучинского муниципального </a:t>
            </a:r>
            <a:r>
              <a:rPr lang="ru-RU" sz="1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округа за 2023  год </a:t>
            </a:r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(руб.)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72701ECC-9B49-BF12-876F-5A1C205561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63218530"/>
              </p:ext>
            </p:extLst>
          </p:nvPr>
        </p:nvGraphicFramePr>
        <p:xfrm>
          <a:off x="185506" y="437783"/>
          <a:ext cx="11822463" cy="5423965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759979">
                  <a:extLst>
                    <a:ext uri="{9D8B030D-6E8A-4147-A177-3AD203B41FA5}">
                      <a16:colId xmlns="" xmlns:a16="http://schemas.microsoft.com/office/drawing/2014/main" val="3110849794"/>
                    </a:ext>
                  </a:extLst>
                </a:gridCol>
                <a:gridCol w="989901">
                  <a:extLst>
                    <a:ext uri="{9D8B030D-6E8A-4147-A177-3AD203B41FA5}">
                      <a16:colId xmlns="" xmlns:a16="http://schemas.microsoft.com/office/drawing/2014/main" val="1352559826"/>
                    </a:ext>
                  </a:extLst>
                </a:gridCol>
                <a:gridCol w="1375794">
                  <a:extLst>
                    <a:ext uri="{9D8B030D-6E8A-4147-A177-3AD203B41FA5}">
                      <a16:colId xmlns="" xmlns:a16="http://schemas.microsoft.com/office/drawing/2014/main" val="949075183"/>
                    </a:ext>
                  </a:extLst>
                </a:gridCol>
                <a:gridCol w="1124125">
                  <a:extLst>
                    <a:ext uri="{9D8B030D-6E8A-4147-A177-3AD203B41FA5}">
                      <a16:colId xmlns="" xmlns:a16="http://schemas.microsoft.com/office/drawing/2014/main" val="4093401937"/>
                    </a:ext>
                  </a:extLst>
                </a:gridCol>
                <a:gridCol w="1098958">
                  <a:extLst>
                    <a:ext uri="{9D8B030D-6E8A-4147-A177-3AD203B41FA5}">
                      <a16:colId xmlns="" xmlns:a16="http://schemas.microsoft.com/office/drawing/2014/main" val="1408367181"/>
                    </a:ext>
                  </a:extLst>
                </a:gridCol>
                <a:gridCol w="1166070">
                  <a:extLst>
                    <a:ext uri="{9D8B030D-6E8A-4147-A177-3AD203B41FA5}">
                      <a16:colId xmlns="" xmlns:a16="http://schemas.microsoft.com/office/drawing/2014/main" val="3887888333"/>
                    </a:ext>
                  </a:extLst>
                </a:gridCol>
                <a:gridCol w="2567031">
                  <a:extLst>
                    <a:ext uri="{9D8B030D-6E8A-4147-A177-3AD203B41FA5}">
                      <a16:colId xmlns="" xmlns:a16="http://schemas.microsoft.com/office/drawing/2014/main" val="88379791"/>
                    </a:ext>
                  </a:extLst>
                </a:gridCol>
                <a:gridCol w="740605">
                  <a:extLst>
                    <a:ext uri="{9D8B030D-6E8A-4147-A177-3AD203B41FA5}">
                      <a16:colId xmlns="" xmlns:a16="http://schemas.microsoft.com/office/drawing/2014/main" val="1140908313"/>
                    </a:ext>
                  </a:extLst>
                </a:gridCol>
              </a:tblGrid>
              <a:tr h="319352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</a:t>
                      </a:r>
                      <a:r>
                        <a:rPr lang="ru-RU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  <a:endParaRPr lang="ru-RU" sz="10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 план </a:t>
                      </a:r>
                      <a:r>
                        <a:rPr lang="ru-RU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</a:t>
                      </a:r>
                      <a:r>
                        <a:rPr lang="ru-RU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</a:t>
                      </a:r>
                      <a:r>
                        <a:rPr lang="ru-RU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 к уточненному плану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отклонения от </a:t>
                      </a:r>
                      <a:r>
                        <a:rPr lang="ru-RU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плана</a:t>
                      </a:r>
                      <a:endParaRPr lang="ru-RU" sz="10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ru-RU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</a:t>
                      </a:r>
                      <a:r>
                        <a:rPr lang="ru-RU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  <a:endParaRPr lang="ru-RU" sz="10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74835647"/>
                  </a:ext>
                </a:extLst>
              </a:tr>
              <a:tr h="263955"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 ВОПРОСЫ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85715761,29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101645414,50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116410056,93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106713971,99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91,67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124,5</a:t>
                      </a:r>
                      <a:endParaRPr lang="ru-RU" sz="1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0190299"/>
                  </a:ext>
                </a:extLst>
              </a:tr>
              <a:tr h="25203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2657499,83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2757000,00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01466528"/>
                  </a:ext>
                </a:extLst>
              </a:tr>
              <a:tr h="28194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3219040,07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2757000,00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3141100,00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latin typeface="Times New Roman"/>
                        </a:rPr>
                        <a:t>3078562,10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latin typeface="Times New Roman"/>
                        </a:rPr>
                        <a:t>98,01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95,6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67189719"/>
                  </a:ext>
                </a:extLst>
              </a:tr>
              <a:tr h="23415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10566018,13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3265010,00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3389210,00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latin typeface="Times New Roman"/>
                        </a:rPr>
                        <a:t>3337813,57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latin typeface="Times New Roman"/>
                        </a:rPr>
                        <a:t>98,48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31,6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233301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Судебная система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123474,00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latin typeface="Times New Roman"/>
                        </a:rPr>
                        <a:t>2240,00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2240,00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latin typeface="Times New Roman"/>
                        </a:rPr>
                        <a:t>2240,00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latin typeface="Times New Roman"/>
                        </a:rPr>
                        <a:t>100</a:t>
                      </a:r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66562752"/>
                  </a:ext>
                </a:extLst>
              </a:tr>
              <a:tr h="27598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14344054,01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16451000,00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19399500,00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latin typeface="Times New Roman"/>
                        </a:rPr>
                        <a:t>18512206,68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latin typeface="Times New Roman"/>
                        </a:rPr>
                        <a:t>95,43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11247194"/>
                  </a:ext>
                </a:extLst>
              </a:tr>
              <a:tr h="22133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проведение выборов и референдумов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99708620"/>
                  </a:ext>
                </a:extLst>
              </a:tr>
              <a:tr h="22133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Резервные фонды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1200000,00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4042419,80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latin typeface="Times New Roman"/>
                        </a:rPr>
                        <a:t>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61892554"/>
                  </a:ext>
                </a:extLst>
              </a:tr>
              <a:tr h="21966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общегосударственные вопросы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53405675,25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66785164,50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74441687,13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latin typeface="Times New Roman"/>
                        </a:rPr>
                        <a:t>69929946,10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latin typeface="Times New Roman"/>
                        </a:rPr>
                        <a:t>93,94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экономия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средств после проведенных аукционов;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latin typeface="Times New Roman"/>
                        </a:rPr>
                        <a:t>104,7</a:t>
                      </a:r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891235947"/>
                  </a:ext>
                </a:extLst>
              </a:tr>
              <a:tr h="16213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ОБОРОНА</a:t>
                      </a:r>
                      <a:endParaRPr lang="ru-RU" sz="10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1134119,74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1293510,00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1299810,00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1293510,00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99,52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84553506"/>
                  </a:ext>
                </a:extLst>
              </a:tr>
              <a:tr h="22470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Мобилизационная и вневойсковая подготовка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1134119,74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1293510,00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1299810,00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latin typeface="Times New Roman"/>
                        </a:rPr>
                        <a:t>1293510,00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99,52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39973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0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1678654,06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1375000,00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4953870,20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4795548,00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96,80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 smtClean="0">
                          <a:solidFill>
                            <a:srgbClr val="FF0000"/>
                          </a:solidFill>
                          <a:latin typeface="Times New Roman"/>
                        </a:rPr>
                        <a:t>285,7</a:t>
                      </a:r>
                      <a:endParaRPr lang="ru-RU" sz="1000" b="1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4020083427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1678654,06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1375000,00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4953870,20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latin typeface="Times New Roman"/>
                        </a:rPr>
                        <a:t>4795548,00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latin typeface="Times New Roman"/>
                        </a:rPr>
                        <a:t>96,80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latin typeface="Times New Roman"/>
                        </a:rPr>
                        <a:t>285,7</a:t>
                      </a:r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7003286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8586308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75F8C6C7-C2C3-E327-58F9-E029EDE83A9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="" xmlns:a16="http://schemas.microsoft.com/office/drawing/2014/main" id="{0F82EE01-19BB-8F87-7D94-3F06CED990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68630324"/>
              </p:ext>
            </p:extLst>
          </p:nvPr>
        </p:nvGraphicFramePr>
        <p:xfrm>
          <a:off x="151001" y="99849"/>
          <a:ext cx="11889997" cy="5751724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759979">
                  <a:extLst>
                    <a:ext uri="{9D8B030D-6E8A-4147-A177-3AD203B41FA5}">
                      <a16:colId xmlns="" xmlns:a16="http://schemas.microsoft.com/office/drawing/2014/main" val="3110849794"/>
                    </a:ext>
                  </a:extLst>
                </a:gridCol>
                <a:gridCol w="989901">
                  <a:extLst>
                    <a:ext uri="{9D8B030D-6E8A-4147-A177-3AD203B41FA5}">
                      <a16:colId xmlns="" xmlns:a16="http://schemas.microsoft.com/office/drawing/2014/main" val="1352559826"/>
                    </a:ext>
                  </a:extLst>
                </a:gridCol>
                <a:gridCol w="1375794">
                  <a:extLst>
                    <a:ext uri="{9D8B030D-6E8A-4147-A177-3AD203B41FA5}">
                      <a16:colId xmlns="" xmlns:a16="http://schemas.microsoft.com/office/drawing/2014/main" val="949075183"/>
                    </a:ext>
                  </a:extLst>
                </a:gridCol>
                <a:gridCol w="1124125">
                  <a:extLst>
                    <a:ext uri="{9D8B030D-6E8A-4147-A177-3AD203B41FA5}">
                      <a16:colId xmlns="" xmlns:a16="http://schemas.microsoft.com/office/drawing/2014/main" val="4093401937"/>
                    </a:ext>
                  </a:extLst>
                </a:gridCol>
                <a:gridCol w="1098958">
                  <a:extLst>
                    <a:ext uri="{9D8B030D-6E8A-4147-A177-3AD203B41FA5}">
                      <a16:colId xmlns="" xmlns:a16="http://schemas.microsoft.com/office/drawing/2014/main" val="1408367181"/>
                    </a:ext>
                  </a:extLst>
                </a:gridCol>
                <a:gridCol w="1166070">
                  <a:extLst>
                    <a:ext uri="{9D8B030D-6E8A-4147-A177-3AD203B41FA5}">
                      <a16:colId xmlns="" xmlns:a16="http://schemas.microsoft.com/office/drawing/2014/main" val="3887888333"/>
                    </a:ext>
                  </a:extLst>
                </a:gridCol>
                <a:gridCol w="2567031">
                  <a:extLst>
                    <a:ext uri="{9D8B030D-6E8A-4147-A177-3AD203B41FA5}">
                      <a16:colId xmlns="" xmlns:a16="http://schemas.microsoft.com/office/drawing/2014/main" val="88379791"/>
                    </a:ext>
                  </a:extLst>
                </a:gridCol>
                <a:gridCol w="808139">
                  <a:extLst>
                    <a:ext uri="{9D8B030D-6E8A-4147-A177-3AD203B41FA5}">
                      <a16:colId xmlns="" xmlns:a16="http://schemas.microsoft.com/office/drawing/2014/main" val="1140908313"/>
                    </a:ext>
                  </a:extLst>
                </a:gridCol>
              </a:tblGrid>
              <a:tr h="319352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</a:t>
                      </a:r>
                      <a:r>
                        <a:rPr lang="ru-RU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  <a:endParaRPr lang="ru-RU" sz="10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 план </a:t>
                      </a:r>
                      <a:r>
                        <a:rPr lang="ru-RU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</a:t>
                      </a:r>
                      <a:r>
                        <a:rPr lang="ru-RU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</a:t>
                      </a:r>
                      <a:r>
                        <a:rPr lang="ru-RU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 к уточненному плану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отклонения от </a:t>
                      </a:r>
                      <a:r>
                        <a:rPr lang="ru-RU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плана</a:t>
                      </a:r>
                      <a:endParaRPr lang="ru-RU" sz="10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ru-RU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</a:t>
                      </a:r>
                      <a:r>
                        <a:rPr lang="ru-RU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  <a:endParaRPr lang="ru-RU" sz="10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74835647"/>
                  </a:ext>
                </a:extLst>
              </a:tr>
              <a:tr h="31935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  <a:endParaRPr lang="ru-RU" sz="10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65215579,31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33798618,15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58540347,68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47922018,25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81,86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73,5</a:t>
                      </a:r>
                      <a:endParaRPr lang="ru-RU" sz="1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/>
                </a:tc>
              </a:tr>
              <a:tr h="31935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хозяйство и рыболовство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980086,70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2319054,07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2808290,31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latin typeface="Times New Roman"/>
                        </a:rPr>
                        <a:t>1574646,50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56,07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0" i="0" u="none" strike="noStrike" dirty="0">
                          <a:latin typeface="Times New Roman"/>
                        </a:rPr>
                        <a:t>за счет экономии средств после проведенных аукционов; Министерством сельского хозяйства Приморского края были предоставлены плановые назначения больше фактической потребности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160,7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1935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Водное хозяйство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8195167,00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302177,00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1382177,00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latin typeface="Times New Roman"/>
                        </a:rPr>
                        <a:t>488471,95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35,34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0" i="0" u="none" strike="noStrike" dirty="0" smtClean="0">
                          <a:latin typeface="Times New Roman"/>
                        </a:rPr>
                        <a:t>экономия </a:t>
                      </a:r>
                      <a:r>
                        <a:rPr lang="ru-RU" sz="1000" b="0" i="0" u="none" strike="noStrike" dirty="0">
                          <a:latin typeface="Times New Roman"/>
                        </a:rPr>
                        <a:t>средств после проведенных аукционов;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5,9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75210598"/>
                  </a:ext>
                </a:extLst>
              </a:tr>
              <a:tr h="21397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712657,61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1503387,08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1503387,08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latin typeface="Times New Roman"/>
                        </a:rPr>
                        <a:t>1384079,79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92,06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latin typeface="Times New Roman"/>
                        </a:rPr>
                        <a:t>по фактически выставленным актам предоставленных услуг по перевозке пассажиров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194,2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19898292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Дорожное хозяйство (дорожные фонды)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52353674,00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26820000,00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48198684,17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latin typeface="Times New Roman"/>
                        </a:rPr>
                        <a:t>40189733,89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83,38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0" i="0" u="none" strike="noStrike" dirty="0" smtClean="0">
                          <a:latin typeface="Times New Roman"/>
                        </a:rPr>
                        <a:t>экономия </a:t>
                      </a:r>
                      <a:r>
                        <a:rPr lang="ru-RU" sz="1000" b="0" i="0" u="none" strike="noStrike" dirty="0">
                          <a:latin typeface="Times New Roman"/>
                        </a:rPr>
                        <a:t>средств после проведенных аукционов;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76,8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87730382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национальной экономики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2973994,00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2854000,00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1605723,00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latin typeface="Times New Roman"/>
                        </a:rPr>
                        <a:t>1243000,00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77,41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0" i="0" u="none" strike="noStrike" dirty="0">
                          <a:latin typeface="Times New Roman"/>
                        </a:rPr>
                        <a:t>Возращены денежные средства ООО «Производственная компания «Кадастровое дело»  на счёт местного бюджета как не верно уплаченные и  оплачены с федерального  бюджета Приморского края за счет предоставленной </a:t>
                      </a:r>
                      <a:r>
                        <a:rPr lang="ru-RU" sz="1000" b="0" i="0" u="none" strike="noStrike" dirty="0" smtClean="0">
                          <a:latin typeface="Times New Roman"/>
                        </a:rPr>
                        <a:t>субсидии</a:t>
                      </a:r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41,8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41881560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 – КОММУНАЛЬНОЕ ХОЗЯЙСТВО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28212188,74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50768506,84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81549841,90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74185129,11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90,97</a:t>
                      </a:r>
                      <a:endParaRPr lang="ru-RU" sz="1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262,9</a:t>
                      </a:r>
                      <a:endParaRPr lang="ru-RU" sz="1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211222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Жилищное хозяйство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417150,49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1519000,00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679387,46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latin typeface="Times New Roman"/>
                        </a:rPr>
                        <a:t>460807,77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67,83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0" i="0" u="none" strike="noStrike" dirty="0">
                          <a:latin typeface="Times New Roman"/>
                        </a:rPr>
                        <a:t>Уплата </a:t>
                      </a:r>
                      <a:r>
                        <a:rPr lang="ru-RU" sz="1000" b="0" i="0" u="none" strike="noStrike" dirty="0" err="1" smtClean="0">
                          <a:latin typeface="Times New Roman"/>
                        </a:rPr>
                        <a:t>взосов</a:t>
                      </a:r>
                      <a:r>
                        <a:rPr lang="ru-RU" sz="10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>
                          <a:latin typeface="Times New Roman"/>
                        </a:rPr>
                        <a:t>в Фонд капитального ремонта ниже плановых назначений, так как в течении 2023 года была приватизации муниципального жилья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110,5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51538515"/>
                  </a:ext>
                </a:extLst>
              </a:tr>
              <a:tr h="17498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Коммунальное хозяйство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6761744,73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34931545,58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44534747,79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latin typeface="Times New Roman"/>
                        </a:rPr>
                        <a:t>41751556,10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93,75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latin typeface="Times New Roman"/>
                        </a:rPr>
                        <a:t>денежные средства не были израсходованы в полном объеме из-за отсутствия аварийных ситуаций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617,5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8349557"/>
                  </a:ext>
                </a:extLst>
              </a:tr>
              <a:tr h="16603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Благоустройство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18243084,58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11457961,26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32856906,65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latin typeface="Times New Roman"/>
                        </a:rPr>
                        <a:t>28494322,09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latin typeface="Times New Roman"/>
                        </a:rPr>
                        <a:t>86,72</a:t>
                      </a:r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0" i="0" u="none" strike="noStrike" dirty="0">
                          <a:latin typeface="Times New Roman"/>
                        </a:rPr>
                        <a:t>Не выплачены денежные средства  по решению суда ООО «ПРОКСИ» в размере-2 596 263,12 руб., так как  исполнительный лист не предъявлен к исполнению.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156,2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268214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7053549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75F8C6C7-C2C3-E327-58F9-E029EDE83A9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="" xmlns:a16="http://schemas.microsoft.com/office/drawing/2014/main" id="{0F82EE01-19BB-8F87-7D94-3F06CED990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68630324"/>
              </p:ext>
            </p:extLst>
          </p:nvPr>
        </p:nvGraphicFramePr>
        <p:xfrm>
          <a:off x="151001" y="99849"/>
          <a:ext cx="11889997" cy="6255423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759979">
                  <a:extLst>
                    <a:ext uri="{9D8B030D-6E8A-4147-A177-3AD203B41FA5}">
                      <a16:colId xmlns="" xmlns:a16="http://schemas.microsoft.com/office/drawing/2014/main" val="3110849794"/>
                    </a:ext>
                  </a:extLst>
                </a:gridCol>
                <a:gridCol w="989901">
                  <a:extLst>
                    <a:ext uri="{9D8B030D-6E8A-4147-A177-3AD203B41FA5}">
                      <a16:colId xmlns="" xmlns:a16="http://schemas.microsoft.com/office/drawing/2014/main" val="1352559826"/>
                    </a:ext>
                  </a:extLst>
                </a:gridCol>
                <a:gridCol w="1375794">
                  <a:extLst>
                    <a:ext uri="{9D8B030D-6E8A-4147-A177-3AD203B41FA5}">
                      <a16:colId xmlns="" xmlns:a16="http://schemas.microsoft.com/office/drawing/2014/main" val="949075183"/>
                    </a:ext>
                  </a:extLst>
                </a:gridCol>
                <a:gridCol w="1124125">
                  <a:extLst>
                    <a:ext uri="{9D8B030D-6E8A-4147-A177-3AD203B41FA5}">
                      <a16:colId xmlns="" xmlns:a16="http://schemas.microsoft.com/office/drawing/2014/main" val="4093401937"/>
                    </a:ext>
                  </a:extLst>
                </a:gridCol>
                <a:gridCol w="1098958">
                  <a:extLst>
                    <a:ext uri="{9D8B030D-6E8A-4147-A177-3AD203B41FA5}">
                      <a16:colId xmlns="" xmlns:a16="http://schemas.microsoft.com/office/drawing/2014/main" val="1408367181"/>
                    </a:ext>
                  </a:extLst>
                </a:gridCol>
                <a:gridCol w="1166070">
                  <a:extLst>
                    <a:ext uri="{9D8B030D-6E8A-4147-A177-3AD203B41FA5}">
                      <a16:colId xmlns="" xmlns:a16="http://schemas.microsoft.com/office/drawing/2014/main" val="3887888333"/>
                    </a:ext>
                  </a:extLst>
                </a:gridCol>
                <a:gridCol w="2567031">
                  <a:extLst>
                    <a:ext uri="{9D8B030D-6E8A-4147-A177-3AD203B41FA5}">
                      <a16:colId xmlns="" xmlns:a16="http://schemas.microsoft.com/office/drawing/2014/main" val="88379791"/>
                    </a:ext>
                  </a:extLst>
                </a:gridCol>
                <a:gridCol w="808139">
                  <a:extLst>
                    <a:ext uri="{9D8B030D-6E8A-4147-A177-3AD203B41FA5}">
                      <a16:colId xmlns="" xmlns:a16="http://schemas.microsoft.com/office/drawing/2014/main" val="1140908313"/>
                    </a:ext>
                  </a:extLst>
                </a:gridCol>
              </a:tblGrid>
              <a:tr h="319352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</a:t>
                      </a:r>
                      <a:r>
                        <a:rPr lang="ru-RU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  <a:endParaRPr lang="ru-RU" sz="10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 план </a:t>
                      </a:r>
                      <a:r>
                        <a:rPr lang="ru-RU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</a:t>
                      </a:r>
                      <a:r>
                        <a:rPr lang="ru-RU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</a:t>
                      </a:r>
                      <a:r>
                        <a:rPr lang="ru-RU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 к уточненному плану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отклонения от </a:t>
                      </a:r>
                      <a:r>
                        <a:rPr lang="ru-RU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плана</a:t>
                      </a:r>
                      <a:endParaRPr lang="ru-RU" sz="10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ru-RU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</a:t>
                      </a:r>
                      <a:r>
                        <a:rPr lang="ru-RU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  <a:endParaRPr lang="ru-RU" sz="10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74835647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2790208,94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2860000,00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3478800,00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latin typeface="Times New Roman"/>
                        </a:rPr>
                        <a:t>3478443,15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99,99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124,7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43225747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380671695,17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414969389,95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430726837,72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410869928,74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95,39</a:t>
                      </a:r>
                      <a:endParaRPr lang="ru-RU" sz="1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107,9</a:t>
                      </a:r>
                      <a:endParaRPr lang="ru-RU" sz="1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24163778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Дошкольное образование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82437859,66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95738481,00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94921281,00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latin typeface="Times New Roman"/>
                        </a:rPr>
                        <a:t>90815700,99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latin typeface="Times New Roman"/>
                        </a:rPr>
                        <a:t>95,67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110,2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97527395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Общее образование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253287299,19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269351654,20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282622243,00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latin typeface="Times New Roman"/>
                        </a:rPr>
                        <a:t>269602459,88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latin typeface="Times New Roman"/>
                        </a:rPr>
                        <a:t>95,39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106,4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61976196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Дополнительное образование детей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15359351,75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18620102,00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20563102,00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latin typeface="Times New Roman"/>
                        </a:rPr>
                        <a:t>18916644,92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latin typeface="Times New Roman"/>
                        </a:rPr>
                        <a:t>91,99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latin typeface="Times New Roman"/>
                        </a:rPr>
                        <a:t>Экономия сложилась за счет больничных листов и в связи с наличием  </a:t>
                      </a:r>
                      <a:r>
                        <a:rPr lang="ru-RU" sz="1000" b="0" i="0" u="none" strike="noStrike" dirty="0" err="1">
                          <a:latin typeface="Times New Roman"/>
                        </a:rPr>
                        <a:t>теплосчетчиков</a:t>
                      </a:r>
                      <a:r>
                        <a:rPr lang="ru-RU" sz="1000" b="0" i="0" u="none" strike="noStrike" dirty="0">
                          <a:latin typeface="Times New Roman"/>
                        </a:rPr>
                        <a:t> и расчет за тепловую  энергию производился по показаниям.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123,2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20062931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Профессиональная подготовка, переподготовка и повышение квалификации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482371,00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230000,00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latin typeface="Times New Roman"/>
                        </a:rPr>
                        <a:t>398210,00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88,49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0" i="0" u="none" strike="noStrike" dirty="0">
                          <a:latin typeface="Times New Roman"/>
                        </a:rPr>
                        <a:t>экономия за счет средств направленных на обучение, повышение квалификации работников  образовательных учреждений и работников КУ МОУО по фактическим затратам.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82,5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08448660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Молодежная политика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2006131,77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665660,00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latin typeface="Times New Roman"/>
                        </a:rPr>
                        <a:t>664260,00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99,79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33,1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99727830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вопросы в области образования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27098681,80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30969152,75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31504551,72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latin typeface="Times New Roman"/>
                        </a:rPr>
                        <a:t>30472652,95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96,72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112,4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45734155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КУЛЬТУРА, КИНЕМАТОГРАФИЯ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88034720,06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70479814,91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80833925,80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78033131,12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96,54</a:t>
                      </a:r>
                      <a:endParaRPr lang="ru-RU" sz="1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88,6</a:t>
                      </a:r>
                      <a:endParaRPr lang="ru-RU" sz="1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Культура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88034720,06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70479814,91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80833925,80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latin typeface="Times New Roman"/>
                        </a:rPr>
                        <a:t>78033131,12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96,54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88,6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30089583,06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52196505,43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40719054,81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39228147,41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96,34</a:t>
                      </a:r>
                      <a:endParaRPr lang="ru-RU" sz="1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130,4</a:t>
                      </a:r>
                      <a:endParaRPr lang="ru-RU" sz="1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Пенсионное обеспечение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846729,24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885215,00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latin typeface="Times New Roman"/>
                        </a:rPr>
                        <a:t>885214,53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104,5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Социальное обеспечение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1391732,14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latin typeface="Times New Roman"/>
                        </a:rPr>
                        <a:t>5433844,46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3370000,00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latin typeface="Times New Roman"/>
                        </a:rPr>
                        <a:t>3364865,08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99,85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241,8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Охрана семьи и детства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27851121,50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45912660,97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36463839,81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latin typeface="Times New Roman"/>
                        </a:rPr>
                        <a:t>34978067,80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95,93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125,6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10505291,34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1522775,00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5091358,74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4749230,77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93,28</a:t>
                      </a:r>
                      <a:endParaRPr lang="ru-RU" sz="1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45,2</a:t>
                      </a:r>
                      <a:endParaRPr lang="ru-RU" sz="1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1120826,41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3737260,00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latin typeface="Times New Roman"/>
                        </a:rPr>
                        <a:t>3395432,73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90,85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0" i="0" u="none" strike="noStrike" dirty="0" err="1">
                          <a:latin typeface="Times New Roman"/>
                        </a:rPr>
                        <a:t>экономиия</a:t>
                      </a:r>
                      <a:r>
                        <a:rPr lang="ru-RU" sz="1000" b="0" i="0" u="none" strike="noStrike" dirty="0">
                          <a:latin typeface="Times New Roman"/>
                        </a:rPr>
                        <a:t> средств после проведенных аукционов  и  долгим отсутствием специалиста отвечающего за спорт в администрации АМО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302,9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Массовый спорт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9384464,93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572775,00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1354098,74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latin typeface="Times New Roman"/>
                        </a:rPr>
                        <a:t>1353798,04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99,98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14,4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890D5583-7731-79F3-9539-D6E5C5696B5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="" xmlns:a16="http://schemas.microsoft.com/office/drawing/2014/main" id="{7872CBC5-130C-8F9C-FA13-7FD5FB69F9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89935096"/>
              </p:ext>
            </p:extLst>
          </p:nvPr>
        </p:nvGraphicFramePr>
        <p:xfrm>
          <a:off x="151001" y="99849"/>
          <a:ext cx="11889997" cy="1330578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759979">
                  <a:extLst>
                    <a:ext uri="{9D8B030D-6E8A-4147-A177-3AD203B41FA5}">
                      <a16:colId xmlns="" xmlns:a16="http://schemas.microsoft.com/office/drawing/2014/main" val="3110849794"/>
                    </a:ext>
                  </a:extLst>
                </a:gridCol>
                <a:gridCol w="989901">
                  <a:extLst>
                    <a:ext uri="{9D8B030D-6E8A-4147-A177-3AD203B41FA5}">
                      <a16:colId xmlns="" xmlns:a16="http://schemas.microsoft.com/office/drawing/2014/main" val="1352559826"/>
                    </a:ext>
                  </a:extLst>
                </a:gridCol>
                <a:gridCol w="1375794">
                  <a:extLst>
                    <a:ext uri="{9D8B030D-6E8A-4147-A177-3AD203B41FA5}">
                      <a16:colId xmlns="" xmlns:a16="http://schemas.microsoft.com/office/drawing/2014/main" val="949075183"/>
                    </a:ext>
                  </a:extLst>
                </a:gridCol>
                <a:gridCol w="1124125">
                  <a:extLst>
                    <a:ext uri="{9D8B030D-6E8A-4147-A177-3AD203B41FA5}">
                      <a16:colId xmlns="" xmlns:a16="http://schemas.microsoft.com/office/drawing/2014/main" val="4093401937"/>
                    </a:ext>
                  </a:extLst>
                </a:gridCol>
                <a:gridCol w="1098958">
                  <a:extLst>
                    <a:ext uri="{9D8B030D-6E8A-4147-A177-3AD203B41FA5}">
                      <a16:colId xmlns="" xmlns:a16="http://schemas.microsoft.com/office/drawing/2014/main" val="1408367181"/>
                    </a:ext>
                  </a:extLst>
                </a:gridCol>
                <a:gridCol w="1166070">
                  <a:extLst>
                    <a:ext uri="{9D8B030D-6E8A-4147-A177-3AD203B41FA5}">
                      <a16:colId xmlns="" xmlns:a16="http://schemas.microsoft.com/office/drawing/2014/main" val="3887888333"/>
                    </a:ext>
                  </a:extLst>
                </a:gridCol>
                <a:gridCol w="2567031">
                  <a:extLst>
                    <a:ext uri="{9D8B030D-6E8A-4147-A177-3AD203B41FA5}">
                      <a16:colId xmlns="" xmlns:a16="http://schemas.microsoft.com/office/drawing/2014/main" val="88379791"/>
                    </a:ext>
                  </a:extLst>
                </a:gridCol>
                <a:gridCol w="808139">
                  <a:extLst>
                    <a:ext uri="{9D8B030D-6E8A-4147-A177-3AD203B41FA5}">
                      <a16:colId xmlns="" xmlns:a16="http://schemas.microsoft.com/office/drawing/2014/main" val="1140908313"/>
                    </a:ext>
                  </a:extLst>
                </a:gridCol>
              </a:tblGrid>
              <a:tr h="319352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</a:t>
                      </a:r>
                      <a:r>
                        <a:rPr lang="ru-RU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  <a:endParaRPr lang="ru-RU" sz="10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 план </a:t>
                      </a:r>
                      <a:r>
                        <a:rPr lang="ru-RU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</a:t>
                      </a:r>
                      <a:r>
                        <a:rPr lang="ru-RU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</a:t>
                      </a:r>
                      <a:r>
                        <a:rPr lang="ru-RU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 к уточненному плану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отклонения от </a:t>
                      </a:r>
                      <a:r>
                        <a:rPr lang="ru-RU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плана</a:t>
                      </a:r>
                      <a:endParaRPr lang="ru-RU" sz="10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ru-RU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</a:t>
                      </a:r>
                      <a:r>
                        <a:rPr lang="ru-RU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  <a:endParaRPr lang="ru-RU" sz="10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74835647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СРЕДСТВА МАССОВОЙ ИНФОРМАЦИИ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2250000,00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2500000,00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2815000,00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2815000,00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  <a:endParaRPr lang="ru-RU" sz="1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87730382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Периодическая печать и издательство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2250000,00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2500000,00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2815000,00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latin typeface="Times New Roman"/>
                        </a:rPr>
                        <a:t>2815000,00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41881560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693507592,77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730549534,78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822940103,78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770605615,39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93,64</a:t>
                      </a:r>
                      <a:endParaRPr lang="ru-RU" sz="1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111,1</a:t>
                      </a:r>
                      <a:endParaRPr lang="ru-RU" sz="1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21122239"/>
                  </a:ext>
                </a:extLst>
              </a:tr>
            </a:tbl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="" xmlns:a16="http://schemas.microsoft.com/office/drawing/2014/main" id="{F73E781E-C3E2-C65E-A8A2-C049BE81CD10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749655639"/>
              </p:ext>
            </p:extLst>
          </p:nvPr>
        </p:nvGraphicFramePr>
        <p:xfrm>
          <a:off x="265389" y="1810360"/>
          <a:ext cx="4774732" cy="3676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="" xmlns:a16="http://schemas.microsoft.com/office/drawing/2014/main" id="{F0DB07BD-84C4-8F96-62EF-A5BB30EC317F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58528732"/>
              </p:ext>
            </p:extLst>
          </p:nvPr>
        </p:nvGraphicFramePr>
        <p:xfrm>
          <a:off x="4803623" y="1677527"/>
          <a:ext cx="3840480" cy="28977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="" xmlns:a16="http://schemas.microsoft.com/office/drawing/2014/main" id="{D2F6F3C9-70BC-EB9B-4D5A-AE4874B689B2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000206872"/>
              </p:ext>
            </p:extLst>
          </p:nvPr>
        </p:nvGraphicFramePr>
        <p:xfrm>
          <a:off x="7973287" y="3850548"/>
          <a:ext cx="4102217" cy="2762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95B80C2-37B3-73B2-4D96-F738D3621CA2}"/>
              </a:ext>
            </a:extLst>
          </p:cNvPr>
          <p:cNvSpPr txBox="1"/>
          <p:nvPr/>
        </p:nvSpPr>
        <p:spPr>
          <a:xfrm>
            <a:off x="9014839" y="1869228"/>
            <a:ext cx="23389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Прочие расходы: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оборона,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безопасность и правоохранительная деятельность,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физкультура и спорт,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массовой информации</a:t>
            </a:r>
          </a:p>
        </p:txBody>
      </p:sp>
    </p:spTree>
    <p:extLst>
      <p:ext uri="{BB962C8B-B14F-4D97-AF65-F5344CB8AC3E}">
        <p14:creationId xmlns="" xmlns:p14="http://schemas.microsoft.com/office/powerpoint/2010/main" val="35115202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148E69C0-CF7B-001E-6A3B-06DC106D92E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26" name="Picture 2" descr="Инзенский район Ульяновской области">
            <a:extLst>
              <a:ext uri="{FF2B5EF4-FFF2-40B4-BE49-F238E27FC236}">
                <a16:creationId xmlns="" xmlns:a16="http://schemas.microsoft.com/office/drawing/2014/main" id="{EAFFA226-B8CF-8D0C-F08E-757839D0A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38" y="60558"/>
            <a:ext cx="4178460" cy="11810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5A81F76-5E83-46E0-43CF-413ADDCAC0E5}"/>
              </a:ext>
            </a:extLst>
          </p:cNvPr>
          <p:cNvSpPr txBox="1"/>
          <p:nvPr/>
        </p:nvSpPr>
        <p:spPr>
          <a:xfrm>
            <a:off x="4760342" y="143232"/>
            <a:ext cx="726461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муниципальным программам можно разделить на четыре категории – социальной направленности, общего характера, поддержка отраслей экономики, обеспечение безопасности жизнедеятельности.</a:t>
            </a: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Значительную долю в общем объеме расходов по муниципальным программам занимают программы социального характера</a:t>
            </a:r>
          </a:p>
          <a:p>
            <a:pPr marL="171450" indent="-171450" algn="just">
              <a:buFontTx/>
              <a:buChar char="-"/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2022г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73,87%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2023г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67,8%.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Схема 9">
            <a:extLst>
              <a:ext uri="{FF2B5EF4-FFF2-40B4-BE49-F238E27FC236}">
                <a16:creationId xmlns="" xmlns:a16="http://schemas.microsoft.com/office/drawing/2014/main" id="{B8AE1489-94C5-E397-44B2-9147795E852C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346497980"/>
              </p:ext>
            </p:extLst>
          </p:nvPr>
        </p:nvGraphicFramePr>
        <p:xfrm>
          <a:off x="656206" y="1835401"/>
          <a:ext cx="3605402" cy="41291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AE72AB8-D2CA-101E-15AB-9C117745DFFE}"/>
              </a:ext>
            </a:extLst>
          </p:cNvPr>
          <p:cNvSpPr txBox="1"/>
          <p:nvPr/>
        </p:nvSpPr>
        <p:spPr>
          <a:xfrm>
            <a:off x="2163902" y="1353820"/>
            <a:ext cx="7101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2022год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AD40BDBF-CE06-D87A-9BD0-4F63B50CD565}"/>
              </a:ext>
            </a:extLst>
          </p:cNvPr>
          <p:cNvSpPr txBox="1"/>
          <p:nvPr/>
        </p:nvSpPr>
        <p:spPr>
          <a:xfrm>
            <a:off x="8683546" y="1353820"/>
            <a:ext cx="7101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2023год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Схема 12">
            <a:extLst>
              <a:ext uri="{FF2B5EF4-FFF2-40B4-BE49-F238E27FC236}">
                <a16:creationId xmlns="" xmlns:a16="http://schemas.microsoft.com/office/drawing/2014/main" id="{7EF64136-15DE-0B4E-76C3-F26C6E1586F0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481634854"/>
              </p:ext>
            </p:extLst>
          </p:nvPr>
        </p:nvGraphicFramePr>
        <p:xfrm>
          <a:off x="7235942" y="1835400"/>
          <a:ext cx="3605402" cy="41291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="" xmlns:p14="http://schemas.microsoft.com/office/powerpoint/2010/main" val="26529893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2EADE2F-DC7E-E5D3-1AF2-D5D6B39843E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B057F5E-CB56-95CF-5848-AB3A8EE30015}"/>
              </a:ext>
            </a:extLst>
          </p:cNvPr>
          <p:cNvSpPr txBox="1"/>
          <p:nvPr/>
        </p:nvSpPr>
        <p:spPr>
          <a:xfrm>
            <a:off x="2850160" y="37260"/>
            <a:ext cx="67132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финансовому обеспечению муниципальных программ (руб.)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39CA1642-AB7C-4BA3-ABC6-7010896BF8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7435350"/>
              </p:ext>
            </p:extLst>
          </p:nvPr>
        </p:nvGraphicFramePr>
        <p:xfrm>
          <a:off x="151001" y="351519"/>
          <a:ext cx="11889996" cy="5427714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290195">
                  <a:extLst>
                    <a:ext uri="{9D8B030D-6E8A-4147-A177-3AD203B41FA5}">
                      <a16:colId xmlns="" xmlns:a16="http://schemas.microsoft.com/office/drawing/2014/main" val="3110849794"/>
                    </a:ext>
                  </a:extLst>
                </a:gridCol>
                <a:gridCol w="998290">
                  <a:extLst>
                    <a:ext uri="{9D8B030D-6E8A-4147-A177-3AD203B41FA5}">
                      <a16:colId xmlns="" xmlns:a16="http://schemas.microsoft.com/office/drawing/2014/main" val="2327554508"/>
                    </a:ext>
                  </a:extLst>
                </a:gridCol>
                <a:gridCol w="1249960">
                  <a:extLst>
                    <a:ext uri="{9D8B030D-6E8A-4147-A177-3AD203B41FA5}">
                      <a16:colId xmlns="" xmlns:a16="http://schemas.microsoft.com/office/drawing/2014/main" val="2317564924"/>
                    </a:ext>
                  </a:extLst>
                </a:gridCol>
                <a:gridCol w="1224793">
                  <a:extLst>
                    <a:ext uri="{9D8B030D-6E8A-4147-A177-3AD203B41FA5}">
                      <a16:colId xmlns="" xmlns:a16="http://schemas.microsoft.com/office/drawing/2014/main" val="338870701"/>
                    </a:ext>
                  </a:extLst>
                </a:gridCol>
                <a:gridCol w="922789">
                  <a:extLst>
                    <a:ext uri="{9D8B030D-6E8A-4147-A177-3AD203B41FA5}">
                      <a16:colId xmlns="" xmlns:a16="http://schemas.microsoft.com/office/drawing/2014/main" val="2838663762"/>
                    </a:ext>
                  </a:extLst>
                </a:gridCol>
                <a:gridCol w="1384182">
                  <a:extLst>
                    <a:ext uri="{9D8B030D-6E8A-4147-A177-3AD203B41FA5}">
                      <a16:colId xmlns="" xmlns:a16="http://schemas.microsoft.com/office/drawing/2014/main" val="3887888333"/>
                    </a:ext>
                  </a:extLst>
                </a:gridCol>
                <a:gridCol w="2910980">
                  <a:extLst>
                    <a:ext uri="{9D8B030D-6E8A-4147-A177-3AD203B41FA5}">
                      <a16:colId xmlns="" xmlns:a16="http://schemas.microsoft.com/office/drawing/2014/main" val="1173874088"/>
                    </a:ext>
                  </a:extLst>
                </a:gridCol>
                <a:gridCol w="908807">
                  <a:extLst>
                    <a:ext uri="{9D8B030D-6E8A-4147-A177-3AD203B41FA5}">
                      <a16:colId xmlns="" xmlns:a16="http://schemas.microsoft.com/office/drawing/2014/main" val="81620242"/>
                    </a:ext>
                  </a:extLst>
                </a:gridCol>
              </a:tblGrid>
              <a:tr h="319352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программы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</a:t>
                      </a:r>
                      <a:r>
                        <a:rPr lang="ru-RU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  <a:endParaRPr lang="ru-RU" sz="10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 план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</a:t>
                      </a:r>
                      <a:r>
                        <a:rPr lang="ru-RU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 к уточненному плану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отклонения от </a:t>
                      </a:r>
                      <a:r>
                        <a:rPr lang="ru-RU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плана</a:t>
                      </a:r>
                      <a:endParaRPr lang="ru-RU" sz="10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ru-RU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</a:t>
                      </a:r>
                      <a:r>
                        <a:rPr lang="ru-RU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  <a:endParaRPr lang="ru-RU" sz="10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74835647"/>
                  </a:ext>
                </a:extLst>
              </a:tr>
              <a:tr h="232355">
                <a:tc gridSpan="8"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СОЦИАЛЬНОЙ НАПРАВЛЕННОСТИ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23070314"/>
                  </a:ext>
                </a:extLst>
              </a:tr>
              <a:tr h="263955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образования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382998067,05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419301162,95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433950439,72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413624241,21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95,32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экономия за счет больничных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листов, неисполнение в связи с болезнью детей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0190299"/>
                  </a:ext>
                </a:extLst>
              </a:tr>
              <a:tr h="25203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молодежной политики и патриотического воспитания граждан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230000,00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630000,00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628600,00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99,78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369,8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01466528"/>
                  </a:ext>
                </a:extLst>
              </a:tr>
              <a:tr h="21557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жильем молодых семей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3220560,00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3283844,46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3402000,00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3402000,00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105,6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67189719"/>
                  </a:ext>
                </a:extLst>
              </a:tr>
              <a:tr h="23415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поддержка инвалидов «Доступная среда»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83000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83000,00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83000,00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131,7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233301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физической культуры, спорта и туризма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10655291,34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1622775,00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5541358,74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5199230,77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93,83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экономия за счет проведенного аукциона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48,8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66562752"/>
                  </a:ext>
                </a:extLst>
              </a:tr>
              <a:tr h="19037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Сохранение и развитие культуры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88034720,06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70479814,91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80833925,80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78033131,12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96,54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88,6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11247194"/>
                  </a:ext>
                </a:extLst>
              </a:tr>
              <a:tr h="22133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Укрепление общественного здоровья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110000,00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132200,00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110000,00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83,2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не использованы денежные средства запланированные на приобретение вакцины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68,7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99708620"/>
                  </a:ext>
                </a:extLst>
              </a:tr>
              <a:tr h="19192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485301638,50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495110597,32</a:t>
                      </a:r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524572924,26</a:t>
                      </a:r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501080203,1</a:t>
                      </a:r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95,5</a:t>
                      </a:r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103,2</a:t>
                      </a:r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61892554"/>
                  </a:ext>
                </a:extLst>
              </a:tr>
              <a:tr h="162972">
                <a:tc gridSpan="8">
                  <a:txBody>
                    <a:bodyPr/>
                    <a:lstStyle/>
                    <a:p>
                      <a:pPr algn="ctr" fontAlgn="t"/>
                      <a:r>
                        <a:rPr lang="ru-RU" sz="1000" b="1" i="1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 ХАРАКТЕРА</a:t>
                      </a: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000" b="1" i="1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="" xmlns:a16="http://schemas.microsoft.com/office/drawing/2014/main" val="3084553506"/>
                  </a:ext>
                </a:extLst>
              </a:tr>
              <a:tr h="14025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управление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66479740,59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68385920,00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78491367,22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77186739,01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98,34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39973009"/>
                  </a:ext>
                </a:extLst>
              </a:tr>
              <a:tr h="25997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Противодействие коррупции в органах местного самоуправления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6000,00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46000,00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46000,00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20083427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эффективности управления муниципальными финансами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15344054,01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16451000,00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19399500,00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18512206,68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95,43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00328609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Управление и распоряжение муниципальным имуществом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11082426,24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32359483,63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29857543,60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24683029,91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82,67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за счет экономии средств после проведенного аукциона  на ремонт кровли административного здания;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3809077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92979220,84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117202403,63</a:t>
                      </a:r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127794410,82</a:t>
                      </a:r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120841975,6</a:t>
                      </a:r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94,6</a:t>
                      </a:r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</a:t>
                      </a:r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48137693"/>
                  </a:ext>
                </a:extLst>
              </a:tr>
              <a:tr h="260646">
                <a:tc gridSpan="8">
                  <a:txBody>
                    <a:bodyPr/>
                    <a:lstStyle/>
                    <a:p>
                      <a:pPr algn="ctr" fontAlgn="t"/>
                      <a:r>
                        <a:rPr lang="ru-RU" sz="1000" b="1" i="1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БЕЗОПАСНОСТИ ЖИЗНЕДЕЯТЕЛЬНОСТИ</a:t>
                      </a: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60039730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Комплексные меры по противодействию экстремизму, терроризму, правонарушениям и наркомании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78600,00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80400,00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80600,00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77520,00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96,18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98,6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877303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7235124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7B253C8-873A-BD88-F4AC-5024C04FA7E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="" xmlns:a16="http://schemas.microsoft.com/office/drawing/2014/main" id="{3203A147-3267-6E5B-91CE-E5199B5F15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14197345"/>
              </p:ext>
            </p:extLst>
          </p:nvPr>
        </p:nvGraphicFramePr>
        <p:xfrm>
          <a:off x="168254" y="178991"/>
          <a:ext cx="11889996" cy="6479444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290195">
                  <a:extLst>
                    <a:ext uri="{9D8B030D-6E8A-4147-A177-3AD203B41FA5}">
                      <a16:colId xmlns="" xmlns:a16="http://schemas.microsoft.com/office/drawing/2014/main" val="3110849794"/>
                    </a:ext>
                  </a:extLst>
                </a:gridCol>
                <a:gridCol w="998290">
                  <a:extLst>
                    <a:ext uri="{9D8B030D-6E8A-4147-A177-3AD203B41FA5}">
                      <a16:colId xmlns="" xmlns:a16="http://schemas.microsoft.com/office/drawing/2014/main" val="2327554508"/>
                    </a:ext>
                  </a:extLst>
                </a:gridCol>
                <a:gridCol w="1249960">
                  <a:extLst>
                    <a:ext uri="{9D8B030D-6E8A-4147-A177-3AD203B41FA5}">
                      <a16:colId xmlns="" xmlns:a16="http://schemas.microsoft.com/office/drawing/2014/main" val="2317564924"/>
                    </a:ext>
                  </a:extLst>
                </a:gridCol>
                <a:gridCol w="1224793">
                  <a:extLst>
                    <a:ext uri="{9D8B030D-6E8A-4147-A177-3AD203B41FA5}">
                      <a16:colId xmlns="" xmlns:a16="http://schemas.microsoft.com/office/drawing/2014/main" val="338870701"/>
                    </a:ext>
                  </a:extLst>
                </a:gridCol>
                <a:gridCol w="922789">
                  <a:extLst>
                    <a:ext uri="{9D8B030D-6E8A-4147-A177-3AD203B41FA5}">
                      <a16:colId xmlns="" xmlns:a16="http://schemas.microsoft.com/office/drawing/2014/main" val="2838663762"/>
                    </a:ext>
                  </a:extLst>
                </a:gridCol>
                <a:gridCol w="1384182">
                  <a:extLst>
                    <a:ext uri="{9D8B030D-6E8A-4147-A177-3AD203B41FA5}">
                      <a16:colId xmlns="" xmlns:a16="http://schemas.microsoft.com/office/drawing/2014/main" val="3887888333"/>
                    </a:ext>
                  </a:extLst>
                </a:gridCol>
                <a:gridCol w="2910980">
                  <a:extLst>
                    <a:ext uri="{9D8B030D-6E8A-4147-A177-3AD203B41FA5}">
                      <a16:colId xmlns="" xmlns:a16="http://schemas.microsoft.com/office/drawing/2014/main" val="1173874088"/>
                    </a:ext>
                  </a:extLst>
                </a:gridCol>
                <a:gridCol w="908807">
                  <a:extLst>
                    <a:ext uri="{9D8B030D-6E8A-4147-A177-3AD203B41FA5}">
                      <a16:colId xmlns="" xmlns:a16="http://schemas.microsoft.com/office/drawing/2014/main" val="81620242"/>
                    </a:ext>
                  </a:extLst>
                </a:gridCol>
              </a:tblGrid>
              <a:tr h="319352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программы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</a:t>
                      </a:r>
                      <a:r>
                        <a:rPr lang="ru-RU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  <a:endParaRPr lang="ru-RU" sz="10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 план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</a:t>
                      </a:r>
                      <a:r>
                        <a:rPr lang="ru-RU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 к уточненному плану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отклонения от уточненного плана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ru-RU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</a:t>
                      </a:r>
                      <a:r>
                        <a:rPr lang="ru-RU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  <a:endParaRPr lang="ru-RU" sz="10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74835647"/>
                  </a:ext>
                </a:extLst>
              </a:tr>
              <a:tr h="319352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Защита населения и территорий от чрезвычайных ситуаций, обеспечение пожарной безопасности и безопасности людей на водных объектах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1179894,32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1375000,00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2071000,00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1912677,80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92,36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по фактическому выполнению работ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162,1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5663856"/>
                  </a:ext>
                </a:extLst>
              </a:tr>
              <a:tr h="319352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Капитальный ремонт гидротехнических сооружений 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302177,00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1382177,00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488471,95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35,34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экономия   от проведения аукционных процедур.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1157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1258494,32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1757577</a:t>
                      </a:r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3533777</a:t>
                      </a:r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2478669,75</a:t>
                      </a:r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70,1</a:t>
                      </a:r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196,9</a:t>
                      </a:r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5183446"/>
                  </a:ext>
                </a:extLst>
              </a:tr>
              <a:tr h="232355">
                <a:tc gridSpan="8"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ОТРАСЛЕЙ ЭКОНОМИКИ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23070314"/>
                  </a:ext>
                </a:extLst>
              </a:tr>
              <a:tr h="263955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Дорожная деятельность в отношении дорог местного значения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52353674,00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26820000,00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48198684,17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40189733,89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83,38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экономия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средств после проведенных аукционов;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76,8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0190299"/>
                  </a:ext>
                </a:extLst>
              </a:tr>
              <a:tr h="45771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качественными услугами жилищно-коммунального хозяйства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4447808,83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33501733,51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42386467,47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39731111,25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93,74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денежные средства не были израсходованы в полном объеме из-за отсутствия аварийных ситуаций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893,3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01466528"/>
                  </a:ext>
                </a:extLst>
              </a:tr>
              <a:tr h="21557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Об энергосбережении и повышении энергетической эффективности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630000,00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550000,00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550000,00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500000,00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90,91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экономия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средств после проведенных аукционов;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79,4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67189719"/>
                  </a:ext>
                </a:extLst>
              </a:tr>
              <a:tr h="234154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граждан твердым топливом (дровами)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239589,55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1248738,57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4469753,90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4393310,00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98,29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1833,7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233301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Организация ритуальных услуг и содержание мест захоронения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271763,28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567678,00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2167678,00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1701967,14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78,52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экономия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средств после проведенных аукционов;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626,3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66562752"/>
                  </a:ext>
                </a:extLst>
              </a:tr>
              <a:tr h="19037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инженерной инфраструктурой земельных участков, предоставляемых бесплатно для индивидуального строительства семьям, имеющим трех и более детей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255395,00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112209,00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11247194"/>
                  </a:ext>
                </a:extLst>
              </a:tr>
              <a:tr h="221337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малого и среднего предпринимательства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754994,00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355000,00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355000,00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355000,00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99708620"/>
                  </a:ext>
                </a:extLst>
              </a:tr>
              <a:tr h="191921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 территории населенных пунктов</a:t>
                      </a:r>
                      <a:endParaRPr lang="ru-RU" sz="10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8969754,67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6944881,00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18245100,16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14602258,66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80,03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Не выплачены денежные средства  по решению суда ООО «ПРОКСИ» в размере-2 596 263,12 руб., так как  исполнительный лист не предъявлен к исполнению.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162,8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61892554"/>
                  </a:ext>
                </a:extLst>
              </a:tr>
              <a:tr h="14025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Формирование современной городской среды населенных пунктов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8301776,84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3945402,26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9590828,49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9336818,93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97,35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112,5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39973009"/>
                  </a:ext>
                </a:extLst>
              </a:tr>
              <a:tr h="259975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Комплексное развитие сельских территорий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1179914,61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1537864,50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4203300,00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3983306,10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94,77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экономия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средств после проведенных аукционов;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337,6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20083427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77149275,78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75583506,84</a:t>
                      </a:r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130166812,09</a:t>
                      </a:r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114793505,97</a:t>
                      </a:r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88,2</a:t>
                      </a:r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148,8</a:t>
                      </a:r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00328609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656944024,39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689654084,79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786067924,27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738780354,42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93,98</a:t>
                      </a:r>
                      <a:endParaRPr lang="ru-RU" sz="1000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112,4</a:t>
                      </a:r>
                      <a:endParaRPr lang="ru-RU" sz="1000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38090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3294942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E219BFA7-F0C7-C1FB-EB20-B327B563D51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A9D2C7B-CA68-F11E-D0C2-E2C86FE7A92A}"/>
              </a:ext>
            </a:extLst>
          </p:cNvPr>
          <p:cNvSpPr txBox="1"/>
          <p:nvPr/>
        </p:nvSpPr>
        <p:spPr>
          <a:xfrm>
            <a:off x="1969316" y="95983"/>
            <a:ext cx="85085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FC0CE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образования в Анучинском муниципальном округе» на 2020-2024 годы.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EEC021C7-AD70-5C6C-8EA6-E597CB7A1B6D}"/>
              </a:ext>
            </a:extLst>
          </p:cNvPr>
          <p:cNvSpPr txBox="1"/>
          <p:nvPr/>
        </p:nvSpPr>
        <p:spPr>
          <a:xfrm>
            <a:off x="2259433" y="629820"/>
            <a:ext cx="9703268" cy="1646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105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«Развитие системы дошкольного образования» – </a:t>
            </a:r>
            <a:r>
              <a:rPr lang="ru-RU" sz="105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413624241,21 </a:t>
            </a:r>
            <a:r>
              <a:rPr lang="ru-RU" sz="105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  <a:p>
            <a:pPr lvl="0"/>
            <a:endParaRPr lang="ru-RU" sz="105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 видом деятельности дошкольных учреждений является предоставление общедоступного и бесплатного дошкольного образования, а также воспитание и обучение детей дошкольного возраста на основании программы дошкольного образования.</a:t>
            </a:r>
          </a:p>
          <a:p>
            <a:pPr lvl="0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 работали 7 учреждений дошкольного образования (детские сады). Фактически оказано муниципальной услуги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362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человек. Стоимость услуги за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2023г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среднем сложилась в сумме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1214393,88</a:t>
            </a:r>
            <a:r>
              <a:rPr lang="ru-RU" sz="1000" dirty="0" smtClean="0"/>
              <a:t>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год.</a:t>
            </a:r>
          </a:p>
          <a:p>
            <a:pPr lvl="0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Среднесписочная численность работников в учреждениях составила  –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107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мероприятия, профинансированные в 2023г - обеспечение деятельности  дошкольных учреждений, обеспечение капитального ремонта и укрепление материально-технической базы, проведение семинаров различного уровня для педагогических работников, выплата компенсации части платы, взимаемой с родителей (законных представителей) за присмотр и уход за детьми, мероприятия по пожарной безопасности,</a:t>
            </a:r>
            <a:r>
              <a:rPr lang="ru-RU" sz="1000" dirty="0" smtClean="0"/>
              <a:t>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мероприятия по антитеррористической деятельности  и охране труда.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8C630393-9B56-E687-CF60-FF3D281422D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3712" y="637612"/>
            <a:ext cx="1853345" cy="15017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F50CF13F-6E1C-2013-3C5C-0F478EB3A763}"/>
              </a:ext>
            </a:extLst>
          </p:cNvPr>
          <p:cNvSpPr txBox="1"/>
          <p:nvPr/>
        </p:nvSpPr>
        <p:spPr>
          <a:xfrm>
            <a:off x="2259433" y="368210"/>
            <a:ext cx="615332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Финансирование расходов осуществляется  в разрезе 6 подпрограмм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B3E567F-E1A1-7867-4B8C-6FC19FD6067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4780" y="2450388"/>
            <a:ext cx="2163662" cy="1897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7C67F33-AD80-B290-C134-01F4EDF29B85}"/>
              </a:ext>
            </a:extLst>
          </p:cNvPr>
          <p:cNvSpPr txBox="1"/>
          <p:nvPr/>
        </p:nvSpPr>
        <p:spPr>
          <a:xfrm>
            <a:off x="2348443" y="2367435"/>
            <a:ext cx="9177668" cy="21082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105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«Развитие общего </a:t>
            </a:r>
            <a:r>
              <a:rPr lang="ru-RU" sz="105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образов,ания</a:t>
            </a:r>
            <a:r>
              <a:rPr lang="ru-RU" sz="105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 – </a:t>
            </a:r>
            <a:r>
              <a:rPr lang="ru-RU" sz="1000" b="1" i="1" dirty="0" smtClean="0">
                <a:latin typeface="Times New Roman" pitchFamily="18" charset="0"/>
                <a:cs typeface="Times New Roman" pitchFamily="18" charset="0"/>
              </a:rPr>
              <a:t>258671927,06</a:t>
            </a:r>
            <a:r>
              <a:rPr lang="ru-RU" sz="1050" dirty="0" smtClean="0"/>
              <a:t> </a:t>
            </a:r>
            <a:r>
              <a:rPr lang="ru-RU" sz="105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  <a:p>
            <a:pPr lvl="0"/>
            <a:endParaRPr lang="ru-RU" sz="105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 видом деятельности общеобразовательных учреждений является предоставление общедоступного и бесплатного общего образования, а также формирование общей культуры обучающихся на основе обязательного минимума содержания общеобразовательных программ, воспитание у обучающихся гражданственности, патриотизма, трудолюбия, уважения к правам и свободам человека, любви к окружающей природе. В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 работали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4 базовых общеобразовательных школы: МБОУ школа  с. Анучино, в которой 3 филиала: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Муравейский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Виноградовский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Староварваровский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;  МБОУ школа 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с.Чернышевка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в которой 2 филиала :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Пуховский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Тихореченский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; МБОУ школа 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с.Новогордеевка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МБОУ школа  с. Гражданка</a:t>
            </a:r>
            <a:r>
              <a:rPr lang="ru-RU" sz="1000" dirty="0" smtClean="0"/>
              <a:t>.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Фактически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оказано муниципальной услуги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1381человек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Стоимость услуги за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2023г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среднем сложилась в сумме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144667,02 руб. в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год.</a:t>
            </a:r>
          </a:p>
          <a:p>
            <a:pPr lvl="0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Среднесписочная численность работников в учреждениях составила  –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226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мероприятия, профинансированные в 2023г - обеспечение деятельности общеобразовательных учреждений, обеспечение доступности обучения, проведение мероприятий для детей школьного возраста, обеспечение капитального ремонта и укрепление материально-технической базы, мероприятие по пожарной безопасности, мероприятие по антитеррористической деятельности и охране труда, ежемесячное денежное вознаграждение за классное руководство педагогическим работникам, поддержка молодых специалистов, проведение мероприятий по обеспечению деятельности советников директора по воспитанию.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11A36B89-92EE-75F4-4DDA-8B865C7C0EA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0580" y="4832523"/>
            <a:ext cx="1975275" cy="16717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FBEAE4DD-D081-ABAB-7A75-1CC8B97899AE}"/>
              </a:ext>
            </a:extLst>
          </p:cNvPr>
          <p:cNvSpPr txBox="1"/>
          <p:nvPr/>
        </p:nvSpPr>
        <p:spPr>
          <a:xfrm>
            <a:off x="2342918" y="4767064"/>
            <a:ext cx="9510865" cy="1800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105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«</a:t>
            </a:r>
            <a:r>
              <a:rPr lang="ru-RU" sz="105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</a:t>
            </a:r>
            <a:r>
              <a:rPr lang="ru-RU" sz="105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и воспитание детей» </a:t>
            </a:r>
            <a:r>
              <a:rPr lang="ru-RU" sz="105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18916644,92руб</a:t>
            </a:r>
            <a:r>
              <a:rPr lang="ru-RU" sz="105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endParaRPr lang="ru-RU" sz="105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 работали 2 учреждения дополнительного образования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– 1 учреждение дополнительного образования детей :  ДЮСШ с. Анучино</a:t>
            </a:r>
            <a:r>
              <a:rPr lang="ru-RU" sz="1000" dirty="0" smtClean="0"/>
              <a:t>.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 видом деятельности детской юношеской спортивной школы является предоставление дополнительного образования детям (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физкультурно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спортивная направленность), а также реализация программ и услуг в интересах детей, развитие личности, укрепление здоровья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Фактически оказано муниципальной услуги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292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человек. Стоимость услуги за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2023г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среднем сложилась в сумме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30560,62 руб. в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год.</a:t>
            </a:r>
          </a:p>
          <a:p>
            <a:pPr lvl="0"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Среднесписочная численность работников в учреждениях составила  –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мероприятия, профинансированные в 2023г - обеспечение деятельности учреждений дополнительного образования, обеспечение персонифицированного финансирования, финансовое обеспечение муниципального задания в рамках исполнения муниципального социального заказа, обеспечение капитального ремонта и укрепление материально-технической базы, организация и проведение воспитательно-профилактических и спортивных мероприятий, мероприятие по пожарной безопасности, мероприятие по антитеррористической деятельности и охране труда, проведение и организация мероприятий ГТО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397315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E219BFA7-F0C7-C1FB-EB20-B327B563D51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4CCBCA5B-8255-8046-B27B-F32FB039260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6762" y="129396"/>
            <a:ext cx="1729292" cy="110418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1ECB111-A941-ACFA-E676-C5E51F08267C}"/>
              </a:ext>
            </a:extLst>
          </p:cNvPr>
          <p:cNvSpPr txBox="1"/>
          <p:nvPr/>
        </p:nvSpPr>
        <p:spPr>
          <a:xfrm>
            <a:off x="1803376" y="258477"/>
            <a:ext cx="403670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1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«Организация отдыха, оздоровления и занятости детей и молодежи» – </a:t>
            </a:r>
            <a:r>
              <a:rPr lang="ru-RU" sz="1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2303061,25 </a:t>
            </a:r>
            <a:r>
              <a:rPr lang="ru-RU" sz="1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  <a:p>
            <a:pPr lvl="0"/>
            <a:endParaRPr lang="ru-RU" sz="11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каникулах были организованы детские площадки для отдыха детей с двухразовым питание в 7 школах. Всего оздоровилось 609 детей.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79FA1D58-40CA-5DC2-8012-5205C0E1A6C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412554"/>
            <a:ext cx="1719221" cy="11034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4AD1DA9-A2AF-FBD9-2868-AD8DE080D456}"/>
              </a:ext>
            </a:extLst>
          </p:cNvPr>
          <p:cNvSpPr txBox="1"/>
          <p:nvPr/>
        </p:nvSpPr>
        <p:spPr>
          <a:xfrm>
            <a:off x="1785006" y="1429808"/>
            <a:ext cx="574585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ru-RU" sz="1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«Руководство и управление в сфере образования» – </a:t>
            </a:r>
            <a:r>
              <a:rPr lang="ru-RU" sz="1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24551416,78 </a:t>
            </a:r>
            <a:r>
              <a:rPr lang="ru-RU" sz="1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  <a:p>
            <a:pPr lvl="0"/>
            <a:endParaRPr lang="ru-RU" sz="11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казенное учреждение «Муниципальный орган управления образованием» входит 3 структурных подразделения: хозяйственно-эксплуатационный отдел, отдел общего и дополнительного образования, централизованная бухгалтерия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мероприятия, профинансированные в 2023г - расходы на содержание КУ МОУО, стипендия главы, повышение квалификации, проведение семинаров и конкурсов для педагогических работников, проведение районных мероприятий  для обучающихся,</a:t>
            </a:r>
            <a:r>
              <a:rPr lang="ru-RU" sz="1100" dirty="0" smtClean="0"/>
              <a:t>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мероприятие по пожарной безопасности, Обеспечение мер социальной поддержки педагогическим работникам.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63DF489D-9658-DCE8-D4F4-B761B20D46B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05981" y="170628"/>
            <a:ext cx="1681749" cy="109127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70847D1-5CEF-06C3-405B-D06609E17D86}"/>
              </a:ext>
            </a:extLst>
          </p:cNvPr>
          <p:cNvSpPr txBox="1"/>
          <p:nvPr/>
        </p:nvSpPr>
        <p:spPr>
          <a:xfrm>
            <a:off x="7582618" y="170116"/>
            <a:ext cx="4244197" cy="25083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ru-RU" sz="1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«Школьное питание» – </a:t>
            </a:r>
            <a:r>
              <a:rPr lang="ru-RU" sz="1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16841902,82 </a:t>
            </a:r>
            <a:r>
              <a:rPr lang="ru-RU" sz="1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  <a:p>
            <a:pPr lvl="0"/>
            <a:endParaRPr lang="ru-RU" sz="11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Оказанием услуг по организации питания в учебных заведениях и доставкой продуктов питания в школы и дошкольные учреждения округа занимается АУ «Центр питания». В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 в 7 школах работали столовые и в 2 школах буфеты.</a:t>
            </a:r>
          </a:p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Бесплатным питанием были обеспечены учащиеся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Постановления Губернатора Приморского края от 06.12.2018 № 72-пг «О порядке обеспечения обучающихся в государственных (краевых) и муниципальных общеобразовательных организациях бесплатным питанием» были обеспечены бесплатным питанием учащиеся льготных категорий в количестве 934 детей. На основании Постановления Правительства Приморского края от 20.10.2022 №713-пп «О мерах поддержки семей участников специальной военной операции» были обеспечены бесплатным питанием учащиеся  в количестве 23 детей.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="" xmlns:a16="http://schemas.microsoft.com/office/drawing/2014/main" id="{259664E1-4C3C-900B-F800-B3EEAAA64A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10375604"/>
              </p:ext>
            </p:extLst>
          </p:nvPr>
        </p:nvGraphicFramePr>
        <p:xfrm>
          <a:off x="188948" y="3268045"/>
          <a:ext cx="11818379" cy="2831258"/>
        </p:xfrm>
        <a:graphic>
          <a:graphicData uri="http://schemas.openxmlformats.org/drawingml/2006/table">
            <a:tbl>
              <a:tblPr firstRow="1" firstCol="1" bandRow="1">
                <a:tableStyleId>{8A107856-5554-42FB-B03E-39F5DBC370BA}</a:tableStyleId>
              </a:tblPr>
              <a:tblGrid>
                <a:gridCol w="8235737">
                  <a:extLst>
                    <a:ext uri="{9D8B030D-6E8A-4147-A177-3AD203B41FA5}">
                      <a16:colId xmlns="" xmlns:a16="http://schemas.microsoft.com/office/drawing/2014/main" val="584267360"/>
                    </a:ext>
                  </a:extLst>
                </a:gridCol>
                <a:gridCol w="889233">
                  <a:extLst>
                    <a:ext uri="{9D8B030D-6E8A-4147-A177-3AD203B41FA5}">
                      <a16:colId xmlns="" xmlns:a16="http://schemas.microsoft.com/office/drawing/2014/main" val="1258905333"/>
                    </a:ext>
                  </a:extLst>
                </a:gridCol>
                <a:gridCol w="864066">
                  <a:extLst>
                    <a:ext uri="{9D8B030D-6E8A-4147-A177-3AD203B41FA5}">
                      <a16:colId xmlns="" xmlns:a16="http://schemas.microsoft.com/office/drawing/2014/main" val="2377424817"/>
                    </a:ext>
                  </a:extLst>
                </a:gridCol>
                <a:gridCol w="729842">
                  <a:extLst>
                    <a:ext uri="{9D8B030D-6E8A-4147-A177-3AD203B41FA5}">
                      <a16:colId xmlns="" xmlns:a16="http://schemas.microsoft.com/office/drawing/2014/main" val="656068025"/>
                    </a:ext>
                  </a:extLst>
                </a:gridCol>
                <a:gridCol w="1099501">
                  <a:extLst>
                    <a:ext uri="{9D8B030D-6E8A-4147-A177-3AD203B41FA5}">
                      <a16:colId xmlns="" xmlns:a16="http://schemas.microsoft.com/office/drawing/2014/main" val="381037174"/>
                    </a:ext>
                  </a:extLst>
                </a:gridCol>
              </a:tblGrid>
              <a:tr h="248057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индикатор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(план)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(факт)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extLst>
                  <a:ext uri="{0D108BD9-81ED-4DB2-BD59-A6C34878D82A}">
                    <a16:rowId xmlns="" xmlns:a16="http://schemas.microsoft.com/office/drawing/2014/main" val="1440767828"/>
                  </a:ext>
                </a:extLst>
              </a:tr>
              <a:tr h="124029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«Развитие системы дошкольного образования»</a:t>
                      </a:r>
                      <a:endParaRPr lang="ru-RU" sz="10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extLst>
                  <a:ext uri="{0D108BD9-81ED-4DB2-BD59-A6C34878D82A}">
                    <a16:rowId xmlns="" xmlns:a16="http://schemas.microsoft.com/office/drawing/2014/main" val="901394947"/>
                  </a:ext>
                </a:extLst>
              </a:tr>
              <a:tr h="282522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Доступность дошкольного образования (доля детей от 1 года до 7 лет, охваченных дошкольным образованием к совокупной численности детей в возрасте от 1 года до 7 лет, стоящих на учёте для определения в дошкольные образовательные учреждения)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52,4 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48 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92 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extLst>
                  <a:ext uri="{0D108BD9-81ED-4DB2-BD59-A6C34878D82A}">
                    <a16:rowId xmlns="" xmlns:a16="http://schemas.microsoft.com/office/drawing/2014/main" val="335243255"/>
                  </a:ext>
                </a:extLst>
              </a:tr>
              <a:tr h="113693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«Развитие общего образования»</a:t>
                      </a:r>
                      <a:endParaRPr lang="ru-RU" sz="10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extLst>
                  <a:ext uri="{0D108BD9-81ED-4DB2-BD59-A6C34878D82A}">
                    <a16:rowId xmlns="" xmlns:a16="http://schemas.microsoft.com/office/drawing/2014/main" val="1937264692"/>
                  </a:ext>
                </a:extLst>
              </a:tr>
              <a:tr h="316032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Удельный вес численности обучающихся общеобразовательных учреждений, обучающихся по новым ФГОС в современных условиях в общей численности обучающихся общеобразовательных учреждений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100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extLst>
                  <a:ext uri="{0D108BD9-81ED-4DB2-BD59-A6C34878D82A}">
                    <a16:rowId xmlns="" xmlns:a16="http://schemas.microsoft.com/office/drawing/2014/main" val="2500391821"/>
                  </a:ext>
                </a:extLst>
              </a:tr>
              <a:tr h="226503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Доля сдавших ЕГЭ по русскому языку и математике без пересдачи среди участвующих в ЕГЭ по данным предметам.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90 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90 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extLst>
                  <a:ext uri="{0D108BD9-81ED-4DB2-BD59-A6C34878D82A}">
                    <a16:rowId xmlns="" xmlns:a16="http://schemas.microsoft.com/office/drawing/2014/main" val="2654030802"/>
                  </a:ext>
                </a:extLst>
              </a:tr>
              <a:tr h="113693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«Дополнительное образование и воспитание детей»</a:t>
                      </a:r>
                      <a:endParaRPr lang="ru-RU" sz="10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extLst>
                  <a:ext uri="{0D108BD9-81ED-4DB2-BD59-A6C34878D82A}">
                    <a16:rowId xmlns="" xmlns:a16="http://schemas.microsoft.com/office/drawing/2014/main" val="631558098"/>
                  </a:ext>
                </a:extLst>
              </a:tr>
              <a:tr h="258660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Доля детей, охваченных образовательными программами дополнительного образования детей, в общей численности детей в возрасте 5 - 17 лет (включительно)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81 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106 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131 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extLst>
                  <a:ext uri="{0D108BD9-81ED-4DB2-BD59-A6C34878D82A}">
                    <a16:rowId xmlns="" xmlns:a16="http://schemas.microsoft.com/office/drawing/2014/main" val="2949025682"/>
                  </a:ext>
                </a:extLst>
              </a:tr>
              <a:tr h="113693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«Организация отдыха, оздоровления и занятости детей и молодежи»</a:t>
                      </a:r>
                      <a:endParaRPr lang="ru-RU" sz="10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extLst>
                  <a:ext uri="{0D108BD9-81ED-4DB2-BD59-A6C34878D82A}">
                    <a16:rowId xmlns="" xmlns:a16="http://schemas.microsoft.com/office/drawing/2014/main" val="1299383651"/>
                  </a:ext>
                </a:extLst>
              </a:tr>
              <a:tr h="271244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1.Доля детей, охваченных организованным отдыхом и оздоровлением в общей численности детей в общеобразовательных учреждениях.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43,5 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43,5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extLst>
                  <a:ext uri="{0D108BD9-81ED-4DB2-BD59-A6C34878D82A}">
                    <a16:rowId xmlns="" xmlns:a16="http://schemas.microsoft.com/office/drawing/2014/main" val="3563579220"/>
                  </a:ext>
                </a:extLst>
              </a:tr>
              <a:tr h="113693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«Школьное питание»</a:t>
                      </a:r>
                      <a:endParaRPr lang="ru-RU" sz="10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extLst>
                  <a:ext uri="{0D108BD9-81ED-4DB2-BD59-A6C34878D82A}">
                    <a16:rowId xmlns="" xmlns:a16="http://schemas.microsoft.com/office/drawing/2014/main" val="2352313276"/>
                  </a:ext>
                </a:extLst>
              </a:tr>
              <a:tr h="341079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Доля детей, охваченных горячим питанием, в общей численности детей в общеобразовательных учреждениях. 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r>
                        <a:rPr lang="en-US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r>
                        <a:rPr lang="en-US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extLst>
                  <a:ext uri="{0D108BD9-81ED-4DB2-BD59-A6C34878D82A}">
                    <a16:rowId xmlns="" xmlns:a16="http://schemas.microsoft.com/office/drawing/2014/main" val="260222538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0B92297-5159-5131-DF90-F27458CFF02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D6F02D96-25FE-023F-8CFB-9A053688DC0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1194" y="512680"/>
            <a:ext cx="2292295" cy="9205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A393A71-CE9A-DA47-7885-5C9FC438BAEE}"/>
              </a:ext>
            </a:extLst>
          </p:cNvPr>
          <p:cNvSpPr txBox="1"/>
          <p:nvPr/>
        </p:nvSpPr>
        <p:spPr>
          <a:xfrm>
            <a:off x="2865992" y="322852"/>
            <a:ext cx="797242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FC0CE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«Обеспечение жильем молодых семей» на 2020 – 2024годы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52C1B5A5-8159-CC96-2717-839F87ABDE90}"/>
              </a:ext>
            </a:extLst>
          </p:cNvPr>
          <p:cNvSpPr txBox="1"/>
          <p:nvPr/>
        </p:nvSpPr>
        <p:spPr>
          <a:xfrm>
            <a:off x="2884830" y="599418"/>
            <a:ext cx="89891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Основное мероприятие: обеспечение жильем молодых семей– участников программы. В </a:t>
            </a:r>
            <a:r>
              <a:rPr lang="ru-RU" sz="1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2023г </a:t>
            </a:r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социальные выплаты на приобретение жилья получили </a:t>
            </a:r>
            <a:r>
              <a:rPr lang="ru-RU" sz="1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2 </a:t>
            </a:r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семьи на сумму – </a:t>
            </a:r>
            <a:r>
              <a:rPr lang="ru-RU" sz="1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33402000 </a:t>
            </a:r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руб. Квартиры приобретены в </a:t>
            </a:r>
            <a:r>
              <a:rPr lang="ru-RU" sz="1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с.Анучино</a:t>
            </a:r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endParaRPr lang="ru-RU" sz="1100" dirty="0"/>
          </a:p>
        </p:txBody>
      </p:sp>
      <p:graphicFrame>
        <p:nvGraphicFramePr>
          <p:cNvPr id="8" name="Таблица 14">
            <a:extLst>
              <a:ext uri="{FF2B5EF4-FFF2-40B4-BE49-F238E27FC236}">
                <a16:creationId xmlns="" xmlns:a16="http://schemas.microsoft.com/office/drawing/2014/main" id="{A88E608D-D69C-0BA5-6079-7E8B2011E5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6118726"/>
              </p:ext>
            </p:extLst>
          </p:nvPr>
        </p:nvGraphicFramePr>
        <p:xfrm>
          <a:off x="2748699" y="1008795"/>
          <a:ext cx="9175151" cy="5715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4669543">
                  <a:extLst>
                    <a:ext uri="{9D8B030D-6E8A-4147-A177-3AD203B41FA5}">
                      <a16:colId xmlns="" xmlns:a16="http://schemas.microsoft.com/office/drawing/2014/main" val="1338889454"/>
                    </a:ext>
                  </a:extLst>
                </a:gridCol>
                <a:gridCol w="671119">
                  <a:extLst>
                    <a:ext uri="{9D8B030D-6E8A-4147-A177-3AD203B41FA5}">
                      <a16:colId xmlns="" xmlns:a16="http://schemas.microsoft.com/office/drawing/2014/main" val="2105377302"/>
                    </a:ext>
                  </a:extLst>
                </a:gridCol>
                <a:gridCol w="1006679">
                  <a:extLst>
                    <a:ext uri="{9D8B030D-6E8A-4147-A177-3AD203B41FA5}">
                      <a16:colId xmlns="" xmlns:a16="http://schemas.microsoft.com/office/drawing/2014/main" val="3713090237"/>
                    </a:ext>
                  </a:extLst>
                </a:gridCol>
                <a:gridCol w="1023457">
                  <a:extLst>
                    <a:ext uri="{9D8B030D-6E8A-4147-A177-3AD203B41FA5}">
                      <a16:colId xmlns="" xmlns:a16="http://schemas.microsoft.com/office/drawing/2014/main" val="1625200990"/>
                    </a:ext>
                  </a:extLst>
                </a:gridCol>
                <a:gridCol w="1804353">
                  <a:extLst>
                    <a:ext uri="{9D8B030D-6E8A-4147-A177-3AD203B41FA5}">
                      <a16:colId xmlns="" xmlns:a16="http://schemas.microsoft.com/office/drawing/2014/main" val="3474944919"/>
                    </a:ext>
                  </a:extLst>
                </a:gridCol>
              </a:tblGrid>
              <a:tr h="22613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55732101"/>
                  </a:ext>
                </a:extLst>
              </a:tr>
              <a:tr h="213591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Количество молодых семей, улучшивших жилищные условия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118113396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BF80174E-7A9A-F70D-838F-11412A62D462}"/>
              </a:ext>
            </a:extLst>
          </p:cNvPr>
          <p:cNvSpPr txBox="1"/>
          <p:nvPr/>
        </p:nvSpPr>
        <p:spPr>
          <a:xfrm>
            <a:off x="1624061" y="1778846"/>
            <a:ext cx="911883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FC0CE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молодежной политики и патриотического воспитания граждан» на 2020 – 2024годы</a:t>
            </a:r>
          </a:p>
        </p:txBody>
      </p:sp>
      <p:graphicFrame>
        <p:nvGraphicFramePr>
          <p:cNvPr id="10" name="Схема 9">
            <a:extLst>
              <a:ext uri="{FF2B5EF4-FFF2-40B4-BE49-F238E27FC236}">
                <a16:creationId xmlns="" xmlns:a16="http://schemas.microsoft.com/office/drawing/2014/main" id="{EC1E0316-FACB-20B3-8516-01F5B82EB1BC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836099742"/>
              </p:ext>
            </p:extLst>
          </p:nvPr>
        </p:nvGraphicFramePr>
        <p:xfrm>
          <a:off x="208361" y="2193868"/>
          <a:ext cx="2956185" cy="27645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B4D5E052-FB47-80D1-AAE6-EAFB1A4608F6}"/>
              </a:ext>
            </a:extLst>
          </p:cNvPr>
          <p:cNvSpPr txBox="1"/>
          <p:nvPr/>
        </p:nvSpPr>
        <p:spPr>
          <a:xfrm>
            <a:off x="3329795" y="2242291"/>
            <a:ext cx="8717981" cy="569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Основные мероприятия </a:t>
            </a:r>
            <a:r>
              <a:rPr lang="ru-RU" sz="1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подпрограммам, профинансированные в 2023г:</a:t>
            </a:r>
          </a:p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проведен круглый стол с районным советом ветеранов войны, труда, вооружённых сил и правоохранительных органов, изготовление информационных баннеров, стендов, изготовление полиграфической продукции, приобретены подарочные наборы, проведен день молодежи и день волонтера.</a:t>
            </a:r>
            <a:endParaRPr lang="ru-RU" sz="1000" b="0" i="0" u="none" strike="noStrike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Таблица 14">
            <a:extLst>
              <a:ext uri="{FF2B5EF4-FFF2-40B4-BE49-F238E27FC236}">
                <a16:creationId xmlns="" xmlns:a16="http://schemas.microsoft.com/office/drawing/2014/main" id="{C5329E25-3D61-C96D-FE8F-D504D87646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29003225"/>
              </p:ext>
            </p:extLst>
          </p:nvPr>
        </p:nvGraphicFramePr>
        <p:xfrm>
          <a:off x="3164547" y="2895439"/>
          <a:ext cx="8909110" cy="2208025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5821961">
                  <a:extLst>
                    <a:ext uri="{9D8B030D-6E8A-4147-A177-3AD203B41FA5}">
                      <a16:colId xmlns="" xmlns:a16="http://schemas.microsoft.com/office/drawing/2014/main" val="1338889454"/>
                    </a:ext>
                  </a:extLst>
                </a:gridCol>
                <a:gridCol w="578841">
                  <a:extLst>
                    <a:ext uri="{9D8B030D-6E8A-4147-A177-3AD203B41FA5}">
                      <a16:colId xmlns="" xmlns:a16="http://schemas.microsoft.com/office/drawing/2014/main" val="1492176048"/>
                    </a:ext>
                  </a:extLst>
                </a:gridCol>
                <a:gridCol w="746620">
                  <a:extLst>
                    <a:ext uri="{9D8B030D-6E8A-4147-A177-3AD203B41FA5}">
                      <a16:colId xmlns="" xmlns:a16="http://schemas.microsoft.com/office/drawing/2014/main" val="3060010100"/>
                    </a:ext>
                  </a:extLst>
                </a:gridCol>
                <a:gridCol w="645952">
                  <a:extLst>
                    <a:ext uri="{9D8B030D-6E8A-4147-A177-3AD203B41FA5}">
                      <a16:colId xmlns="" xmlns:a16="http://schemas.microsoft.com/office/drawing/2014/main" val="444382350"/>
                    </a:ext>
                  </a:extLst>
                </a:gridCol>
                <a:gridCol w="1115736">
                  <a:extLst>
                    <a:ext uri="{9D8B030D-6E8A-4147-A177-3AD203B41FA5}">
                      <a16:colId xmlns="" xmlns:a16="http://schemas.microsoft.com/office/drawing/2014/main" val="4150643545"/>
                    </a:ext>
                  </a:extLst>
                </a:gridCol>
              </a:tblGrid>
              <a:tr h="22613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55732101"/>
                  </a:ext>
                </a:extLst>
              </a:tr>
              <a:tr h="263424">
                <a:tc gridSpan="5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«Патриотическое воспитание граждан»</a:t>
                      </a:r>
                      <a:endParaRPr lang="ru-RU" sz="10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21956815"/>
                  </a:ext>
                </a:extLst>
              </a:tr>
              <a:tr h="2421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Количество культурно-массовых мероприятий, направленных на военно-патриотическое, гражданское, краеведческое воспитание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102022200"/>
                  </a:ext>
                </a:extLst>
              </a:tr>
              <a:tr h="24328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публикаций и иных материалов по военно-патриотическому воспитанию населения,  размещенных в средствах массовой информации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489912661"/>
                  </a:ext>
                </a:extLst>
              </a:tr>
              <a:tr h="149208">
                <a:tc gridSpan="5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«Молодежь»</a:t>
                      </a:r>
                      <a:endParaRPr lang="ru-RU" sz="10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78247692"/>
                  </a:ext>
                </a:extLst>
              </a:tr>
              <a:tr h="2326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молодежи, принимающей участие в обучающих мероприятиях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775623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 молодежи, охваченной социально-значимыми мероприятиями, к общему числу молодежи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16,7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1181133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6423334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AA36655C-4065-D3FA-8851-7E3CF8A781A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9FE9832F-C1E4-D2BC-65FB-44BCF47DF54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3517" y="648028"/>
            <a:ext cx="2277584" cy="9348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30C2E99-A25E-47D9-5257-66017DE591D5}"/>
              </a:ext>
            </a:extLst>
          </p:cNvPr>
          <p:cNvSpPr txBox="1"/>
          <p:nvPr/>
        </p:nvSpPr>
        <p:spPr>
          <a:xfrm>
            <a:off x="1703706" y="232160"/>
            <a:ext cx="102194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FC0CE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«Социальная поддержка инвалидов Анучинского муниципального округа "Доступная среда» на 2020-2024 годы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6DD9C40-DA22-22C6-6551-A8BD6D533CD8}"/>
              </a:ext>
            </a:extLst>
          </p:cNvPr>
          <p:cNvSpPr txBox="1"/>
          <p:nvPr/>
        </p:nvSpPr>
        <p:spPr>
          <a:xfrm>
            <a:off x="2472119" y="604978"/>
            <a:ext cx="938623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В 2023 году денежные </a:t>
            </a:r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средства были направлены на финансирование мероприятий по поддержке инвалидов на сумму- </a:t>
            </a:r>
            <a:r>
              <a:rPr lang="ru-RU" sz="1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83000 </a:t>
            </a:r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руб. </a:t>
            </a:r>
            <a:r>
              <a:rPr lang="ru-RU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В рамках проведения окружной конференции, посвященной 35-летию краевого общества инвалидов и празднования Дня защитника Отечества вручены подарочные наборы, для участников круглого стола «Мы нужны друг другу» приобретены папки, блокноты.)</a:t>
            </a:r>
            <a:endParaRPr lang="ru-RU" sz="1000" dirty="0"/>
          </a:p>
        </p:txBody>
      </p:sp>
      <p:graphicFrame>
        <p:nvGraphicFramePr>
          <p:cNvPr id="7" name="Таблица 14">
            <a:extLst>
              <a:ext uri="{FF2B5EF4-FFF2-40B4-BE49-F238E27FC236}">
                <a16:creationId xmlns="" xmlns:a16="http://schemas.microsoft.com/office/drawing/2014/main" id="{D8DCCA09-99AF-4C10-A8ED-68652301D3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03406145"/>
              </p:ext>
            </p:extLst>
          </p:nvPr>
        </p:nvGraphicFramePr>
        <p:xfrm>
          <a:off x="2438526" y="1182347"/>
          <a:ext cx="9445351" cy="148844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5460108">
                  <a:extLst>
                    <a:ext uri="{9D8B030D-6E8A-4147-A177-3AD203B41FA5}">
                      <a16:colId xmlns="" xmlns:a16="http://schemas.microsoft.com/office/drawing/2014/main" val="1338889454"/>
                    </a:ext>
                  </a:extLst>
                </a:gridCol>
                <a:gridCol w="662791">
                  <a:extLst>
                    <a:ext uri="{9D8B030D-6E8A-4147-A177-3AD203B41FA5}">
                      <a16:colId xmlns="" xmlns:a16="http://schemas.microsoft.com/office/drawing/2014/main" val="2105377302"/>
                    </a:ext>
                  </a:extLst>
                </a:gridCol>
                <a:gridCol w="739268">
                  <a:extLst>
                    <a:ext uri="{9D8B030D-6E8A-4147-A177-3AD203B41FA5}">
                      <a16:colId xmlns="" xmlns:a16="http://schemas.microsoft.com/office/drawing/2014/main" val="3713090237"/>
                    </a:ext>
                  </a:extLst>
                </a:gridCol>
                <a:gridCol w="1291592">
                  <a:extLst>
                    <a:ext uri="{9D8B030D-6E8A-4147-A177-3AD203B41FA5}">
                      <a16:colId xmlns="" xmlns:a16="http://schemas.microsoft.com/office/drawing/2014/main" val="1349329334"/>
                    </a:ext>
                  </a:extLst>
                </a:gridCol>
                <a:gridCol w="1291592">
                  <a:extLst>
                    <a:ext uri="{9D8B030D-6E8A-4147-A177-3AD203B41FA5}">
                      <a16:colId xmlns="" xmlns:a16="http://schemas.microsoft.com/office/drawing/2014/main" val="4212507854"/>
                    </a:ext>
                  </a:extLst>
                </a:gridCol>
              </a:tblGrid>
              <a:tr h="22613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55732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лиц с ограниченными возможностями здоровья и инвалидов, систематически занимающихся физкультурой и спортом, в общей численности данной категории населения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106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118113396"/>
                  </a:ext>
                </a:extLst>
              </a:tr>
              <a:tr h="2708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культурно-массовых мероприятий, посещаемых инвалидами, от общей численности мероприятий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17,8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0685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 трудоустроенных 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инвалидов, зарегистрированных в органах службы занятости населения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781795881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B24200AE-DBFF-3489-79D5-BCC3B47A6888}"/>
              </a:ext>
            </a:extLst>
          </p:cNvPr>
          <p:cNvSpPr txBox="1"/>
          <p:nvPr/>
        </p:nvSpPr>
        <p:spPr>
          <a:xfrm>
            <a:off x="789236" y="2989008"/>
            <a:ext cx="110420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F513D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физической культуры, спорта и туризма в Анучинском муниципальном округе» на 2020 – 2024 годы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3EFE6747-312A-7797-15B4-93A5189965D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4415" y="3335340"/>
            <a:ext cx="1838627" cy="1611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6" name="Схема 15">
            <a:extLst>
              <a:ext uri="{FF2B5EF4-FFF2-40B4-BE49-F238E27FC236}">
                <a16:creationId xmlns="" xmlns:a16="http://schemas.microsoft.com/office/drawing/2014/main" id="{B96687F5-8D16-706F-D1B4-334D8DF042F0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898701531"/>
              </p:ext>
            </p:extLst>
          </p:nvPr>
        </p:nvGraphicFramePr>
        <p:xfrm>
          <a:off x="2240485" y="3421936"/>
          <a:ext cx="2674224" cy="6255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17" name="Схема 16">
            <a:extLst>
              <a:ext uri="{FF2B5EF4-FFF2-40B4-BE49-F238E27FC236}">
                <a16:creationId xmlns="" xmlns:a16="http://schemas.microsoft.com/office/drawing/2014/main" id="{0D3034AD-B64F-0B8E-30C5-966D0B896F12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666070779"/>
              </p:ext>
            </p:extLst>
          </p:nvPr>
        </p:nvGraphicFramePr>
        <p:xfrm>
          <a:off x="6398725" y="3361220"/>
          <a:ext cx="2674224" cy="5496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EEC2E101-C250-7785-B79F-185C79C7F154}"/>
              </a:ext>
            </a:extLst>
          </p:cNvPr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9568526" y="3292208"/>
            <a:ext cx="2091036" cy="15164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CA7422B3-92BD-8DD6-FBBE-CCC150B49F61}"/>
              </a:ext>
            </a:extLst>
          </p:cNvPr>
          <p:cNvSpPr txBox="1"/>
          <p:nvPr/>
        </p:nvSpPr>
        <p:spPr>
          <a:xfrm>
            <a:off x="2161669" y="4065809"/>
            <a:ext cx="727563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анучинцев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систематически занимающихся физической культурой и спортом с каждым годом растёт в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 –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6053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человека, что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 53,5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%.  Всего, за текущий год было проведено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48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спортивных мероприятий. Всего в спортивных мероприятиях приняли активное участие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3165человек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базе Центра тестирования «Готов к труду и обороне» прошли тестирование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375 человек.</a:t>
            </a:r>
          </a:p>
          <a:p>
            <a:pPr algn="just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школы в с. Анучино проведена установка быстровозводимой металлической конструкции (ангар) для хранения спортивного инвентаря, обслуживания техники (снегоход) и оборудования для подготовки лыжной трасы. 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01283" y="5129705"/>
            <a:ext cx="1149613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Для бесплатного проката коньков приобретено дополнительно 35 пар коньков. Произведена закупка спортивных коньков в количестве 22 пары  для хоккейной команды Атака (Пухово).  </a:t>
            </a:r>
          </a:p>
          <a:p>
            <a:pPr algn="just"/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В 2023 году для развития лыжного спорта приобретены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стойка-стелаж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для хранения лыж, навесные механизмы и запасные части к спортивной технике для лыжного спорта.</a:t>
            </a:r>
          </a:p>
          <a:p>
            <a:pPr algn="just"/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Всего на территории округа имеется 36 спортивных объектов.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87548" y="5702386"/>
            <a:ext cx="115910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В 2023 году денежные средства были направлены на финансирование следующих мероприятий - </a:t>
            </a:r>
            <a:r>
              <a:rPr lang="ru-RU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риобретение инвентаря массового спорта</a:t>
            </a:r>
            <a:r>
              <a:rPr lang="ru-RU" sz="1000" dirty="0" smtClean="0"/>
              <a:t>,</a:t>
            </a:r>
            <a:r>
              <a:rPr lang="ru-RU" sz="1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создание плоскостного спортивного сооружения, физкультурно-оздоровительная, спортивно-массовая работа с </a:t>
            </a:r>
            <a:r>
              <a:rPr lang="ru-RU" sz="100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населением,участие</a:t>
            </a:r>
            <a:r>
              <a:rPr lang="ru-RU" sz="1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в краевых и дальневосточных соревнованиях,  укрепление спортивной базы округа, культурно-познавательный туризм.</a:t>
            </a:r>
            <a:endParaRPr lang="ru-RU" sz="1000" dirty="0"/>
          </a:p>
        </p:txBody>
      </p:sp>
    </p:spTree>
    <p:extLst>
      <p:ext uri="{BB962C8B-B14F-4D97-AF65-F5344CB8AC3E}">
        <p14:creationId xmlns="" xmlns:p14="http://schemas.microsoft.com/office/powerpoint/2010/main" val="20119246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757E0152-D63C-1A72-2762-067C24393AA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8723" y="1"/>
            <a:ext cx="12192000" cy="6857999"/>
          </a:xfrm>
          <a:prstGeom prst="rect">
            <a:avLst/>
          </a:prstGeom>
        </p:spPr>
      </p:pic>
      <p:graphicFrame>
        <p:nvGraphicFramePr>
          <p:cNvPr id="6" name="Схема 5">
            <a:extLst>
              <a:ext uri="{FF2B5EF4-FFF2-40B4-BE49-F238E27FC236}">
                <a16:creationId xmlns="" xmlns:a16="http://schemas.microsoft.com/office/drawing/2014/main" id="{B96687F5-8D16-706F-D1B4-334D8DF042F0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898701531"/>
              </p:ext>
            </p:extLst>
          </p:nvPr>
        </p:nvGraphicFramePr>
        <p:xfrm>
          <a:off x="2162847" y="445823"/>
          <a:ext cx="2674224" cy="6255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4" name="Таблица 14">
            <a:extLst>
              <a:ext uri="{FF2B5EF4-FFF2-40B4-BE49-F238E27FC236}">
                <a16:creationId xmlns="" xmlns:a16="http://schemas.microsoft.com/office/drawing/2014/main" id="{C1C1B5EE-DE0A-FB5A-EF6E-8BCD9F1A6D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80637404"/>
              </p:ext>
            </p:extLst>
          </p:nvPr>
        </p:nvGraphicFramePr>
        <p:xfrm>
          <a:off x="176392" y="136144"/>
          <a:ext cx="11826164" cy="2101598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8692433">
                  <a:extLst>
                    <a:ext uri="{9D8B030D-6E8A-4147-A177-3AD203B41FA5}">
                      <a16:colId xmlns="" xmlns:a16="http://schemas.microsoft.com/office/drawing/2014/main" val="1338889454"/>
                    </a:ext>
                  </a:extLst>
                </a:gridCol>
                <a:gridCol w="645953">
                  <a:extLst>
                    <a:ext uri="{9D8B030D-6E8A-4147-A177-3AD203B41FA5}">
                      <a16:colId xmlns="" xmlns:a16="http://schemas.microsoft.com/office/drawing/2014/main" val="2866405875"/>
                    </a:ext>
                  </a:extLst>
                </a:gridCol>
                <a:gridCol w="679508">
                  <a:extLst>
                    <a:ext uri="{9D8B030D-6E8A-4147-A177-3AD203B41FA5}">
                      <a16:colId xmlns="" xmlns:a16="http://schemas.microsoft.com/office/drawing/2014/main" val="2743342621"/>
                    </a:ext>
                  </a:extLst>
                </a:gridCol>
                <a:gridCol w="662124">
                  <a:extLst>
                    <a:ext uri="{9D8B030D-6E8A-4147-A177-3AD203B41FA5}">
                      <a16:colId xmlns="" xmlns:a16="http://schemas.microsoft.com/office/drawing/2014/main" val="496623353"/>
                    </a:ext>
                  </a:extLst>
                </a:gridCol>
                <a:gridCol w="1146146">
                  <a:extLst>
                    <a:ext uri="{9D8B030D-6E8A-4147-A177-3AD203B41FA5}">
                      <a16:colId xmlns="" xmlns:a16="http://schemas.microsoft.com/office/drawing/2014/main" val="434876455"/>
                    </a:ext>
                  </a:extLst>
                </a:gridCol>
              </a:tblGrid>
              <a:tr h="22613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  <a:endParaRPr lang="ru-RU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</a:t>
                      </a:r>
                      <a:endParaRPr lang="ru-RU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  <a:endParaRPr lang="ru-RU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732101"/>
                  </a:ext>
                </a:extLst>
              </a:tr>
              <a:tr h="263424">
                <a:tc gridSpan="5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</a:t>
                      </a:r>
                      <a:r>
                        <a:rPr lang="ru-RU" sz="1000" b="1" i="1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Развитие физической культуры и спорта </a:t>
                      </a:r>
                      <a:r>
                        <a:rPr kumimoji="0" lang="ru-RU" sz="10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</a:t>
                      </a:r>
                      <a:endParaRPr lang="ru-RU" sz="1000" b="1" i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i="1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21956815"/>
                  </a:ext>
                </a:extLst>
              </a:tr>
              <a:tr h="23929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 и молодежи, систематически занимающегося физической культурой и спортом, в общей численности детей и молодежи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%.</a:t>
                      </a:r>
                      <a:endParaRPr lang="ru-RU" dirty="0"/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02022200"/>
                  </a:ext>
                </a:extLst>
              </a:tr>
              <a:tr h="87492">
                <a:tc>
                  <a:txBody>
                    <a:bodyPr/>
                    <a:lstStyle/>
                    <a:p>
                      <a:pPr indent="11112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населения среднего возраста, систематически занимающегося физической культурой и спортом, в общей численности населения среднего возраста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dirty="0"/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89912661"/>
                  </a:ext>
                </a:extLst>
              </a:tr>
              <a:tr h="246549">
                <a:tc>
                  <a:txBody>
                    <a:bodyPr/>
                    <a:lstStyle/>
                    <a:p>
                      <a:pPr indent="11112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населения старшего возраста, систематически занимающегося физической культурой и спортом, в общей численности населения старшего возраста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dirty="0"/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67141994"/>
                  </a:ext>
                </a:extLst>
              </a:tr>
              <a:tr h="2182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Обеспеченность населения спортивными сооружениями исходя из единовременной пропускной способности объектов спорта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dirty="0"/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67413143"/>
                  </a:ext>
                </a:extLst>
              </a:tr>
              <a:tr h="0">
                <a:tc gridSpan="5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</a:t>
                      </a:r>
                      <a:r>
                        <a:rPr lang="ru-RU" sz="1000" b="1" i="1" spc="-2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Развитие внутреннего и въездного </a:t>
                      </a:r>
                      <a:r>
                        <a:rPr lang="ru-RU" sz="1000" b="1" i="1" spc="-15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туризма </a:t>
                      </a:r>
                      <a:r>
                        <a:rPr kumimoji="0" lang="ru-RU" sz="10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</a:t>
                      </a:r>
                      <a:endParaRPr lang="ru-RU" sz="1000" b="1" i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i="1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78247692"/>
                  </a:ext>
                </a:extLst>
              </a:tr>
              <a:tr h="2147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туристов, посещающих мероприятия, направленные на развитие туристической привлекательности округа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700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3000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429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75623061"/>
                  </a:ext>
                </a:extLst>
              </a:tr>
            </a:tbl>
          </a:graphicData>
        </a:graphic>
      </p:graphicFrame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C842239A-3448-8787-FC13-EAFD3203DD76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36138" y="2901701"/>
            <a:ext cx="1967830" cy="129831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D2BE3AEE-D4F5-1901-CADC-03F61AD4FF5B}"/>
              </a:ext>
            </a:extLst>
          </p:cNvPr>
          <p:cNvSpPr txBox="1"/>
          <p:nvPr/>
        </p:nvSpPr>
        <p:spPr>
          <a:xfrm>
            <a:off x="2598017" y="2643039"/>
            <a:ext cx="9415887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FC0CE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Муниципальная программа «Развитие малого и среднего предпринимательства в Анучинском муниципальном округе»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FC0CE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на 2020 – 2024годы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E7716DAE-7218-FE8D-6518-501B417F6A47}"/>
              </a:ext>
            </a:extLst>
          </p:cNvPr>
          <p:cNvSpPr txBox="1"/>
          <p:nvPr/>
        </p:nvSpPr>
        <p:spPr>
          <a:xfrm>
            <a:off x="2478726" y="3021351"/>
            <a:ext cx="96014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Денежные средства были направлены на финансирование мероприятий в сумме </a:t>
            </a:r>
            <a:r>
              <a:rPr lang="ru-RU" sz="1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355000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руб. (</a:t>
            </a:r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приобретение подарочных наборов, финансовая поддержка оказана СХПК </a:t>
            </a:r>
            <a:r>
              <a:rPr lang="ru-RU" sz="1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«Стимул» </a:t>
            </a:r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на мероприятия, связанные с возмещением затрат по договору лизинга на приобретение сельскохозяйственной техники)</a:t>
            </a:r>
            <a:endParaRPr lang="ru-RU" sz="1000" dirty="0"/>
          </a:p>
        </p:txBody>
      </p:sp>
      <p:graphicFrame>
        <p:nvGraphicFramePr>
          <p:cNvPr id="22" name="Таблица 21">
            <a:extLst>
              <a:ext uri="{FF2B5EF4-FFF2-40B4-BE49-F238E27FC236}">
                <a16:creationId xmlns="" xmlns:a16="http://schemas.microsoft.com/office/drawing/2014/main" id="{EC26845C-31A0-0881-83EF-5E5B789B4D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81675780"/>
              </p:ext>
            </p:extLst>
          </p:nvPr>
        </p:nvGraphicFramePr>
        <p:xfrm>
          <a:off x="2470100" y="3440114"/>
          <a:ext cx="9601422" cy="85344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5933448">
                  <a:extLst>
                    <a:ext uri="{9D8B030D-6E8A-4147-A177-3AD203B41FA5}">
                      <a16:colId xmlns="" xmlns:a16="http://schemas.microsoft.com/office/drawing/2014/main" val="1338889454"/>
                    </a:ext>
                  </a:extLst>
                </a:gridCol>
                <a:gridCol w="786033">
                  <a:extLst>
                    <a:ext uri="{9D8B030D-6E8A-4147-A177-3AD203B41FA5}">
                      <a16:colId xmlns="" xmlns:a16="http://schemas.microsoft.com/office/drawing/2014/main" val="2105377302"/>
                    </a:ext>
                  </a:extLst>
                </a:gridCol>
                <a:gridCol w="682381">
                  <a:extLst>
                    <a:ext uri="{9D8B030D-6E8A-4147-A177-3AD203B41FA5}">
                      <a16:colId xmlns="" xmlns:a16="http://schemas.microsoft.com/office/drawing/2014/main" val="3713090237"/>
                    </a:ext>
                  </a:extLst>
                </a:gridCol>
                <a:gridCol w="835476">
                  <a:extLst>
                    <a:ext uri="{9D8B030D-6E8A-4147-A177-3AD203B41FA5}">
                      <a16:colId xmlns="" xmlns:a16="http://schemas.microsoft.com/office/drawing/2014/main" val="1627675933"/>
                    </a:ext>
                  </a:extLst>
                </a:gridCol>
                <a:gridCol w="1364084">
                  <a:extLst>
                    <a:ext uri="{9D8B030D-6E8A-4147-A177-3AD203B41FA5}">
                      <a16:colId xmlns="" xmlns:a16="http://schemas.microsoft.com/office/drawing/2014/main" val="3217027820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55732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организованных и проведенных мероприятий для субъектов малого и среднего предпринимательства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зарегистрированных субъектов малого и среднего предпринимательства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3338093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1517785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3F4342E2-39B5-3E52-F903-590D3C74E5C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A401A256-1EA3-018C-FC93-156F55384826}"/>
              </a:ext>
            </a:extLst>
          </p:cNvPr>
          <p:cNvSpPr txBox="1"/>
          <p:nvPr/>
        </p:nvSpPr>
        <p:spPr>
          <a:xfrm>
            <a:off x="1288549" y="96361"/>
            <a:ext cx="1047281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200" b="1" i="1" dirty="0">
                <a:solidFill>
                  <a:srgbClr val="FC0CE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"Комплексные меры по противодействию экстремизму, терроризму, правонарушениям и наркомании в Анучинском муниципальном  округе» на 2020-2024 годы</a:t>
            </a:r>
          </a:p>
        </p:txBody>
      </p:sp>
      <p:graphicFrame>
        <p:nvGraphicFramePr>
          <p:cNvPr id="10" name="Схема 9">
            <a:extLst>
              <a:ext uri="{FF2B5EF4-FFF2-40B4-BE49-F238E27FC236}">
                <a16:creationId xmlns="" xmlns:a16="http://schemas.microsoft.com/office/drawing/2014/main" id="{FA9B47F3-4C6B-D403-3AFF-E1CEBA34E323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184286798"/>
              </p:ext>
            </p:extLst>
          </p:nvPr>
        </p:nvGraphicFramePr>
        <p:xfrm>
          <a:off x="99506" y="617454"/>
          <a:ext cx="3244675" cy="3196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2" name="Таблица 11">
            <a:extLst>
              <a:ext uri="{FF2B5EF4-FFF2-40B4-BE49-F238E27FC236}">
                <a16:creationId xmlns="" xmlns:a16="http://schemas.microsoft.com/office/drawing/2014/main" id="{D4FB25A9-81A3-0B94-C219-413343B64B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32957116"/>
              </p:ext>
            </p:extLst>
          </p:nvPr>
        </p:nvGraphicFramePr>
        <p:xfrm>
          <a:off x="3443686" y="1718397"/>
          <a:ext cx="8549301" cy="3966416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5169607">
                  <a:extLst>
                    <a:ext uri="{9D8B030D-6E8A-4147-A177-3AD203B41FA5}">
                      <a16:colId xmlns="" xmlns:a16="http://schemas.microsoft.com/office/drawing/2014/main" val="1338889454"/>
                    </a:ext>
                  </a:extLst>
                </a:gridCol>
                <a:gridCol w="720533">
                  <a:extLst>
                    <a:ext uri="{9D8B030D-6E8A-4147-A177-3AD203B41FA5}">
                      <a16:colId xmlns="" xmlns:a16="http://schemas.microsoft.com/office/drawing/2014/main" val="268609568"/>
                    </a:ext>
                  </a:extLst>
                </a:gridCol>
                <a:gridCol w="699407">
                  <a:extLst>
                    <a:ext uri="{9D8B030D-6E8A-4147-A177-3AD203B41FA5}">
                      <a16:colId xmlns="" xmlns:a16="http://schemas.microsoft.com/office/drawing/2014/main" val="548542811"/>
                    </a:ext>
                  </a:extLst>
                </a:gridCol>
                <a:gridCol w="755009">
                  <a:extLst>
                    <a:ext uri="{9D8B030D-6E8A-4147-A177-3AD203B41FA5}">
                      <a16:colId xmlns="" xmlns:a16="http://schemas.microsoft.com/office/drawing/2014/main" val="256962957"/>
                    </a:ext>
                  </a:extLst>
                </a:gridCol>
                <a:gridCol w="1204745">
                  <a:extLst>
                    <a:ext uri="{9D8B030D-6E8A-4147-A177-3AD203B41FA5}">
                      <a16:colId xmlns="" xmlns:a16="http://schemas.microsoft.com/office/drawing/2014/main" val="2095597179"/>
                    </a:ext>
                  </a:extLst>
                </a:gridCol>
              </a:tblGrid>
              <a:tr h="22613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732101"/>
                  </a:ext>
                </a:extLst>
              </a:tr>
              <a:tr h="263424">
                <a:tc gridSpan="5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 Профилактика экстремизма и терроризма»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21956815"/>
                  </a:ext>
                </a:extLst>
              </a:tr>
              <a:tr h="2150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зарегистрированных проявлений терроризма и экстремизма на территории Анучинского 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округа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от общего количества правонарушений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02022200"/>
                  </a:ext>
                </a:extLst>
              </a:tr>
              <a:tr h="874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проведенных мероприятий по профилактике терроризма и экстремизма 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157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89912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публикаций и иных материалов по вопросам терроризма и экстремизма, межнациональных и межконфессиональных отношений, размещенных в средствах массовой информации 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67141994"/>
                  </a:ext>
                </a:extLst>
              </a:tr>
              <a:tr h="0">
                <a:tc gridSpan="5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«Профилактика правонарушений»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78247692"/>
                  </a:ext>
                </a:extLst>
              </a:tr>
              <a:tr h="1511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проведенных мероприятий по профилактике правонарушений 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138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75623061"/>
                  </a:ext>
                </a:extLst>
              </a:tr>
              <a:tr h="2185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публикаций и иных материалов по вопросам правонарушения, размещенных в средствах массовой информации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167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50610985"/>
                  </a:ext>
                </a:extLst>
              </a:tr>
              <a:tr h="232676">
                <a:tc gridSpan="5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Подпрограмма «Профилактика наркомании, незаконного потребления наркотических средств и психотропных веществ»</a:t>
                      </a:r>
                      <a:endParaRPr lang="ru-RU" sz="10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57409922"/>
                  </a:ext>
                </a:extLst>
              </a:tr>
              <a:tr h="20133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проведенных мероприятий по профилактике наркомании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113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03789638"/>
                  </a:ext>
                </a:extLst>
              </a:tr>
              <a:tr h="22590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публикаций и иных материалов по вопросам наркомании, размещенных в средствах массовой информации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97293654"/>
                  </a:ext>
                </a:extLst>
              </a:tr>
              <a:tr h="2470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человек, с диагнозом «Синдром зависимости о наркотических веществ (наркомания)»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82172260"/>
                  </a:ext>
                </a:extLst>
              </a:tr>
              <a:tr h="24460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случаев криминогенности (преступление и правонарушение), связанное с незаконным оборотом наркотиков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46975262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240657" y="503085"/>
            <a:ext cx="895134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мероприятия, которые профинансированы в 2023г:</a:t>
            </a:r>
          </a:p>
          <a:p>
            <a:pPr algn="just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формирование нетерпимого отношения к проявлениям терроризма и экстремизма ( изготовление информационного стенда, приобретение подарочных наборов для проведения конкурса рисунков, проведение фестиваля, оплата по обслуживанию систем видеонаблюдения);</a:t>
            </a:r>
          </a:p>
          <a:p>
            <a:pPr algn="just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мероприятия по профилактике правонарушений (изготовление информационных стендов; приобретены подарочные наборы для участников интеллектуально – правовой программы;</a:t>
            </a:r>
          </a:p>
          <a:p>
            <a:pPr algn="just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профилактика правонарушений и незаконного потребления наркотических средств психотропных веществ(приобретение информационных плакатов, приобретены подарочные наборы участникам викторин).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808970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CEE42AB4-F825-7109-4D13-3CB6C0EC054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F85E59D0-B362-834F-49F3-5314BC3D818D}"/>
              </a:ext>
            </a:extLst>
          </p:cNvPr>
          <p:cNvSpPr txBox="1"/>
          <p:nvPr/>
        </p:nvSpPr>
        <p:spPr>
          <a:xfrm>
            <a:off x="1770077" y="104087"/>
            <a:ext cx="83407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FC0CE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Муниципальная программа "Муниципальное управление Анучинского муниципального округа» на 2020-2024 годы</a:t>
            </a:r>
            <a:endParaRPr lang="ru-RU" sz="1200" dirty="0">
              <a:solidFill>
                <a:srgbClr val="FC0CE5"/>
              </a:solidFill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9C05EB74-99C0-A3FB-66BE-B6DA7BE08701}"/>
              </a:ext>
            </a:extLst>
          </p:cNvPr>
          <p:cNvSpPr/>
          <p:nvPr/>
        </p:nvSpPr>
        <p:spPr>
          <a:xfrm>
            <a:off x="162127" y="511834"/>
            <a:ext cx="11647917" cy="1385977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</a:t>
            </a:r>
            <a:r>
              <a:rPr lang="ru-RU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2023г финансирование </a:t>
            </a:r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 </a:t>
            </a:r>
            <a:r>
              <a:rPr lang="ru-RU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было направлено на выполнение следующих мероприятий -  профессиональное </a:t>
            </a:r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 подготовка муниципальных служащих </a:t>
            </a:r>
            <a:endPara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(повышение квалификации),обеспечение </a:t>
            </a:r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</a:t>
            </a:r>
            <a:r>
              <a:rPr lang="ru-RU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служащих,  </a:t>
            </a:r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пенсионное </a:t>
            </a:r>
            <a:r>
              <a:rPr lang="ru-RU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обеспечение,  представительские расходы,                                                   </a:t>
            </a:r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endPara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оплата </a:t>
            </a:r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размещение информации в средствах массовой </a:t>
            </a:r>
            <a:r>
              <a:rPr lang="ru-RU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информации,  </a:t>
            </a:r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конкурса детского рисунка по охране труда, проведение мероприятий отделом ЗАГС, </a:t>
            </a:r>
            <a:endPara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проведение </a:t>
            </a:r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 с </a:t>
            </a:r>
            <a:r>
              <a:rPr lang="ru-RU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несовершеннолетними - </a:t>
            </a:r>
            <a:endPara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340FA59A-1263-4AAD-6AAA-0D96AEE1ABE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5512" y="544988"/>
            <a:ext cx="1402202" cy="1219306"/>
          </a:xfrm>
          <a:prstGeom prst="rect">
            <a:avLst/>
          </a:prstGeom>
        </p:spPr>
      </p:pic>
      <p:graphicFrame>
        <p:nvGraphicFramePr>
          <p:cNvPr id="11" name="Схема 10">
            <a:extLst>
              <a:ext uri="{FF2B5EF4-FFF2-40B4-BE49-F238E27FC236}">
                <a16:creationId xmlns="" xmlns:a16="http://schemas.microsoft.com/office/drawing/2014/main" id="{457CE377-7993-0B2D-42D8-D5A362D6600B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665075251"/>
              </p:ext>
            </p:extLst>
          </p:nvPr>
        </p:nvGraphicFramePr>
        <p:xfrm>
          <a:off x="103517" y="2001327"/>
          <a:ext cx="7246189" cy="47445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EB798182-FBE0-1E80-BC38-757C0BA9B295}"/>
              </a:ext>
            </a:extLst>
          </p:cNvPr>
          <p:cNvSpPr txBox="1"/>
          <p:nvPr/>
        </p:nvSpPr>
        <p:spPr>
          <a:xfrm>
            <a:off x="7375585" y="3169515"/>
            <a:ext cx="4641011" cy="3452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государственных полномочий опеки и попечительства в отношении несовершеннолетних (оплата труда с начислениями, услуги связи, приобретение мебели, МФУ, канцтоваров, потребление энергетических ресурсов –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2142001,88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  <a:p>
            <a:pPr algn="just">
              <a:spcAft>
                <a:spcPts val="10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 учёте на конец </a:t>
            </a:r>
            <a:r>
              <a:rPr lang="ru-RU" sz="1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2023г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ru-RU" sz="1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Состоит 89 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несовершеннолетних, оставшихся без попечения родителей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 выявлено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несовершеннолетних, оставшихся без попечения родителей. По причине ненадлежащего исполнения родительских обязанностей по воспитанию и содержанию своих несовершеннолетних детей в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 решениями суда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родителей лишены и ограничены родительских прав в отношении 5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детей. Все дети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устроены в замещающие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семьи. Обследовано 50 семей. На конец 2023 года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отделе опеки и попечительства в списке детей-сирот и детей, оставшихся без попечения родителей, которые подлежат обеспечению жилыми помещениями специализированного жилищного фонда по договорам найма специализированных жилых помещений состоит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123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человека. По результатам ежегодной актуализации из списка были исключено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в связи обеспечением жилыми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помещениям,</a:t>
            </a:r>
            <a:r>
              <a:rPr lang="ru-RU" sz="1000" dirty="0" smtClean="0"/>
              <a:t>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а также 13 человек получили право на жилое помещение в виде предоставления выплаты на приобретение благоустроенного жилого помещения (сертификаты). Дополнительно в список детей было включено 11 человек, которые подлежат обеспечению специализированными жилыми помещениями по договорам социального найма.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08E55EFF-E243-2158-CCBF-E62A4C2A6ABE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730340" y="1938433"/>
            <a:ext cx="1964110" cy="115845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27C1C970-A2DE-0434-3423-D66B10D64D4A}"/>
              </a:ext>
            </a:extLst>
          </p:cNvPr>
          <p:cNvSpPr txBox="1"/>
          <p:nvPr/>
        </p:nvSpPr>
        <p:spPr>
          <a:xfrm>
            <a:off x="2491530" y="6264971"/>
            <a:ext cx="331693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Финансовое обеспечение переданных полномочий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2B6B3D99-A0A2-5977-6268-27C62421DF85}"/>
              </a:ext>
            </a:extLst>
          </p:cNvPr>
          <p:cNvSpPr txBox="1"/>
          <p:nvPr/>
        </p:nvSpPr>
        <p:spPr>
          <a:xfrm>
            <a:off x="9554653" y="2217542"/>
            <a:ext cx="20301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Финансовое обеспечение переданных полномочий</a:t>
            </a:r>
          </a:p>
        </p:txBody>
      </p:sp>
      <p:sp>
        <p:nvSpPr>
          <p:cNvPr id="12" name="Овал 11"/>
          <p:cNvSpPr/>
          <p:nvPr/>
        </p:nvSpPr>
        <p:spPr>
          <a:xfrm>
            <a:off x="3706997" y="2167458"/>
            <a:ext cx="1037532" cy="843161"/>
          </a:xfrm>
          <a:prstGeom prst="ellipse">
            <a:avLst/>
          </a:prstGeom>
          <a:blipFill rotWithShape="1">
            <a:blip r:embed="rId10" cstate="print"/>
            <a:srcRect/>
            <a:stretch>
              <a:fillRect t="-2000" b="-2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="" xmlns:p14="http://schemas.microsoft.com/office/powerpoint/2010/main" val="19800076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6A56B69F-7AFC-2A92-1262-DC10DF84086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5F94497D-29A4-2F92-5A1B-BB3AB042BB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b="5183"/>
          <a:stretch/>
        </p:blipFill>
        <p:spPr>
          <a:xfrm>
            <a:off x="232621" y="214357"/>
            <a:ext cx="1715900" cy="10188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8F8070D9-D983-1AB6-A541-0E1ADB2DBC1C}"/>
              </a:ext>
            </a:extLst>
          </p:cNvPr>
          <p:cNvSpPr txBox="1"/>
          <p:nvPr/>
        </p:nvSpPr>
        <p:spPr>
          <a:xfrm>
            <a:off x="2097248" y="281468"/>
            <a:ext cx="9862133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эффективного осуществления своих полномочий муниципальным казенным учреждением «Хозяйственное управление администрации Анучинского муниципального округа» –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19014964,20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руб. (оплата заработной платы и взносов, оплата налогов, почтовые расходы, услуги связи, услуги водоснабжения и водоотведения, коммунальные услуги, аренда помещения, обслуживание оргтехники, услуги по вывозу ТКО, обслуживание автотранспортных средств, обслуживание пожарной сигнализации и пожарного оборудования, ремонт кабинетов, предрейсовый осмотр водителей, подписка на средства массовой информации, программное обеспечение, приобретение основных средств и материальных запасов, канцтовары, хозтовары, спецодежда, отопление и энергоснабжение, аттестация выделенного помещения.</a:t>
            </a:r>
          </a:p>
        </p:txBody>
      </p:sp>
      <p:graphicFrame>
        <p:nvGraphicFramePr>
          <p:cNvPr id="7" name="Таблица 14">
            <a:extLst>
              <a:ext uri="{FF2B5EF4-FFF2-40B4-BE49-F238E27FC236}">
                <a16:creationId xmlns="" xmlns:a16="http://schemas.microsoft.com/office/drawing/2014/main" id="{220D20C0-35AF-7D36-C6DE-EA2948E10D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45255698"/>
              </p:ext>
            </p:extLst>
          </p:nvPr>
        </p:nvGraphicFramePr>
        <p:xfrm>
          <a:off x="148600" y="1321705"/>
          <a:ext cx="11810781" cy="3425683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7703495">
                  <a:extLst>
                    <a:ext uri="{9D8B030D-6E8A-4147-A177-3AD203B41FA5}">
                      <a16:colId xmlns="" xmlns:a16="http://schemas.microsoft.com/office/drawing/2014/main" val="1338889454"/>
                    </a:ext>
                  </a:extLst>
                </a:gridCol>
                <a:gridCol w="687898">
                  <a:extLst>
                    <a:ext uri="{9D8B030D-6E8A-4147-A177-3AD203B41FA5}">
                      <a16:colId xmlns="" xmlns:a16="http://schemas.microsoft.com/office/drawing/2014/main" val="2105377302"/>
                    </a:ext>
                  </a:extLst>
                </a:gridCol>
                <a:gridCol w="780176">
                  <a:extLst>
                    <a:ext uri="{9D8B030D-6E8A-4147-A177-3AD203B41FA5}">
                      <a16:colId xmlns="" xmlns:a16="http://schemas.microsoft.com/office/drawing/2014/main" val="3713090237"/>
                    </a:ext>
                  </a:extLst>
                </a:gridCol>
                <a:gridCol w="1048624">
                  <a:extLst>
                    <a:ext uri="{9D8B030D-6E8A-4147-A177-3AD203B41FA5}">
                      <a16:colId xmlns="" xmlns:a16="http://schemas.microsoft.com/office/drawing/2014/main" val="3735444636"/>
                    </a:ext>
                  </a:extLst>
                </a:gridCol>
                <a:gridCol w="1590588">
                  <a:extLst>
                    <a:ext uri="{9D8B030D-6E8A-4147-A177-3AD203B41FA5}">
                      <a16:colId xmlns="" xmlns:a16="http://schemas.microsoft.com/office/drawing/2014/main" val="1443794995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732101"/>
                  </a:ext>
                </a:extLst>
              </a:tr>
              <a:tr h="19797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Доля вакантных должностей муниципальной службы, замещаемых на основе конкурса 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02022200"/>
                  </a:ext>
                </a:extLst>
              </a:tr>
              <a:tr h="1677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Число муниципальных служащих, прошедших обучение 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450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89912661"/>
                  </a:ext>
                </a:extLst>
              </a:tr>
              <a:tr h="15100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Создание Единого государственного реестра записей актов гражданского состояния архивного фонда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671419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Снижение количества преступлений, совершенных несовершеннолетними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78247692"/>
                  </a:ext>
                </a:extLst>
              </a:tr>
              <a:tr h="2147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Снижение количества несовершеннолетних, состоящих на учете в КДН и ЗП 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76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75623061"/>
                  </a:ext>
                </a:extLst>
              </a:tr>
              <a:tr h="21385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Увеличение количества проведенных мероприятий с целью повышения культуры охраны труда граждан (конкурсы по охране  труда)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50610985"/>
                  </a:ext>
                </a:extLst>
              </a:tr>
              <a:tr h="1852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Увеличение   количества организаций охваченных специальной оценкой условий труда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57409922"/>
                  </a:ext>
                </a:extLst>
              </a:tr>
              <a:tr h="2147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Увеличение количества протоколов в области благоустройства и санитарного содержания  территории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500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03789638"/>
                  </a:ext>
                </a:extLst>
              </a:tr>
              <a:tr h="3569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Увеличение количества проведения рейдовых  мероприятий по профилактике правонарушений с должностными лицами уполномоченными составлять протоколы об административных правонарушениях в области благоустройства средств массовой информации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97293654"/>
                  </a:ext>
                </a:extLst>
              </a:tr>
              <a:tr h="3569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экономии бюджетных средств в результате проведения процедур размещения заказов на поставку товаров, выполнение работ, оказание услуг для нужд администрации (в зависимости от вида проведенной  закупочной процедуры) в МКУ «Хозяйственное управление»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7,8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218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30980736"/>
                  </a:ext>
                </a:extLst>
              </a:tr>
              <a:tr h="3569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Недопущение аварийных ситуаций на объектах недвижимого имущества, закрепленного на правах оперативного управления в МКУ «Хозяйственное управление»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023134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7311453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516AD370-E6E0-1188-7FD5-70F1CB9ADCD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1BB3FFD1-147F-43C0-CD66-FA85A2DDA45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2744" y="413708"/>
            <a:ext cx="2705100" cy="16859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051AAE1-5CBF-C72B-8271-36CE976DC0F6}"/>
              </a:ext>
            </a:extLst>
          </p:cNvPr>
          <p:cNvSpPr txBox="1"/>
          <p:nvPr/>
        </p:nvSpPr>
        <p:spPr>
          <a:xfrm>
            <a:off x="3443955" y="139796"/>
            <a:ext cx="717846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200" b="1" i="1" dirty="0">
                <a:solidFill>
                  <a:srgbClr val="FC0CE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"Противодействие коррупции </a:t>
            </a:r>
          </a:p>
          <a:p>
            <a:pPr algn="ctr">
              <a:lnSpc>
                <a:spcPct val="90000"/>
              </a:lnSpc>
            </a:pPr>
            <a:r>
              <a:rPr lang="ru-RU" sz="1200" b="1" i="1" dirty="0">
                <a:solidFill>
                  <a:srgbClr val="FC0CE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органах местного самоуправления Анучинского муниципального округа» на 2020 – 2024 годы</a:t>
            </a:r>
          </a:p>
        </p:txBody>
      </p:sp>
      <p:graphicFrame>
        <p:nvGraphicFramePr>
          <p:cNvPr id="6" name="Таблица 14">
            <a:extLst>
              <a:ext uri="{FF2B5EF4-FFF2-40B4-BE49-F238E27FC236}">
                <a16:creationId xmlns="" xmlns:a16="http://schemas.microsoft.com/office/drawing/2014/main" id="{A81D906E-824D-30AB-3DCC-673B5CC02B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15594198"/>
              </p:ext>
            </p:extLst>
          </p:nvPr>
        </p:nvGraphicFramePr>
        <p:xfrm>
          <a:off x="3146025" y="638804"/>
          <a:ext cx="8664264" cy="2409302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5562139">
                  <a:extLst>
                    <a:ext uri="{9D8B030D-6E8A-4147-A177-3AD203B41FA5}">
                      <a16:colId xmlns="" xmlns:a16="http://schemas.microsoft.com/office/drawing/2014/main" val="1338889454"/>
                    </a:ext>
                  </a:extLst>
                </a:gridCol>
                <a:gridCol w="529840">
                  <a:extLst>
                    <a:ext uri="{9D8B030D-6E8A-4147-A177-3AD203B41FA5}">
                      <a16:colId xmlns="" xmlns:a16="http://schemas.microsoft.com/office/drawing/2014/main" val="2105377302"/>
                    </a:ext>
                  </a:extLst>
                </a:gridCol>
                <a:gridCol w="675117">
                  <a:extLst>
                    <a:ext uri="{9D8B030D-6E8A-4147-A177-3AD203B41FA5}">
                      <a16:colId xmlns="" xmlns:a16="http://schemas.microsoft.com/office/drawing/2014/main" val="3713090237"/>
                    </a:ext>
                  </a:extLst>
                </a:gridCol>
                <a:gridCol w="666572">
                  <a:extLst>
                    <a:ext uri="{9D8B030D-6E8A-4147-A177-3AD203B41FA5}">
                      <a16:colId xmlns="" xmlns:a16="http://schemas.microsoft.com/office/drawing/2014/main" val="1625200990"/>
                    </a:ext>
                  </a:extLst>
                </a:gridCol>
                <a:gridCol w="1230596">
                  <a:extLst>
                    <a:ext uri="{9D8B030D-6E8A-4147-A177-3AD203B41FA5}">
                      <a16:colId xmlns="" xmlns:a16="http://schemas.microsoft.com/office/drawing/2014/main" val="1584550297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732101"/>
                  </a:ext>
                </a:extLst>
              </a:tr>
              <a:tr h="2299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Доля устраненных коррупционных факторов в муниципальных правовых актах (проектах), прошедших антикоррупционную экспертизу, от общего числа выявленных коррупционных факторов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75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75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75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02022200"/>
                  </a:ext>
                </a:extLst>
              </a:tr>
              <a:tr h="2147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Доля муниципальных служащих, представивших в установленный срок сведения о доходах, расходах, об имуществе и обязательствах имущественного характера, от общего числа муниципальных служащих, представляющих указанные сведения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89912661"/>
                  </a:ext>
                </a:extLst>
              </a:tr>
              <a:tr h="2272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Доля установленных фактов коррупции, от общего количества жалоб и обращений граждан, поступивших за отчетный период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671419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Количество проведенных заседаний межведомственной комиссии по противодействию коррупции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единиц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78247692"/>
                  </a:ext>
                </a:extLst>
              </a:tr>
              <a:tr h="2147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Проведение   социологического исследования по вопросам противодействия коррупции, ежегодно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единиц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7562306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CAB93F8-176D-DC2F-25FD-CEE61269A15D}"/>
              </a:ext>
            </a:extLst>
          </p:cNvPr>
          <p:cNvSpPr txBox="1"/>
          <p:nvPr/>
        </p:nvSpPr>
        <p:spPr>
          <a:xfrm>
            <a:off x="141445" y="2193830"/>
            <a:ext cx="293048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Денежные средства были направлены на финансирование мероприятий антикоррупционных программ в сумме 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46000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руб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.(подарочные наборы</a:t>
            </a:r>
            <a:endParaRPr lang="ru-RU" sz="1000" dirty="0"/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BFB8A4A5-E0AD-E774-A98F-9526D221152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8114" y="3539915"/>
            <a:ext cx="1845578" cy="141688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8BAD2FDC-8922-68B9-E562-AA3682DABD40}"/>
              </a:ext>
            </a:extLst>
          </p:cNvPr>
          <p:cNvSpPr txBox="1"/>
          <p:nvPr/>
        </p:nvSpPr>
        <p:spPr>
          <a:xfrm>
            <a:off x="2425161" y="3108967"/>
            <a:ext cx="839807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FC0CE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Муниципальная программа "Повышение эффективности управления муниципальными финансами» на 2020-2024  годы </a:t>
            </a:r>
            <a:endParaRPr lang="ru-RU" dirty="0">
              <a:solidFill>
                <a:srgbClr val="FC0CE5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9AAC21D-821E-5898-5331-697FDCEA5152}"/>
              </a:ext>
            </a:extLst>
          </p:cNvPr>
          <p:cNvSpPr txBox="1"/>
          <p:nvPr/>
        </p:nvSpPr>
        <p:spPr>
          <a:xfrm>
            <a:off x="2281806" y="3357052"/>
            <a:ext cx="904333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Денежные средства в сумме </a:t>
            </a:r>
            <a:r>
              <a:rPr lang="ru-RU" sz="1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18512206,68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руб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 были направлены на финансирование мероприятия</a:t>
            </a:r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 – расходы  на содержание органов местного самоуправления.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1" name="Таблица 14">
            <a:extLst>
              <a:ext uri="{FF2B5EF4-FFF2-40B4-BE49-F238E27FC236}">
                <a16:creationId xmlns="" xmlns:a16="http://schemas.microsoft.com/office/drawing/2014/main" id="{6262233A-AB4A-A7F2-F125-FDE1598E74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23893242"/>
              </p:ext>
            </p:extLst>
          </p:nvPr>
        </p:nvGraphicFramePr>
        <p:xfrm>
          <a:off x="2147581" y="3897782"/>
          <a:ext cx="9748009" cy="2607405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6619642">
                  <a:extLst>
                    <a:ext uri="{9D8B030D-6E8A-4147-A177-3AD203B41FA5}">
                      <a16:colId xmlns="" xmlns:a16="http://schemas.microsoft.com/office/drawing/2014/main" val="1338889454"/>
                    </a:ext>
                  </a:extLst>
                </a:gridCol>
                <a:gridCol w="558145">
                  <a:extLst>
                    <a:ext uri="{9D8B030D-6E8A-4147-A177-3AD203B41FA5}">
                      <a16:colId xmlns="" xmlns:a16="http://schemas.microsoft.com/office/drawing/2014/main" val="2105377302"/>
                    </a:ext>
                  </a:extLst>
                </a:gridCol>
                <a:gridCol w="730412">
                  <a:extLst>
                    <a:ext uri="{9D8B030D-6E8A-4147-A177-3AD203B41FA5}">
                      <a16:colId xmlns="" xmlns:a16="http://schemas.microsoft.com/office/drawing/2014/main" val="941632636"/>
                    </a:ext>
                  </a:extLst>
                </a:gridCol>
                <a:gridCol w="919905">
                  <a:extLst>
                    <a:ext uri="{9D8B030D-6E8A-4147-A177-3AD203B41FA5}">
                      <a16:colId xmlns="" xmlns:a16="http://schemas.microsoft.com/office/drawing/2014/main" val="3713090237"/>
                    </a:ext>
                  </a:extLst>
                </a:gridCol>
                <a:gridCol w="919905">
                  <a:extLst>
                    <a:ext uri="{9D8B030D-6E8A-4147-A177-3AD203B41FA5}">
                      <a16:colId xmlns="" xmlns:a16="http://schemas.microsoft.com/office/drawing/2014/main" val="3536773584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732101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indent="449580" algn="just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Утверждение местного бюджета на трехлетний период (на очередной финансовый год и на плановый период).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ежегодно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Решение №375-НПА от </a:t>
                      </a: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21.12.2022г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02022200"/>
                  </a:ext>
                </a:extLst>
              </a:tr>
              <a:tr h="229965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Обеспечение исполнения расходных обязательств местного бюджета не менее 95%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%.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94,1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99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21927172"/>
                  </a:ext>
                </a:extLst>
              </a:tr>
              <a:tr h="98075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Объем просроченной кредиторской задолженности местного бюджета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Руб.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89912661"/>
                  </a:ext>
                </a:extLst>
              </a:tr>
              <a:tr h="227230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Отношение объема средств местного бюджета, охваченных проверками, к общему объему средств местного бюджета без учета расходов на обслуживание муниципального долга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671419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Поддержание в актуальном состоянии раздела «Открытый бюджет» на официальном интернет-сайте администрации Анучинского муниципального округа. 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ежегодно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ежегодно (2группа) согласно мониторинга Минфина ПК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78247692"/>
                  </a:ext>
                </a:extLst>
              </a:tr>
              <a:tr h="214742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Соблюдение порядка и сроков разработки местного бюджета муниципального округа, установленных бюджетным законодательством и нормативным правовым актом органа местного самоуправления 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 15 ноября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27.10.2023г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756230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926424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3E972DA0-8617-7AD9-61F5-40FAB9571D9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43B72495-D65E-5C95-8FBA-B6F4401F546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4948" y="1711354"/>
            <a:ext cx="2325370" cy="139415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1D7AC59B-00A8-EA32-7BA6-47CBC47AFDB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4948" y="402672"/>
            <a:ext cx="2325369" cy="130868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AA7D17C-8187-F521-E65E-D1FB6577433E}"/>
              </a:ext>
            </a:extLst>
          </p:cNvPr>
          <p:cNvSpPr txBox="1"/>
          <p:nvPr/>
        </p:nvSpPr>
        <p:spPr>
          <a:xfrm>
            <a:off x="3019337" y="104727"/>
            <a:ext cx="80037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FC0CE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Муниципальная программа «Дорожная деятельность в отношении автомобильных дорог местного значения на территории Анучинского муниципального округа» на 2020-2024 годы.</a:t>
            </a:r>
            <a:endParaRPr lang="ru-RU" dirty="0">
              <a:solidFill>
                <a:srgbClr val="FC0CE5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8AD81709-CD77-88E3-FBD2-37F80F26F767}"/>
              </a:ext>
            </a:extLst>
          </p:cNvPr>
          <p:cNvSpPr txBox="1"/>
          <p:nvPr/>
        </p:nvSpPr>
        <p:spPr>
          <a:xfrm>
            <a:off x="2820837" y="628430"/>
            <a:ext cx="924333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Основное мероприятие программы – содействие </a:t>
            </a:r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развитию автомобильных дорог общего пользования.</a:t>
            </a:r>
          </a:p>
          <a:p>
            <a:pPr algn="just"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Объем расходов в 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2023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году составил – 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40189733,89 руб.</a:t>
            </a:r>
            <a:r>
              <a:rPr kumimoji="0" lang="ru-RU" sz="1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defRPr/>
            </a:pPr>
            <a:r>
              <a:rPr kumimoji="0" lang="ru-RU" sz="1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Выполнены следующие работы – по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ремонту дорог местного значения общего пользования в сельских населенных пунктах по контрактам с.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Чернышевка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. Смольное, с.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Ильмаковка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с.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Скворцово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с.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Корниловка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с.Таёжка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; подсыпка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противогололедными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материалами., по чистке кюветов и расчистке от кустарников, восстановительно-ремонтные работы дорог и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трубопереездов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после тайфуна,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грейдирование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дорог,устройство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пешеходных дорожек в с.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Анучино,выполнение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работ по демонтажу дорожной трубы ; установлены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леерные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ограждения с. Анучино ; приобретены дорожные знаки ; сделана дорожная разметка; израсходовано на проведение экспертизы КГАУ «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Примгосэкспертиза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» автодороги в с.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Старогордеевка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и за разработку ПСД по автодороге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Ильмаковка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Скворцово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с искусственными сооружениями; по ремонту автомобильных дорог в с.Анучино (ул.Чапаева и Центральная, ул.Чкалова и Гоголя); приобретена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виброплита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;</a:t>
            </a:r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 д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емонтаж моста с.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Шекляево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just"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14">
            <a:extLst>
              <a:ext uri="{FF2B5EF4-FFF2-40B4-BE49-F238E27FC236}">
                <a16:creationId xmlns="" xmlns:a16="http://schemas.microsoft.com/office/drawing/2014/main" id="{CDE991B8-DC6E-A6B6-6287-ABB1547CBE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13365309"/>
              </p:ext>
            </p:extLst>
          </p:nvPr>
        </p:nvGraphicFramePr>
        <p:xfrm>
          <a:off x="2709162" y="2299728"/>
          <a:ext cx="9227890" cy="70104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5520438">
                  <a:extLst>
                    <a:ext uri="{9D8B030D-6E8A-4147-A177-3AD203B41FA5}">
                      <a16:colId xmlns="" xmlns:a16="http://schemas.microsoft.com/office/drawing/2014/main" val="1338889454"/>
                    </a:ext>
                  </a:extLst>
                </a:gridCol>
                <a:gridCol w="604007">
                  <a:extLst>
                    <a:ext uri="{9D8B030D-6E8A-4147-A177-3AD203B41FA5}">
                      <a16:colId xmlns="" xmlns:a16="http://schemas.microsoft.com/office/drawing/2014/main" val="2105377302"/>
                    </a:ext>
                  </a:extLst>
                </a:gridCol>
                <a:gridCol w="645953">
                  <a:extLst>
                    <a:ext uri="{9D8B030D-6E8A-4147-A177-3AD203B41FA5}">
                      <a16:colId xmlns="" xmlns:a16="http://schemas.microsoft.com/office/drawing/2014/main" val="3713090237"/>
                    </a:ext>
                  </a:extLst>
                </a:gridCol>
                <a:gridCol w="1228746">
                  <a:extLst>
                    <a:ext uri="{9D8B030D-6E8A-4147-A177-3AD203B41FA5}">
                      <a16:colId xmlns="" xmlns:a16="http://schemas.microsoft.com/office/drawing/2014/main" val="3346621175"/>
                    </a:ext>
                  </a:extLst>
                </a:gridCol>
                <a:gridCol w="1228746">
                  <a:extLst>
                    <a:ext uri="{9D8B030D-6E8A-4147-A177-3AD203B41FA5}">
                      <a16:colId xmlns="" xmlns:a16="http://schemas.microsoft.com/office/drawing/2014/main" val="239188955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732101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Протяженность автомобильных дорог местного значения (улично-дорожная сеть), приведенная в нормативное состояние.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км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10,4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10,4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02022200"/>
                  </a:ext>
                </a:extLst>
              </a:tr>
            </a:tbl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711FA33A-F67F-A3D1-27F0-CEC4F17E7E76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4948" y="3282569"/>
            <a:ext cx="2261749" cy="134453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DCE5FF17-9619-7609-58D4-01B49C342DAE}"/>
              </a:ext>
            </a:extLst>
          </p:cNvPr>
          <p:cNvSpPr txBox="1"/>
          <p:nvPr/>
        </p:nvSpPr>
        <p:spPr>
          <a:xfrm>
            <a:off x="2683282" y="3290854"/>
            <a:ext cx="85236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FC0CE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Муниципальная программа «Обеспечение качественными услугами </a:t>
            </a:r>
            <a:r>
              <a:rPr kumimoji="0" lang="ru-RU" sz="1200" b="1" i="1" u="none" strike="noStrike" kern="1200" cap="none" spc="0" normalizeH="0" baseline="0" noProof="0" dirty="0" err="1">
                <a:ln>
                  <a:noFill/>
                </a:ln>
                <a:solidFill>
                  <a:srgbClr val="FC0CE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жилищно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FC0CE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– коммунального хозяйства на территории Анучинского муниципального округа» на 2020 – 2024годы.</a:t>
            </a:r>
            <a:endParaRPr lang="ru-RU" dirty="0">
              <a:solidFill>
                <a:srgbClr val="FC0CE5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7D237C17-1DD2-E030-BA07-BA73C92A38F7}"/>
              </a:ext>
            </a:extLst>
          </p:cNvPr>
          <p:cNvSpPr txBox="1"/>
          <p:nvPr/>
        </p:nvSpPr>
        <p:spPr>
          <a:xfrm>
            <a:off x="2588943" y="3726640"/>
            <a:ext cx="944490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Основное мероприятие программы – создание условий для обеспечения качественными услугами жилищно-коммунального хозяйства. </a:t>
            </a:r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 в 2022 году составил –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39731111,25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Выполнены следующие работы -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по замене трубы на участке сети холодного водоснабжения; проведены экспертизы по водоснабжению в с.Анучино,ул.70лет Октября-Гагарина и ул. Лазо -школа сети водоотведения, капремонт наружных сетей водоснабжения и водоотведения МБОУ с.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Анучино,приобретен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трактор, обустройство   контейнерной  площадки  в с. Анучино по ул. Ленинской; работы по ликвидации несанкционированных свалок в с.Анучино,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с.Чернышевка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с.Гражданка,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с.Староварваровка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с.Ауровка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; приобретены за трубную часть котла и колосниковой решетки на котельную № 4 в с.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Староварваровка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два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погружных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насоса, фланцы, муфты приобретены труб, запорная арматура; проведена ежегодная актуализация схемы водоснабжения АМО; ремонт сетей водоотведения и водоснабжения в с.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Тихоречное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и с.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Чернышевка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000" dirty="0" smtClean="0"/>
              <a:t>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услуги по проведению работ, связанных с обследованием автомобильных трасс в части их покрытия подвижной радиотелефонной связью,</a:t>
            </a:r>
          </a:p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создание условий для развития услуг широкополосного доступа и информационно-телекоммуникационной сети Интернет в с.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Таежка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., уплата взносов в Фонд капитального ремонта.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4">
            <a:extLst>
              <a:ext uri="{FF2B5EF4-FFF2-40B4-BE49-F238E27FC236}">
                <a16:creationId xmlns="" xmlns:a16="http://schemas.microsoft.com/office/drawing/2014/main" id="{36B76F37-3480-3577-26C7-DE923600DC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47549631"/>
              </p:ext>
            </p:extLst>
          </p:nvPr>
        </p:nvGraphicFramePr>
        <p:xfrm>
          <a:off x="1902371" y="5464431"/>
          <a:ext cx="9988788" cy="598229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5433564">
                  <a:extLst>
                    <a:ext uri="{9D8B030D-6E8A-4147-A177-3AD203B41FA5}">
                      <a16:colId xmlns="" xmlns:a16="http://schemas.microsoft.com/office/drawing/2014/main" val="1338889454"/>
                    </a:ext>
                  </a:extLst>
                </a:gridCol>
                <a:gridCol w="746621">
                  <a:extLst>
                    <a:ext uri="{9D8B030D-6E8A-4147-A177-3AD203B41FA5}">
                      <a16:colId xmlns="" xmlns:a16="http://schemas.microsoft.com/office/drawing/2014/main" val="2105377302"/>
                    </a:ext>
                  </a:extLst>
                </a:gridCol>
                <a:gridCol w="989901">
                  <a:extLst>
                    <a:ext uri="{9D8B030D-6E8A-4147-A177-3AD203B41FA5}">
                      <a16:colId xmlns="" xmlns:a16="http://schemas.microsoft.com/office/drawing/2014/main" val="3713090237"/>
                    </a:ext>
                  </a:extLst>
                </a:gridCol>
                <a:gridCol w="1409351">
                  <a:extLst>
                    <a:ext uri="{9D8B030D-6E8A-4147-A177-3AD203B41FA5}">
                      <a16:colId xmlns="" xmlns:a16="http://schemas.microsoft.com/office/drawing/2014/main" val="3560866730"/>
                    </a:ext>
                  </a:extLst>
                </a:gridCol>
                <a:gridCol w="1409351">
                  <a:extLst>
                    <a:ext uri="{9D8B030D-6E8A-4147-A177-3AD203B41FA5}">
                      <a16:colId xmlns="" xmlns:a16="http://schemas.microsoft.com/office/drawing/2014/main" val="2405699878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55732101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Протяженность отремонтированных сетей 5-8% к общей протяженности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доли несанкционированных свалок на территории округа до 15%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8309943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016267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2A4D4858-02D0-D398-7C66-21FEA86B883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48854E65-6DF7-9355-B9DE-2E7E47C9A38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9372" y="176168"/>
            <a:ext cx="1841097" cy="12477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0A7CED1-76AD-3236-5278-D7600F4EE040}"/>
              </a:ext>
            </a:extLst>
          </p:cNvPr>
          <p:cNvSpPr txBox="1"/>
          <p:nvPr/>
        </p:nvSpPr>
        <p:spPr>
          <a:xfrm>
            <a:off x="2416379" y="133220"/>
            <a:ext cx="90597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FC0CE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Муниципальная программа «Об энергосбережении и повышении энергетической эффективности на территории Анучинского муниципального округа» на 2020-2024 годы. </a:t>
            </a:r>
            <a:endParaRPr lang="ru-RU" dirty="0">
              <a:solidFill>
                <a:srgbClr val="FC0CE5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EEDB49F-5277-7D99-31F7-13ADF3555348}"/>
              </a:ext>
            </a:extLst>
          </p:cNvPr>
          <p:cNvSpPr txBox="1"/>
          <p:nvPr/>
        </p:nvSpPr>
        <p:spPr>
          <a:xfrm>
            <a:off x="2416378" y="553834"/>
            <a:ext cx="905976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расходов в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 составил –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500000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руб.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(замена ламп).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14">
            <a:extLst>
              <a:ext uri="{FF2B5EF4-FFF2-40B4-BE49-F238E27FC236}">
                <a16:creationId xmlns="" xmlns:a16="http://schemas.microsoft.com/office/drawing/2014/main" id="{0EF28D00-C677-7CBE-AD50-6DEA7723B7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40275841"/>
              </p:ext>
            </p:extLst>
          </p:nvPr>
        </p:nvGraphicFramePr>
        <p:xfrm>
          <a:off x="2275299" y="869067"/>
          <a:ext cx="9612867" cy="87630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5420518">
                  <a:extLst>
                    <a:ext uri="{9D8B030D-6E8A-4147-A177-3AD203B41FA5}">
                      <a16:colId xmlns="" xmlns:a16="http://schemas.microsoft.com/office/drawing/2014/main" val="1338889454"/>
                    </a:ext>
                  </a:extLst>
                </a:gridCol>
                <a:gridCol w="551964">
                  <a:extLst>
                    <a:ext uri="{9D8B030D-6E8A-4147-A177-3AD203B41FA5}">
                      <a16:colId xmlns="" xmlns:a16="http://schemas.microsoft.com/office/drawing/2014/main" val="2105377302"/>
                    </a:ext>
                  </a:extLst>
                </a:gridCol>
                <a:gridCol w="836849">
                  <a:extLst>
                    <a:ext uri="{9D8B030D-6E8A-4147-A177-3AD203B41FA5}">
                      <a16:colId xmlns="" xmlns:a16="http://schemas.microsoft.com/office/drawing/2014/main" val="3713090237"/>
                    </a:ext>
                  </a:extLst>
                </a:gridCol>
                <a:gridCol w="1401768">
                  <a:extLst>
                    <a:ext uri="{9D8B030D-6E8A-4147-A177-3AD203B41FA5}">
                      <a16:colId xmlns="" xmlns:a16="http://schemas.microsoft.com/office/drawing/2014/main" val="1911787994"/>
                    </a:ext>
                  </a:extLst>
                </a:gridCol>
                <a:gridCol w="1401768">
                  <a:extLst>
                    <a:ext uri="{9D8B030D-6E8A-4147-A177-3AD203B41FA5}">
                      <a16:colId xmlns="" xmlns:a16="http://schemas.microsoft.com/office/drawing/2014/main" val="2392751753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55732101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Ежегодное снижение потребления энергоресурсов объектами бюджетной сферы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объема тепловой энергии, расчеты за которую осуществляются с использованием приборов учета, в общем объеме тепловой энергии, потребляемой (используемой)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51,9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830994320"/>
                  </a:ext>
                </a:extLst>
              </a:tr>
            </a:tbl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513F49B0-5D9F-3250-0922-04CAE607A17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1001" y="2025204"/>
            <a:ext cx="1782224" cy="11667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92AC3B58-7B8A-D12C-C898-BBFF5B7BC0F0}"/>
              </a:ext>
            </a:extLst>
          </p:cNvPr>
          <p:cNvSpPr txBox="1"/>
          <p:nvPr/>
        </p:nvSpPr>
        <p:spPr>
          <a:xfrm>
            <a:off x="2080469" y="1977777"/>
            <a:ext cx="90597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FC0CE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Муниципальная программа «Обеспечение граждан твердым топливом (дровами) на территории Анучинского муниципального округа» на 2020-2024 годы. </a:t>
            </a:r>
            <a:endParaRPr lang="ru-RU" dirty="0">
              <a:solidFill>
                <a:srgbClr val="FC0CE5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37523FC-2FD8-3A2E-401F-FBC942616290}"/>
              </a:ext>
            </a:extLst>
          </p:cNvPr>
          <p:cNvSpPr txBox="1"/>
          <p:nvPr/>
        </p:nvSpPr>
        <p:spPr>
          <a:xfrm>
            <a:off x="2171782" y="2354787"/>
            <a:ext cx="96128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Финансовые средства  в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 в сумме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4393310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руб. были направлены на выплату субсидии в целях недополученных доходов ИП Суханову, осуществляющему обеспечение граждан дровами.</a:t>
            </a:r>
          </a:p>
        </p:txBody>
      </p:sp>
      <p:graphicFrame>
        <p:nvGraphicFramePr>
          <p:cNvPr id="11" name="Таблица 14">
            <a:extLst>
              <a:ext uri="{FF2B5EF4-FFF2-40B4-BE49-F238E27FC236}">
                <a16:creationId xmlns="" xmlns:a16="http://schemas.microsoft.com/office/drawing/2014/main" id="{3FEA6B79-E34B-87CC-FD01-229BBEC39D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93441024"/>
              </p:ext>
            </p:extLst>
          </p:nvPr>
        </p:nvGraphicFramePr>
        <p:xfrm>
          <a:off x="2080469" y="2700773"/>
          <a:ext cx="9612867" cy="70104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5420518">
                  <a:extLst>
                    <a:ext uri="{9D8B030D-6E8A-4147-A177-3AD203B41FA5}">
                      <a16:colId xmlns="" xmlns:a16="http://schemas.microsoft.com/office/drawing/2014/main" val="1338889454"/>
                    </a:ext>
                  </a:extLst>
                </a:gridCol>
                <a:gridCol w="551964">
                  <a:extLst>
                    <a:ext uri="{9D8B030D-6E8A-4147-A177-3AD203B41FA5}">
                      <a16:colId xmlns="" xmlns:a16="http://schemas.microsoft.com/office/drawing/2014/main" val="2105377302"/>
                    </a:ext>
                  </a:extLst>
                </a:gridCol>
                <a:gridCol w="836849">
                  <a:extLst>
                    <a:ext uri="{9D8B030D-6E8A-4147-A177-3AD203B41FA5}">
                      <a16:colId xmlns="" xmlns:a16="http://schemas.microsoft.com/office/drawing/2014/main" val="3713090237"/>
                    </a:ext>
                  </a:extLst>
                </a:gridCol>
                <a:gridCol w="1401768">
                  <a:extLst>
                    <a:ext uri="{9D8B030D-6E8A-4147-A177-3AD203B41FA5}">
                      <a16:colId xmlns="" xmlns:a16="http://schemas.microsoft.com/office/drawing/2014/main" val="1911787994"/>
                    </a:ext>
                  </a:extLst>
                </a:gridCol>
                <a:gridCol w="1401768">
                  <a:extLst>
                    <a:ext uri="{9D8B030D-6E8A-4147-A177-3AD203B41FA5}">
                      <a16:colId xmlns="" xmlns:a16="http://schemas.microsoft.com/office/drawing/2014/main" val="2392751753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55732101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площади жилищного фонда, обеспеченного твердым топливом, в общей площади жилищного фонда с печным отоплением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102022200"/>
                  </a:ext>
                </a:extLst>
              </a:tr>
            </a:tbl>
          </a:graphicData>
        </a:graphic>
      </p:graphicFrame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5BCCBEF5-021A-6A0F-FC50-ECD33D95C8E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1001" y="3747799"/>
            <a:ext cx="1782224" cy="1166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39E05FA4-C9A4-3D81-D313-1C429B3BFDAB}"/>
              </a:ext>
            </a:extLst>
          </p:cNvPr>
          <p:cNvSpPr txBox="1"/>
          <p:nvPr/>
        </p:nvSpPr>
        <p:spPr>
          <a:xfrm>
            <a:off x="2243180" y="3694181"/>
            <a:ext cx="94501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FC0CE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Муниципальная программа «Организация ритуальных услуг и содержание мест захоронения  на территории Анучинского муниципального округа» на 2020-2024годы. </a:t>
            </a:r>
            <a:endParaRPr lang="ru-RU" dirty="0">
              <a:solidFill>
                <a:srgbClr val="FC0CE5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F67ED5D8-0F75-1F74-1C19-E1914EA4E983}"/>
              </a:ext>
            </a:extLst>
          </p:cNvPr>
          <p:cNvSpPr txBox="1"/>
          <p:nvPr/>
        </p:nvSpPr>
        <p:spPr>
          <a:xfrm>
            <a:off x="2080469" y="4155846"/>
            <a:ext cx="961286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Финансовые средства  в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 в сумме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1701967,14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руб. были направлены на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оплату услуг по инвентаризации кладбищ в с.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Староварваровка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с.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Ильмаковка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                         п. Веселый, с.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Нововарваровка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с.Смольное,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с.Таёжка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и на оплату за работы по восстановлению дорожного покрытия на кладбище в с. Анучино.</a:t>
            </a:r>
          </a:p>
          <a:p>
            <a:pPr algn="just"/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>
            <a:extLst>
              <a:ext uri="{FF2B5EF4-FFF2-40B4-BE49-F238E27FC236}">
                <a16:creationId xmlns="" xmlns:a16="http://schemas.microsoft.com/office/drawing/2014/main" id="{03EBF986-61D6-D489-6118-977B727265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26174163"/>
              </p:ext>
            </p:extLst>
          </p:nvPr>
        </p:nvGraphicFramePr>
        <p:xfrm>
          <a:off x="2028711" y="4583042"/>
          <a:ext cx="9612865" cy="87630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5436067">
                  <a:extLst>
                    <a:ext uri="{9D8B030D-6E8A-4147-A177-3AD203B41FA5}">
                      <a16:colId xmlns="" xmlns:a16="http://schemas.microsoft.com/office/drawing/2014/main" val="1338889454"/>
                    </a:ext>
                  </a:extLst>
                </a:gridCol>
                <a:gridCol w="528506">
                  <a:extLst>
                    <a:ext uri="{9D8B030D-6E8A-4147-A177-3AD203B41FA5}">
                      <a16:colId xmlns="" xmlns:a16="http://schemas.microsoft.com/office/drawing/2014/main" val="2105377302"/>
                    </a:ext>
                  </a:extLst>
                </a:gridCol>
                <a:gridCol w="897622">
                  <a:extLst>
                    <a:ext uri="{9D8B030D-6E8A-4147-A177-3AD203B41FA5}">
                      <a16:colId xmlns="" xmlns:a16="http://schemas.microsoft.com/office/drawing/2014/main" val="3713090237"/>
                    </a:ext>
                  </a:extLst>
                </a:gridCol>
                <a:gridCol w="1375335">
                  <a:extLst>
                    <a:ext uri="{9D8B030D-6E8A-4147-A177-3AD203B41FA5}">
                      <a16:colId xmlns="" xmlns:a16="http://schemas.microsoft.com/office/drawing/2014/main" val="1657947448"/>
                    </a:ext>
                  </a:extLst>
                </a:gridCol>
                <a:gridCol w="1375335">
                  <a:extLst>
                    <a:ext uri="{9D8B030D-6E8A-4147-A177-3AD203B41FA5}">
                      <a16:colId xmlns="" xmlns:a16="http://schemas.microsoft.com/office/drawing/2014/main" val="3395378572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55732101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Улучшение качества содержания мест захоронений (кладбищ)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16,7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Совершенствование организации ритуальных услуг (захоронение невостребованных трупов по гарантированному перечню услуг)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8309943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5142077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C22C0F79-7587-EF63-C7D5-6FA427634DC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0272C4DA-63A3-645C-F685-562F213AC8D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0301" y="614406"/>
            <a:ext cx="1948863" cy="13039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5059B525-24C0-4479-130E-94E7A4A6E011}"/>
              </a:ext>
            </a:extLst>
          </p:cNvPr>
          <p:cNvSpPr txBox="1"/>
          <p:nvPr/>
        </p:nvSpPr>
        <p:spPr>
          <a:xfrm>
            <a:off x="2566863" y="483956"/>
            <a:ext cx="88342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FC0CE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Муниципальная программа «Комплексное развитие сельских территорий на территории Анучинского муниципального округа» на 2022-2026годы. </a:t>
            </a:r>
            <a:endParaRPr lang="ru-RU" dirty="0">
              <a:solidFill>
                <a:srgbClr val="FC0CE5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D1C4993-3BDC-99D6-52AA-BC9C97AC7D6A}"/>
              </a:ext>
            </a:extLst>
          </p:cNvPr>
          <p:cNvSpPr txBox="1"/>
          <p:nvPr/>
        </p:nvSpPr>
        <p:spPr>
          <a:xfrm>
            <a:off x="2421946" y="976423"/>
            <a:ext cx="961286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 денежные средства были израсходованы только по одной подпрограмме «Мероприятия по благоустройству сельских территорий» –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3983306,10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руб. (выполнены работы по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ремонту  колодцев, оплата услуг по проведению</a:t>
            </a:r>
            <a:r>
              <a:rPr lang="ru-RU" sz="1000" dirty="0" smtClean="0"/>
              <a:t>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экспертизы ПСД по благоустройство и благоустройство территорий у Памятника партизанам, погибшим в 1922г в боях с японо-американскими империалистами с.Анучино.</a:t>
            </a:r>
          </a:p>
          <a:p>
            <a:pPr algn="just"/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="" xmlns:a16="http://schemas.microsoft.com/office/drawing/2014/main" id="{4CD0AE99-FA45-9A9A-57A6-10A2AB0283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81163265"/>
              </p:ext>
            </p:extLst>
          </p:nvPr>
        </p:nvGraphicFramePr>
        <p:xfrm>
          <a:off x="2496070" y="1523825"/>
          <a:ext cx="9695930" cy="750629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5745678">
                  <a:extLst>
                    <a:ext uri="{9D8B030D-6E8A-4147-A177-3AD203B41FA5}">
                      <a16:colId xmlns="" xmlns:a16="http://schemas.microsoft.com/office/drawing/2014/main" val="1338889454"/>
                    </a:ext>
                  </a:extLst>
                </a:gridCol>
                <a:gridCol w="668716">
                  <a:extLst>
                    <a:ext uri="{9D8B030D-6E8A-4147-A177-3AD203B41FA5}">
                      <a16:colId xmlns="" xmlns:a16="http://schemas.microsoft.com/office/drawing/2014/main" val="2105377302"/>
                    </a:ext>
                  </a:extLst>
                </a:gridCol>
                <a:gridCol w="910006">
                  <a:extLst>
                    <a:ext uri="{9D8B030D-6E8A-4147-A177-3AD203B41FA5}">
                      <a16:colId xmlns="" xmlns:a16="http://schemas.microsoft.com/office/drawing/2014/main" val="3713090237"/>
                    </a:ext>
                  </a:extLst>
                </a:gridCol>
                <a:gridCol w="1185765">
                  <a:extLst>
                    <a:ext uri="{9D8B030D-6E8A-4147-A177-3AD203B41FA5}">
                      <a16:colId xmlns="" xmlns:a16="http://schemas.microsoft.com/office/drawing/2014/main" val="367285395"/>
                    </a:ext>
                  </a:extLst>
                </a:gridCol>
                <a:gridCol w="1185765">
                  <a:extLst>
                    <a:ext uri="{9D8B030D-6E8A-4147-A177-3AD203B41FA5}">
                      <a16:colId xmlns="" xmlns:a16="http://schemas.microsoft.com/office/drawing/2014/main" val="42313901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55732101"/>
                  </a:ext>
                </a:extLst>
              </a:tr>
              <a:tr h="111860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«Мероприятия по благоустройству сельских территорий»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Обустройство площадок накопления твердых коммунальных отходов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83099432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 территорий историко-культурных памятников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шт.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073028870"/>
                  </a:ext>
                </a:extLst>
              </a:tr>
            </a:tbl>
          </a:graphicData>
        </a:graphic>
      </p:graphicFrame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9A675DF8-5AE2-C091-E171-3B449D3D17E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1409" y="2686395"/>
            <a:ext cx="1558954" cy="116921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57B87DAE-78E8-ECD8-3C7A-EBBAC5AC8993}"/>
              </a:ext>
            </a:extLst>
          </p:cNvPr>
          <p:cNvSpPr txBox="1"/>
          <p:nvPr/>
        </p:nvSpPr>
        <p:spPr>
          <a:xfrm>
            <a:off x="2443005" y="2688226"/>
            <a:ext cx="9018164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200" b="1" i="1" dirty="0">
                <a:solidFill>
                  <a:srgbClr val="FC0CE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«Укрепление общественного здоровья в Анучинском муниципальном округе» на 2021 – 2025 годы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98B7667E-CFA8-52BC-37A5-2C03AEC1712D}"/>
              </a:ext>
            </a:extLst>
          </p:cNvPr>
          <p:cNvSpPr txBox="1"/>
          <p:nvPr/>
        </p:nvSpPr>
        <p:spPr>
          <a:xfrm>
            <a:off x="2287571" y="3030425"/>
            <a:ext cx="961715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Денежные средства были направлены на проведение информационно- коммуникационной кампании – </a:t>
            </a:r>
            <a:r>
              <a:rPr kumimoji="0" lang="ru-RU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110000руб.(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расходы на организацию питания и расходы по проживанию медицинского персонала по приезду поезд здоровья )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>
            <a:extLst>
              <a:ext uri="{FF2B5EF4-FFF2-40B4-BE49-F238E27FC236}">
                <a16:creationId xmlns="" xmlns:a16="http://schemas.microsoft.com/office/drawing/2014/main" id="{7D0BDF94-9875-B4D7-CF3E-46C773BA57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14611013"/>
              </p:ext>
            </p:extLst>
          </p:nvPr>
        </p:nvGraphicFramePr>
        <p:xfrm>
          <a:off x="2266703" y="3631243"/>
          <a:ext cx="9925297" cy="92202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6007637">
                  <a:extLst>
                    <a:ext uri="{9D8B030D-6E8A-4147-A177-3AD203B41FA5}">
                      <a16:colId xmlns="" xmlns:a16="http://schemas.microsoft.com/office/drawing/2014/main" val="1338889454"/>
                    </a:ext>
                  </a:extLst>
                </a:gridCol>
                <a:gridCol w="679508">
                  <a:extLst>
                    <a:ext uri="{9D8B030D-6E8A-4147-A177-3AD203B41FA5}">
                      <a16:colId xmlns="" xmlns:a16="http://schemas.microsoft.com/office/drawing/2014/main" val="2105377302"/>
                    </a:ext>
                  </a:extLst>
                </a:gridCol>
                <a:gridCol w="931178">
                  <a:extLst>
                    <a:ext uri="{9D8B030D-6E8A-4147-A177-3AD203B41FA5}">
                      <a16:colId xmlns="" xmlns:a16="http://schemas.microsoft.com/office/drawing/2014/main" val="3713090237"/>
                    </a:ext>
                  </a:extLst>
                </a:gridCol>
                <a:gridCol w="1128320">
                  <a:extLst>
                    <a:ext uri="{9D8B030D-6E8A-4147-A177-3AD203B41FA5}">
                      <a16:colId xmlns="" xmlns:a16="http://schemas.microsoft.com/office/drawing/2014/main" val="1103694815"/>
                    </a:ext>
                  </a:extLst>
                </a:gridCol>
                <a:gridCol w="1178654">
                  <a:extLst>
                    <a:ext uri="{9D8B030D-6E8A-4147-A177-3AD203B41FA5}">
                      <a16:colId xmlns="" xmlns:a16="http://schemas.microsoft.com/office/drawing/2014/main" val="893430679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55732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Смертность мужчин трудоспособного возраста на 100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тыс.населения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в возрасте 16-59 (лет) случаев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30/819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23/664,5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Смертность женщин трудоспособного возраста на 100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тыс.населения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в возрасте 16-54 лет (случаев)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6/240,7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4/173,6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333809319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жителей, обратившихся в медицинские учреждения по вопросам здорового образа жизни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2973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1749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4563720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3359416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76B9A1A9-52FF-600E-C3C9-6946B548EF0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7293EB7D-E54A-9544-F5C7-A2859687130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2492" y="154514"/>
            <a:ext cx="2321801" cy="15134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89015DF-0AB8-8DEF-C687-4F258E9D1F59}"/>
              </a:ext>
            </a:extLst>
          </p:cNvPr>
          <p:cNvSpPr txBox="1"/>
          <p:nvPr/>
        </p:nvSpPr>
        <p:spPr>
          <a:xfrm>
            <a:off x="3076663" y="73032"/>
            <a:ext cx="6344173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FC0CE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Муниципальная программа «Управление и распоряжение муниципальным имуществом Анучинского муниципального округа» на 2020 – 2024годы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824E2FA-53FD-EA88-D2A4-F54984110AFB}"/>
              </a:ext>
            </a:extLst>
          </p:cNvPr>
          <p:cNvSpPr txBox="1"/>
          <p:nvPr/>
        </p:nvSpPr>
        <p:spPr>
          <a:xfrm>
            <a:off x="3053016" y="447287"/>
            <a:ext cx="73907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2023году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денежные средства в сумме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24683029,91руб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были направлены на выполнение следующих мероприятий:</a:t>
            </a:r>
          </a:p>
          <a:p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3BF94E3-5D96-06EE-734A-72DE16AA283B}"/>
              </a:ext>
            </a:extLst>
          </p:cNvPr>
          <p:cNvSpPr txBox="1"/>
          <p:nvPr/>
        </p:nvSpPr>
        <p:spPr>
          <a:xfrm>
            <a:off x="2544293" y="652278"/>
            <a:ext cx="942521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недвижимости, признание прав и регулирование отношений по государственной и муниципальной собственности –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оказание услуг для составления отчёта рыночной стоимости недвижимого имущества и  оформление кадастровых работ  по оформлению технических планов объектов недвижимости, объектов коммунального хозяйства с.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Тихоречное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Чернышевка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Анучино, оформлены  сооружения  уличной сети в с.Муравейка,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Гродеково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Таежка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Новогордеевка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объектов жилищного фонда (квартир)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Чернышевка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Анучино, Гражданка.</a:t>
            </a:r>
          </a:p>
          <a:p>
            <a:pPr marL="171450" indent="-171450">
              <a:buFontTx/>
              <a:buChar char="-"/>
            </a:pP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информационное обеспечение -размещение информации в Приморской газете. 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содержание казны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–услуги по холодному водоснабжению и водоотведению, ремонт муниципального имущества и жилья, техобслуживание пожарной сигнализации, обслуживание    узла учета тепловой энергии ; заключены  муниципальные  договоры  на ремонт кровли крыш   с.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Тихоречное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Гражданка,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Ильмаковка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вставлены  2 окна по адресу с. Анучино, ул. Слизкова,5 ; отремонтирован  кабинет  с. Анучино ул. 100 лет Анучино,1; произведен капитальный ремонт кровли   административного здания .</a:t>
            </a:r>
          </a:p>
          <a:p>
            <a:pPr marL="171450" indent="-171450">
              <a:buFontTx/>
              <a:buChar char="-"/>
            </a:pP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обеспечение обслуживания программы «Барс» и разработана  ПСД по объектам перепланировки жилых помещении по адресу с. Пухово, ул. Школьная, д,7 и д.9, а так же с. Анучино, ул. 100 лет Анучино, д.4</a:t>
            </a:r>
          </a:p>
          <a:p>
            <a:pPr marL="171450" indent="-171450">
              <a:buFontTx/>
              <a:buChar char="-"/>
            </a:pP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проведение работ по межеванию, паспортизации и постановке на кадастровый учет земельного участка, мелиоративных систем и отдельно стоящих гидротехнических сооружений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147F338E-7A2E-A165-73FF-BF8E08C288D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9745" y="2112336"/>
            <a:ext cx="2290194" cy="166794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5D2CD7B3-20EA-D718-0A27-6F0647D71238}"/>
              </a:ext>
            </a:extLst>
          </p:cNvPr>
          <p:cNvSpPr txBox="1"/>
          <p:nvPr/>
        </p:nvSpPr>
        <p:spPr>
          <a:xfrm>
            <a:off x="2630558" y="2720766"/>
            <a:ext cx="94252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мероприятия по землеустройству и землепользованию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–проведены  кадастровые  работы  по оформлению  земельных участков под кладбища с.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Новогордеевка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 детскую площадку с.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Шекляево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земельные участки под объектами коммунального хозяйства, территория скважин), проведены кадастровые работы по  межеванию, паспортизации и постановке на  кадастровый учёт земельных  участков из состава земель сельскохозяйственного назначения, государственная собственность на которые не разграничена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34D5326C-107D-13C2-7914-B15476421EF4}"/>
              </a:ext>
            </a:extLst>
          </p:cNvPr>
          <p:cNvSpPr txBox="1"/>
          <p:nvPr/>
        </p:nvSpPr>
        <p:spPr>
          <a:xfrm>
            <a:off x="2659947" y="3448383"/>
            <a:ext cx="92790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Tx/>
              <a:buChar char="-"/>
            </a:pP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мероприятия в области строительства, архитектуры и градостроительства –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проведение кадастровых работ по планировке территории земельных участков для многодетных граждан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Анучинского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муниципального округа .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58151" y="3854426"/>
            <a:ext cx="117894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В течении 2023г предоставлено 287 муниципальных услуг, в том числе по взаимодействию с Многофункциональным центром России. Из предоставленных муниципальных услуг в электронном виде через программу ИСОГД ПК выдано: 3 справок и 21 градостроительных плана земельных участков. Поставлены на государственный кадастровый учет объекты недвижимости, общей площадью 3324,0 кв. метров.</a:t>
            </a:r>
          </a:p>
          <a:p>
            <a:pPr algn="just"/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Выдано 13 разрешений на земляные работы на проведение наружных инженерных сетей водоснабжения к жилым домам за счёт средств собственников объектов недвижимости общей протяженностью 510,0 метров. 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0F41FC64-CB81-3F8E-D829-B6CC69B909A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9505" y="4444062"/>
            <a:ext cx="1988365" cy="14970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53F2E6D2-50C2-D2BE-B922-62B6742D8D9D}"/>
              </a:ext>
            </a:extLst>
          </p:cNvPr>
          <p:cNvSpPr txBox="1"/>
          <p:nvPr/>
        </p:nvSpPr>
        <p:spPr>
          <a:xfrm>
            <a:off x="2154848" y="4457450"/>
            <a:ext cx="97225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детей – сирот и детей, оставшихся без попечения родителей, лиц из числа детей – сирот, оставшихся без попечения родителей, жилыми помещениями за счет краевого и федерального бюджета) –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вознаграждения за исполнение полномочий при приобретении жилых помещений для детей-сирот 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Таблица 14">
            <a:extLst>
              <a:ext uri="{FF2B5EF4-FFF2-40B4-BE49-F238E27FC236}">
                <a16:creationId xmlns="" xmlns:a16="http://schemas.microsoft.com/office/drawing/2014/main" id="{7B41CD9C-601D-57FE-6424-A3DD8605A7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06371054"/>
              </p:ext>
            </p:extLst>
          </p:nvPr>
        </p:nvGraphicFramePr>
        <p:xfrm>
          <a:off x="2261388" y="5192604"/>
          <a:ext cx="9722535" cy="1162109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5863904">
                  <a:extLst>
                    <a:ext uri="{9D8B030D-6E8A-4147-A177-3AD203B41FA5}">
                      <a16:colId xmlns="" xmlns:a16="http://schemas.microsoft.com/office/drawing/2014/main" val="1338889454"/>
                    </a:ext>
                  </a:extLst>
                </a:gridCol>
                <a:gridCol w="662731">
                  <a:extLst>
                    <a:ext uri="{9D8B030D-6E8A-4147-A177-3AD203B41FA5}">
                      <a16:colId xmlns="" xmlns:a16="http://schemas.microsoft.com/office/drawing/2014/main" val="2105377302"/>
                    </a:ext>
                  </a:extLst>
                </a:gridCol>
                <a:gridCol w="931178">
                  <a:extLst>
                    <a:ext uri="{9D8B030D-6E8A-4147-A177-3AD203B41FA5}">
                      <a16:colId xmlns="" xmlns:a16="http://schemas.microsoft.com/office/drawing/2014/main" val="3713090237"/>
                    </a:ext>
                  </a:extLst>
                </a:gridCol>
                <a:gridCol w="989748">
                  <a:extLst>
                    <a:ext uri="{9D8B030D-6E8A-4147-A177-3AD203B41FA5}">
                      <a16:colId xmlns="" xmlns:a16="http://schemas.microsoft.com/office/drawing/2014/main" val="2910465454"/>
                    </a:ext>
                  </a:extLst>
                </a:gridCol>
                <a:gridCol w="1274974">
                  <a:extLst>
                    <a:ext uri="{9D8B030D-6E8A-4147-A177-3AD203B41FA5}">
                      <a16:colId xmlns="" xmlns:a16="http://schemas.microsoft.com/office/drawing/2014/main" val="2522189222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55732101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Систематизация учета объектов недвижимого имущества, входящих в реестр муниципальной  собственности округа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 неэффективного муниципального имущества, а также не предназначенного для выполнения полномочий органами местного самоуправления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333809319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Принятие в муниципальную собственность бесхозяйного имущества, расположенного на территории округа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8803445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802642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80887DE3-8A6D-0215-ABE6-7ECE69AB348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FAC420FA-092E-6D79-79A1-222FD107DCB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8358" y="408658"/>
            <a:ext cx="1816921" cy="135575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CF38400E-F348-B146-6D30-A42C2F7FD180}"/>
              </a:ext>
            </a:extLst>
          </p:cNvPr>
          <p:cNvSpPr txBox="1"/>
          <p:nvPr/>
        </p:nvSpPr>
        <p:spPr>
          <a:xfrm>
            <a:off x="2387759" y="404895"/>
            <a:ext cx="902980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200" b="1" i="1" dirty="0">
                <a:solidFill>
                  <a:srgbClr val="FC0CE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«Защита населения и территорий от чрезвычайных ситуаций, обеспечение  пожарной безопасности и безопасности людей на водных объектах Анучинского муниципального округа» на 2020-2024годы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7EA16CA-A088-55D6-F010-67187B9675AF}"/>
              </a:ext>
            </a:extLst>
          </p:cNvPr>
          <p:cNvSpPr txBox="1"/>
          <p:nvPr/>
        </p:nvSpPr>
        <p:spPr>
          <a:xfrm>
            <a:off x="2261929" y="929906"/>
            <a:ext cx="98082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2023году 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денежные средства  в сумме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1912677,80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руб. были направлены на следующие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- работы аварийно-восстановительных работ по ремонту автодорог местного значения в с.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Скворцово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Анучино, восстановительные  работы мостов р. Левая и Правая с.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Ильмаковка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 восстановление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трубопереезда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п. Тигровый, услуги по изготовлению информационного материала, баннеров., услуги спецтехники по очистке от кустарников и сухой растительности в с.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Еловка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услуги по очистке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минполос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на оплату добровольной пожарной бригады</a:t>
            </a:r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приобретение газовых плит и баллонов, питьевой воды)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14">
            <a:extLst>
              <a:ext uri="{FF2B5EF4-FFF2-40B4-BE49-F238E27FC236}">
                <a16:creationId xmlns="" xmlns:a16="http://schemas.microsoft.com/office/drawing/2014/main" id="{D66AD44B-A494-D0CB-AC90-6C14868BF0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27474416"/>
              </p:ext>
            </p:extLst>
          </p:nvPr>
        </p:nvGraphicFramePr>
        <p:xfrm>
          <a:off x="314389" y="1882995"/>
          <a:ext cx="11701243" cy="773489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6687423">
                  <a:extLst>
                    <a:ext uri="{9D8B030D-6E8A-4147-A177-3AD203B41FA5}">
                      <a16:colId xmlns="" xmlns:a16="http://schemas.microsoft.com/office/drawing/2014/main" val="1338889454"/>
                    </a:ext>
                  </a:extLst>
                </a:gridCol>
                <a:gridCol w="830510">
                  <a:extLst>
                    <a:ext uri="{9D8B030D-6E8A-4147-A177-3AD203B41FA5}">
                      <a16:colId xmlns="" xmlns:a16="http://schemas.microsoft.com/office/drawing/2014/main" val="2105377302"/>
                    </a:ext>
                  </a:extLst>
                </a:gridCol>
                <a:gridCol w="1031846">
                  <a:extLst>
                    <a:ext uri="{9D8B030D-6E8A-4147-A177-3AD203B41FA5}">
                      <a16:colId xmlns="" xmlns:a16="http://schemas.microsoft.com/office/drawing/2014/main" val="3713090237"/>
                    </a:ext>
                  </a:extLst>
                </a:gridCol>
                <a:gridCol w="1575732">
                  <a:extLst>
                    <a:ext uri="{9D8B030D-6E8A-4147-A177-3AD203B41FA5}">
                      <a16:colId xmlns="" xmlns:a16="http://schemas.microsoft.com/office/drawing/2014/main" val="3511444276"/>
                    </a:ext>
                  </a:extLst>
                </a:gridCol>
                <a:gridCol w="1575732">
                  <a:extLst>
                    <a:ext uri="{9D8B030D-6E8A-4147-A177-3AD203B41FA5}">
                      <a16:colId xmlns="" xmlns:a16="http://schemas.microsoft.com/office/drawing/2014/main" val="1150933190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55732101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marL="50800" marR="850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деструктивных событий (чрезвычайных ситуаций, пожаров, происшествий на водных объектах)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населения погибшего, травмированного и пострадавшего, вследствие  деструктивных событий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4/1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333809319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marL="50800" marR="850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населения спасенного, вследствие  деструктивных событий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880344569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EBFA7DD-CCAD-FEE5-E2D7-563E7DA6DA5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2569" y="3127787"/>
            <a:ext cx="2080470" cy="138156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DFED4536-1A27-67C5-3FDB-3FA0120C231D}"/>
              </a:ext>
            </a:extLst>
          </p:cNvPr>
          <p:cNvSpPr txBox="1"/>
          <p:nvPr/>
        </p:nvSpPr>
        <p:spPr>
          <a:xfrm>
            <a:off x="2680916" y="2914704"/>
            <a:ext cx="7724506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200" b="1" i="1" dirty="0">
                <a:solidFill>
                  <a:srgbClr val="FC0CE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«Благоустройство территории населенных пунктов Анучинского муниципального округа» на 2020-2024годы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0539FBFB-B890-5458-457E-9F8AED06DB60}"/>
              </a:ext>
            </a:extLst>
          </p:cNvPr>
          <p:cNvSpPr txBox="1"/>
          <p:nvPr/>
        </p:nvSpPr>
        <p:spPr>
          <a:xfrm>
            <a:off x="2394977" y="3356688"/>
            <a:ext cx="959573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расходов на реализацию мероприятий в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 составил – 8969754,67 руб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Были выполнение следующие работы – оплата расходов  по уличному освещению (оплата за техническое присоединение объектов уличного освещения  по договору с АО «Дальневосточная распределительная сетевая компания», оплата услуг за предоставление мест крепления на опорах линий электропередач, оплата за приобретение светильников консольных уличных , оплата за услуги автовышки по ремонту уличного освещения в населенных пунктах , оплата за актуализацию сметной документации по устройству уличного освещения   к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ТОСам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оплата за электроэнергию (уличное освещение) ; оплата по муниципальным  контрактам от 17.10.2023г ИП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Шеенков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Н.Л.  за выполнение работ по устройству уличного освещения в с.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Гродеково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ул. Центральная и в с.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Чернышевка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ул. Пролетарская; оплата за услуги автовышки по спилу деревьев в населенных пунктах ; оплата за выполнения работ по скашиванию травы на общественных территориях по муниципальному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контрактуот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05.06.2023г. с МУП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Анучинское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ЖКХ, оплата за оказание услуг спецтехники по подметанию автодорог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Анучинского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МО ; оплата услуг по благоустройству территорий (оплата по договорам гражданско-правового характера);  оплата за услуги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акарицидной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обработки детских и спортивных площадок на территории АМО по договору с ООО СЭС; оплата за разработку и выполнение актуализации сметной документации по устройству уличного освещения .</a:t>
            </a:r>
          </a:p>
          <a:p>
            <a:endParaRPr lang="ru-RU" sz="1000" dirty="0" smtClean="0"/>
          </a:p>
          <a:p>
            <a:pPr algn="just"/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Таблица 14">
            <a:extLst>
              <a:ext uri="{FF2B5EF4-FFF2-40B4-BE49-F238E27FC236}">
                <a16:creationId xmlns="" xmlns:a16="http://schemas.microsoft.com/office/drawing/2014/main" id="{E57249F1-805F-47D2-E24D-3DF2224221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6976474"/>
              </p:ext>
            </p:extLst>
          </p:nvPr>
        </p:nvGraphicFramePr>
        <p:xfrm>
          <a:off x="207074" y="5193942"/>
          <a:ext cx="11723257" cy="948749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6463914">
                  <a:extLst>
                    <a:ext uri="{9D8B030D-6E8A-4147-A177-3AD203B41FA5}">
                      <a16:colId xmlns="" xmlns:a16="http://schemas.microsoft.com/office/drawing/2014/main" val="1338889454"/>
                    </a:ext>
                  </a:extLst>
                </a:gridCol>
                <a:gridCol w="857376">
                  <a:extLst>
                    <a:ext uri="{9D8B030D-6E8A-4147-A177-3AD203B41FA5}">
                      <a16:colId xmlns="" xmlns:a16="http://schemas.microsoft.com/office/drawing/2014/main" val="2105377302"/>
                    </a:ext>
                  </a:extLst>
                </a:gridCol>
                <a:gridCol w="1078087">
                  <a:extLst>
                    <a:ext uri="{9D8B030D-6E8A-4147-A177-3AD203B41FA5}">
                      <a16:colId xmlns="" xmlns:a16="http://schemas.microsoft.com/office/drawing/2014/main" val="3713090237"/>
                    </a:ext>
                  </a:extLst>
                </a:gridCol>
                <a:gridCol w="1661940">
                  <a:extLst>
                    <a:ext uri="{9D8B030D-6E8A-4147-A177-3AD203B41FA5}">
                      <a16:colId xmlns="" xmlns:a16="http://schemas.microsoft.com/office/drawing/2014/main" val="2051944519"/>
                    </a:ext>
                  </a:extLst>
                </a:gridCol>
                <a:gridCol w="1661940">
                  <a:extLst>
                    <a:ext uri="{9D8B030D-6E8A-4147-A177-3AD203B41FA5}">
                      <a16:colId xmlns="" xmlns:a16="http://schemas.microsoft.com/office/drawing/2014/main" val="2030672603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55732101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Высажено зеленых насаждений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доли протяженности освещенных улиц от общей протяженности улиц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333809319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отремонтированных детских и спортивных площадок от общего количества площадок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880344569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Построено детских и спортивных площадок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9620801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41626044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AD71AAA6-AF23-249A-195C-1FFFB33A9FA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E60E19A6-97A0-308F-CB13-35AEDCACF39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1742" y="327398"/>
            <a:ext cx="1857805" cy="12487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4C250BD2-51B6-3805-333F-CAEB43CB2DC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6852" y="2810727"/>
            <a:ext cx="1845387" cy="1251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Прямоугольник: скругленные верхние углы 11">
            <a:extLst>
              <a:ext uri="{FF2B5EF4-FFF2-40B4-BE49-F238E27FC236}">
                <a16:creationId xmlns="" xmlns:a16="http://schemas.microsoft.com/office/drawing/2014/main" id="{8E9CD318-D9AA-0121-28A8-EB66DB2B60A7}"/>
              </a:ext>
            </a:extLst>
          </p:cNvPr>
          <p:cNvSpPr/>
          <p:nvPr/>
        </p:nvSpPr>
        <p:spPr>
          <a:xfrm>
            <a:off x="225159" y="1769851"/>
            <a:ext cx="2193720" cy="956096"/>
          </a:xfrm>
          <a:prstGeom prst="round2SameRect">
            <a:avLst/>
          </a:prstGeom>
          <a:solidFill>
            <a:srgbClr val="00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«Формирование современной городской среды населенных пунктов</a:t>
            </a:r>
            <a:r>
              <a:rPr lang="ru-RU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4068729,58 руб.</a:t>
            </a:r>
          </a:p>
          <a:p>
            <a:pPr algn="ctr"/>
            <a:endPara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: скругленные верхние углы 12">
            <a:extLst>
              <a:ext uri="{FF2B5EF4-FFF2-40B4-BE49-F238E27FC236}">
                <a16:creationId xmlns="" xmlns:a16="http://schemas.microsoft.com/office/drawing/2014/main" id="{9E3D5E3A-0146-C067-B80F-40F54972B3AD}"/>
              </a:ext>
            </a:extLst>
          </p:cNvPr>
          <p:cNvSpPr/>
          <p:nvPr/>
        </p:nvSpPr>
        <p:spPr>
          <a:xfrm>
            <a:off x="119704" y="4298216"/>
            <a:ext cx="2193720" cy="589276"/>
          </a:xfrm>
          <a:prstGeom prst="round2SameRect">
            <a:avLst/>
          </a:prstGeom>
          <a:solidFill>
            <a:srgbClr val="00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«Благоустройство территорий</a:t>
            </a:r>
            <a:r>
              <a:rPr lang="ru-RU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5268089,35 руб.</a:t>
            </a:r>
            <a:endPara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17F7C03E-7802-2056-F4C1-2CEF854CF695}"/>
              </a:ext>
            </a:extLst>
          </p:cNvPr>
          <p:cNvSpPr txBox="1"/>
          <p:nvPr/>
        </p:nvSpPr>
        <p:spPr>
          <a:xfrm>
            <a:off x="2636517" y="277076"/>
            <a:ext cx="865743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200" b="1" i="1" dirty="0">
                <a:solidFill>
                  <a:srgbClr val="FC0CE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«Формирование современной городской среды населенных пунктов на территории Анучинского муниципального округа» на 2020-2024годы</a:t>
            </a:r>
            <a:endParaRPr lang="ru-RU" sz="1400" b="1" i="1" dirty="0">
              <a:solidFill>
                <a:srgbClr val="FC0CE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DCDF7134-EED6-7D29-D4BE-F1AA397D2EF8}"/>
              </a:ext>
            </a:extLst>
          </p:cNvPr>
          <p:cNvSpPr txBox="1"/>
          <p:nvPr/>
        </p:nvSpPr>
        <p:spPr>
          <a:xfrm>
            <a:off x="2841573" y="833131"/>
            <a:ext cx="902837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Финансирование расходов осуществляется  в разрезе 2 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подпрограмм.</a:t>
            </a:r>
          </a:p>
          <a:p>
            <a:pPr algn="just">
              <a:defRPr/>
            </a:pPr>
            <a:r>
              <a:rPr lang="ru-RU" sz="10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Денежные средства были израсходованы на следующие мероприятия -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за выполнение работ по благоустройству дворовой территории многоквартирных домов с. Анучино, ул.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Банивура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д.10 и по муниципальному контракту от 07.02.2023г. с ИП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Казарян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А.Р.</a:t>
            </a:r>
            <a:r>
              <a:rPr lang="ru-RU" sz="10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 ,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за выполнение работ по благоустройству общественной территории, устройство пешеходной дорожки, устройство освещения с. Гражданка, ул. Юбилейная  по муниципальному контракту от 13.02.2023г. с ИП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Казарян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А.Р., за выполнение работ по благоустройству общественной территории, установка детской площадки с.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Корниловка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ул. Полтавская.; оплата за услуги по экспертизе сметной документации (благоустройство дворовой территории по адресу: с. Анучино, ул. Ленинская, д.6, услуги по изготовлению информационных табличек; оплата за выполнение работ по установке детской площадки в с. Гражданка по муниципальному контракту от 27.03.2023г.; оплата   за приобретение и установку  игрового оборудования для детских площадок в с.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Староварваровка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,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с.Рисовое,с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Старогордеевка,с.Чернышевка,с.Корниловка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7" name="Таблица 14">
            <a:extLst>
              <a:ext uri="{FF2B5EF4-FFF2-40B4-BE49-F238E27FC236}">
                <a16:creationId xmlns="" xmlns:a16="http://schemas.microsoft.com/office/drawing/2014/main" id="{7AADD6F0-843E-9FBE-8FFB-1A3CA350B5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34745124"/>
              </p:ext>
            </p:extLst>
          </p:nvPr>
        </p:nvGraphicFramePr>
        <p:xfrm>
          <a:off x="2549147" y="2888816"/>
          <a:ext cx="9450197" cy="1383089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4928530">
                  <a:extLst>
                    <a:ext uri="{9D8B030D-6E8A-4147-A177-3AD203B41FA5}">
                      <a16:colId xmlns="" xmlns:a16="http://schemas.microsoft.com/office/drawing/2014/main" val="1338889454"/>
                    </a:ext>
                  </a:extLst>
                </a:gridCol>
                <a:gridCol w="755009">
                  <a:extLst>
                    <a:ext uri="{9D8B030D-6E8A-4147-A177-3AD203B41FA5}">
                      <a16:colId xmlns="" xmlns:a16="http://schemas.microsoft.com/office/drawing/2014/main" val="2105377302"/>
                    </a:ext>
                  </a:extLst>
                </a:gridCol>
                <a:gridCol w="1434518">
                  <a:extLst>
                    <a:ext uri="{9D8B030D-6E8A-4147-A177-3AD203B41FA5}">
                      <a16:colId xmlns="" xmlns:a16="http://schemas.microsoft.com/office/drawing/2014/main" val="3713090237"/>
                    </a:ext>
                  </a:extLst>
                </a:gridCol>
                <a:gridCol w="947956">
                  <a:extLst>
                    <a:ext uri="{9D8B030D-6E8A-4147-A177-3AD203B41FA5}">
                      <a16:colId xmlns="" xmlns:a16="http://schemas.microsoft.com/office/drawing/2014/main" val="3359551011"/>
                    </a:ext>
                  </a:extLst>
                </a:gridCol>
                <a:gridCol w="1384184">
                  <a:extLst>
                    <a:ext uri="{9D8B030D-6E8A-4147-A177-3AD203B41FA5}">
                      <a16:colId xmlns="" xmlns:a16="http://schemas.microsoft.com/office/drawing/2014/main" val="2823182508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55732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благоустроенных общественных территорий муниципальных образований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граждан,принявших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участие в решении вопросов развития городской среды от общего количества граждан в возрасте от 14 лет, проживающих в муниципальных образованиях, на территории которых реализуются проекты по созданию комфортной среды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20,1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333809319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благоустроенных территорий, детских и спортивных площадок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456372064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благоустроенных дворовых территорий многоквартирных жилых домов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9907940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1003094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5D693957-C27C-36FF-79B5-EF205152C17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D836E6BA-E2F4-A7E9-BFE4-734C7C0F65A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3810" y="337352"/>
            <a:ext cx="2536471" cy="21258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F0E7A48-2550-CB46-79D2-20D72CDAD5AE}"/>
              </a:ext>
            </a:extLst>
          </p:cNvPr>
          <p:cNvSpPr txBox="1"/>
          <p:nvPr/>
        </p:nvSpPr>
        <p:spPr>
          <a:xfrm>
            <a:off x="2860647" y="147571"/>
            <a:ext cx="8481269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200" b="1" i="1" dirty="0">
                <a:solidFill>
                  <a:srgbClr val="FC0CE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«Сохранение и развитие культуры Анучинского муниципального округа» на 2020-2024годы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AF188341-7718-FFC5-542B-98823DA2903F}"/>
              </a:ext>
            </a:extLst>
          </p:cNvPr>
          <p:cNvSpPr txBox="1"/>
          <p:nvPr/>
        </p:nvSpPr>
        <p:spPr>
          <a:xfrm>
            <a:off x="2857851" y="406103"/>
            <a:ext cx="9076887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Анучинского муниципального округа функционирует </a:t>
            </a:r>
            <a:r>
              <a:rPr lang="ru-RU" sz="1000" b="0" i="0" u="none" strike="noStrike" baseline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sz="1000" dirty="0" smtClean="0"/>
              <a:t> сельских домов культуры,  9 библиотек, </a:t>
            </a:r>
            <a:r>
              <a:rPr lang="ru-RU" sz="1000" dirty="0" err="1" smtClean="0"/>
              <a:t>историко</a:t>
            </a:r>
            <a:r>
              <a:rPr lang="ru-RU" sz="1000" dirty="0" smtClean="0"/>
              <a:t>- краеведческий музей с.Анучино с филиалом в </a:t>
            </a:r>
            <a:r>
              <a:rPr lang="ru-RU" sz="1000" dirty="0" err="1" smtClean="0"/>
              <a:t>с.Староварваровка</a:t>
            </a:r>
            <a:r>
              <a:rPr lang="ru-RU" sz="1000" dirty="0" smtClean="0"/>
              <a:t> , Детская школа искусств с.Анучино.</a:t>
            </a:r>
            <a:endParaRPr lang="ru-RU" sz="1000" b="0" i="0" u="none" strike="noStrike" baseline="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000" b="0" i="0" u="none" strike="noStrike" baseline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конец </a:t>
            </a:r>
            <a:r>
              <a:rPr lang="ru-RU" sz="1000" b="0" i="0" u="none" strike="noStrike" baseline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учреждениями культуры было проведено 2168 мероприятий, в которых приняли участие более 112740человек. Созданы и работали 99 клубных формирований, в которых насчитывается 1096 участников. </a:t>
            </a:r>
          </a:p>
          <a:p>
            <a:pPr algn="just"/>
            <a:r>
              <a:rPr lang="ru-RU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000" b="0" i="0" u="none" strike="noStrike" baseline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проведено библиотечных мероприятий  940, в которых приняли участие 46780 чел.</a:t>
            </a:r>
          </a:p>
          <a:p>
            <a:pPr algn="just"/>
            <a:r>
              <a:rPr lang="ru-RU" sz="1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Объем расходов на выполнение мероприятий по программе составил – </a:t>
            </a:r>
            <a:r>
              <a:rPr lang="ru-RU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78033131,12 руб. Финансовые средства были израсходованы на выполнение следующих мероприятий –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Обеспечение деятельности историко-краеведческого музея, на проектно-сметную документацию для капремонта историко-краеведческого музея с.Анучино и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госэкспертизу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этой документации; содержание клубов; текущие ремонты СК Виноградовка(замена окон, ремонт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электрокотельной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), СК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Шекляево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(замена окон, котла отопления), СК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Еловка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(ремонт крыльца и входа в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котельную,замена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котла отопления), СК Гражданка (ремонт котельной, фасада),СК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Тихоречное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(замена окон и дверей); направлены на пошив сценических костюмов, на отопительные котлы в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Шекляево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Еловку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; на акустическую, звуковую аппаратуру для СК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Еловка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СК Гражданка, СК Рисовое, СК Пухово, СК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Староварваровка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; на мебель в СК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Тихоречное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библиотеку Муравейка, СК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Шекляево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; оплата ДГПХ за пошив костюмов, проведение дискотек, кружков, приобретение сувенирной продукции, новогодних украшений; на оплату услуг автобуса для поездки танцевального коллектива на краевой конкурс, орг. взносы конкурсов-фестивалей народного творчества; оплата за обучение 1человека по программе дополнительного   профессионального образования; израсходованы на ремонт памятника Сохранение объекта культурного наследия регионального значения (памятников истории и культуры) народов Российской Федерации «Памятник партизанам, погибшим в 1922г в боях с японо-американскими империалистами» с.Анучино; на комплектование книжных фондов и обеспечение информационно- техническим оборудованием библиотек; Капитальный ремонт здания СК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Еловка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                      </a:t>
            </a:r>
            <a:endParaRPr lang="ru-RU" sz="1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14">
            <a:extLst>
              <a:ext uri="{FF2B5EF4-FFF2-40B4-BE49-F238E27FC236}">
                <a16:creationId xmlns="" xmlns:a16="http://schemas.microsoft.com/office/drawing/2014/main" id="{31172BFF-A1B8-74E5-08D1-950B1A6B0B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61412867"/>
              </p:ext>
            </p:extLst>
          </p:nvPr>
        </p:nvGraphicFramePr>
        <p:xfrm>
          <a:off x="241380" y="3114828"/>
          <a:ext cx="11624347" cy="1299269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6115576">
                  <a:extLst>
                    <a:ext uri="{9D8B030D-6E8A-4147-A177-3AD203B41FA5}">
                      <a16:colId xmlns="" xmlns:a16="http://schemas.microsoft.com/office/drawing/2014/main" val="1338889454"/>
                    </a:ext>
                  </a:extLst>
                </a:gridCol>
                <a:gridCol w="713064">
                  <a:extLst>
                    <a:ext uri="{9D8B030D-6E8A-4147-A177-3AD203B41FA5}">
                      <a16:colId xmlns="" xmlns:a16="http://schemas.microsoft.com/office/drawing/2014/main" val="2105377302"/>
                    </a:ext>
                  </a:extLst>
                </a:gridCol>
                <a:gridCol w="1006679">
                  <a:extLst>
                    <a:ext uri="{9D8B030D-6E8A-4147-A177-3AD203B41FA5}">
                      <a16:colId xmlns="" xmlns:a16="http://schemas.microsoft.com/office/drawing/2014/main" val="3713090237"/>
                    </a:ext>
                  </a:extLst>
                </a:gridCol>
                <a:gridCol w="1894514">
                  <a:extLst>
                    <a:ext uri="{9D8B030D-6E8A-4147-A177-3AD203B41FA5}">
                      <a16:colId xmlns="" xmlns:a16="http://schemas.microsoft.com/office/drawing/2014/main" val="18522313"/>
                    </a:ext>
                  </a:extLst>
                </a:gridCol>
                <a:gridCol w="1894514">
                  <a:extLst>
                    <a:ext uri="{9D8B030D-6E8A-4147-A177-3AD203B41FA5}">
                      <a16:colId xmlns="" xmlns:a16="http://schemas.microsoft.com/office/drawing/2014/main" val="1407351127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55732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посещений населением культурно – массовых мероприятий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108910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117599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платных мероприятий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1321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333809319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экземпляров новых поступлений в библиотечные фонды библиотек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3273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4091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456372064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Посещаемость музейных мероприятий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7940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8300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4241793313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учреждений, на которых проведены капитальные ремонты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779764146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объектов культурного наследия, на которых проведены ремонтные работы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22865824"/>
                  </a:ext>
                </a:extLst>
              </a:tr>
            </a:tbl>
          </a:graphicData>
        </a:graphic>
      </p:graphicFrame>
      <p:pic>
        <p:nvPicPr>
          <p:cNvPr id="18434" name="Picture 2" descr="На Новопятигорском озере стартовал капитальный ремонт гидротехнических  сооружений и отстойников | 04.09.2023 | Пятигорск - БезФормат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0851" y="4623759"/>
            <a:ext cx="2725647" cy="1466491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3289539" y="4614980"/>
            <a:ext cx="85717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 smtClean="0">
                <a:solidFill>
                  <a:srgbClr val="FC0CE5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"Капитальный ремонт гидротехнических сооружений на территории </a:t>
            </a:r>
            <a:r>
              <a:rPr lang="ru-RU" sz="1200" b="1" i="1" dirty="0" err="1" smtClean="0">
                <a:solidFill>
                  <a:srgbClr val="FC0CE5"/>
                </a:solidFill>
                <a:latin typeface="Times New Roman" pitchFamily="18" charset="0"/>
                <a:cs typeface="Times New Roman" pitchFamily="18" charset="0"/>
              </a:rPr>
              <a:t>Анучинского</a:t>
            </a:r>
            <a:r>
              <a:rPr lang="ru-RU" sz="1200" b="1" i="1" dirty="0" smtClean="0">
                <a:solidFill>
                  <a:srgbClr val="FC0CE5"/>
                </a:solidFill>
                <a:latin typeface="Times New Roman" pitchFamily="18" charset="0"/>
                <a:cs typeface="Times New Roman" pitchFamily="18" charset="0"/>
              </a:rPr>
              <a:t> муниципального округа" на 2023-2027 годы</a:t>
            </a:r>
            <a:endParaRPr lang="ru-RU" sz="1200" b="1" i="1" dirty="0">
              <a:solidFill>
                <a:srgbClr val="FC0CE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63660" y="5176174"/>
            <a:ext cx="861491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В 2023году  денежные средства  в сумме 488471,95 руб. были направлены на следующие мероприятия</a:t>
            </a:r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  -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защита населения и объектов экономики от наводнения и иного негативного воздействия вод </a:t>
            </a:r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оказание услуг по расчету вероятного вреда, который может быть причинен жизни, здоровью физических лиц, имуществу физических и юридических лиц в результате аварии ГТС, расположенных на территории АМО). 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2680896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ADBBA94B-82C9-A842-FD85-CE2D3A54D53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01EBA9DF-B571-BC45-8793-84D1F91AFDC4}"/>
              </a:ext>
            </a:extLst>
          </p:cNvPr>
          <p:cNvSpPr/>
          <p:nvPr/>
        </p:nvSpPr>
        <p:spPr>
          <a:xfrm>
            <a:off x="2114025" y="188705"/>
            <a:ext cx="8649049" cy="23564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эффективности муниципальных программ за 2022год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12A3ABA-E6FE-2757-42F2-AB5CC18E21A0}"/>
              </a:ext>
            </a:extLst>
          </p:cNvPr>
          <p:cNvSpPr txBox="1"/>
          <p:nvPr/>
        </p:nvSpPr>
        <p:spPr>
          <a:xfrm>
            <a:off x="3905491" y="489939"/>
            <a:ext cx="506611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На территории округа в 2022году действовали 23 муниципальные программы:</a:t>
            </a:r>
            <a:endParaRPr lang="ru-RU" sz="1000" dirty="0"/>
          </a:p>
        </p:txBody>
      </p:sp>
      <p:sp>
        <p:nvSpPr>
          <p:cNvPr id="7" name="Прямоугольник: усеченные противолежащие углы 6">
            <a:extLst>
              <a:ext uri="{FF2B5EF4-FFF2-40B4-BE49-F238E27FC236}">
                <a16:creationId xmlns="" xmlns:a16="http://schemas.microsoft.com/office/drawing/2014/main" id="{E885073D-A87C-5FC4-9121-A7DE9A4C2854}"/>
              </a:ext>
            </a:extLst>
          </p:cNvPr>
          <p:cNvSpPr/>
          <p:nvPr/>
        </p:nvSpPr>
        <p:spPr>
          <a:xfrm>
            <a:off x="190201" y="831095"/>
            <a:ext cx="3569932" cy="1451296"/>
          </a:xfrm>
          <a:prstGeom prst="snip2DiagRect">
            <a:avLst/>
          </a:prstGeom>
          <a:solidFill>
            <a:srgbClr val="0CEBFC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муниципальных программ:</a:t>
            </a:r>
          </a:p>
          <a:p>
            <a:pPr algn="ctr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молодежной политики и патриотического воспитания граждан»</a:t>
            </a:r>
          </a:p>
          <a:p>
            <a:pPr algn="ctr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физической культуры, спорта и туризма»</a:t>
            </a:r>
          </a:p>
          <a:p>
            <a:pPr algn="ctr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«Повышение эффективности управления муниципальными финансами»</a:t>
            </a:r>
          </a:p>
          <a:p>
            <a:pPr algn="ctr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«Сохранение и развитие культуры»</a:t>
            </a:r>
          </a:p>
          <a:p>
            <a:pPr algn="ctr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«Укрепление общественного здоровья»</a:t>
            </a:r>
          </a:p>
          <a:p>
            <a:pPr algn="ctr"/>
            <a:r>
              <a:rPr lang="ru-RU" sz="1000" b="1" i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ЭФФЕКТИВНОСТЬ</a:t>
            </a:r>
          </a:p>
        </p:txBody>
      </p:sp>
      <p:sp>
        <p:nvSpPr>
          <p:cNvPr id="8" name="Прямоугольник: загнутый угол 7">
            <a:extLst>
              <a:ext uri="{FF2B5EF4-FFF2-40B4-BE49-F238E27FC236}">
                <a16:creationId xmlns="" xmlns:a16="http://schemas.microsoft.com/office/drawing/2014/main" id="{3FA3E137-B72C-7BE0-3036-8DC2FF0DA060}"/>
              </a:ext>
            </a:extLst>
          </p:cNvPr>
          <p:cNvSpPr/>
          <p:nvPr/>
        </p:nvSpPr>
        <p:spPr>
          <a:xfrm>
            <a:off x="624462" y="2939639"/>
            <a:ext cx="2471076" cy="3487215"/>
          </a:xfrm>
          <a:prstGeom prst="foldedCorner">
            <a:avLst/>
          </a:prstGeom>
          <a:solidFill>
            <a:srgbClr val="FCFEAE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муниципальных программ:</a:t>
            </a:r>
          </a:p>
          <a:p>
            <a:pPr algn="ctr"/>
            <a:r>
              <a:rPr lang="ru-RU" sz="1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образования»</a:t>
            </a:r>
          </a:p>
          <a:p>
            <a:pPr algn="ctr"/>
            <a:r>
              <a:rPr lang="ru-RU" sz="1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жильем молодых семей»</a:t>
            </a:r>
          </a:p>
          <a:p>
            <a:pPr algn="ctr"/>
            <a:r>
              <a:rPr lang="ru-RU" sz="1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поддержка инвалидов «Доступная среда»»</a:t>
            </a:r>
          </a:p>
          <a:p>
            <a:pPr algn="ctr"/>
            <a:r>
              <a:rPr lang="ru-RU" sz="1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«Муниципальное управление</a:t>
            </a:r>
            <a:r>
              <a:rPr lang="ru-RU" sz="10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1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«Противодействие коррупции»</a:t>
            </a:r>
          </a:p>
          <a:p>
            <a:pPr algn="ctr"/>
            <a:r>
              <a:rPr lang="ru-RU" sz="1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«Дорожная деятельность в отношении автомобильных дорог местного значения»</a:t>
            </a:r>
          </a:p>
          <a:p>
            <a:pPr algn="ctr"/>
            <a:r>
              <a:rPr lang="ru-RU" sz="1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граждан твердым топливом (дровами)»</a:t>
            </a:r>
          </a:p>
          <a:p>
            <a:pPr algn="ctr"/>
            <a:r>
              <a:rPr lang="ru-RU" sz="1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малого и среднего предпринимательства»</a:t>
            </a:r>
          </a:p>
          <a:p>
            <a:pPr algn="ctr"/>
            <a:r>
              <a:rPr lang="ru-RU" sz="1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«Благоустройство территории населенных пунктов»</a:t>
            </a:r>
          </a:p>
          <a:p>
            <a:pPr algn="ctr"/>
            <a:r>
              <a:rPr lang="ru-RU" sz="1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«Формирование современной городской среды населенных пунктов</a:t>
            </a:r>
            <a:r>
              <a:rPr lang="ru-RU" sz="10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10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"Капитальный ремонт гидротехнических сооружений на территории </a:t>
            </a:r>
            <a:r>
              <a:rPr lang="ru-RU" sz="1000" dirty="0" err="1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Анучинского</a:t>
            </a:r>
            <a:r>
              <a:rPr lang="ru-RU" sz="10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округа"</a:t>
            </a:r>
            <a:endParaRPr lang="ru-RU" sz="10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b="1" i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ДОСТАТОЧНАЯ ЭФФЕКТИВНОСТЬ</a:t>
            </a:r>
          </a:p>
          <a:p>
            <a:pPr algn="ctr"/>
            <a:endParaRPr lang="ru-RU" sz="11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: загнутый угол 8">
            <a:extLst>
              <a:ext uri="{FF2B5EF4-FFF2-40B4-BE49-F238E27FC236}">
                <a16:creationId xmlns="" xmlns:a16="http://schemas.microsoft.com/office/drawing/2014/main" id="{30434EF1-E768-7ED1-D908-57A916EC66D9}"/>
              </a:ext>
            </a:extLst>
          </p:cNvPr>
          <p:cNvSpPr/>
          <p:nvPr/>
        </p:nvSpPr>
        <p:spPr>
          <a:xfrm>
            <a:off x="8078598" y="736160"/>
            <a:ext cx="2939980" cy="3120889"/>
          </a:xfrm>
          <a:prstGeom prst="foldedCorner">
            <a:avLst/>
          </a:prstGeom>
          <a:solidFill>
            <a:srgbClr val="0CFC8A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муниципальных программ:</a:t>
            </a:r>
          </a:p>
          <a:p>
            <a:pPr algn="ctr"/>
            <a:r>
              <a:rPr lang="ru-RU" sz="1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«Комплексные меры по противодействию экстремизму, терроризму, правонарушениям и наркомании»</a:t>
            </a:r>
          </a:p>
          <a:p>
            <a:pPr algn="ctr"/>
            <a:r>
              <a:rPr lang="ru-RU" sz="1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качественными услугами жилищно-коммунального хозяйства»</a:t>
            </a:r>
          </a:p>
          <a:p>
            <a:pPr algn="ctr"/>
            <a:r>
              <a:rPr lang="ru-RU" sz="1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энергосбережении и повышении энергетической эффективности»</a:t>
            </a:r>
          </a:p>
          <a:p>
            <a:pPr algn="ctr"/>
            <a:r>
              <a:rPr lang="ru-RU" sz="1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«Комплексное развитие сельских территорий»</a:t>
            </a:r>
          </a:p>
          <a:p>
            <a:pPr algn="ctr"/>
            <a:r>
              <a:rPr lang="ru-RU" sz="1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«Управление и распоряжение муниципальным имуществом»</a:t>
            </a:r>
          </a:p>
          <a:p>
            <a:pPr algn="ctr"/>
            <a:r>
              <a:rPr lang="ru-RU" sz="1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«Защита населения и территорий от чрезвычайных ситуаций, обеспечение пожарной безопасности и безопасности людей на водных объектах»</a:t>
            </a:r>
          </a:p>
          <a:p>
            <a:pPr algn="ctr"/>
            <a:r>
              <a:rPr lang="ru-RU" sz="1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000" b="1" i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НИЗКАЯ ЭФФЕКТИВНОСТЬ</a:t>
            </a:r>
            <a:endParaRPr lang="ru-RU" sz="11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: усеченные противолежащие углы 9">
            <a:extLst>
              <a:ext uri="{FF2B5EF4-FFF2-40B4-BE49-F238E27FC236}">
                <a16:creationId xmlns="" xmlns:a16="http://schemas.microsoft.com/office/drawing/2014/main" id="{0F2139C9-ECB1-20C8-3FD3-F3647166DF23}"/>
              </a:ext>
            </a:extLst>
          </p:cNvPr>
          <p:cNvSpPr/>
          <p:nvPr/>
        </p:nvSpPr>
        <p:spPr>
          <a:xfrm>
            <a:off x="7448646" y="4715186"/>
            <a:ext cx="3569932" cy="1451296"/>
          </a:xfrm>
          <a:prstGeom prst="snip2Diag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муниципальные программы:</a:t>
            </a:r>
          </a:p>
          <a:p>
            <a:pPr algn="ctr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«Организация ритуальных услуг и содержание мест захоронения»</a:t>
            </a:r>
          </a:p>
          <a:p>
            <a:pPr algn="ctr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инженерной инфраструктурой земельных участков, предоставляемых бесплатно для индивидуального строительства семьям, имеющих трех и более детей»</a:t>
            </a:r>
          </a:p>
          <a:p>
            <a:pPr algn="ctr"/>
            <a:r>
              <a:rPr lang="ru-RU" sz="1000" b="1" i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НЕЭФФЕКТИВНЫ</a:t>
            </a: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="" xmlns:a16="http://schemas.microsoft.com/office/drawing/2014/main" id="{4953C4CD-72B7-29DB-612B-33F7EE0289AA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170174151"/>
              </p:ext>
            </p:extLst>
          </p:nvPr>
        </p:nvGraphicFramePr>
        <p:xfrm>
          <a:off x="2847700" y="1393408"/>
          <a:ext cx="5554444" cy="4175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" name="Прямая со стрелкой 5">
            <a:extLst>
              <a:ext uri="{FF2B5EF4-FFF2-40B4-BE49-F238E27FC236}">
                <a16:creationId xmlns="" xmlns:a16="http://schemas.microsoft.com/office/drawing/2014/main" id="{35849EE1-260E-3D09-3DF5-7480EE172D95}"/>
              </a:ext>
            </a:extLst>
          </p:cNvPr>
          <p:cNvCxnSpPr>
            <a:cxnSpLocks/>
          </p:cNvCxnSpPr>
          <p:nvPr/>
        </p:nvCxnSpPr>
        <p:spPr>
          <a:xfrm flipH="1" flipV="1">
            <a:off x="3825380" y="1556743"/>
            <a:ext cx="582929" cy="60949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="" xmlns:a16="http://schemas.microsoft.com/office/drawing/2014/main" id="{3DBEC795-5CAC-0AE6-1DF7-3A78CEB03872}"/>
              </a:ext>
            </a:extLst>
          </p:cNvPr>
          <p:cNvCxnSpPr>
            <a:cxnSpLocks/>
          </p:cNvCxnSpPr>
          <p:nvPr/>
        </p:nvCxnSpPr>
        <p:spPr>
          <a:xfrm flipV="1">
            <a:off x="7256009" y="1945665"/>
            <a:ext cx="726063" cy="60051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="" xmlns:a16="http://schemas.microsoft.com/office/drawing/2014/main" id="{787535B3-256B-365C-8340-00CCE0CDF02F}"/>
              </a:ext>
            </a:extLst>
          </p:cNvPr>
          <p:cNvCxnSpPr>
            <a:cxnSpLocks/>
          </p:cNvCxnSpPr>
          <p:nvPr/>
        </p:nvCxnSpPr>
        <p:spPr>
          <a:xfrm>
            <a:off x="7348756" y="4117421"/>
            <a:ext cx="813732" cy="56582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09806797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3A85EA84-CD4E-4138-A358-39280C50588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B6DAEB51-11A8-92CB-57A4-99AE5AD14B73}"/>
              </a:ext>
            </a:extLst>
          </p:cNvPr>
          <p:cNvSpPr txBox="1"/>
          <p:nvPr/>
        </p:nvSpPr>
        <p:spPr>
          <a:xfrm>
            <a:off x="2850160" y="37260"/>
            <a:ext cx="67132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F505C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финансовому обеспечению непрограммных направлений(руб.)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A75D0C55-3874-ACC5-9195-6CBB8A4660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50483061"/>
              </p:ext>
            </p:extLst>
          </p:nvPr>
        </p:nvGraphicFramePr>
        <p:xfrm>
          <a:off x="151001" y="314259"/>
          <a:ext cx="11889997" cy="610119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4269997">
                  <a:extLst>
                    <a:ext uri="{9D8B030D-6E8A-4147-A177-3AD203B41FA5}">
                      <a16:colId xmlns="" xmlns:a16="http://schemas.microsoft.com/office/drawing/2014/main" val="3110849794"/>
                    </a:ext>
                  </a:extLst>
                </a:gridCol>
                <a:gridCol w="939567">
                  <a:extLst>
                    <a:ext uri="{9D8B030D-6E8A-4147-A177-3AD203B41FA5}">
                      <a16:colId xmlns="" xmlns:a16="http://schemas.microsoft.com/office/drawing/2014/main" val="1352559826"/>
                    </a:ext>
                  </a:extLst>
                </a:gridCol>
                <a:gridCol w="1266738">
                  <a:extLst>
                    <a:ext uri="{9D8B030D-6E8A-4147-A177-3AD203B41FA5}">
                      <a16:colId xmlns="" xmlns:a16="http://schemas.microsoft.com/office/drawing/2014/main" val="949075183"/>
                    </a:ext>
                  </a:extLst>
                </a:gridCol>
                <a:gridCol w="956345">
                  <a:extLst>
                    <a:ext uri="{9D8B030D-6E8A-4147-A177-3AD203B41FA5}">
                      <a16:colId xmlns="" xmlns:a16="http://schemas.microsoft.com/office/drawing/2014/main" val="4093401937"/>
                    </a:ext>
                  </a:extLst>
                </a:gridCol>
                <a:gridCol w="880844">
                  <a:extLst>
                    <a:ext uri="{9D8B030D-6E8A-4147-A177-3AD203B41FA5}">
                      <a16:colId xmlns="" xmlns:a16="http://schemas.microsoft.com/office/drawing/2014/main" val="1408367181"/>
                    </a:ext>
                  </a:extLst>
                </a:gridCol>
                <a:gridCol w="1132514">
                  <a:extLst>
                    <a:ext uri="{9D8B030D-6E8A-4147-A177-3AD203B41FA5}">
                      <a16:colId xmlns="" xmlns:a16="http://schemas.microsoft.com/office/drawing/2014/main" val="3887888333"/>
                    </a:ext>
                  </a:extLst>
                </a:gridCol>
                <a:gridCol w="1518407">
                  <a:extLst>
                    <a:ext uri="{9D8B030D-6E8A-4147-A177-3AD203B41FA5}">
                      <a16:colId xmlns="" xmlns:a16="http://schemas.microsoft.com/office/drawing/2014/main" val="88379791"/>
                    </a:ext>
                  </a:extLst>
                </a:gridCol>
                <a:gridCol w="925585">
                  <a:extLst>
                    <a:ext uri="{9D8B030D-6E8A-4147-A177-3AD203B41FA5}">
                      <a16:colId xmlns="" xmlns:a16="http://schemas.microsoft.com/office/drawing/2014/main" val="1744671226"/>
                    </a:ext>
                  </a:extLst>
                </a:gridCol>
              </a:tblGrid>
              <a:tr h="319352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</a:t>
                      </a:r>
                      <a:r>
                        <a:rPr lang="ru-RU" sz="1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 план </a:t>
                      </a:r>
                      <a:r>
                        <a:rPr lang="ru-RU" sz="1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</a:t>
                      </a:r>
                      <a:r>
                        <a:rPr lang="ru-RU" sz="1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</a:t>
                      </a:r>
                      <a:r>
                        <a:rPr lang="ru-RU" sz="1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 к уточненному плану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отклонения от уточненного плана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ru-RU" sz="1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</a:t>
                      </a:r>
                      <a:r>
                        <a:rPr lang="ru-RU" sz="1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74835647"/>
                  </a:ext>
                </a:extLst>
              </a:tr>
              <a:tr h="263955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высшего должностного лица субъекта Российской Федерации и муниципального образования (оплата труда с начислениями)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2657499,83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2757000,00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3141100,00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3078562,10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115,8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0190299"/>
                  </a:ext>
                </a:extLst>
              </a:tr>
              <a:tr h="25203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 (оплата труда с начислениями)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3219040,07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3265010,00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3389210,00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3337813,57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98,5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103,7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01466528"/>
                  </a:ext>
                </a:extLst>
              </a:tr>
              <a:tr h="67227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Составление (изменение) списков кандидатов в присяжные заседатели федеральных судов общей юрисдикции (приобретение </a:t>
                      </a:r>
                      <a:r>
                        <a:rPr lang="ru-RU" sz="1000" b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канцтоваров,почтовые</a:t>
                      </a:r>
                      <a:r>
                        <a:rPr lang="ru-RU" sz="1000" b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расходы, размещение информации в средствах массовой информации)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2240,00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2240,00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2240,00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67189719"/>
                  </a:ext>
                </a:extLst>
              </a:tr>
              <a:tr h="25016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Резервный фонд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9073926,74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1200000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8350950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4308530,2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51,6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фактическим затратам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47,5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23330120"/>
                  </a:ext>
                </a:extLst>
              </a:tr>
              <a:tr h="22133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Осуществление первичного воинского учета на территориях, где отсутствуют военные комиссариаты (оплата труда с начислениями)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1100382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1293510,00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1293510,00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1293510,00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117,6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61892554"/>
                  </a:ext>
                </a:extLst>
              </a:tr>
              <a:tr h="21966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реализацию государственных полномочий по организации проведения мероприятий по предупреждению и ликвидации болезней животных (оплата услуг по содержанию животных без владельцев в приюте)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980086,70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679654,07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908890,31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835923,50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фактическим затратам</a:t>
                      </a:r>
                    </a:p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85,3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91235947"/>
                  </a:ext>
                </a:extLst>
              </a:tr>
              <a:tr h="16213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реализацию государственного полномочия по установлению регулируемых тарифов на регулярные перевозки пассажиров и багажа автомобильным и наземным электрическим общественным транспортом по муниципальным маршрутам в границах муниципального образования (услуги по перевозке пассажиров)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712657,61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1503387,08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3387,08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3387,08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84553506"/>
                  </a:ext>
                </a:extLst>
              </a:tr>
              <a:tr h="22470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Расходы, связанные с исполнением решений принятых судебными органами (оплата штрафных санкций)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470253,44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320192,88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68,1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фактическим затратам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267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39973009"/>
                  </a:ext>
                </a:extLst>
              </a:tr>
              <a:tr h="25997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Выборы представительного органа муниципального образования оплата расходов при проведении общероссийского голосования)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02339161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реализацию государственного полномочия по социальной поддержке детей, оставшихся без попечения родителей, и лиц, принявших на воспитание в семье детей, оставшихся без попечения родителей 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18142863,69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30194648,84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00328609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реализацию государственного полномочия по назначению и предоставлению выплаты единовременного пособия при передаче ребенка на воспитание в семью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17806338,68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17264408,93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36529830,64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58701788.67</a:t>
                      </a:r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34823949.76</a:t>
                      </a:r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13180159.33</a:t>
                      </a:r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37.8</a:t>
                      </a:r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36.1</a:t>
                      </a:r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01415215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56AD31E4-B58D-C72D-207A-6510EC0D524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42C9DFF-A502-C967-D3A2-1B8B2483951A}"/>
              </a:ext>
            </a:extLst>
          </p:cNvPr>
          <p:cNvSpPr txBox="1"/>
          <p:nvPr/>
        </p:nvSpPr>
        <p:spPr>
          <a:xfrm>
            <a:off x="3020037" y="134050"/>
            <a:ext cx="4937598" cy="276999"/>
          </a:xfrm>
          <a:prstGeom prst="rect">
            <a:avLst/>
          </a:prstGeom>
          <a:solidFill>
            <a:srgbClr val="FFCCFF"/>
          </a:solidFill>
          <a:ln>
            <a:solidFill>
              <a:srgbClr val="00FF9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Сведения о расходах с учетом интересов целевых групп за 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2023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год</a:t>
            </a:r>
            <a:endParaRPr lang="ru-RU" sz="1200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11A08B80-5540-B611-7884-BAD4954F62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24376372"/>
              </p:ext>
            </p:extLst>
          </p:nvPr>
        </p:nvGraphicFramePr>
        <p:xfrm>
          <a:off x="153435" y="1048978"/>
          <a:ext cx="11725138" cy="5340646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144095">
                  <a:extLst>
                    <a:ext uri="{9D8B030D-6E8A-4147-A177-3AD203B41FA5}">
                      <a16:colId xmlns="" xmlns:a16="http://schemas.microsoft.com/office/drawing/2014/main" val="85949468"/>
                    </a:ext>
                  </a:extLst>
                </a:gridCol>
                <a:gridCol w="1447276">
                  <a:extLst>
                    <a:ext uri="{9D8B030D-6E8A-4147-A177-3AD203B41FA5}">
                      <a16:colId xmlns="" xmlns:a16="http://schemas.microsoft.com/office/drawing/2014/main" val="1385891004"/>
                    </a:ext>
                  </a:extLst>
                </a:gridCol>
                <a:gridCol w="1626746">
                  <a:extLst>
                    <a:ext uri="{9D8B030D-6E8A-4147-A177-3AD203B41FA5}">
                      <a16:colId xmlns="" xmlns:a16="http://schemas.microsoft.com/office/drawing/2014/main" val="4099847007"/>
                    </a:ext>
                  </a:extLst>
                </a:gridCol>
                <a:gridCol w="119470">
                  <a:extLst>
                    <a:ext uri="{9D8B030D-6E8A-4147-A177-3AD203B41FA5}">
                      <a16:colId xmlns="" xmlns:a16="http://schemas.microsoft.com/office/drawing/2014/main" val="3004637438"/>
                    </a:ext>
                  </a:extLst>
                </a:gridCol>
                <a:gridCol w="1894025">
                  <a:extLst>
                    <a:ext uri="{9D8B030D-6E8A-4147-A177-3AD203B41FA5}">
                      <a16:colId xmlns="" xmlns:a16="http://schemas.microsoft.com/office/drawing/2014/main" val="16570507"/>
                    </a:ext>
                  </a:extLst>
                </a:gridCol>
                <a:gridCol w="982815">
                  <a:extLst>
                    <a:ext uri="{9D8B030D-6E8A-4147-A177-3AD203B41FA5}">
                      <a16:colId xmlns="" xmlns:a16="http://schemas.microsoft.com/office/drawing/2014/main" val="3045222702"/>
                    </a:ext>
                  </a:extLst>
                </a:gridCol>
                <a:gridCol w="974546"/>
                <a:gridCol w="712989"/>
                <a:gridCol w="132399">
                  <a:extLst>
                    <a:ext uri="{9D8B030D-6E8A-4147-A177-3AD203B41FA5}">
                      <a16:colId xmlns="" xmlns:a16="http://schemas.microsoft.com/office/drawing/2014/main" val="1586940906"/>
                    </a:ext>
                  </a:extLst>
                </a:gridCol>
                <a:gridCol w="1690777"/>
              </a:tblGrid>
              <a:tr h="253952"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представителей целевой группы/ Доля в общей численности населения %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поддержки за счет средств бюджета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поддержки за счет средств бюджета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расходов на поддержку, руб</a:t>
                      </a:r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отклонений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35197561"/>
                  </a:ext>
                </a:extLst>
              </a:tr>
              <a:tr h="370840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(факт)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43262530"/>
                  </a:ext>
                </a:extLst>
              </a:tr>
              <a:tr h="264069"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«Развитие системы дошкольного образования»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07379697"/>
                  </a:ext>
                </a:extLst>
              </a:tr>
              <a:tr h="1290157"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Родители (законные представители)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231/1,9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Компенсация части родительской платы, взимаемой с родителей (законных представителей) за присмотр и уход за детьми, осваивающими образовательные программы дошкольного образования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1989262,00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1523587,39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76,59</a:t>
                      </a: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Невыполнение в связи с болезнью детей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16421810"/>
                  </a:ext>
                </a:extLst>
              </a:tr>
              <a:tr h="303022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по подпрограмме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231/1,9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1989262,00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1523587,39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76,59</a:t>
                      </a: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10415541"/>
                  </a:ext>
                </a:extLst>
              </a:tr>
              <a:tr h="244514"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«Школьное питание»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«Школьное питание»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9169"/>
                  </a:ext>
                </a:extLst>
              </a:tr>
              <a:tr h="1222313">
                <a:tc rowSpan="2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Обучающиеся в 1-4 классах включительно в муниципальных общеобразовательных учреждениях</a:t>
                      </a: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587/4,5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Бесплатное питание один раз в день в период учебного процесса в сумме 85,0 руб.</a:t>
                      </a: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1040888,00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537891,83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51,68</a:t>
                      </a: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Невыполнение в связи с болезнью детей</a:t>
                      </a: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93282152"/>
                  </a:ext>
                </a:extLst>
              </a:tr>
              <a:tr h="1222313">
                <a:tc v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Обучающиеся в 1- 11 классах (включительно ) дети – инвалиды и дети с ограниченными возможностями</a:t>
                      </a: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307/2,5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Бесплатное (горячее) питание в период учебного процесса на сумму 140,0 руб.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5877856,00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2600586,43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44,24</a:t>
                      </a: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Невыполнение в связи с болезнью детей</a:t>
                      </a: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395369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1B7EF8E-B85B-D465-6A9A-973104E4F391}"/>
              </a:ext>
            </a:extLst>
          </p:cNvPr>
          <p:cNvSpPr txBox="1"/>
          <p:nvPr/>
        </p:nvSpPr>
        <p:spPr>
          <a:xfrm>
            <a:off x="2606879" y="411049"/>
            <a:ext cx="61533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программа «Развитие образования»</a:t>
            </a:r>
            <a:endParaRPr lang="ru-RU" sz="12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94FD190-F88E-8A42-3D87-1DB7F25E1711}"/>
              </a:ext>
            </a:extLst>
          </p:cNvPr>
          <p:cNvSpPr txBox="1"/>
          <p:nvPr/>
        </p:nvSpPr>
        <p:spPr>
          <a:xfrm>
            <a:off x="3902268" y="704292"/>
            <a:ext cx="3173135" cy="2616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Поддержка семей с детьми</a:t>
            </a:r>
            <a:endParaRPr lang="ru-RU" sz="11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1" name="Рисунок 10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5D0DD198-91CA-214C-A7B0-2AC04D782F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b="5994"/>
          <a:stretch/>
        </p:blipFill>
        <p:spPr>
          <a:xfrm>
            <a:off x="412485" y="2162750"/>
            <a:ext cx="1678523" cy="111506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8D380DE6-F378-9036-70C2-15EBB9A33B2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0727" y="4059180"/>
            <a:ext cx="1845106" cy="138684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48278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6A915044-3EA7-60D5-3554-F200B234400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6926AC5-6D82-E67A-1D48-E947992E0E57}"/>
              </a:ext>
            </a:extLst>
          </p:cNvPr>
          <p:cNvSpPr txBox="1"/>
          <p:nvPr/>
        </p:nvSpPr>
        <p:spPr>
          <a:xfrm>
            <a:off x="2590101" y="167768"/>
            <a:ext cx="61533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программа «Развитие образования»</a:t>
            </a:r>
            <a:endParaRPr lang="ru-RU" sz="12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2A13556-DEF7-9E8A-B780-13BD898E01D5}"/>
              </a:ext>
            </a:extLst>
          </p:cNvPr>
          <p:cNvSpPr txBox="1"/>
          <p:nvPr/>
        </p:nvSpPr>
        <p:spPr>
          <a:xfrm>
            <a:off x="3952602" y="481730"/>
            <a:ext cx="3173135" cy="2616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Поддержка семей с детьми</a:t>
            </a:r>
            <a:endParaRPr lang="ru-RU" sz="11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21D98E42-E5FC-2D7B-489A-A710713150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78030447"/>
              </p:ext>
            </p:extLst>
          </p:nvPr>
        </p:nvGraphicFramePr>
        <p:xfrm>
          <a:off x="186992" y="780303"/>
          <a:ext cx="11842681" cy="5456595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169007">
                  <a:extLst>
                    <a:ext uri="{9D8B030D-6E8A-4147-A177-3AD203B41FA5}">
                      <a16:colId xmlns="" xmlns:a16="http://schemas.microsoft.com/office/drawing/2014/main" val="85949468"/>
                    </a:ext>
                  </a:extLst>
                </a:gridCol>
                <a:gridCol w="1464092">
                  <a:extLst>
                    <a:ext uri="{9D8B030D-6E8A-4147-A177-3AD203B41FA5}">
                      <a16:colId xmlns="" xmlns:a16="http://schemas.microsoft.com/office/drawing/2014/main" val="1385891004"/>
                    </a:ext>
                  </a:extLst>
                </a:gridCol>
                <a:gridCol w="1645646">
                  <a:extLst>
                    <a:ext uri="{9D8B030D-6E8A-4147-A177-3AD203B41FA5}">
                      <a16:colId xmlns="" xmlns:a16="http://schemas.microsoft.com/office/drawing/2014/main" val="4099847007"/>
                    </a:ext>
                  </a:extLst>
                </a:gridCol>
                <a:gridCol w="120858">
                  <a:extLst>
                    <a:ext uri="{9D8B030D-6E8A-4147-A177-3AD203B41FA5}">
                      <a16:colId xmlns="" xmlns:a16="http://schemas.microsoft.com/office/drawing/2014/main" val="3004637438"/>
                    </a:ext>
                  </a:extLst>
                </a:gridCol>
                <a:gridCol w="1916031">
                  <a:extLst>
                    <a:ext uri="{9D8B030D-6E8A-4147-A177-3AD203B41FA5}">
                      <a16:colId xmlns="" xmlns:a16="http://schemas.microsoft.com/office/drawing/2014/main" val="16570507"/>
                    </a:ext>
                  </a:extLst>
                </a:gridCol>
                <a:gridCol w="990216">
                  <a:extLst>
                    <a:ext uri="{9D8B030D-6E8A-4147-A177-3AD203B41FA5}">
                      <a16:colId xmlns="" xmlns:a16="http://schemas.microsoft.com/office/drawing/2014/main" val="3045222702"/>
                    </a:ext>
                  </a:extLst>
                </a:gridCol>
                <a:gridCol w="940279"/>
                <a:gridCol w="948906"/>
                <a:gridCol w="1647646"/>
              </a:tblGrid>
              <a:tr h="253952"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представителей целевой группы/ Доля в общей численности населения %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поддержки за счет средств бюджета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поддержки за счет средств бюджета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расходов на поддержку, руб.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отклонений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35197561"/>
                  </a:ext>
                </a:extLst>
              </a:tr>
              <a:tr h="370840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(факт)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43262530"/>
                  </a:ext>
                </a:extLst>
              </a:tr>
              <a:tr h="244514"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«Школьное питание»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«Школьное питание»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9169"/>
                  </a:ext>
                </a:extLst>
              </a:tr>
              <a:tr h="3444241"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Обучающиеся в 5-11 классах из многодетных семей; из семей, имеющих среднедушевой доход ниже величины прожиточного минимума, установленный в Приморском крае; из семей, находящихся в социально- опасном положении; из числа детей – сирот и детей, оставшихся без попечения родителей, за исключением детей, находящихся на полном государственном обеспечении</a:t>
                      </a: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307/2,5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Бесплатное питание один раз в день в период учебного процесса на сумму 85,0 руб.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5877856,00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2600586,43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44,24</a:t>
                      </a: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Невыполнение в связи с болезнью детей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93282152"/>
                  </a:ext>
                </a:extLst>
              </a:tr>
              <a:tr h="601528"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из семей мобилизованных детей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23/0,19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Бесплатное питание школьников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309000,00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255680,00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82,74</a:t>
                      </a: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Невыполнение в связи с болезнью детей</a:t>
                      </a:r>
                    </a:p>
                    <a:p>
                      <a:endParaRPr lang="ru-RU" dirty="0"/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6342476"/>
                  </a:ext>
                </a:extLst>
              </a:tr>
              <a:tr h="316302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по подпрограмме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974/7,9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16375700,00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10930532,82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66,75</a:t>
                      </a: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3953697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C0D1E690-55B6-236A-598B-B919196C57F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3032" y="1970598"/>
            <a:ext cx="1841152" cy="1390008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3CFD52FB-DF16-F4E9-9F8B-A4D0C24487E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3033" y="5200649"/>
            <a:ext cx="1841152" cy="53340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8069307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25A531C4-1AF7-A217-AD68-1D31628DD7B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0776C8C-3E79-3B9B-075F-89B5F89B987D}"/>
              </a:ext>
            </a:extLst>
          </p:cNvPr>
          <p:cNvSpPr txBox="1"/>
          <p:nvPr/>
        </p:nvSpPr>
        <p:spPr>
          <a:xfrm>
            <a:off x="3969380" y="541483"/>
            <a:ext cx="3672991" cy="2616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Социальная поддержка педагогических работников</a:t>
            </a:r>
            <a:endParaRPr lang="ru-RU" sz="11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B37D3415-ABF2-B49A-EDF9-1FEABE05C0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92531348"/>
              </p:ext>
            </p:extLst>
          </p:nvPr>
        </p:nvGraphicFramePr>
        <p:xfrm>
          <a:off x="195986" y="915434"/>
          <a:ext cx="11439422" cy="2247971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096900">
                  <a:extLst>
                    <a:ext uri="{9D8B030D-6E8A-4147-A177-3AD203B41FA5}">
                      <a16:colId xmlns="" xmlns:a16="http://schemas.microsoft.com/office/drawing/2014/main" val="85949468"/>
                    </a:ext>
                  </a:extLst>
                </a:gridCol>
                <a:gridCol w="1415419">
                  <a:extLst>
                    <a:ext uri="{9D8B030D-6E8A-4147-A177-3AD203B41FA5}">
                      <a16:colId xmlns="" xmlns:a16="http://schemas.microsoft.com/office/drawing/2014/main" val="1385891004"/>
                    </a:ext>
                  </a:extLst>
                </a:gridCol>
                <a:gridCol w="1590938">
                  <a:extLst>
                    <a:ext uri="{9D8B030D-6E8A-4147-A177-3AD203B41FA5}">
                      <a16:colId xmlns="" xmlns:a16="http://schemas.microsoft.com/office/drawing/2014/main" val="4099847007"/>
                    </a:ext>
                  </a:extLst>
                </a:gridCol>
                <a:gridCol w="116840">
                  <a:extLst>
                    <a:ext uri="{9D8B030D-6E8A-4147-A177-3AD203B41FA5}">
                      <a16:colId xmlns="" xmlns:a16="http://schemas.microsoft.com/office/drawing/2014/main" val="3004637438"/>
                    </a:ext>
                  </a:extLst>
                </a:gridCol>
                <a:gridCol w="1852334">
                  <a:extLst>
                    <a:ext uri="{9D8B030D-6E8A-4147-A177-3AD203B41FA5}">
                      <a16:colId xmlns="" xmlns:a16="http://schemas.microsoft.com/office/drawing/2014/main" val="16570507"/>
                    </a:ext>
                  </a:extLst>
                </a:gridCol>
                <a:gridCol w="844341">
                  <a:extLst>
                    <a:ext uri="{9D8B030D-6E8A-4147-A177-3AD203B41FA5}">
                      <a16:colId xmlns="" xmlns:a16="http://schemas.microsoft.com/office/drawing/2014/main" val="3045222702"/>
                    </a:ext>
                  </a:extLst>
                </a:gridCol>
                <a:gridCol w="922183">
                  <a:extLst>
                    <a:ext uri="{9D8B030D-6E8A-4147-A177-3AD203B41FA5}">
                      <a16:colId xmlns="" xmlns:a16="http://schemas.microsoft.com/office/drawing/2014/main" val="871694421"/>
                    </a:ext>
                  </a:extLst>
                </a:gridCol>
                <a:gridCol w="1009290"/>
                <a:gridCol w="1591177"/>
              </a:tblGrid>
              <a:tr h="253952"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представителей целевой группы/ Доля в общей численности населения %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поддержки за счет средств бюджета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поддержки за счет средств бюджета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расходов на поддержку, руб.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отклонений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35197561"/>
                  </a:ext>
                </a:extLst>
              </a:tr>
              <a:tr h="370840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(факт)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43262530"/>
                  </a:ext>
                </a:extLst>
              </a:tr>
              <a:tr h="244514"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«Руководство и управление в сфере образования»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«Школьное питание»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9169"/>
                  </a:ext>
                </a:extLst>
              </a:tr>
              <a:tr h="1302417"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Педагогические работники (молодые специалисты) муниципальных образовательных учреждений)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7/0,06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Ежемесячная денежная выплата в размере 10000 руб. предоставляемая до достижения трехлетнего педагогического стажа в образовательной организации</a:t>
                      </a: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2150000,00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2144865,08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99,76</a:t>
                      </a: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93282152"/>
                  </a:ext>
                </a:extLst>
              </a:tr>
            </a:tbl>
          </a:graphicData>
        </a:graphic>
      </p:graphicFrame>
      <p:pic>
        <p:nvPicPr>
          <p:cNvPr id="6" name="Рисунок 5" descr="Изображение выглядит как текст, человек&#10;&#10;Автоматически созданное описание">
            <a:extLst>
              <a:ext uri="{FF2B5EF4-FFF2-40B4-BE49-F238E27FC236}">
                <a16:creationId xmlns="" xmlns:a16="http://schemas.microsoft.com/office/drawing/2014/main" id="{AD90E3B5-9284-F1D9-75DD-A036B17D0F9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6216" y="1689483"/>
            <a:ext cx="1861788" cy="120513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8A8FF344-6919-B8A2-3390-0B0078786E62}"/>
              </a:ext>
            </a:extLst>
          </p:cNvPr>
          <p:cNvSpPr txBox="1"/>
          <p:nvPr/>
        </p:nvSpPr>
        <p:spPr>
          <a:xfrm>
            <a:off x="3610051" y="3213110"/>
            <a:ext cx="3672991" cy="2616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Стимулирование талантливых детей</a:t>
            </a:r>
            <a:endParaRPr lang="ru-RU" sz="11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="" xmlns:a16="http://schemas.microsoft.com/office/drawing/2014/main" id="{76AE0081-1A0D-2CC2-0A97-507E958760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52769271"/>
              </p:ext>
            </p:extLst>
          </p:nvPr>
        </p:nvGraphicFramePr>
        <p:xfrm>
          <a:off x="195986" y="3574129"/>
          <a:ext cx="11444122" cy="2535598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096900">
                  <a:extLst>
                    <a:ext uri="{9D8B030D-6E8A-4147-A177-3AD203B41FA5}">
                      <a16:colId xmlns="" xmlns:a16="http://schemas.microsoft.com/office/drawing/2014/main" val="85949468"/>
                    </a:ext>
                  </a:extLst>
                </a:gridCol>
                <a:gridCol w="1415419">
                  <a:extLst>
                    <a:ext uri="{9D8B030D-6E8A-4147-A177-3AD203B41FA5}">
                      <a16:colId xmlns="" xmlns:a16="http://schemas.microsoft.com/office/drawing/2014/main" val="1385891004"/>
                    </a:ext>
                  </a:extLst>
                </a:gridCol>
                <a:gridCol w="1590938">
                  <a:extLst>
                    <a:ext uri="{9D8B030D-6E8A-4147-A177-3AD203B41FA5}">
                      <a16:colId xmlns="" xmlns:a16="http://schemas.microsoft.com/office/drawing/2014/main" val="4099847007"/>
                    </a:ext>
                  </a:extLst>
                </a:gridCol>
                <a:gridCol w="116840">
                  <a:extLst>
                    <a:ext uri="{9D8B030D-6E8A-4147-A177-3AD203B41FA5}">
                      <a16:colId xmlns="" xmlns:a16="http://schemas.microsoft.com/office/drawing/2014/main" val="3004637438"/>
                    </a:ext>
                  </a:extLst>
                </a:gridCol>
                <a:gridCol w="1852334">
                  <a:extLst>
                    <a:ext uri="{9D8B030D-6E8A-4147-A177-3AD203B41FA5}">
                      <a16:colId xmlns="" xmlns:a16="http://schemas.microsoft.com/office/drawing/2014/main" val="16570507"/>
                    </a:ext>
                  </a:extLst>
                </a:gridCol>
                <a:gridCol w="918051">
                  <a:extLst>
                    <a:ext uri="{9D8B030D-6E8A-4147-A177-3AD203B41FA5}">
                      <a16:colId xmlns="" xmlns:a16="http://schemas.microsoft.com/office/drawing/2014/main" val="3045222702"/>
                    </a:ext>
                  </a:extLst>
                </a:gridCol>
                <a:gridCol w="879894"/>
                <a:gridCol w="940280"/>
                <a:gridCol w="1633466"/>
              </a:tblGrid>
              <a:tr h="253952"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представителей целевой группы/ Доля в общей численности населения %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поддержки за счет средств бюджета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поддержки за счет средств бюджета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расходов на поддержку, руб.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отклонений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35197561"/>
                  </a:ext>
                </a:extLst>
              </a:tr>
              <a:tr h="370840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2023год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43262530"/>
                  </a:ext>
                </a:extLst>
              </a:tr>
              <a:tr h="244514"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«Руководство и управление в сфере образования»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«Школьное питание»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9169"/>
                  </a:ext>
                </a:extLst>
              </a:tr>
              <a:tr h="763398"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Учащиеся - школьники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1/0,01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Выплата стипендии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10000,00</a:t>
                      </a: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10000,00</a:t>
                      </a: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100,00</a:t>
                      </a: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6342476"/>
                  </a:ext>
                </a:extLst>
              </a:tr>
              <a:tr h="413323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по подпрограмме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8/0,06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2160000,00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2154865,08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99,76</a:t>
                      </a: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58678877"/>
                  </a:ext>
                </a:extLst>
              </a:tr>
              <a:tr h="413323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ПО ПРОГРАММЕ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1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1213/9,9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>
                    <a:solidFill>
                      <a:srgbClr val="FFFF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1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20524962,00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1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14608985,29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72837709"/>
                  </a:ext>
                </a:extLst>
              </a:tr>
            </a:tbl>
          </a:graphicData>
        </a:graphic>
      </p:graphicFrame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CFEDD157-753E-515F-A0E6-91E6D23B989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1183" y="4259287"/>
            <a:ext cx="2011854" cy="64623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4B3831B-0031-6916-9E08-AB0774621E91}"/>
              </a:ext>
            </a:extLst>
          </p:cNvPr>
          <p:cNvSpPr txBox="1"/>
          <p:nvPr/>
        </p:nvSpPr>
        <p:spPr>
          <a:xfrm>
            <a:off x="2590101" y="167768"/>
            <a:ext cx="61533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программа «Развитие образования»</a:t>
            </a:r>
            <a:endParaRPr lang="ru-RU" sz="12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997118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6578B813-8BB4-7318-02C7-61398233BE3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0A0E3D2-D50C-C90D-9A01-27DCAED2E810}"/>
              </a:ext>
            </a:extLst>
          </p:cNvPr>
          <p:cNvSpPr txBox="1"/>
          <p:nvPr/>
        </p:nvSpPr>
        <p:spPr>
          <a:xfrm>
            <a:off x="3994546" y="532065"/>
            <a:ext cx="3672991" cy="2616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Поддержка пенсионеров</a:t>
            </a:r>
            <a:endParaRPr lang="ru-RU" sz="11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8625217E-2F00-BA06-E730-B70E399650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60461230"/>
              </p:ext>
            </p:extLst>
          </p:nvPr>
        </p:nvGraphicFramePr>
        <p:xfrm>
          <a:off x="112872" y="880973"/>
          <a:ext cx="11740771" cy="2264899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152719">
                  <a:extLst>
                    <a:ext uri="{9D8B030D-6E8A-4147-A177-3AD203B41FA5}">
                      <a16:colId xmlns="" xmlns:a16="http://schemas.microsoft.com/office/drawing/2014/main" val="85949468"/>
                    </a:ext>
                  </a:extLst>
                </a:gridCol>
                <a:gridCol w="1453097">
                  <a:extLst>
                    <a:ext uri="{9D8B030D-6E8A-4147-A177-3AD203B41FA5}">
                      <a16:colId xmlns="" xmlns:a16="http://schemas.microsoft.com/office/drawing/2014/main" val="1385891004"/>
                    </a:ext>
                  </a:extLst>
                </a:gridCol>
                <a:gridCol w="1753239">
                  <a:extLst>
                    <a:ext uri="{9D8B030D-6E8A-4147-A177-3AD203B41FA5}">
                      <a16:colId xmlns="" xmlns:a16="http://schemas.microsoft.com/office/drawing/2014/main" val="4099847007"/>
                    </a:ext>
                  </a:extLst>
                </a:gridCol>
                <a:gridCol w="1901643">
                  <a:extLst>
                    <a:ext uri="{9D8B030D-6E8A-4147-A177-3AD203B41FA5}">
                      <a16:colId xmlns="" xmlns:a16="http://schemas.microsoft.com/office/drawing/2014/main" val="16570507"/>
                    </a:ext>
                  </a:extLst>
                </a:gridCol>
                <a:gridCol w="866817">
                  <a:extLst>
                    <a:ext uri="{9D8B030D-6E8A-4147-A177-3AD203B41FA5}">
                      <a16:colId xmlns="" xmlns:a16="http://schemas.microsoft.com/office/drawing/2014/main" val="3045222702"/>
                    </a:ext>
                  </a:extLst>
                </a:gridCol>
                <a:gridCol w="826781">
                  <a:extLst>
                    <a:ext uri="{9D8B030D-6E8A-4147-A177-3AD203B41FA5}">
                      <a16:colId xmlns="" xmlns:a16="http://schemas.microsoft.com/office/drawing/2014/main" val="871694421"/>
                    </a:ext>
                  </a:extLst>
                </a:gridCol>
                <a:gridCol w="955966">
                  <a:extLst>
                    <a:ext uri="{9D8B030D-6E8A-4147-A177-3AD203B41FA5}">
                      <a16:colId xmlns="" xmlns:a16="http://schemas.microsoft.com/office/drawing/2014/main" val="3868197460"/>
                    </a:ext>
                  </a:extLst>
                </a:gridCol>
                <a:gridCol w="1830509">
                  <a:extLst>
                    <a:ext uri="{9D8B030D-6E8A-4147-A177-3AD203B41FA5}">
                      <a16:colId xmlns="" xmlns:a16="http://schemas.microsoft.com/office/drawing/2014/main" val="1586940906"/>
                    </a:ext>
                  </a:extLst>
                </a:gridCol>
              </a:tblGrid>
              <a:tr h="253952"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представителей целевой группы/ Доля в общей численности населения %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поддержки за счет средств бюджета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расходов на поддержку, руб.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отклонений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35197561"/>
                  </a:ext>
                </a:extLst>
              </a:tr>
              <a:tr h="370840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(факт)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43262530"/>
                  </a:ext>
                </a:extLst>
              </a:tr>
              <a:tr h="1302417"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Пенсионеры из числа, бывших муниципальных служащих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11/0,1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Доплата к пенсии муниципальных служащих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885215,00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885215,00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100,00</a:t>
                      </a: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93282152"/>
                  </a:ext>
                </a:extLst>
              </a:tr>
              <a:tr h="261442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11/0,1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885215,00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885215,00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060722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F8A3F20B-746C-6F3A-B80C-8B7D0C58EE45}"/>
              </a:ext>
            </a:extLst>
          </p:cNvPr>
          <p:cNvSpPr txBox="1"/>
          <p:nvPr/>
        </p:nvSpPr>
        <p:spPr>
          <a:xfrm>
            <a:off x="2590101" y="167768"/>
            <a:ext cx="61533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программа «Муниципальное управление»</a:t>
            </a:r>
            <a:endParaRPr lang="ru-RU" sz="12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Рисунок 6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6FE11881-DFD4-B13B-7F3D-DB08DFE2C13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1595" y="1648718"/>
            <a:ext cx="2059877" cy="11532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886CAF8-3B74-DB92-668B-D393B71F7D42}"/>
              </a:ext>
            </a:extLst>
          </p:cNvPr>
          <p:cNvSpPr txBox="1"/>
          <p:nvPr/>
        </p:nvSpPr>
        <p:spPr>
          <a:xfrm>
            <a:off x="2843169" y="3233170"/>
            <a:ext cx="61533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программа «Развитие малого и среднего предпринимательства»</a:t>
            </a:r>
            <a:endParaRPr lang="ru-RU" sz="12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="" xmlns:a16="http://schemas.microsoft.com/office/drawing/2014/main" id="{FB2F1298-02AD-AF3B-D948-D1279D9F8C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50776816"/>
              </p:ext>
            </p:extLst>
          </p:nvPr>
        </p:nvGraphicFramePr>
        <p:xfrm>
          <a:off x="171595" y="4076832"/>
          <a:ext cx="11740771" cy="2098849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152719">
                  <a:extLst>
                    <a:ext uri="{9D8B030D-6E8A-4147-A177-3AD203B41FA5}">
                      <a16:colId xmlns="" xmlns:a16="http://schemas.microsoft.com/office/drawing/2014/main" val="85949468"/>
                    </a:ext>
                  </a:extLst>
                </a:gridCol>
                <a:gridCol w="1453097">
                  <a:extLst>
                    <a:ext uri="{9D8B030D-6E8A-4147-A177-3AD203B41FA5}">
                      <a16:colId xmlns="" xmlns:a16="http://schemas.microsoft.com/office/drawing/2014/main" val="1385891004"/>
                    </a:ext>
                  </a:extLst>
                </a:gridCol>
                <a:gridCol w="1753239">
                  <a:extLst>
                    <a:ext uri="{9D8B030D-6E8A-4147-A177-3AD203B41FA5}">
                      <a16:colId xmlns="" xmlns:a16="http://schemas.microsoft.com/office/drawing/2014/main" val="4099847007"/>
                    </a:ext>
                  </a:extLst>
                </a:gridCol>
                <a:gridCol w="1901643">
                  <a:extLst>
                    <a:ext uri="{9D8B030D-6E8A-4147-A177-3AD203B41FA5}">
                      <a16:colId xmlns="" xmlns:a16="http://schemas.microsoft.com/office/drawing/2014/main" val="16570507"/>
                    </a:ext>
                  </a:extLst>
                </a:gridCol>
                <a:gridCol w="866817">
                  <a:extLst>
                    <a:ext uri="{9D8B030D-6E8A-4147-A177-3AD203B41FA5}">
                      <a16:colId xmlns="" xmlns:a16="http://schemas.microsoft.com/office/drawing/2014/main" val="3045222702"/>
                    </a:ext>
                  </a:extLst>
                </a:gridCol>
                <a:gridCol w="826781">
                  <a:extLst>
                    <a:ext uri="{9D8B030D-6E8A-4147-A177-3AD203B41FA5}">
                      <a16:colId xmlns="" xmlns:a16="http://schemas.microsoft.com/office/drawing/2014/main" val="871694421"/>
                    </a:ext>
                  </a:extLst>
                </a:gridCol>
                <a:gridCol w="955966">
                  <a:extLst>
                    <a:ext uri="{9D8B030D-6E8A-4147-A177-3AD203B41FA5}">
                      <a16:colId xmlns="" xmlns:a16="http://schemas.microsoft.com/office/drawing/2014/main" val="3868197460"/>
                    </a:ext>
                  </a:extLst>
                </a:gridCol>
                <a:gridCol w="1830509">
                  <a:extLst>
                    <a:ext uri="{9D8B030D-6E8A-4147-A177-3AD203B41FA5}">
                      <a16:colId xmlns="" xmlns:a16="http://schemas.microsoft.com/office/drawing/2014/main" val="1586940906"/>
                    </a:ext>
                  </a:extLst>
                </a:gridCol>
              </a:tblGrid>
              <a:tr h="253952"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представителей целевой группы/ Доля в общей численности населения %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поддержки за счет средств бюджета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расходов на поддержку, руб.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отклонений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35197561"/>
                  </a:ext>
                </a:extLst>
              </a:tr>
              <a:tr h="370840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(факт)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43262530"/>
                  </a:ext>
                </a:extLst>
              </a:tr>
              <a:tr h="1136367"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Субъекты малого и среднего предпринимательства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1/0,01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Возмещение части затрат, связанных с уплатой платежей, по мероприятиям, связанным с содействием развитию лизинга оборудования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300000,00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300000,00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93282152"/>
                  </a:ext>
                </a:extLst>
              </a:tr>
              <a:tr h="261442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1/0,1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300000,00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300000,00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060722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BC088613-2852-6130-B127-1C43FF557C19}"/>
              </a:ext>
            </a:extLst>
          </p:cNvPr>
          <p:cNvSpPr txBox="1"/>
          <p:nvPr/>
        </p:nvSpPr>
        <p:spPr>
          <a:xfrm>
            <a:off x="4036490" y="3595958"/>
            <a:ext cx="3978485" cy="43088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Поддержка субъектов малого и среднего предпринимательства</a:t>
            </a:r>
            <a:endParaRPr lang="ru-RU" sz="11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954DD269-DB2F-FDB4-38D9-0F017CACB3A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2433" y="4795270"/>
            <a:ext cx="1561867" cy="104250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4490409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A6D16CF5-FDFC-D649-3A34-A3908EBC0FE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970796A-277E-A00C-5986-950125E7FFD6}"/>
              </a:ext>
            </a:extLst>
          </p:cNvPr>
          <p:cNvSpPr txBox="1"/>
          <p:nvPr/>
        </p:nvSpPr>
        <p:spPr>
          <a:xfrm>
            <a:off x="2868336" y="196355"/>
            <a:ext cx="61533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программа «Обеспечение жильем молодых семей»</a:t>
            </a:r>
            <a:endParaRPr lang="ru-RU" sz="12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1ABA924-7449-7E07-50AB-9741503E3D69}"/>
              </a:ext>
            </a:extLst>
          </p:cNvPr>
          <p:cNvSpPr txBox="1"/>
          <p:nvPr/>
        </p:nvSpPr>
        <p:spPr>
          <a:xfrm>
            <a:off x="4106757" y="559143"/>
            <a:ext cx="3978485" cy="2616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Улучшение жилищных условий молодых семей</a:t>
            </a:r>
            <a:endParaRPr lang="ru-RU" sz="11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E4863239-5870-FBEC-219A-6988244283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91731347"/>
              </p:ext>
            </p:extLst>
          </p:nvPr>
        </p:nvGraphicFramePr>
        <p:xfrm>
          <a:off x="112872" y="880973"/>
          <a:ext cx="11740771" cy="1972667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152719">
                  <a:extLst>
                    <a:ext uri="{9D8B030D-6E8A-4147-A177-3AD203B41FA5}">
                      <a16:colId xmlns="" xmlns:a16="http://schemas.microsoft.com/office/drawing/2014/main" val="85949468"/>
                    </a:ext>
                  </a:extLst>
                </a:gridCol>
                <a:gridCol w="1453097">
                  <a:extLst>
                    <a:ext uri="{9D8B030D-6E8A-4147-A177-3AD203B41FA5}">
                      <a16:colId xmlns="" xmlns:a16="http://schemas.microsoft.com/office/drawing/2014/main" val="1385891004"/>
                    </a:ext>
                  </a:extLst>
                </a:gridCol>
                <a:gridCol w="1753239">
                  <a:extLst>
                    <a:ext uri="{9D8B030D-6E8A-4147-A177-3AD203B41FA5}">
                      <a16:colId xmlns="" xmlns:a16="http://schemas.microsoft.com/office/drawing/2014/main" val="4099847007"/>
                    </a:ext>
                  </a:extLst>
                </a:gridCol>
                <a:gridCol w="1901643">
                  <a:extLst>
                    <a:ext uri="{9D8B030D-6E8A-4147-A177-3AD203B41FA5}">
                      <a16:colId xmlns="" xmlns:a16="http://schemas.microsoft.com/office/drawing/2014/main" val="16570507"/>
                    </a:ext>
                  </a:extLst>
                </a:gridCol>
                <a:gridCol w="866817">
                  <a:extLst>
                    <a:ext uri="{9D8B030D-6E8A-4147-A177-3AD203B41FA5}">
                      <a16:colId xmlns="" xmlns:a16="http://schemas.microsoft.com/office/drawing/2014/main" val="3045222702"/>
                    </a:ext>
                  </a:extLst>
                </a:gridCol>
                <a:gridCol w="826781">
                  <a:extLst>
                    <a:ext uri="{9D8B030D-6E8A-4147-A177-3AD203B41FA5}">
                      <a16:colId xmlns="" xmlns:a16="http://schemas.microsoft.com/office/drawing/2014/main" val="871694421"/>
                    </a:ext>
                  </a:extLst>
                </a:gridCol>
                <a:gridCol w="955966">
                  <a:extLst>
                    <a:ext uri="{9D8B030D-6E8A-4147-A177-3AD203B41FA5}">
                      <a16:colId xmlns="" xmlns:a16="http://schemas.microsoft.com/office/drawing/2014/main" val="3868197460"/>
                    </a:ext>
                  </a:extLst>
                </a:gridCol>
                <a:gridCol w="1830509">
                  <a:extLst>
                    <a:ext uri="{9D8B030D-6E8A-4147-A177-3AD203B41FA5}">
                      <a16:colId xmlns="" xmlns:a16="http://schemas.microsoft.com/office/drawing/2014/main" val="1586940906"/>
                    </a:ext>
                  </a:extLst>
                </a:gridCol>
              </a:tblGrid>
              <a:tr h="253952"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представителей целевой группы/ Доля в общей численности населения %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поддержки за счет средств бюджета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расходов на поддержку, руб.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отклонений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35197561"/>
                  </a:ext>
                </a:extLst>
              </a:tr>
              <a:tr h="370840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(факт)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43262530"/>
                  </a:ext>
                </a:extLst>
              </a:tr>
              <a:tr h="1010185"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Молодые семьи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2//0,02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Социальные выплаты на приобретение жилья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3402000,00</a:t>
                      </a: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3402000,00</a:t>
                      </a: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100,00</a:t>
                      </a: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93282152"/>
                  </a:ext>
                </a:extLst>
              </a:tr>
              <a:tr h="261442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2/0,2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3402000,00</a:t>
                      </a: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3402000,00</a:t>
                      </a: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100,00</a:t>
                      </a: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0607224"/>
                  </a:ext>
                </a:extLst>
              </a:tr>
            </a:tbl>
          </a:graphicData>
        </a:graphic>
      </p:graphicFrame>
      <p:pic>
        <p:nvPicPr>
          <p:cNvPr id="7" name="Рисунок 6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6F4EADBA-5B5B-8BBF-09D5-2AD3ED84154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0025" y="1657350"/>
            <a:ext cx="2009775" cy="8761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BEC4E10A-2456-90A8-6919-2F9752A5C948}"/>
              </a:ext>
            </a:extLst>
          </p:cNvPr>
          <p:cNvSpPr txBox="1"/>
          <p:nvPr/>
        </p:nvSpPr>
        <p:spPr>
          <a:xfrm>
            <a:off x="2718731" y="2999007"/>
            <a:ext cx="681955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программа «Управление и распоряжение муниципальным имуществом»</a:t>
            </a:r>
            <a:endParaRPr lang="ru-RU" sz="12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BD7601EC-9751-E653-9C7A-7A6FFA6F54C0}"/>
              </a:ext>
            </a:extLst>
          </p:cNvPr>
          <p:cNvSpPr txBox="1"/>
          <p:nvPr/>
        </p:nvSpPr>
        <p:spPr>
          <a:xfrm>
            <a:off x="3294424" y="3320385"/>
            <a:ext cx="4574449" cy="2616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Поддержка детей-сирот, оставшихся без попечения родителей</a:t>
            </a:r>
            <a:endParaRPr lang="ru-RU" sz="11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="" xmlns:a16="http://schemas.microsoft.com/office/drawing/2014/main" id="{0F688CC2-87A0-0F7A-15AC-42DE3777E0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41515361"/>
              </p:ext>
            </p:extLst>
          </p:nvPr>
        </p:nvGraphicFramePr>
        <p:xfrm>
          <a:off x="112871" y="3626374"/>
          <a:ext cx="11740771" cy="2495551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152719">
                  <a:extLst>
                    <a:ext uri="{9D8B030D-6E8A-4147-A177-3AD203B41FA5}">
                      <a16:colId xmlns="" xmlns:a16="http://schemas.microsoft.com/office/drawing/2014/main" val="85949468"/>
                    </a:ext>
                  </a:extLst>
                </a:gridCol>
                <a:gridCol w="1453097">
                  <a:extLst>
                    <a:ext uri="{9D8B030D-6E8A-4147-A177-3AD203B41FA5}">
                      <a16:colId xmlns="" xmlns:a16="http://schemas.microsoft.com/office/drawing/2014/main" val="1385891004"/>
                    </a:ext>
                  </a:extLst>
                </a:gridCol>
                <a:gridCol w="1753239">
                  <a:extLst>
                    <a:ext uri="{9D8B030D-6E8A-4147-A177-3AD203B41FA5}">
                      <a16:colId xmlns="" xmlns:a16="http://schemas.microsoft.com/office/drawing/2014/main" val="4099847007"/>
                    </a:ext>
                  </a:extLst>
                </a:gridCol>
                <a:gridCol w="1901643">
                  <a:extLst>
                    <a:ext uri="{9D8B030D-6E8A-4147-A177-3AD203B41FA5}">
                      <a16:colId xmlns="" xmlns:a16="http://schemas.microsoft.com/office/drawing/2014/main" val="16570507"/>
                    </a:ext>
                  </a:extLst>
                </a:gridCol>
                <a:gridCol w="866817">
                  <a:extLst>
                    <a:ext uri="{9D8B030D-6E8A-4147-A177-3AD203B41FA5}">
                      <a16:colId xmlns="" xmlns:a16="http://schemas.microsoft.com/office/drawing/2014/main" val="3045222702"/>
                    </a:ext>
                  </a:extLst>
                </a:gridCol>
                <a:gridCol w="945559">
                  <a:extLst>
                    <a:ext uri="{9D8B030D-6E8A-4147-A177-3AD203B41FA5}">
                      <a16:colId xmlns="" xmlns:a16="http://schemas.microsoft.com/office/drawing/2014/main" val="871694421"/>
                    </a:ext>
                  </a:extLst>
                </a:gridCol>
                <a:gridCol w="981512">
                  <a:extLst>
                    <a:ext uri="{9D8B030D-6E8A-4147-A177-3AD203B41FA5}">
                      <a16:colId xmlns="" xmlns:a16="http://schemas.microsoft.com/office/drawing/2014/main" val="223830674"/>
                    </a:ext>
                  </a:extLst>
                </a:gridCol>
                <a:gridCol w="1686185">
                  <a:extLst>
                    <a:ext uri="{9D8B030D-6E8A-4147-A177-3AD203B41FA5}">
                      <a16:colId xmlns="" xmlns:a16="http://schemas.microsoft.com/office/drawing/2014/main" val="3212771771"/>
                    </a:ext>
                  </a:extLst>
                </a:gridCol>
              </a:tblGrid>
              <a:tr h="253952"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представителей целевой группы/ Доля в общей численности населения %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поддержки за счет средств бюджета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расходов на поддержку, руб.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отклонений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35197561"/>
                  </a:ext>
                </a:extLst>
              </a:tr>
              <a:tr h="370840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(факт)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43262530"/>
                  </a:ext>
                </a:extLst>
              </a:tr>
              <a:tr h="1010185"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– сироты и дети, оставшиеся без попечения родителей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123/1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жилыми помещениями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13266239,13</a:t>
                      </a: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12788071,48</a:t>
                      </a: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96,40</a:t>
                      </a: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93282152"/>
                  </a:ext>
                </a:extLst>
              </a:tr>
              <a:tr h="261442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123/1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13266239,13</a:t>
                      </a: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12788071,48</a:t>
                      </a: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96,40</a:t>
                      </a: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0607224"/>
                  </a:ext>
                </a:extLst>
              </a:tr>
              <a:tr h="261442">
                <a:tc gridSpan="8"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59796688"/>
                  </a:ext>
                </a:extLst>
              </a:tr>
              <a:tr h="261442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по целевым группам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1350/11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38378416,13</a:t>
                      </a:r>
                    </a:p>
                  </a:txBody>
                  <a:tcPr marL="7620" marR="7620" marT="7620" marB="0" anchor="b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31984271,77</a:t>
                      </a:r>
                    </a:p>
                  </a:txBody>
                  <a:tcPr marL="7620" marR="7620" marT="7620" marB="0" anchor="b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83,34</a:t>
                      </a:r>
                    </a:p>
                  </a:txBody>
                  <a:tcPr marL="7620" marR="7620" marT="7620" marB="0" anchor="b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42718665"/>
                  </a:ext>
                </a:extLst>
              </a:tr>
            </a:tbl>
          </a:graphicData>
        </a:graphic>
      </p:graphicFrame>
      <p:pic>
        <p:nvPicPr>
          <p:cNvPr id="11" name="Рисунок 10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D1898DC2-2B8F-CD59-5C4A-E56E8FF66C4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3151" y="4326002"/>
            <a:ext cx="1603521" cy="87464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0232701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7CA242B5-91DB-D4A4-B587-F65D91566C5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260E09DA-70D6-2B7F-5D40-DC6070ED7BF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082" y="101935"/>
            <a:ext cx="2875065" cy="17268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BF37A3B-617C-7307-F37A-73E1A70D630D}"/>
              </a:ext>
            </a:extLst>
          </p:cNvPr>
          <p:cNvSpPr txBox="1"/>
          <p:nvPr/>
        </p:nvSpPr>
        <p:spPr>
          <a:xfrm>
            <a:off x="3182398" y="157454"/>
            <a:ext cx="845295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инициативного бюджетирования «Твой проект» - инициируемый жителями муниципального образования общественно значимый проект по строительству (реконструкции), ремонту и благоустройству объекта инфраструктуры муниципальной собственности, определенный населением в качестве приоритетного, направленный на улучшение качества жизни населения.</a:t>
            </a: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инфраструктуры - объекты благоустройства, объекты культуры и объекты, используемые для проведения общественных и культурно-массовых мероприятий, объекты уличного освещения, автомобильные дороги и сооружения на них, детские и спортивные объекты, объекты водоснабжения и водоотведения.</a:t>
            </a: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конкурс «Твой проект» жителями округа были представлены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инициативных проектов. По результатам открытого голосования, победителями определены 2 проекта, набравшие большинство голосов.</a:t>
            </a:r>
          </a:p>
          <a:p>
            <a:pPr algn="just"/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4A30A6A-2E88-79D9-7926-E6AD97A5291F}"/>
              </a:ext>
            </a:extLst>
          </p:cNvPr>
          <p:cNvSpPr txBox="1"/>
          <p:nvPr/>
        </p:nvSpPr>
        <p:spPr>
          <a:xfrm>
            <a:off x="287323" y="1986255"/>
            <a:ext cx="3462556" cy="2826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Детская игровая площадка с. Гражданка </a:t>
            </a:r>
          </a:p>
          <a:p>
            <a:pPr>
              <a:spcAft>
                <a:spcPts val="800"/>
              </a:spcAft>
            </a:pPr>
            <a:r>
              <a:rPr lang="ru-RU" sz="1000" i="1" cap="all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ПОДДЕРЖАЛО </a:t>
            </a:r>
            <a:r>
              <a:rPr lang="ru-RU" sz="1000" i="1" cap="all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</a:t>
            </a:r>
            <a:r>
              <a:rPr lang="ru-RU" sz="1000" cap="all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00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1009 </a:t>
            </a:r>
            <a:r>
              <a:rPr lang="ru-RU" sz="1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человека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RU" sz="1000" i="1" cap="all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ДАТА РЕАЛИЗАЦИИ </a:t>
            </a:r>
            <a:r>
              <a:rPr lang="ru-RU" sz="1000" i="1" cap="all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000" cap="all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cap="all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ru-RU" sz="1000" cap="all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.09.2023г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RU" sz="1000" i="1" cap="all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МЕСТО РЕАЛИЗАЦИИ </a:t>
            </a:r>
            <a:r>
              <a:rPr lang="ru-RU" sz="1000" i="1" cap="all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000" cap="all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с.Гражданка, ул.Юбилейная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RU" sz="1000" i="1" cap="all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СФЕРА -</a:t>
            </a:r>
            <a:r>
              <a:rPr lang="ru-RU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детские и спортивные объекты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RU" sz="1000" i="1" cap="all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ОСНОВНЫЕ БЛАГОПОЛУЧАТЕЛИ -</a:t>
            </a:r>
            <a:r>
              <a:rPr lang="ru-RU" sz="1000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00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дети школьного и дошкольного возраста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RU" sz="1000" i="1" cap="all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КУРАТОР</a:t>
            </a:r>
            <a:r>
              <a:rPr lang="ru-RU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Дубовцев Иван Владимирович (84236291494) (администрация АМО</a:t>
            </a:r>
            <a:r>
              <a:rPr lang="ru-RU" sz="1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spcAft>
                <a:spcPts val="800"/>
              </a:spcAft>
            </a:pPr>
            <a:r>
              <a:rPr lang="ru-RU" sz="1000" i="1" dirty="0" smtClean="0">
                <a:latin typeface="Times New Roman" pitchFamily="18" charset="0"/>
                <a:cs typeface="Times New Roman" pitchFamily="18" charset="0"/>
              </a:rPr>
              <a:t>ОЖИДАЕМЫЕ РЕЗУЛЬТАТЫ: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Благоустроить место провидения досуга детей дошкольного и школьного возраста, установить детскую игровую площадку</a:t>
            </a:r>
            <a:r>
              <a:rPr lang="ru-RU" sz="1000" dirty="0" smtClean="0"/>
              <a:t>.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2" name="Объект 14">
            <a:extLst>
              <a:ext uri="{FF2B5EF4-FFF2-40B4-BE49-F238E27FC236}">
                <a16:creationId xmlns:a16="http://schemas.microsoft.com/office/drawing/2014/main" xmlns="" id="{F351968F-A23E-ED4E-BC3E-89FC9B8127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97197" y="1992702"/>
            <a:ext cx="2127226" cy="1345722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584E0828-CC3D-58D7-E2A5-01EED1BE9DE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0684" y="5089585"/>
            <a:ext cx="1924659" cy="1345720"/>
          </a:xfrm>
          <a:prstGeom prst="rect">
            <a:avLst/>
          </a:prstGeom>
        </p:spPr>
      </p:pic>
      <p:pic>
        <p:nvPicPr>
          <p:cNvPr id="14" name="Рисунок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42030" y="1906437"/>
            <a:ext cx="4776159" cy="3648974"/>
          </a:xfrm>
          <a:prstGeom prst="rect">
            <a:avLst/>
          </a:prstGeom>
        </p:spPr>
      </p:pic>
      <p:sp>
        <p:nvSpPr>
          <p:cNvPr id="1026" name="Облачко с текстом: прямоугольное 1"/>
          <p:cNvSpPr>
            <a:spLocks noChangeArrowheads="1"/>
          </p:cNvSpPr>
          <p:nvPr/>
        </p:nvSpPr>
        <p:spPr bwMode="auto">
          <a:xfrm>
            <a:off x="10218017" y="3403060"/>
            <a:ext cx="1462148" cy="442913"/>
          </a:xfrm>
          <a:prstGeom prst="wedgeRectCallout">
            <a:avLst>
              <a:gd name="adj1" fmla="val -68014"/>
              <a:gd name="adj2" fmla="val 48764"/>
            </a:avLst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Детская 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игровая </a:t>
            </a:r>
            <a:r>
              <a:rPr kumimoji="0" lang="ru-RU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площадка.с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. Гражданка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 flipH="1">
            <a:off x="9721969" y="3812875"/>
            <a:ext cx="370936" cy="31055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EBF37A3B-617C-7307-F37A-73E1A70D630D}"/>
              </a:ext>
            </a:extLst>
          </p:cNvPr>
          <p:cNvSpPr txBox="1"/>
          <p:nvPr/>
        </p:nvSpPr>
        <p:spPr>
          <a:xfrm>
            <a:off x="3739042" y="3613771"/>
            <a:ext cx="2765275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 муниципальный контракт от 27.03.2023г с ООО «НЬЮ СИТИ ДВ».</a:t>
            </a:r>
          </a:p>
          <a:p>
            <a:pPr algn="just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Сумма контракта 2962848,91руб., в том числе:</a:t>
            </a:r>
          </a:p>
          <a:p>
            <a:pPr algn="just">
              <a:buFontTx/>
              <a:buChar char="-"/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2933220,42руб. (краевой бюджет);</a:t>
            </a:r>
          </a:p>
          <a:p>
            <a:pPr algn="just">
              <a:buFontTx/>
              <a:buChar char="-"/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29628349,49руб. (местный бюджет).</a:t>
            </a:r>
          </a:p>
          <a:p>
            <a:pPr algn="just"/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Проведены следующие работы:</a:t>
            </a:r>
          </a:p>
          <a:p>
            <a:pPr algn="just">
              <a:buFontTx/>
              <a:buChar char="-"/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планировка территории, </a:t>
            </a:r>
          </a:p>
          <a:p>
            <a:pPr algn="just">
              <a:buFontTx/>
              <a:buChar char="-"/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установка оборудования (игровой комплекс «замок», двойная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качель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карусели 2 шт., качалки 2шт.,качель – диван, уличная скамья, детская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лавочка,песочница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урна, осветительный комплекс, установка ограждения</a:t>
            </a:r>
          </a:p>
          <a:p>
            <a:pPr algn="just">
              <a:buFontTx/>
              <a:buChar char="-"/>
            </a:pPr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0683659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7CA242B5-91DB-D4A4-B587-F65D91566C5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260E09DA-70D6-2B7F-5D40-DC6070ED7BF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082" y="101935"/>
            <a:ext cx="2875065" cy="17268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3319993" y="250968"/>
            <a:ext cx="265970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ДК с. </a:t>
            </a:r>
            <a:r>
              <a:rPr lang="ru-RU" sz="1100" b="1" dirty="0" err="1" smtClean="0">
                <a:latin typeface="Times New Roman" pitchFamily="18" charset="0"/>
                <a:cs typeface="Times New Roman" pitchFamily="18" charset="0"/>
              </a:rPr>
              <a:t>Еловка</a:t>
            </a: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 «Сохранение культуры</a:t>
            </a:r>
            <a:r>
              <a:rPr lang="ru-RU" sz="1100" b="1" dirty="0" smtClean="0">
                <a:latin typeface="Arial Black" panose="020B0A04020102020204" pitchFamily="34" charset="0"/>
              </a:rPr>
              <a:t>»</a:t>
            </a:r>
            <a:endParaRPr lang="ru-RU" sz="1100" b="1" dirty="0"/>
          </a:p>
        </p:txBody>
      </p:sp>
      <p:pic>
        <p:nvPicPr>
          <p:cNvPr id="5" name="Объект 10">
            <a:extLst>
              <a:ext uri="{FF2B5EF4-FFF2-40B4-BE49-F238E27FC236}">
                <a16:creationId xmlns:a16="http://schemas.microsoft.com/office/drawing/2014/main" xmlns="" id="{E26A8B84-FEA5-F005-3813-B4B7563A5D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40015" y="595222"/>
            <a:ext cx="1958196" cy="1518249"/>
          </a:xfrm>
          <a:prstGeom prst="rect">
            <a:avLst/>
          </a:prstGeom>
        </p:spPr>
      </p:pic>
      <p:pic>
        <p:nvPicPr>
          <p:cNvPr id="6" name="Объект 8">
            <a:extLst>
              <a:ext uri="{FF2B5EF4-FFF2-40B4-BE49-F238E27FC236}">
                <a16:creationId xmlns:a16="http://schemas.microsoft.com/office/drawing/2014/main" xmlns="" id="{8CACB53C-0DDB-FA0C-22D1-DE6DCADF3B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98544" y="612476"/>
            <a:ext cx="2368282" cy="1639018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281928" y="476490"/>
            <a:ext cx="3510382" cy="2413359"/>
          </a:xfrm>
          <a:prstGeom prst="rect">
            <a:avLst/>
          </a:prstGeom>
        </p:spPr>
      </p:pic>
      <p:sp>
        <p:nvSpPr>
          <p:cNvPr id="2050" name="Прямая соединительная линия 4"/>
          <p:cNvSpPr>
            <a:spLocks noChangeShapeType="1"/>
          </p:cNvSpPr>
          <p:nvPr/>
        </p:nvSpPr>
        <p:spPr bwMode="auto">
          <a:xfrm flipH="1">
            <a:off x="3840163" y="6750050"/>
            <a:ext cx="220662" cy="107950"/>
          </a:xfrm>
          <a:prstGeom prst="line">
            <a:avLst/>
          </a:prstGeom>
          <a:noFill/>
          <a:ln w="6350">
            <a:solidFill>
              <a:srgbClr val="4472C4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1" name="Облачко с текстом: прямоугольное 5"/>
          <p:cNvSpPr>
            <a:spLocks noChangeArrowheads="1"/>
          </p:cNvSpPr>
          <p:nvPr/>
        </p:nvSpPr>
        <p:spPr bwMode="auto">
          <a:xfrm>
            <a:off x="8820540" y="1476525"/>
            <a:ext cx="1150937" cy="274637"/>
          </a:xfrm>
          <a:prstGeom prst="wedgeRectCallout">
            <a:avLst>
              <a:gd name="adj1" fmla="val 47380"/>
              <a:gd name="adj2" fmla="val 66727"/>
            </a:avLst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дание клуба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9480430" y="1777042"/>
            <a:ext cx="500332" cy="16390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84A30A6A-2E88-79D9-7926-E6AD97A5291F}"/>
              </a:ext>
            </a:extLst>
          </p:cNvPr>
          <p:cNvSpPr txBox="1"/>
          <p:nvPr/>
        </p:nvSpPr>
        <p:spPr>
          <a:xfrm>
            <a:off x="287323" y="2262300"/>
            <a:ext cx="3462556" cy="3406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Сохранение объектов культуры (капитальный ремонт здания сельского клуба)</a:t>
            </a:r>
          </a:p>
          <a:p>
            <a:pPr>
              <a:spcAft>
                <a:spcPts val="800"/>
              </a:spcAft>
            </a:pPr>
            <a:r>
              <a:rPr lang="ru-RU" sz="1000" i="1" cap="all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ПОДДЕРЖАЛО </a:t>
            </a:r>
            <a:r>
              <a:rPr lang="ru-RU" sz="1000" i="1" cap="all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</a:t>
            </a:r>
            <a:r>
              <a:rPr lang="ru-RU" sz="1000" cap="all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00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749 ч</a:t>
            </a:r>
            <a:r>
              <a:rPr lang="ru-RU" sz="1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еловек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RU" sz="1000" i="1" cap="all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ДАТА РЕАЛИЗАЦИИ </a:t>
            </a:r>
            <a:r>
              <a:rPr lang="ru-RU" sz="1000" i="1" cap="all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000" cap="all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07.08.2023г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RU" sz="1000" i="1" cap="all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МЕСТО РЕАЛИЗАЦИИ </a:t>
            </a:r>
            <a:r>
              <a:rPr lang="ru-RU" sz="1000" i="1" cap="all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000" cap="all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с.Еловка</a:t>
            </a:r>
            <a:r>
              <a:rPr lang="ru-RU" sz="1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пер.Школьный 1а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RU" sz="1000" i="1" cap="all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СФЕРА -</a:t>
            </a:r>
            <a:r>
              <a:rPr lang="ru-RU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жители муниципального образования в целом</a:t>
            </a:r>
            <a:endParaRPr lang="ru-RU" sz="1000" dirty="0"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>
              <a:spcAft>
                <a:spcPts val="800"/>
              </a:spcAft>
            </a:pPr>
            <a:r>
              <a:rPr lang="ru-RU" sz="1000" i="1" cap="all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ОСНОВНЫЕ БЛАГОПОЛУЧАТЕЛИ -</a:t>
            </a:r>
            <a:r>
              <a:rPr lang="ru-RU" sz="1000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объекты культуры и объекты, используемые для проведения общественных и культурно-массовых мероприятий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RU" sz="1000" i="1" cap="all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КУРАТОР</a:t>
            </a:r>
            <a:r>
              <a:rPr lang="ru-RU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Дубовцев Иван Владимирович (84236291494) (администрация АМО</a:t>
            </a:r>
            <a:r>
              <a:rPr lang="ru-RU" sz="1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spcAft>
                <a:spcPts val="800"/>
              </a:spcAft>
            </a:pPr>
            <a:r>
              <a:rPr lang="ru-RU" sz="1000" i="1" dirty="0" smtClean="0">
                <a:latin typeface="Times New Roman" pitchFamily="18" charset="0"/>
                <a:cs typeface="Times New Roman" pitchFamily="18" charset="0"/>
              </a:rPr>
              <a:t>ОЖИДАЕМЫЕ РЕЗУЛЬТАТЫ:</a:t>
            </a:r>
          </a:p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Хочется видеть процветание и развитие нашей культуры, на которую очень влияет наличие в селе клуба для проведения массовых культурно- развлекательных программ для населения.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EBF37A3B-617C-7307-F37A-73E1A70D630D}"/>
              </a:ext>
            </a:extLst>
          </p:cNvPr>
          <p:cNvSpPr txBox="1"/>
          <p:nvPr/>
        </p:nvSpPr>
        <p:spPr>
          <a:xfrm>
            <a:off x="4135857" y="2604480"/>
            <a:ext cx="3929841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 муниципальный контракт 02.05.2023г. с  ИП Ломакин В.В.</a:t>
            </a:r>
          </a:p>
          <a:p>
            <a:pPr algn="just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Сумма контракта 22551930,90, в том числе:</a:t>
            </a:r>
          </a:p>
          <a:p>
            <a:pPr algn="just">
              <a:buFontTx/>
              <a:buChar char="-"/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2232641,96руб. (краевой бюджет);</a:t>
            </a:r>
          </a:p>
          <a:p>
            <a:pPr algn="just">
              <a:buFontTx/>
              <a:buChar char="-"/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22551,94руб. (местный бюджет).</a:t>
            </a:r>
          </a:p>
          <a:p>
            <a:pPr algn="just"/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Проведены следующие работы:</a:t>
            </a:r>
          </a:p>
          <a:p>
            <a:pPr algn="just">
              <a:buFontTx/>
              <a:buChar char="-"/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демонтажные работы; </a:t>
            </a:r>
          </a:p>
          <a:p>
            <a:pPr algn="just">
              <a:buFontTx/>
              <a:buChar char="-"/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усиление и замена фундамента;</a:t>
            </a:r>
          </a:p>
          <a:p>
            <a:pPr algn="just">
              <a:buFontTx/>
              <a:buChar char="-"/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оконных блоков;</a:t>
            </a:r>
          </a:p>
          <a:p>
            <a:pPr algn="just">
              <a:buFontTx/>
              <a:buChar char="-"/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замена венцов в стенах;</a:t>
            </a:r>
          </a:p>
          <a:p>
            <a:pPr algn="just">
              <a:buFontTx/>
              <a:buChar char="-"/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устройство водосточной системы.</a:t>
            </a:r>
          </a:p>
          <a:p>
            <a:pPr algn="just">
              <a:buFontTx/>
              <a:buChar char="-"/>
            </a:pPr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14B210C-E35B-A933-2456-CAB9FD5FAA7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BFBA4BF-1FB8-9112-33A4-E2E3405A33F6}"/>
              </a:ext>
            </a:extLst>
          </p:cNvPr>
          <p:cNvSpPr txBox="1"/>
          <p:nvPr/>
        </p:nvSpPr>
        <p:spPr>
          <a:xfrm>
            <a:off x="2187429" y="0"/>
            <a:ext cx="67132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– значимые проекты, реализованные в </a:t>
            </a:r>
            <a:r>
              <a:rPr lang="ru-RU" sz="1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C1371F2F-8E92-3F02-6B1E-EAD6094B97DE}"/>
              </a:ext>
            </a:extLst>
          </p:cNvPr>
          <p:cNvSpPr txBox="1"/>
          <p:nvPr/>
        </p:nvSpPr>
        <p:spPr>
          <a:xfrm>
            <a:off x="313343" y="2420517"/>
            <a:ext cx="50397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заключен с ООО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«ЮДЖИН ГРУПП» 26.06.2023г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контракта –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1910720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руб. (местный бюджет).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29728" y="336279"/>
            <a:ext cx="32780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Ангар для хранения спортивного оборудования и инвентаря, с. Анучино, ул. Лазо, 4 </a:t>
            </a:r>
            <a:endParaRPr lang="ru-RU" sz="1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08C9CF24-2D3D-C6E5-4F86-B7E2810C80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397" y="727796"/>
            <a:ext cx="2722554" cy="1506445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4245261" y="388991"/>
            <a:ext cx="243368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Сети водоотведения с. </a:t>
            </a:r>
            <a:r>
              <a:rPr lang="ru-RU" sz="11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Тихоречное</a:t>
            </a:r>
            <a:r>
              <a:rPr lang="ru-RU" sz="11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1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C103B554-B445-1ACD-51C2-F36987874B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03936" y="891589"/>
            <a:ext cx="2109008" cy="136853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C1371F2F-8E92-3F02-6B1E-EAD6094B97DE}"/>
              </a:ext>
            </a:extLst>
          </p:cNvPr>
          <p:cNvSpPr txBox="1"/>
          <p:nvPr/>
        </p:nvSpPr>
        <p:spPr>
          <a:xfrm>
            <a:off x="6581871" y="847634"/>
            <a:ext cx="503970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ремонт систем  водоотведения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с.Тихоречное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от  27.03.2023г с ООО «Круг».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23106451,20 руб., в том числе:</a:t>
            </a:r>
          </a:p>
          <a:p>
            <a:pPr>
              <a:buFontTx/>
              <a:buChar char="-"/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22875386,69 руб. (краевой бюджет);</a:t>
            </a:r>
          </a:p>
          <a:p>
            <a:pPr>
              <a:buFontTx/>
              <a:buChar char="-"/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231064,51 руб. (местный бюджет).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DA58AFA5-3564-050A-9E95-80251BCE5D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512" y="2912087"/>
            <a:ext cx="1721839" cy="1194087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2379081" y="2913654"/>
            <a:ext cx="372730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Капитальный ремонт кровли здания ДЮСШ с.Анучино</a:t>
            </a:r>
            <a:endParaRPr lang="ru-RU" sz="11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C1371F2F-8E92-3F02-6B1E-EAD6094B97DE}"/>
              </a:ext>
            </a:extLst>
          </p:cNvPr>
          <p:cNvSpPr txBox="1"/>
          <p:nvPr/>
        </p:nvSpPr>
        <p:spPr>
          <a:xfrm>
            <a:off x="2377931" y="3303287"/>
            <a:ext cx="403149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ремонт крыши здания МБУ дополнительного образования ДЮСШ с.Анучино ул.Юзефовича 2а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от  217.07.2023г с ООО Приморская ремонтная строительная компания».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1432304,90 руб. (местный бюджет).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63EDC9FC-B7BF-0814-8B0E-FF5485300C5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2261" y="2886162"/>
            <a:ext cx="2393384" cy="1478804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8788507" y="2767007"/>
            <a:ext cx="247375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Сети водоотведения с. </a:t>
            </a:r>
            <a:r>
              <a:rPr lang="ru-RU" sz="11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Чернышевка</a:t>
            </a:r>
            <a:endParaRPr lang="ru-RU" sz="11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C1371F2F-8E92-3F02-6B1E-EAD6094B97DE}"/>
              </a:ext>
            </a:extLst>
          </p:cNvPr>
          <p:cNvSpPr txBox="1"/>
          <p:nvPr/>
        </p:nvSpPr>
        <p:spPr>
          <a:xfrm>
            <a:off x="8712596" y="3096253"/>
            <a:ext cx="325224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ремонт систем  водоотведения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с.Чернышевка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ул.Лермонтова.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от  15.06.2023г 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ООО «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Примводоканалналадка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»».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7445628 руб., в том числе:</a:t>
            </a:r>
          </a:p>
          <a:p>
            <a:pPr>
              <a:buFontTx/>
              <a:buChar char="-"/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6277399,87 руб. (краевой бюджет);</a:t>
            </a:r>
          </a:p>
          <a:p>
            <a:pPr>
              <a:buFontTx/>
              <a:buChar char="-"/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1168228,13 руб. (местный бюджет).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8754725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3FFBE84-528E-52CA-FA34-C838859652B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7211F281-E563-F488-E48A-F8304FEF5B5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r="22316" b="6236"/>
          <a:stretch/>
        </p:blipFill>
        <p:spPr>
          <a:xfrm>
            <a:off x="7018186" y="892161"/>
            <a:ext cx="1672272" cy="199161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86409092-772A-FF43-7834-888FE6262E06}"/>
              </a:ext>
            </a:extLst>
          </p:cNvPr>
          <p:cNvSpPr txBox="1"/>
          <p:nvPr/>
        </p:nvSpPr>
        <p:spPr>
          <a:xfrm>
            <a:off x="8949252" y="469944"/>
            <a:ext cx="288619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Ремонт и очистка общественных колодцев.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30787A0D-AF4E-F799-0E86-ECE8F46F19DB}"/>
              </a:ext>
            </a:extLst>
          </p:cNvPr>
          <p:cNvSpPr txBox="1"/>
          <p:nvPr/>
        </p:nvSpPr>
        <p:spPr>
          <a:xfrm>
            <a:off x="8893833" y="989871"/>
            <a:ext cx="309910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23.05.2023г заключен с ООО «Приморская ремонтная строительная компания»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853230,24 руб. (местный бюджет).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Отремонтированы колодцы всего 9 колодцев:</a:t>
            </a:r>
          </a:p>
          <a:p>
            <a:pPr>
              <a:buFontTx/>
              <a:buChar char="-"/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с.Новотроицкое (1);</a:t>
            </a:r>
          </a:p>
          <a:p>
            <a:pPr>
              <a:buFontTx/>
              <a:buChar char="-"/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с..Анучино (2);</a:t>
            </a:r>
          </a:p>
          <a:p>
            <a:pPr>
              <a:buFontTx/>
              <a:buChar char="-"/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с.Ауровка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(1);</a:t>
            </a:r>
          </a:p>
          <a:p>
            <a:pPr>
              <a:buFontTx/>
              <a:buChar char="-"/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с.Орловка (1);</a:t>
            </a:r>
          </a:p>
          <a:p>
            <a:pPr>
              <a:buFontTx/>
              <a:buChar char="-"/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с.Пухово (2);</a:t>
            </a:r>
          </a:p>
          <a:p>
            <a:pPr>
              <a:buFontTx/>
              <a:buChar char="-"/>
            </a:pP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с.Чернышевка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(1);</a:t>
            </a:r>
          </a:p>
          <a:p>
            <a:pPr>
              <a:buFontTx/>
              <a:buChar char="-"/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С.С.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Шекляево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(1).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BFBA4BF-1FB8-9112-33A4-E2E3405A33F6}"/>
              </a:ext>
            </a:extLst>
          </p:cNvPr>
          <p:cNvSpPr txBox="1"/>
          <p:nvPr/>
        </p:nvSpPr>
        <p:spPr>
          <a:xfrm>
            <a:off x="2170176" y="138022"/>
            <a:ext cx="67132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– значимые проекты, реализованные в </a:t>
            </a:r>
            <a:r>
              <a:rPr lang="ru-RU" sz="1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8C7C1D65-2518-698E-2FC7-B9C6D4EA37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44" y="520717"/>
            <a:ext cx="2323367" cy="248990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86409092-772A-FF43-7834-888FE6262E06}"/>
              </a:ext>
            </a:extLst>
          </p:cNvPr>
          <p:cNvSpPr txBox="1"/>
          <p:nvPr/>
        </p:nvSpPr>
        <p:spPr>
          <a:xfrm>
            <a:off x="2951017" y="501574"/>
            <a:ext cx="414529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Ремонт </a:t>
            </a:r>
            <a:r>
              <a:rPr kumimoji="0" lang="ru-RU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автомобильных дорог местного значения.</a:t>
            </a: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30787A0D-AF4E-F799-0E86-ECE8F46F19DB}"/>
              </a:ext>
            </a:extLst>
          </p:cNvPr>
          <p:cNvSpPr txBox="1"/>
          <p:nvPr/>
        </p:nvSpPr>
        <p:spPr>
          <a:xfrm>
            <a:off x="2750304" y="805840"/>
            <a:ext cx="4185334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05.05.2023г заключен с ИП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Власкин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Н.С. 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контракта –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4691334,8руб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.(местный бюджет )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Отремонтированы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дороги: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Анучино,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ул.Чапаева, ул.Центральная – 974,4 пм.</a:t>
            </a:r>
          </a:p>
          <a:p>
            <a:pPr marL="171450" indent="-171450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от 10.10.2023г заключен с ИП Демин Н.Ю.</a:t>
            </a:r>
          </a:p>
          <a:p>
            <a:pPr marL="171450" indent="-171450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4389817,91 руб. (местный бюджет)</a:t>
            </a:r>
          </a:p>
          <a:p>
            <a:pPr marL="171450" indent="-171450">
              <a:buFontTx/>
              <a:buChar char="-"/>
            </a:pP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с.Таежка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ул.Садовая, 2я Садовая, Сахарова, Ветеранов;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с.Чернышевка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ул.Полевая – 2818 пм.</a:t>
            </a:r>
          </a:p>
          <a:p>
            <a:pPr marL="171450" indent="-171450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от 03.07.2023г заключен с ИП Микаелян Р.А.</a:t>
            </a:r>
          </a:p>
          <a:p>
            <a:pPr marL="171450" indent="-171450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3681757 руб. (местный бюджет)</a:t>
            </a:r>
          </a:p>
          <a:p>
            <a:pPr marL="171450" indent="-171450">
              <a:buFontTx/>
              <a:buChar char="-"/>
            </a:pP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с.Ильмаковка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ул.Центральная, Подгорная; с.Смольное ул.Торговая – 1724 пм.</a:t>
            </a:r>
          </a:p>
          <a:p>
            <a:pPr marL="171450" indent="-171450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от 11.08.2023г заключен с ИП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Казарян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А.Р.</a:t>
            </a:r>
          </a:p>
          <a:p>
            <a:pPr marL="171450" indent="-171450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14709092,50руб., в том числе:</a:t>
            </a:r>
          </a:p>
          <a:p>
            <a:pPr marL="171450" indent="-171450">
              <a:buFontTx/>
              <a:buChar char="-"/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5000000руб (краевой бюджет)</a:t>
            </a:r>
          </a:p>
          <a:p>
            <a:pPr marL="171450" indent="-171450">
              <a:buFontTx/>
              <a:buChar char="-"/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9709092,50руб.(местный бюджет).</a:t>
            </a:r>
          </a:p>
          <a:p>
            <a:pPr marL="171450" indent="-171450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Отремонтированы дороги:</a:t>
            </a:r>
          </a:p>
          <a:p>
            <a:pPr marL="171450" indent="-171450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-с.Анучино ул.Чкалова и Гоголя.</a:t>
            </a:r>
          </a:p>
          <a:p>
            <a:pPr marL="171450" indent="-171450"/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10CDFA63-3D77-453E-BE90-F6198BC8923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98" y="3957346"/>
            <a:ext cx="2289910" cy="260735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86409092-772A-FF43-7834-888FE6262E06}"/>
              </a:ext>
            </a:extLst>
          </p:cNvPr>
          <p:cNvSpPr txBox="1"/>
          <p:nvPr/>
        </p:nvSpPr>
        <p:spPr>
          <a:xfrm>
            <a:off x="2896382" y="4018276"/>
            <a:ext cx="414529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Устройство уличного освещения.</a:t>
            </a: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30787A0D-AF4E-F799-0E86-ECE8F46F19DB}"/>
              </a:ext>
            </a:extLst>
          </p:cNvPr>
          <p:cNvSpPr txBox="1"/>
          <p:nvPr/>
        </p:nvSpPr>
        <p:spPr>
          <a:xfrm>
            <a:off x="2881096" y="4443312"/>
            <a:ext cx="506232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Контракты от 16.05.2023г, от 09.10.2023г, от 17.10. 2023г заключены с ИП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Шеенков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Н.Л.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контрактов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12460914,74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 том числе:</a:t>
            </a:r>
          </a:p>
          <a:p>
            <a:pPr>
              <a:buFontTx/>
              <a:buChar char="-"/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1049851,02 руб. (краевой бюджет);</a:t>
            </a:r>
          </a:p>
          <a:p>
            <a:pPr>
              <a:buFontTx/>
              <a:buChar char="-"/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5273063,72 руб. (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местный бюджет )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по устройству уличного освещения проведены:</a:t>
            </a:r>
          </a:p>
          <a:p>
            <a:pPr>
              <a:buFontTx/>
              <a:buChar char="-"/>
            </a:pP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с.Гродеково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ул.Центральная;</a:t>
            </a:r>
          </a:p>
          <a:p>
            <a:pPr>
              <a:buFontTx/>
              <a:buChar char="-"/>
            </a:pP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С.Чернышевка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ул.Пролетарская;</a:t>
            </a:r>
          </a:p>
          <a:p>
            <a:pPr>
              <a:buFontTx/>
              <a:buChar char="-"/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с.Анучино, ул.Петровского, 50 лет ВЛКСМ;</a:t>
            </a:r>
          </a:p>
          <a:p>
            <a:pPr>
              <a:buFontTx/>
              <a:buChar char="-"/>
            </a:pP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с.Новогордеевка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улПартизан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Tx/>
              <a:buChar char="-"/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с.Гражданка,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ул.Луцкого,Мира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Кирова;</a:t>
            </a:r>
          </a:p>
          <a:p>
            <a:pPr>
              <a:buFontTx/>
              <a:buChar char="-"/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С.Пухово, ул.Школьная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8935560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3FFBE84-528E-52CA-FA34-C838859652B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64921" y="215986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Благоустройство </a:t>
            </a:r>
            <a:b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общественных и придомовых территорий </a:t>
            </a:r>
            <a:endParaRPr lang="ru-RU" sz="1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1F6D6E2-4EE2-96AA-C0E4-1135A47C59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6385" y="924238"/>
            <a:ext cx="2351322" cy="16636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86409092-772A-FF43-7834-888FE6262E06}"/>
              </a:ext>
            </a:extLst>
          </p:cNvPr>
          <p:cNvSpPr txBox="1"/>
          <p:nvPr/>
        </p:nvSpPr>
        <p:spPr>
          <a:xfrm>
            <a:off x="4397378" y="774744"/>
            <a:ext cx="414529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Благоустройство дворовых территорий многоквартирных</a:t>
            </a:r>
            <a:r>
              <a:rPr kumimoji="0" lang="ru-RU" sz="11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домов. – с.Анучино </a:t>
            </a:r>
            <a:r>
              <a:rPr kumimoji="0" lang="ru-RU" sz="1100" b="1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ул.Банивура</a:t>
            </a:r>
            <a:r>
              <a:rPr kumimoji="0" lang="ru-RU" sz="11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10 – 10а.</a:t>
            </a: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0787A0D-AF4E-F799-0E86-ECE8F46F19DB}"/>
              </a:ext>
            </a:extLst>
          </p:cNvPr>
          <p:cNvSpPr txBox="1"/>
          <p:nvPr/>
        </p:nvSpPr>
        <p:spPr>
          <a:xfrm>
            <a:off x="3139888" y="1398188"/>
            <a:ext cx="76258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от 07.02.2023г заключен с ИП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Казарян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А.Р.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1790199руб., в том числе: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-1772297,01руб.(краевой бюджет);</a:t>
            </a:r>
          </a:p>
          <a:p>
            <a:pPr>
              <a:buFontTx/>
              <a:buChar char="-"/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17901,99руб.(местный бюджет).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следующие виды работ – устройство асфальтового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покрытия,установка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бортовых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камней,установка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малых архитектурных форм (уличная скамья-6шт. И урна металлическая – 4шт.),устройство насыпных клумб.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Объект 3">
            <a:extLst>
              <a:ext uri="{FF2B5EF4-FFF2-40B4-BE49-F238E27FC236}">
                <a16:creationId xmlns:a16="http://schemas.microsoft.com/office/drawing/2014/main" xmlns="" id="{9A3F72D3-D01A-5E4F-44D9-F6D7D1091F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0580" y="2786333"/>
            <a:ext cx="1988167" cy="174253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86409092-772A-FF43-7834-888FE6262E06}"/>
              </a:ext>
            </a:extLst>
          </p:cNvPr>
          <p:cNvSpPr txBox="1"/>
          <p:nvPr/>
        </p:nvSpPr>
        <p:spPr>
          <a:xfrm>
            <a:off x="2470812" y="2859461"/>
            <a:ext cx="4145299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Благоустройство общественной территории, устройство пешеходной дорожки, устройство </a:t>
            </a:r>
            <a:r>
              <a:rPr kumimoji="0" lang="ru-RU" sz="11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очвещения</a:t>
            </a:r>
            <a:r>
              <a:rPr kumimoji="0" lang="ru-RU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с.Гражданка, ул.Юбилейная</a:t>
            </a: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30787A0D-AF4E-F799-0E86-ECE8F46F19DB}"/>
              </a:ext>
            </a:extLst>
          </p:cNvPr>
          <p:cNvSpPr txBox="1"/>
          <p:nvPr/>
        </p:nvSpPr>
        <p:spPr>
          <a:xfrm>
            <a:off x="2464152" y="3517411"/>
            <a:ext cx="429033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от 13.02.2023г заключен с ИП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Казарян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А.Р.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1090738,50руб., в том числе: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-1079831,12руб.(краевой бюджет);</a:t>
            </a:r>
          </a:p>
          <a:p>
            <a:pPr>
              <a:buFontTx/>
              <a:buChar char="-"/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10907,38руб.(местный бюджет).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следующие виды работ – благоустройство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территории,устройство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асфальтового покрытия и электроосвещения.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F097EFFF-CF52-97B5-FF20-C5507781A68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2596" y="2839571"/>
            <a:ext cx="2099095" cy="176693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86409092-772A-FF43-7834-888FE6262E06}"/>
              </a:ext>
            </a:extLst>
          </p:cNvPr>
          <p:cNvSpPr txBox="1"/>
          <p:nvPr/>
        </p:nvSpPr>
        <p:spPr>
          <a:xfrm>
            <a:off x="8848959" y="2830705"/>
            <a:ext cx="315901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Благоустройство общественной территории, установка детской площадки </a:t>
            </a:r>
            <a:r>
              <a:rPr kumimoji="0" lang="ru-RU" sz="11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с.Корниловка</a:t>
            </a:r>
            <a:r>
              <a:rPr kumimoji="0" lang="ru-RU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ул.Полтавская 24</a:t>
            </a: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30787A0D-AF4E-F799-0E86-ECE8F46F19DB}"/>
              </a:ext>
            </a:extLst>
          </p:cNvPr>
          <p:cNvSpPr txBox="1"/>
          <p:nvPr/>
        </p:nvSpPr>
        <p:spPr>
          <a:xfrm>
            <a:off x="6645088" y="4704981"/>
            <a:ext cx="42903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от 10.04.2023г заключен с ООО «НЬЮ СИТИ ДВ»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1187792,08руб., в том числе: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-616274,13руб.(краевой бюджет);</a:t>
            </a:r>
          </a:p>
          <a:p>
            <a:pPr>
              <a:buFontTx/>
              <a:buChar char="-"/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571517,95руб.(местный бюджет).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следующие виды работ – планировка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территории,устройство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покрытия, установка тротуарных бордюр, установка оборудования (спортивный комплекс «скалолаз», уличная скамья, урна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9063A9E8-4529-EF9E-C763-08D50658F4C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94582" y="326698"/>
            <a:ext cx="104695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«Памятник партизанам, погибшим в 1922г. в боях с японо-американскими империалистами», с. Анучино - сохранение объекта культурного наследия регионального значения (памятников истории и культуры) народов Российской Федерации и благоустройство территории </a:t>
            </a:r>
            <a:endParaRPr lang="ru-RU" sz="1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13">
            <a:extLst>
              <a:ext uri="{FF2B5EF4-FFF2-40B4-BE49-F238E27FC236}">
                <a16:creationId xmlns:a16="http://schemas.microsoft.com/office/drawing/2014/main" xmlns="" id="{54BE91BF-4F17-8092-BC5F-A802FAE0E3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3708" y="972132"/>
            <a:ext cx="4261809" cy="27544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30787A0D-AF4E-F799-0E86-ECE8F46F19DB}"/>
              </a:ext>
            </a:extLst>
          </p:cNvPr>
          <p:cNvSpPr txBox="1"/>
          <p:nvPr/>
        </p:nvSpPr>
        <p:spPr>
          <a:xfrm>
            <a:off x="4977315" y="1027252"/>
            <a:ext cx="658208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расположен с.Анучино приимерно50м на запад от жилого здания по адресу: ул.Лазо 12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Контракты от 03.03.2023г заключен с ООО «Турмалин – Проект» и от 25.08.2023г с ООО «Юджин групп»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стоимость контрактов составляет 18409465,48руб., в том числе: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-15807240,03руб.(краевой бюджет);</a:t>
            </a:r>
          </a:p>
          <a:p>
            <a:pPr>
              <a:buFontTx/>
              <a:buChar char="-"/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2602225,45руб.(местный бюджет).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следующие виды работ –  расширение площадки перед памятником, мощение площадки брусчаткой, установка парковых скамеек с урнами, устройство освещения, установка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леерного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ограждения, демонтаж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пмятника,восстановление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и облицовка бетонной поверхности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постамента,устройство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облицовка бетонного основания для мемориальной таблички, установка новой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скульптуры,установка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мемориальных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табличек,укладка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бордюра и гранитной площадки вокруг памятника.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79D36CB6-2E7E-441A-9F6D-8C6B601E314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DFFB76B4-0B02-435C-950A-CA7E834289B2}"/>
              </a:ext>
            </a:extLst>
          </p:cNvPr>
          <p:cNvSpPr txBox="1">
            <a:spLocks/>
          </p:cNvSpPr>
          <p:nvPr/>
        </p:nvSpPr>
        <p:spPr>
          <a:xfrm>
            <a:off x="981845" y="381000"/>
            <a:ext cx="10801200" cy="5928320"/>
          </a:xfrm>
          <a:prstGeom prst="rect">
            <a:avLst/>
          </a:prstGeom>
          <a:solidFill>
            <a:srgbClr val="FFCCFF"/>
          </a:solidFill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 за внимание!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Контактная информация:</a:t>
            </a: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 – экономическое управление</a:t>
            </a: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администрации Анучинского муниципального округа</a:t>
            </a: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692300, Приморский край, Анучинский район, </a:t>
            </a: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ул. Лазо 6</a:t>
            </a:r>
          </a:p>
          <a:p>
            <a:pPr algn="ctr">
              <a:lnSpc>
                <a:spcPct val="100000"/>
              </a:lnSpc>
            </a:pP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 работы: понедельник – четверг – с 9.00 до 17.00</a:t>
            </a:r>
          </a:p>
          <a:p>
            <a:pPr algn="ctr">
              <a:lnSpc>
                <a:spcPct val="100000"/>
              </a:lnSpc>
            </a:pP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пятница – с 9.00 до 16.00</a:t>
            </a:r>
          </a:p>
          <a:p>
            <a:pPr algn="ctr">
              <a:lnSpc>
                <a:spcPct val="100000"/>
              </a:lnSpc>
            </a:pP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Обед: с 13.00 до 14.00</a:t>
            </a: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управления – Галина Петровна Бондарь </a:t>
            </a: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 8(42632) 91-8-70 факс: 8(42362) 97-1-38, </a:t>
            </a: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электронной почты: </a:t>
            </a:r>
            <a:r>
              <a:rPr lang="ru-RU" sz="27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fin620@</a:t>
            </a:r>
            <a:r>
              <a:rPr lang="en-US" sz="27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list</a:t>
            </a:r>
            <a:r>
              <a:rPr lang="ru-RU" sz="270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.ru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/>
              <a:t/>
            </a:r>
            <a:br>
              <a:rPr lang="ru-RU" sz="2700" dirty="0"/>
            </a:br>
            <a:endParaRPr lang="ru-RU" sz="27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624803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21330</TotalTime>
  <Words>12819</Words>
  <Application>Microsoft Office PowerPoint</Application>
  <PresentationFormat>Произвольный</PresentationFormat>
  <Paragraphs>2370</Paragraphs>
  <Slides>62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62</vt:i4>
      </vt:variant>
    </vt:vector>
  </HeadingPairs>
  <TitlesOfParts>
    <vt:vector size="6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Вера В. Клыкова</dc:creator>
  <cp:lastModifiedBy>Элина</cp:lastModifiedBy>
  <cp:revision>785</cp:revision>
  <cp:lastPrinted>2023-02-27T05:42:07Z</cp:lastPrinted>
  <dcterms:created xsi:type="dcterms:W3CDTF">2022-01-19T00:46:29Z</dcterms:created>
  <dcterms:modified xsi:type="dcterms:W3CDTF">2024-03-31T07:29:20Z</dcterms:modified>
</cp:coreProperties>
</file>