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Bookman Old Style" panose="02050604050505020204" pitchFamily="18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66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4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478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hyperlink" Target="mailto:fin620@list.ru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66524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Создание комплекса по переработке мёда в с. Анучино Приморского края</a:t>
            </a:r>
            <a:endParaRPr lang="en-US" sz="4450" dirty="0">
              <a:latin typeface="Bookman Old Style" panose="020506040505050202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3941802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Представляем вашему вниманию инвестиционный проект по созданию современного комплекса по переработке и фасовке мёда в селе Анучино Приморского края. Данная презентация познакомит вас с ключевыми аспектами проекта, его потенциалом и преимуществами для инвестирования.</a:t>
            </a:r>
            <a:endParaRPr lang="en-US" sz="1750" dirty="0">
              <a:latin typeface="Century Gothic" panose="020B0502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6011466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Приморский край — уникальный регион с богатыми традициями пчеловодства и производства высококачественного мёда, который высоко ценится как на внутреннем, так и на международном рынке, особенно в странах Азиатско-Тихоокеанского региона.</a:t>
            </a:r>
            <a:endParaRPr lang="en-US" sz="175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30436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Краткое описание инвестиционного проекта</a:t>
            </a:r>
            <a:endParaRPr lang="en-US" sz="4450" dirty="0">
              <a:latin typeface="Bookman Old Style" panose="020506040505050202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309693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3267074"/>
            <a:ext cx="7556421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Проект предусматривает строительство современного производственного комплекса по переработке, фасовке и подготовке мёда к реализации на территории Анучинского муниципального округа. Предприятие будет оснащено инновационным оборудованием, соответствующим всем международным стандартам качества.</a:t>
            </a:r>
            <a:endParaRPr lang="en-US" sz="1750" dirty="0">
              <a:latin typeface="Century Gothic" panose="020B0502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5924270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Ориентация на экологичность и натуральность продукции является ключевым принципом работы будущего предприятия, что позволит занять премиальный сегмент рынка как внутри страны, так и за рубежом.</a:t>
            </a:r>
            <a:endParaRPr lang="en-US" sz="175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76950" y="598765"/>
            <a:ext cx="7962900" cy="1054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400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Условия участия и структура инвестиций</a:t>
            </a:r>
            <a:endParaRPr lang="en-US" sz="4000" dirty="0">
              <a:latin typeface="Bookman Old Style" panose="020506040505050202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076950" y="1906191"/>
            <a:ext cx="7962900" cy="987266"/>
          </a:xfrm>
          <a:prstGeom prst="roundRect">
            <a:avLst>
              <a:gd name="adj" fmla="val 7178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253282" y="2082522"/>
            <a:ext cx="2930128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Общая стоимость проекта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253282" y="2447211"/>
            <a:ext cx="7610237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69,13 млн рублей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076950" y="3062168"/>
            <a:ext cx="7962900" cy="987266"/>
          </a:xfrm>
          <a:prstGeom prst="roundRect">
            <a:avLst>
              <a:gd name="adj" fmla="val 7178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253282" y="3238500"/>
            <a:ext cx="2502337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Собственные средства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253282" y="3603188"/>
            <a:ext cx="7610237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85,68% от общего объема инвестиций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076950" y="4218146"/>
            <a:ext cx="7962900" cy="987266"/>
          </a:xfrm>
          <a:prstGeom prst="roundRect">
            <a:avLst>
              <a:gd name="adj" fmla="val 7178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53282" y="4394478"/>
            <a:ext cx="5462945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Субсидирование фактически понесенных затрат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253282" y="4759166"/>
            <a:ext cx="7610237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14,32% в рамках государственных программ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076950" y="5374123"/>
            <a:ext cx="7962900" cy="1079659"/>
          </a:xfrm>
          <a:prstGeom prst="roundRect">
            <a:avLst>
              <a:gd name="adj" fmla="val 7178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53282" y="5550456"/>
            <a:ext cx="3330773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Возможности для инвесторов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076950" y="6551176"/>
            <a:ext cx="7962900" cy="1079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Проект имеет высокий потенциал для участия в программе «Агропереработка» Министерства сельского хозяйства РФ, что обеспечит дополнительную поддержку государства и минимизирует риски для инвесторов. Структура инвестиций позволяет гибко настраивать параметры вхождения в проект в зависимости от возможностей и интересов потенциальных партнеров.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A178BA31-9CC6-EF46-9C60-08E8984691BF}"/>
              </a:ext>
            </a:extLst>
          </p:cNvPr>
          <p:cNvSpPr/>
          <p:nvPr/>
        </p:nvSpPr>
        <p:spPr>
          <a:xfrm>
            <a:off x="6253282" y="5820987"/>
            <a:ext cx="7962900" cy="5825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Гибкая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структура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софинансирования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долевым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участием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и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совместным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управлением</a:t>
            </a:r>
            <a:endParaRPr lang="en-US" sz="16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673" y="487918"/>
            <a:ext cx="7902654" cy="1108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400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Технические характеристики проекта</a:t>
            </a:r>
            <a:endParaRPr lang="en-US" sz="4000" dirty="0">
              <a:latin typeface="Bookman Old Style" panose="020506040505050202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0673" y="1862376"/>
            <a:ext cx="398978" cy="398978"/>
          </a:xfrm>
          <a:prstGeom prst="roundRect">
            <a:avLst>
              <a:gd name="adj" fmla="val 18670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110" y="1895594"/>
            <a:ext cx="265986" cy="33242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96935" y="1923336"/>
            <a:ext cx="2216825" cy="277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Местоположение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1196935" y="2306717"/>
            <a:ext cx="7326392" cy="567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Село Анучино, Приморский край — экологически чистый район с богатыми традициями пчеловодства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620673" y="3082230"/>
            <a:ext cx="398978" cy="398978"/>
          </a:xfrm>
          <a:prstGeom prst="roundRect">
            <a:avLst>
              <a:gd name="adj" fmla="val 18670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110" y="3115449"/>
            <a:ext cx="265986" cy="33242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96935" y="3143190"/>
            <a:ext cx="3466505" cy="277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Производственная мощность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1196935" y="3526571"/>
            <a:ext cx="7326392" cy="283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До 775 тонн переработки мёда в год с возможностью масштабирования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620673" y="4080209"/>
            <a:ext cx="398978" cy="398978"/>
          </a:xfrm>
          <a:prstGeom prst="roundRect">
            <a:avLst>
              <a:gd name="adj" fmla="val 18670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1196935" y="4141169"/>
            <a:ext cx="2216825" cy="277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Инфраструктура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1196935" y="4524550"/>
            <a:ext cx="7326392" cy="567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Производственный цех 1000 м², общая площадь застройки 1150 м², благоустройство 3953 м², твердые покрытия 5000 м²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620673" y="5297929"/>
            <a:ext cx="398978" cy="398978"/>
          </a:xfrm>
          <a:prstGeom prst="roundRect">
            <a:avLst>
              <a:gd name="adj" fmla="val 18670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110" y="5331147"/>
            <a:ext cx="265986" cy="332423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196935" y="5358889"/>
            <a:ext cx="2216825" cy="277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Отрасль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620673" y="6515649"/>
            <a:ext cx="7902654" cy="1135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Проект представляет собой новое строительство полностью оборудованного современного комплекса, спроектированного с учетом всех технологических требований и экологических стандартов. Предприятие будет соответствовать международным нормам по качеству производства пищевой продукции.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20" name="Image 2" descr="preencoded.png">
            <a:extLst>
              <a:ext uri="{FF2B5EF4-FFF2-40B4-BE49-F238E27FC236}">
                <a16:creationId xmlns:a16="http://schemas.microsoft.com/office/drawing/2014/main" id="{CFE3165C-57C0-7647-8372-84099AA29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342" y="4113486"/>
            <a:ext cx="265986" cy="332423"/>
          </a:xfrm>
          <a:prstGeom prst="rect">
            <a:avLst/>
          </a:prstGeom>
        </p:spPr>
      </p:pic>
      <p:sp>
        <p:nvSpPr>
          <p:cNvPr id="21" name="Text 9">
            <a:extLst>
              <a:ext uri="{FF2B5EF4-FFF2-40B4-BE49-F238E27FC236}">
                <a16:creationId xmlns:a16="http://schemas.microsoft.com/office/drawing/2014/main" id="{2EB4B839-B5CC-1949-A88D-E30F91C58BE8}"/>
              </a:ext>
            </a:extLst>
          </p:cNvPr>
          <p:cNvSpPr/>
          <p:nvPr/>
        </p:nvSpPr>
        <p:spPr>
          <a:xfrm>
            <a:off x="1196935" y="5596895"/>
            <a:ext cx="7326392" cy="567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Переработка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сельхозпродукции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акцентом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на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экологичность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и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натуральность</a:t>
            </a:r>
            <a:endParaRPr lang="en-US" sz="16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34" y="1656272"/>
            <a:ext cx="378023" cy="37802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58467" y="1719613"/>
            <a:ext cx="2039898" cy="472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Автомобильное сообщение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1058467" y="2283017"/>
            <a:ext cx="203989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Прямой выход на федеральную трассу Р-455, связывающую ключевые населенные пункты Дальнего Востока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7317" y="1656272"/>
            <a:ext cx="378023" cy="37802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816549" y="1719613"/>
            <a:ext cx="1890117" cy="236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Морские порты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3816549" y="2046678"/>
            <a:ext cx="2040017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Близость к портам Владивосток, Находка и Зарубино для международной торговли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519" y="1656272"/>
            <a:ext cx="378023" cy="37802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574751" y="1719613"/>
            <a:ext cx="2039898" cy="472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Железнодорожное сообщение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6574751" y="2283017"/>
            <a:ext cx="203989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Развитая сеть железных дорог и контейнерных терминалов для транспортировки продукции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234" y="3821543"/>
            <a:ext cx="378023" cy="37802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58467" y="3884884"/>
            <a:ext cx="2039898" cy="709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Сухопутные пограничные переходы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1058467" y="4684627"/>
            <a:ext cx="2039898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В пределах 3–5 часов транспортной доступности находятся </a:t>
            </a:r>
            <a:r>
              <a:rPr lang="en-US" sz="14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международные</a:t>
            </a: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КПП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7317" y="3821543"/>
            <a:ext cx="378023" cy="378023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3816549" y="3884884"/>
            <a:ext cx="2040017" cy="472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Воздушное сообщение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1" name="Text 13"/>
          <p:cNvSpPr/>
          <p:nvPr/>
        </p:nvSpPr>
        <p:spPr>
          <a:xfrm>
            <a:off x="3816549" y="4448288"/>
            <a:ext cx="2040017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Аэропорт Владивосток (170 км) для экспресс-доставок и международных грузоперевозок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2" name="Text 14"/>
          <p:cNvSpPr/>
          <p:nvPr/>
        </p:nvSpPr>
        <p:spPr>
          <a:xfrm>
            <a:off x="529233" y="6575822"/>
            <a:ext cx="808553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Приморский край обладает уникальным географическим положением, обеспечивающим доступ к крупнейшим рынкам Азиатско-Тихоокеанского региона. Близость к КПП на границе с Китаем (Полтавка, Пограничный, Краскино) открывает прямой путь на китайский рынок, который является одним из крупнейших потребителей мёда в мире.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9B08A6CD-85E5-E04F-AE76-A9734F96755F}"/>
              </a:ext>
            </a:extLst>
          </p:cNvPr>
          <p:cNvSpPr/>
          <p:nvPr/>
        </p:nvSpPr>
        <p:spPr>
          <a:xfrm>
            <a:off x="529233" y="354270"/>
            <a:ext cx="7902654" cy="1108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4000" b="1" dirty="0" err="1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Логистические</a:t>
            </a:r>
            <a:r>
              <a:rPr lang="en-US" sz="400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 </a:t>
            </a:r>
            <a:r>
              <a:rPr lang="en-US" sz="4000" b="1" dirty="0" err="1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преимущества</a:t>
            </a:r>
            <a:r>
              <a:rPr lang="en-US" sz="400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 </a:t>
            </a:r>
            <a:r>
              <a:rPr lang="en-US" sz="4000" b="1" dirty="0" err="1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региона</a:t>
            </a:r>
            <a:endParaRPr lang="en-US" sz="4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10090" y="1534298"/>
            <a:ext cx="45719" cy="4811734"/>
          </a:xfrm>
          <a:prstGeom prst="roundRect">
            <a:avLst>
              <a:gd name="adj" fmla="val 291212"/>
            </a:avLst>
          </a:prstGeom>
          <a:solidFill>
            <a:srgbClr val="C3D4CC"/>
          </a:solidFill>
          <a:ln/>
        </p:spPr>
      </p:sp>
      <p:sp>
        <p:nvSpPr>
          <p:cNvPr id="5" name="Shape 2"/>
          <p:cNvSpPr/>
          <p:nvPr/>
        </p:nvSpPr>
        <p:spPr>
          <a:xfrm>
            <a:off x="888385" y="1646693"/>
            <a:ext cx="475417" cy="22860"/>
          </a:xfrm>
          <a:prstGeom prst="roundRect">
            <a:avLst>
              <a:gd name="adj" fmla="val 291212"/>
            </a:avLst>
          </a:prstGeom>
          <a:solidFill>
            <a:srgbClr val="C3D4CC"/>
          </a:solidFill>
          <a:ln/>
        </p:spPr>
      </p:sp>
      <p:sp>
        <p:nvSpPr>
          <p:cNvPr id="6" name="Shape 3"/>
          <p:cNvSpPr/>
          <p:nvPr/>
        </p:nvSpPr>
        <p:spPr>
          <a:xfrm>
            <a:off x="554653" y="1479887"/>
            <a:ext cx="356592" cy="356592"/>
          </a:xfrm>
          <a:prstGeom prst="roundRect">
            <a:avLst>
              <a:gd name="adj" fmla="val 18669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65" y="1509533"/>
            <a:ext cx="237649" cy="2971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25429" y="1534298"/>
            <a:ext cx="3088719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Предынвестиционная стадия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1525429" y="1876960"/>
            <a:ext cx="7063859" cy="253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01.05.2025 – 31.12.2025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1525429" y="2225456"/>
            <a:ext cx="7063859" cy="253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Оформление прав на земельный участок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888385" y="2812673"/>
            <a:ext cx="475417" cy="22860"/>
          </a:xfrm>
          <a:prstGeom prst="roundRect">
            <a:avLst>
              <a:gd name="adj" fmla="val 291212"/>
            </a:avLst>
          </a:prstGeom>
          <a:solidFill>
            <a:srgbClr val="C3D4CC"/>
          </a:solidFill>
          <a:ln/>
        </p:spPr>
      </p:sp>
      <p:sp>
        <p:nvSpPr>
          <p:cNvPr id="12" name="Shape 8"/>
          <p:cNvSpPr/>
          <p:nvPr/>
        </p:nvSpPr>
        <p:spPr>
          <a:xfrm>
            <a:off x="554653" y="2645866"/>
            <a:ext cx="356592" cy="356592"/>
          </a:xfrm>
          <a:prstGeom prst="roundRect">
            <a:avLst>
              <a:gd name="adj" fmla="val 18669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065" y="2675513"/>
            <a:ext cx="237649" cy="2971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25429" y="2700278"/>
            <a:ext cx="2561868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Инвестиционная стадия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1525429" y="3042940"/>
            <a:ext cx="7063859" cy="253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01.01.2026 – 31.12.2026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1525429" y="3391436"/>
            <a:ext cx="7063859" cy="253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Проектирование, получение разрешительной документации 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525429" y="3700284"/>
            <a:ext cx="7063859" cy="253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Строительство комплекса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1525429" y="4009132"/>
            <a:ext cx="7063859" cy="253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Закупка и установка оборудования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1525429" y="4317980"/>
            <a:ext cx="7063859" cy="253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Набор персонала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888385" y="4896088"/>
            <a:ext cx="475417" cy="22860"/>
          </a:xfrm>
          <a:prstGeom prst="roundRect">
            <a:avLst>
              <a:gd name="adj" fmla="val 291212"/>
            </a:avLst>
          </a:prstGeom>
          <a:solidFill>
            <a:srgbClr val="C3D4CC"/>
          </a:solidFill>
          <a:ln/>
        </p:spPr>
      </p:sp>
      <p:sp>
        <p:nvSpPr>
          <p:cNvPr id="21" name="Shape 16"/>
          <p:cNvSpPr/>
          <p:nvPr/>
        </p:nvSpPr>
        <p:spPr>
          <a:xfrm>
            <a:off x="554653" y="4729282"/>
            <a:ext cx="356592" cy="356592"/>
          </a:xfrm>
          <a:prstGeom prst="roundRect">
            <a:avLst>
              <a:gd name="adj" fmla="val 18669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614065" y="4758928"/>
            <a:ext cx="237649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3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1525429" y="4783693"/>
            <a:ext cx="2320647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Операционная стадия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1525429" y="5126355"/>
            <a:ext cx="7063859" cy="253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 01.01.2027 (бессрочно)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5" name="Text 20"/>
          <p:cNvSpPr/>
          <p:nvPr/>
        </p:nvSpPr>
        <p:spPr>
          <a:xfrm>
            <a:off x="1525429" y="5474851"/>
            <a:ext cx="7063859" cy="253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Запуск производства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1525429" y="5783699"/>
            <a:ext cx="7063859" cy="253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Выход на проектную мощность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7" name="Text 22"/>
          <p:cNvSpPr/>
          <p:nvPr/>
        </p:nvSpPr>
        <p:spPr>
          <a:xfrm>
            <a:off x="1525429" y="6092547"/>
            <a:ext cx="7063859" cy="253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Расширение рынков сбыта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8" name="Text 23"/>
          <p:cNvSpPr/>
          <p:nvPr/>
        </p:nvSpPr>
        <p:spPr>
          <a:xfrm>
            <a:off x="554712" y="6524268"/>
            <a:ext cx="8034576" cy="1267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Реализация проекта планируется в три четко определенные стадии. Предынвестиционная стадия включает оформление прав на земельный участок.  Инвестиционная стадия будет включать все подготовительные работы, необходимые для начала строительства, а также непосредственно строительные работы и подготовку к запуску. Операционная стадия начнется с 2027 года и будет продолжаться бессрочно.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9" name="Text 0">
            <a:extLst>
              <a:ext uri="{FF2B5EF4-FFF2-40B4-BE49-F238E27FC236}">
                <a16:creationId xmlns:a16="http://schemas.microsoft.com/office/drawing/2014/main" id="{7AA63C0D-83EC-0143-B3DC-3F53D512CB32}"/>
              </a:ext>
            </a:extLst>
          </p:cNvPr>
          <p:cNvSpPr/>
          <p:nvPr/>
        </p:nvSpPr>
        <p:spPr>
          <a:xfrm>
            <a:off x="554653" y="175379"/>
            <a:ext cx="7902654" cy="1108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4000" b="1" dirty="0" err="1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План-график</a:t>
            </a:r>
            <a:r>
              <a:rPr lang="en-US" sz="400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 </a:t>
            </a:r>
            <a:r>
              <a:rPr lang="en-US" sz="4000" b="1" dirty="0" err="1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реализации</a:t>
            </a:r>
            <a:r>
              <a:rPr lang="en-US" sz="400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 </a:t>
            </a:r>
            <a:r>
              <a:rPr lang="en-US" sz="4000" b="1" dirty="0" err="1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проекта</a:t>
            </a:r>
            <a:endParaRPr lang="en-US" sz="4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1838" y="427911"/>
            <a:ext cx="3013115" cy="376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400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Ёмкость рынка</a:t>
            </a:r>
            <a:endParaRPr lang="en-US" sz="4000" dirty="0">
              <a:latin typeface="Bookman Old Style" panose="020506040505050202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421838" y="1045488"/>
            <a:ext cx="8300323" cy="397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3100" b="1" dirty="0">
                <a:solidFill>
                  <a:srgbClr val="FFC000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146 тыс.</a:t>
            </a:r>
            <a:endParaRPr lang="en-US" sz="3100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3818692" y="1593771"/>
            <a:ext cx="1506498" cy="188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Объем рынка РФ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421838" y="1854279"/>
            <a:ext cx="8300323" cy="192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Годовое потребление мёда в тоннах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21838" y="2193131"/>
            <a:ext cx="8300323" cy="397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3100" b="1" dirty="0">
                <a:solidFill>
                  <a:srgbClr val="FFC000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1 кг.</a:t>
            </a:r>
            <a:endParaRPr lang="en-US" sz="3100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3434953" y="2741414"/>
            <a:ext cx="2273975" cy="188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Средняя норма потребления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421838" y="3001923"/>
            <a:ext cx="8300323" cy="192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На человека в год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21838" y="3406973"/>
            <a:ext cx="8300323" cy="397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3100" b="1" dirty="0">
                <a:solidFill>
                  <a:srgbClr val="FFC000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3 млрд.</a:t>
            </a:r>
            <a:endParaRPr lang="en-US" sz="3100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2767132" y="3955256"/>
            <a:ext cx="3609618" cy="188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Потенциал рынка РФ переработки и фасовки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21838" y="4215765"/>
            <a:ext cx="8300323" cy="192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Внутренний рынок в рублях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21838" y="4699629"/>
            <a:ext cx="8300323" cy="397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3100" b="1" dirty="0">
                <a:solidFill>
                  <a:srgbClr val="FFC000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&lt; 10%</a:t>
            </a:r>
            <a:endParaRPr lang="en-US" sz="3100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923580" y="5247912"/>
            <a:ext cx="3296841" cy="188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Промышленная переработка в Приморье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421838" y="5508421"/>
            <a:ext cx="8300323" cy="192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Значительный неудовлетворённый спрос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21838" y="5847273"/>
            <a:ext cx="8300323" cy="13493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Рынок мёда в России демонстрирует стабильный рост с объёмом потребления 117–146 тыс. тонн в год, при этом сегмент услуг по фасовке оценивается более чем в 3 млрд рублей, включая 200–300 млн рублей на Дальнем Востоке. Приморский край, занимая 2-е место в стране по производству мёда (более 5 тыс. тонн в год), имеет крайне низкий уровень промышленной переработки (менее 10%), что создаёт неудовлетворённый региональный спрос в объёме до 800 тонн и 25–50 млн рублей ежегодно. Мировой рынок мёда превышает 10 млрд долларов США и растёт до 15 млрд к 2034 году, с основными импортёрами — Китаем, США, Японией и Кореей. Реализация проекта позволит выйти на экспорт до 2 000 тонн фасованного мёда в год и достичь выручки до 700 млн рублей за счёт продукции с высокой добавленной стоимостью.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8648" y="478155"/>
            <a:ext cx="4645104" cy="543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400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Конкурентная среда</a:t>
            </a:r>
            <a:endParaRPr lang="en-US" sz="4000" dirty="0">
              <a:latin typeface="Bookman Old Style" panose="0205060405050502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69394" y="1416627"/>
            <a:ext cx="13152358" cy="556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Рынок характеризуется доминированием перекупщиков сырого мёда (70-80%) и отсутствием крупных сертифицированных производителей, что создаёт благоприятную нишу для проекта промышленной переработки.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8648" y="1252499"/>
            <a:ext cx="22860" cy="947738"/>
          </a:xfrm>
          <a:prstGeom prst="rect">
            <a:avLst/>
          </a:prstGeom>
          <a:solidFill>
            <a:srgbClr val="224435"/>
          </a:solidFill>
          <a:ln/>
        </p:spPr>
      </p:sp>
      <p:sp>
        <p:nvSpPr>
          <p:cNvPr id="5" name="Text 3"/>
          <p:cNvSpPr/>
          <p:nvPr/>
        </p:nvSpPr>
        <p:spPr>
          <a:xfrm>
            <a:off x="1851422" y="2508727"/>
            <a:ext cx="3116461" cy="271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Перекупщики сырого мёда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8648" y="2884727"/>
            <a:ext cx="4359235" cy="556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Скупают до </a:t>
            </a:r>
            <a:r>
              <a:rPr lang="en-US" sz="1400" b="1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70–80% мёда</a:t>
            </a: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у ЛПХ и КФХ по заниженным ценам без переработки.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8648" y="3502066"/>
            <a:ext cx="4359235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Главные конкуренты за сырьё.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8648" y="3841156"/>
            <a:ext cx="4359235" cy="556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Не обеспечивают добавленную стоимость продукции.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883" y="2395856"/>
            <a:ext cx="4694515" cy="4694515"/>
          </a:xfrm>
          <a:prstGeom prst="rect">
            <a:avLst/>
          </a:prstGeom>
        </p:spPr>
      </p:pic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7995" y="3735488"/>
            <a:ext cx="244554" cy="30563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662398" y="2508727"/>
            <a:ext cx="3742492" cy="271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Мелкие фасовщики при пасеках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9662398" y="2884727"/>
            <a:ext cx="4359354" cy="834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Покрывают до </a:t>
            </a:r>
            <a:r>
              <a:rPr lang="en-US" sz="1400" b="1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10–15% рынка фасовки</a:t>
            </a: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, работают без сертификации и современных стандартов.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9662398" y="3780315"/>
            <a:ext cx="4359354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Ограничены в объёмах и не выходят на экспорт.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7883" y="2395856"/>
            <a:ext cx="4694515" cy="4694515"/>
          </a:xfrm>
          <a:prstGeom prst="rect">
            <a:avLst/>
          </a:prstGeom>
        </p:spPr>
      </p:pic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7494" y="3735488"/>
            <a:ext cx="244554" cy="305633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9662398" y="4823302"/>
            <a:ext cx="4359354" cy="815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Потенциальные местные инициативы (стартапы, кооперативы)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9662398" y="5742703"/>
            <a:ext cx="4359354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На стадии идеи или маломасштабного запуска.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8" name="Text 12"/>
          <p:cNvSpPr/>
          <p:nvPr/>
        </p:nvSpPr>
        <p:spPr>
          <a:xfrm>
            <a:off x="9662398" y="6081793"/>
            <a:ext cx="4359354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Не имеют инфраструктуры и выхода на рынок.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9662398" y="6420883"/>
            <a:ext cx="4359354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Конкурентная доля — </a:t>
            </a:r>
            <a:r>
              <a:rPr lang="en-US" sz="1400" b="1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менее 1%</a:t>
            </a: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7883" y="2395856"/>
            <a:ext cx="4694515" cy="4694515"/>
          </a:xfrm>
          <a:prstGeom prst="rect">
            <a:avLst/>
          </a:prstGeom>
        </p:spPr>
      </p:pic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7494" y="5444987"/>
            <a:ext cx="244554" cy="305633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608648" y="4884143"/>
            <a:ext cx="4359235" cy="815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Региональные переработчики из других субъектов РФ (Алтай, Башкортостан и др.)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3" name="Text 15"/>
          <p:cNvSpPr/>
          <p:nvPr/>
        </p:nvSpPr>
        <p:spPr>
          <a:xfrm>
            <a:off x="608648" y="5803544"/>
            <a:ext cx="4359235" cy="556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Присутствуют на маркетплейсах и в федеральных сетях.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4" name="Text 16"/>
          <p:cNvSpPr/>
          <p:nvPr/>
        </p:nvSpPr>
        <p:spPr>
          <a:xfrm>
            <a:off x="608648" y="6420883"/>
            <a:ext cx="4359235" cy="556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Доля в Приморье — </a:t>
            </a:r>
            <a:r>
              <a:rPr lang="en-US" sz="1400" b="1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менее 5%</a:t>
            </a: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из-за удалённости и логистических затрат.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883" y="2395856"/>
            <a:ext cx="4694515" cy="4694515"/>
          </a:xfrm>
          <a:prstGeom prst="rect">
            <a:avLst/>
          </a:prstGeom>
        </p:spPr>
      </p:pic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7995" y="5444987"/>
            <a:ext cx="244554" cy="305633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608648" y="7285991"/>
            <a:ext cx="13413105" cy="556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Проект в с. Анучино позиционируется как единственный промышленный игрок с полным циклом переработки, ориентированный на экспорт и премиальный сегмент.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0774" y="599361"/>
            <a:ext cx="5384006" cy="429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400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Потенциальные потребители</a:t>
            </a:r>
            <a:endParaRPr lang="en-US" sz="4000" dirty="0">
              <a:latin typeface="Bookman Old Style" panose="020506040505050202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80774" y="1303258"/>
            <a:ext cx="1708547" cy="1326833"/>
          </a:xfrm>
          <a:prstGeom prst="roundRect">
            <a:avLst>
              <a:gd name="adj" fmla="val 4348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488" y="1845945"/>
            <a:ext cx="193119" cy="24145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26600" y="1440537"/>
            <a:ext cx="2142768" cy="2145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Пчеловоды (ЛПХ и КФХ)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2326600" y="1737479"/>
            <a:ext cx="5503307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95% всех пасек Приморья — мелкие хозяйства без доступа к переработке.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2326600" y="2005251"/>
            <a:ext cx="5503307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Нуждаются в услугах фильтрации, декристаллизации, фасовки и сертификации.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2326600" y="2273022"/>
            <a:ext cx="5503307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Проект обеспечивает им выход на рынок с добавленной стоимостью.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2257901" y="2626281"/>
            <a:ext cx="11823144" cy="7620"/>
          </a:xfrm>
          <a:prstGeom prst="roundRect">
            <a:avLst>
              <a:gd name="adj" fmla="val 757171"/>
            </a:avLst>
          </a:prstGeom>
          <a:solidFill>
            <a:srgbClr val="C3D4CC"/>
          </a:solidFill>
          <a:ln/>
        </p:spPr>
      </p:sp>
      <p:sp>
        <p:nvSpPr>
          <p:cNvPr id="10" name="Shape 7"/>
          <p:cNvSpPr/>
          <p:nvPr/>
        </p:nvSpPr>
        <p:spPr>
          <a:xfrm>
            <a:off x="480774" y="2698671"/>
            <a:ext cx="3417213" cy="1326833"/>
          </a:xfrm>
          <a:prstGeom prst="roundRect">
            <a:avLst>
              <a:gd name="adj" fmla="val 4348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762" y="3241358"/>
            <a:ext cx="193119" cy="24145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035266" y="2835950"/>
            <a:ext cx="2190036" cy="2145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Экспортёры и трейдеры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4035266" y="3132892"/>
            <a:ext cx="6125408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Основной интерес — фасованный мёд, соответствующий требованиям КНР, Кореи, Японии.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4035266" y="3400663"/>
            <a:ext cx="6125408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Требуют мелкоформатной упаковки (30–250 г), этикеток и лабораторных подтверждений. 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4035266" y="3668435"/>
            <a:ext cx="6125408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Готовы работать на контрактной основе с гарантией качества.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3966567" y="4021693"/>
            <a:ext cx="10114478" cy="7620"/>
          </a:xfrm>
          <a:prstGeom prst="roundRect">
            <a:avLst>
              <a:gd name="adj" fmla="val 757171"/>
            </a:avLst>
          </a:prstGeom>
          <a:solidFill>
            <a:srgbClr val="C3D4CC"/>
          </a:solidFill>
          <a:ln/>
        </p:spPr>
      </p:sp>
      <p:sp>
        <p:nvSpPr>
          <p:cNvPr id="17" name="Shape 13"/>
          <p:cNvSpPr/>
          <p:nvPr/>
        </p:nvSpPr>
        <p:spPr>
          <a:xfrm>
            <a:off x="480774" y="4094083"/>
            <a:ext cx="5125760" cy="1326833"/>
          </a:xfrm>
          <a:prstGeom prst="roundRect">
            <a:avLst>
              <a:gd name="adj" fmla="val 4348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7035" y="4636770"/>
            <a:ext cx="193119" cy="241459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743813" y="4231362"/>
            <a:ext cx="3236833" cy="2145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Розничные сети и онлайн-маркеты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5743813" y="4528304"/>
            <a:ext cx="5393293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Экомаркеты, супермаркеты, Ozon, Wildberries, «Яндекс.Маркет».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5743813" y="4796076"/>
            <a:ext cx="5393293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Ориентированы на локальный бренд и натуральный продукт с сертификацией.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5743813" y="5063847"/>
            <a:ext cx="5393293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Требуют стабильных поставок, разнообразной упаковки и брендирования.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5675114" y="5417106"/>
            <a:ext cx="8405932" cy="7620"/>
          </a:xfrm>
          <a:prstGeom prst="roundRect">
            <a:avLst>
              <a:gd name="adj" fmla="val 757171"/>
            </a:avLst>
          </a:prstGeom>
          <a:solidFill>
            <a:srgbClr val="C3D4CC"/>
          </a:solidFill>
          <a:ln/>
        </p:spPr>
      </p:sp>
      <p:sp>
        <p:nvSpPr>
          <p:cNvPr id="24" name="Shape 19"/>
          <p:cNvSpPr/>
          <p:nvPr/>
        </p:nvSpPr>
        <p:spPr>
          <a:xfrm>
            <a:off x="480774" y="5489496"/>
            <a:ext cx="6472919" cy="1326833"/>
          </a:xfrm>
          <a:prstGeom prst="roundRect">
            <a:avLst>
              <a:gd name="adj" fmla="val 4348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1428" y="6032183"/>
            <a:ext cx="193119" cy="241459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090972" y="5628927"/>
            <a:ext cx="3290054" cy="2145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HoReCa и корпоративные клиенты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7" name="Text 21"/>
          <p:cNvSpPr/>
          <p:nvPr/>
        </p:nvSpPr>
        <p:spPr>
          <a:xfrm>
            <a:off x="7090972" y="5925869"/>
            <a:ext cx="5997059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Кафе, гостиницы, рестораны, аптеки.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8" name="Text 22"/>
          <p:cNvSpPr/>
          <p:nvPr/>
        </p:nvSpPr>
        <p:spPr>
          <a:xfrm>
            <a:off x="7090972" y="6193640"/>
            <a:ext cx="5997059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Заказывают премиальные или порционные упаковки, </a:t>
            </a:r>
            <a:r>
              <a:rPr lang="en-US" sz="14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подарочные</a:t>
            </a:r>
            <a:r>
              <a:rPr lang="ru-RU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линейки</a:t>
            </a: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9" name="Text 23"/>
          <p:cNvSpPr/>
          <p:nvPr/>
        </p:nvSpPr>
        <p:spPr>
          <a:xfrm>
            <a:off x="7090972" y="6461412"/>
            <a:ext cx="5997059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Заинтересованы в продукте с </a:t>
            </a:r>
            <a:r>
              <a:rPr lang="en-US" sz="14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региональной</a:t>
            </a: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4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идентичностью</a:t>
            </a:r>
            <a:r>
              <a:rPr lang="ru-RU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30" name="Text 24"/>
          <p:cNvSpPr/>
          <p:nvPr/>
        </p:nvSpPr>
        <p:spPr>
          <a:xfrm>
            <a:off x="480774" y="6970871"/>
            <a:ext cx="13668851" cy="659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Проект ориентирован на широкий круг потребителей: от пчеловодов Приморья, которым необходимы услуги переработки и фасовки мёда, до экспортёров и трейдеров, заинтересованных в продукции, соответствующей международным требованиям. Значительный потенциал представляют розничные сети и маркетплейсы, ожидающие стабильные поставки натурального мёда под региональным брендом, а также сегмент HoReCa и корпоративные клиенты, заинтересованные в премиальной и подарочной продукции с территориальной идентичностью.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3427" y="591979"/>
            <a:ext cx="6913126" cy="672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00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Обеспечение ресурсами</a:t>
            </a:r>
            <a:endParaRPr lang="en-US" sz="4000" dirty="0">
              <a:latin typeface="Bookman Old Style" panose="0205060405050502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53427" y="1802844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233939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Сырьевая база</a:t>
            </a:r>
            <a:endParaRPr lang="en-US" sz="2100" dirty="0">
              <a:latin typeface="Century Gothic" panose="020B0502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53427" y="2354461"/>
            <a:ext cx="6299240" cy="2065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Приморский край является одним из ведущих регионов России по производству мёда, стабильно обеспечивая более 4-5 тысяч тонн высококачественного продукта ежегодно. Богатая и разнообразная медоносная флора региона способствует получению мёда с уникальными органолептическими свойствами.</a:t>
            </a:r>
            <a:endParaRPr lang="en-US" sz="1650" dirty="0">
              <a:latin typeface="Century Gothic" panose="020B0502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53427" y="4614148"/>
            <a:ext cx="6299240" cy="13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Проект предполагает активное развитие кооперации с местными пчеловодами и пасеками, что обеспечит стабильные поставки сырья высокого качества по конкурентоспособным ценам.</a:t>
            </a:r>
            <a:endParaRPr lang="en-US" sz="1650" dirty="0">
              <a:latin typeface="Century Gothic" panose="020B0502020202020204" pitchFamily="34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353" y="1829753"/>
            <a:ext cx="6299240" cy="351496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585353" y="5586889"/>
            <a:ext cx="6299240" cy="2065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Существующая в регионе логистическая инфраструктура позволяет эффективно организовать сбор и доставку сырья на перерабатывающий комплекс без потери качества и с минимальными временными затратами, что особенно важно для сохранения полезных свойств и биологической ценности мёда.</a:t>
            </a:r>
            <a:endParaRPr lang="en-US" sz="165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0316" y="654248"/>
            <a:ext cx="9416177" cy="553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400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Маркетинговый план и структура сбыта</a:t>
            </a:r>
            <a:endParaRPr lang="en-US" sz="4000" dirty="0">
              <a:latin typeface="Bookman Old Style" panose="020506040505050202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20316" y="1562576"/>
            <a:ext cx="398740" cy="398740"/>
          </a:xfrm>
          <a:prstGeom prst="roundRect">
            <a:avLst>
              <a:gd name="adj" fmla="val 18669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6753" y="1595735"/>
            <a:ext cx="265748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1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96221" y="1623417"/>
            <a:ext cx="3739753" cy="55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Партнёрские продажи пчеловодам (B2B)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96221" y="2283619"/>
            <a:ext cx="3739753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Контрактная переработка и фасовка для ЛПХ и КФХ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96221" y="2912864"/>
            <a:ext cx="3739753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Сбыт продукции от имени пчеловодов </a:t>
            </a:r>
            <a:r>
              <a:rPr lang="en-US" sz="14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через</a:t>
            </a: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ru-RU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комплекс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157430" y="1562576"/>
            <a:ext cx="398740" cy="398740"/>
          </a:xfrm>
          <a:prstGeom prst="roundRect">
            <a:avLst>
              <a:gd name="adj" fmla="val 18669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223867" y="1595735"/>
            <a:ext cx="265748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2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733336" y="1623417"/>
            <a:ext cx="2548652" cy="276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Экспортные поставки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733336" y="2006679"/>
            <a:ext cx="3739753" cy="850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КНР, Южная Корея, Япония — фасованный мёд в мелкоформатной упаковке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733336" y="2919532"/>
            <a:ext cx="3739753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Продажа через торговые дома и экспортные компании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694545" y="1562576"/>
            <a:ext cx="398740" cy="398740"/>
          </a:xfrm>
          <a:prstGeom prst="roundRect">
            <a:avLst>
              <a:gd name="adj" fmla="val 18669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60982" y="1595735"/>
            <a:ext cx="265748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3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270450" y="1595735"/>
            <a:ext cx="3739753" cy="55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Розничные сети и магазины фермерской продукции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0270450" y="2255937"/>
            <a:ext cx="3739753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Экомаркеты, локальные торговые сети, аптеки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270450" y="2885182"/>
            <a:ext cx="3739753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Поставка готового фасованного мёда под собственным брендом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20316" y="3841194"/>
            <a:ext cx="398740" cy="398740"/>
          </a:xfrm>
          <a:prstGeom prst="roundRect">
            <a:avLst>
              <a:gd name="adj" fmla="val 18669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6753" y="3874353"/>
            <a:ext cx="265748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4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96221" y="3902035"/>
            <a:ext cx="2215396" cy="276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Онлайн-торговля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196221" y="4285298"/>
            <a:ext cx="3739753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Маркетплейсы (Ozon, Wildberries, Яндекс.Маркет)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196221" y="4914543"/>
            <a:ext cx="3739753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Собственный интернет-магазин и соцсети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5157430" y="3841194"/>
            <a:ext cx="398740" cy="398740"/>
          </a:xfrm>
          <a:prstGeom prst="roundRect">
            <a:avLst>
              <a:gd name="adj" fmla="val 18669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223867" y="3874353"/>
            <a:ext cx="265748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5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733336" y="3902035"/>
            <a:ext cx="3739753" cy="55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Каналы HoReCa и корпоративные клиенты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733336" y="4562237"/>
            <a:ext cx="3739753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Поставки для гостиниц, ресторанов, кафе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5733336" y="5191482"/>
            <a:ext cx="3739753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Корпоративные подарочные наборы и брендированная продукция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9694545" y="3841194"/>
            <a:ext cx="398740" cy="398740"/>
          </a:xfrm>
          <a:prstGeom prst="roundRect">
            <a:avLst>
              <a:gd name="adj" fmla="val 18669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760982" y="3874353"/>
            <a:ext cx="265748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6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0270450" y="3902035"/>
            <a:ext cx="3651766" cy="276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Точка продаж на производстве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0270450" y="4285298"/>
            <a:ext cx="3739753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Магазин «у фермы» с дегустацией и сувенирной продукцией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20316" y="5958007"/>
            <a:ext cx="13389769" cy="850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Маркетинговая стратегия проекта предусматривает создание сильного регионального </a:t>
            </a:r>
            <a:r>
              <a:rPr lang="en-US" sz="14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бренда</a:t>
            </a: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4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</a:t>
            </a: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акцентом на экологичность, натуральность и высокое качество продукции. Основной объем продаж (80%) планируется реализовать на внутреннем рынке через торговые сети, фермерские рынки и B2B каналы.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20316" y="7008138"/>
            <a:ext cx="13389769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Внешний рынок (20%) будет охватывать в первую очередь страны АТР — Китай, Южную Корею и Японию, где приморский мёд традиционно высоко ценится. Каналами продвижения станут маркетплейсы, участие в международных ярмарках и прямые экспортные контракты.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9924" y="451366"/>
            <a:ext cx="7996952" cy="1024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Прочее ресурсное обеспечение проекта</a:t>
            </a:r>
            <a:endParaRPr lang="en-US" sz="4000" dirty="0">
              <a:latin typeface="Bookman Old Style" panose="02050604050505020204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924" y="1721287"/>
            <a:ext cx="819388" cy="120610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125057" y="1726347"/>
            <a:ext cx="2158603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Земельный участок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7125057" y="2080677"/>
            <a:ext cx="6931819" cy="52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1,01 га с кадастровым номером 25:01:150001:838, расположенный в экологически чистом районе, идеально подходящем для переработки пищевой продукции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924" y="2927390"/>
            <a:ext cx="819388" cy="120610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125057" y="2932450"/>
            <a:ext cx="2081212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Электроснабжение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7125057" y="3286780"/>
            <a:ext cx="6931819" cy="52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Возможность подключения к электрическим сетям с мощностью до 50 кВт, что полностью обеспечивает потребности производственного комплекса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9924" y="4133493"/>
            <a:ext cx="819388" cy="120610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125057" y="4138553"/>
            <a:ext cx="2048589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Водоснабжение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7125057" y="4492883"/>
            <a:ext cx="6931819" cy="52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Доступ к системе водоснабжения с объемом 3 м³/сут, необходимым для производственных процессов и санитарных нужд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9924" y="5339596"/>
            <a:ext cx="819388" cy="120610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125057" y="5344656"/>
            <a:ext cx="3384352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Административная поддержка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7125057" y="5698986"/>
            <a:ext cx="6931819" cy="52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Содействие региональных властей в оформлении земельных участков, подключении к инженерным сетям и получении разрешительной документации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6" name="Text 9"/>
          <p:cNvSpPr/>
          <p:nvPr/>
        </p:nvSpPr>
        <p:spPr>
          <a:xfrm>
            <a:off x="6059924" y="6730008"/>
            <a:ext cx="7996952" cy="1048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Проект имеет полное ресурсное обеспечение для успешной реализации. Выделенный земельный участок обладает всеми необходимыми характеристиками для размещения производственного комплекса. Имеющиеся технические условия позволяют осуществить подключение к инженерным сетям без значительных дополнительных затрат.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0530" y="436840"/>
            <a:ext cx="4082653" cy="3843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4000" b="1" dirty="0">
                <a:solidFill>
                  <a:srgbClr val="233939"/>
                </a:solidFill>
                <a:latin typeface="Bookman Old Style" panose="02050604050505020204" pitchFamily="18" charset="0"/>
                <a:ea typeface="Syne Bold" pitchFamily="34" charset="-122"/>
                <a:cs typeface="Syne Bold" pitchFamily="34" charset="-120"/>
              </a:rPr>
              <a:t>Контактная информация</a:t>
            </a:r>
            <a:endParaRPr lang="en-US" sz="4000" dirty="0">
              <a:latin typeface="Bookman Old Style" panose="020506040505050202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192" y="1067158"/>
            <a:ext cx="2698605" cy="166780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659505" y="1418031"/>
            <a:ext cx="1618178" cy="192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Инициатор проекта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3659505" y="1683779"/>
            <a:ext cx="10540365" cy="196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Администрация Анучинского муниципального округа Приморского края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192" y="3094798"/>
            <a:ext cx="2698603" cy="166780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659505" y="3320518"/>
            <a:ext cx="1537573" cy="192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Контактное лицо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3659505" y="3830357"/>
            <a:ext cx="10540365" cy="196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Суворенков Андрей Александрович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192" y="5116222"/>
            <a:ext cx="2698603" cy="166780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659505" y="5467096"/>
            <a:ext cx="1537573" cy="192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3B4E4E"/>
                </a:solidFill>
                <a:latin typeface="Century Gothic" panose="020B0502020202020204" pitchFamily="34" charset="0"/>
                <a:ea typeface="Syne Bold" pitchFamily="34" charset="-122"/>
                <a:cs typeface="Syne Bold" pitchFamily="34" charset="-120"/>
              </a:rPr>
              <a:t>Способы связи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3659505" y="5976934"/>
            <a:ext cx="10540365" cy="196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E-mail: </a:t>
            </a:r>
            <a:r>
              <a:rPr lang="en-US" sz="1600" u="sng" dirty="0">
                <a:solidFill>
                  <a:srgbClr val="224435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fin620@list.ru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3659505" y="6247325"/>
            <a:ext cx="10540365" cy="196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Телефон: +7 (908) 997-29-93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807192" y="6972481"/>
            <a:ext cx="13047031" cy="875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Мы открыты для обсуждения всех деталей инвестиционного проекта и готовы предоставить дополнительную информацию по запросу. Приглашаем вас к сотрудничеству в реализации данного перспективного проекта, который имеет значительный потенциал для развития сельскохозяйственной отрасли Приморского края и выхода на международные рынки.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803B818D-6190-E148-8961-196AB7F6D62F}"/>
              </a:ext>
            </a:extLst>
          </p:cNvPr>
          <p:cNvSpPr/>
          <p:nvPr/>
        </p:nvSpPr>
        <p:spPr>
          <a:xfrm>
            <a:off x="3659505" y="4127794"/>
            <a:ext cx="7568476" cy="477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Начальник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управления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градостроительства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,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имущественных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и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земельных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отношений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Анучинского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муниципального</a:t>
            </a:r>
            <a:r>
              <a:rPr lang="en-US" sz="1600" dirty="0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1600" dirty="0" err="1">
                <a:solidFill>
                  <a:srgbClr val="3B4E4E"/>
                </a:solidFill>
                <a:latin typeface="Century Gothic" panose="020B0502020202020204" pitchFamily="34" charset="0"/>
                <a:ea typeface="Overpass Light" pitchFamily="34" charset="-122"/>
                <a:cs typeface="Overpass Light" pitchFamily="34" charset="-120"/>
              </a:rPr>
              <a:t>округа</a:t>
            </a:r>
            <a:endParaRPr lang="en-US" sz="1600" dirty="0">
              <a:latin typeface="Century Gothic" panose="020B0502020202020204" pitchFamily="34" charset="0"/>
            </a:endParaRPr>
          </a:p>
          <a:p>
            <a:pPr marL="0" indent="0" algn="l">
              <a:lnSpc>
                <a:spcPts val="2000"/>
              </a:lnSpc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1613</Words>
  <Application>Microsoft Office PowerPoint</Application>
  <PresentationFormat>Произвольный</PresentationFormat>
  <Paragraphs>168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Bookman Old Style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Вера В. Клыкова</cp:lastModifiedBy>
  <cp:revision>3</cp:revision>
  <dcterms:created xsi:type="dcterms:W3CDTF">2025-05-07T02:32:41Z</dcterms:created>
  <dcterms:modified xsi:type="dcterms:W3CDTF">2025-05-13T22:20:39Z</dcterms:modified>
</cp:coreProperties>
</file>