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16ED"/>
    <a:srgbClr val="E971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spc="5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 (чел.)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5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7.1536148966115209E-2"/>
                  <c:y val="-4.94173807543037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FF-4A20-943B-FE01C6A6C960}"/>
                </c:ext>
              </c:extLst>
            </c:dLbl>
            <c:dLbl>
              <c:idx val="1"/>
              <c:layout>
                <c:manualLayout>
                  <c:x val="-6.4135857693758555E-2"/>
                  <c:y val="-4.4475642678873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FF-4A20-943B-FE01C6A6C9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12237</c:v>
                </c:pt>
                <c:pt idx="1">
                  <c:v>11981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30FF-4A20-943B-FE01C6A6C96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59853400"/>
        <c:axId val="159850160"/>
        <c:axId val="0"/>
      </c:bar3DChart>
      <c:catAx>
        <c:axId val="15985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0160"/>
        <c:crosses val="autoZero"/>
        <c:auto val="1"/>
        <c:lblAlgn val="ctr"/>
        <c:lblOffset val="100"/>
        <c:noMultiLvlLbl val="0"/>
      </c:catAx>
      <c:valAx>
        <c:axId val="15985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3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spc="5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ОТГРУЖЕННЫХ ТОВАРОВ (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5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7.1536148966115209E-2"/>
                  <c:y val="-4.94173807543037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D2-43A8-AB5F-06454845CB78}"/>
                </c:ext>
              </c:extLst>
            </c:dLbl>
            <c:dLbl>
              <c:idx val="1"/>
              <c:layout>
                <c:manualLayout>
                  <c:x val="-6.4135857693758555E-2"/>
                  <c:y val="-4.4475642678873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D2-43A8-AB5F-06454845CB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71.599999999999994</c:v>
                </c:pt>
                <c:pt idx="1">
                  <c:v>79.400000000000006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C5D2-43A8-AB5F-06454845CB7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59853400"/>
        <c:axId val="159850160"/>
        <c:axId val="0"/>
      </c:bar3DChart>
      <c:catAx>
        <c:axId val="15985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0160"/>
        <c:crosses val="autoZero"/>
        <c:auto val="1"/>
        <c:lblAlgn val="ctr"/>
        <c:lblOffset val="100"/>
        <c:noMultiLvlLbl val="0"/>
      </c:catAx>
      <c:valAx>
        <c:axId val="15985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3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spc="5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инвестиций (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5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7.1536148966115209E-2"/>
                  <c:y val="-4.94173807543037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BBF-4EB0-BCA4-A2A2829BDFBE}"/>
                </c:ext>
              </c:extLst>
            </c:dLbl>
            <c:dLbl>
              <c:idx val="1"/>
              <c:layout>
                <c:manualLayout>
                  <c:x val="-6.4135857693758555E-2"/>
                  <c:y val="-4.4475642678873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BF-4EB0-BCA4-A2A2829BDF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119.1</c:v>
                </c:pt>
                <c:pt idx="1">
                  <c:v>133.19999999999999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BBBF-4EB0-BCA4-A2A2829BDF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59853400"/>
        <c:axId val="159850160"/>
        <c:axId val="0"/>
      </c:bar3DChart>
      <c:catAx>
        <c:axId val="15985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0160"/>
        <c:crosses val="autoZero"/>
        <c:auto val="1"/>
        <c:lblAlgn val="ctr"/>
        <c:lblOffset val="100"/>
        <c:noMultiLvlLbl val="0"/>
      </c:catAx>
      <c:valAx>
        <c:axId val="15985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3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spc="5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розничной торговли(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5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7.1536148966115209E-2"/>
                  <c:y val="-4.94173807543037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C40-4663-AABC-48779C99DCCD}"/>
                </c:ext>
              </c:extLst>
            </c:dLbl>
            <c:dLbl>
              <c:idx val="1"/>
              <c:layout>
                <c:manualLayout>
                  <c:x val="-6.4135857693758555E-2"/>
                  <c:y val="-4.4475642678873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40-4663-AABC-48779C99DC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197.8</c:v>
                </c:pt>
                <c:pt idx="1">
                  <c:v>372.8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3C40-4663-AABC-48779C99DC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59853400"/>
        <c:axId val="159850160"/>
        <c:axId val="0"/>
      </c:bar3DChart>
      <c:catAx>
        <c:axId val="15985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0160"/>
        <c:crosses val="autoZero"/>
        <c:auto val="1"/>
        <c:lblAlgn val="ctr"/>
        <c:lblOffset val="100"/>
        <c:noMultiLvlLbl val="0"/>
      </c:catAx>
      <c:valAx>
        <c:axId val="15985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3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spc="5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платных услуг(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5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7.1536148966115209E-2"/>
                  <c:y val="-4.94173807543037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AC-4D39-9855-E5974393F47E}"/>
                </c:ext>
              </c:extLst>
            </c:dLbl>
            <c:dLbl>
              <c:idx val="1"/>
              <c:layout>
                <c:manualLayout>
                  <c:x val="-6.4135857693758555E-2"/>
                  <c:y val="-4.4475642678873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AC-4D39-9855-E5974393F4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57.9</c:v>
                </c:pt>
                <c:pt idx="1">
                  <c:v>62.4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46AC-4D39-9855-E5974393F4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59853400"/>
        <c:axId val="159850160"/>
        <c:axId val="0"/>
      </c:bar3DChart>
      <c:catAx>
        <c:axId val="15985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0160"/>
        <c:crosses val="autoZero"/>
        <c:auto val="1"/>
        <c:lblAlgn val="ctr"/>
        <c:lblOffset val="100"/>
        <c:noMultiLvlLbl val="0"/>
      </c:catAx>
      <c:valAx>
        <c:axId val="15985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3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cap="all" spc="5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зарегистрированной безработицы</a:t>
            </a:r>
            <a:r>
              <a:rPr lang="ru-RU" sz="11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(%)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cap="all" spc="5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216E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7.1536148966115209E-2"/>
                  <c:y val="-4.94173807543037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58-40DF-AE56-5DD6186C8AB8}"/>
                </c:ext>
              </c:extLst>
            </c:dLbl>
            <c:dLbl>
              <c:idx val="1"/>
              <c:layout>
                <c:manualLayout>
                  <c:x val="-6.4135857693758555E-2"/>
                  <c:y val="-4.4475642678873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58-40DF-AE56-5DD6186C8A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2.2000000000000002</c:v>
                </c:pt>
                <c:pt idx="1">
                  <c:v>1.66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5658-40DF-AE56-5DD6186C8AB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59853400"/>
        <c:axId val="159850160"/>
        <c:axId val="0"/>
      </c:bar3DChart>
      <c:catAx>
        <c:axId val="15985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0160"/>
        <c:crosses val="autoZero"/>
        <c:auto val="1"/>
        <c:lblAlgn val="ctr"/>
        <c:lblOffset val="100"/>
        <c:noMultiLvlLbl val="0"/>
      </c:catAx>
      <c:valAx>
        <c:axId val="15985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853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Лист1!$B$2:$B$3</c:f>
              <c:numCache>
                <c:formatCode>0.00</c:formatCode>
                <c:ptCount val="2"/>
                <c:pt idx="0">
                  <c:v>964596.4</c:v>
                </c:pt>
                <c:pt idx="1">
                  <c:v>1027593.5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FD-4B62-88D1-8F7F3A7DAF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Лист1!$C$2:$C$3</c:f>
              <c:numCache>
                <c:formatCode>0.00</c:formatCode>
                <c:ptCount val="2"/>
                <c:pt idx="0">
                  <c:v>940069.58</c:v>
                </c:pt>
                <c:pt idx="1">
                  <c:v>1013021.08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FD-4B62-88D1-8F7F3A7DA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445211624"/>
        <c:axId val="445210904"/>
      </c:barChart>
      <c:catAx>
        <c:axId val="445211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5210904"/>
        <c:crosses val="autoZero"/>
        <c:auto val="1"/>
        <c:lblAlgn val="ctr"/>
        <c:lblOffset val="100"/>
        <c:noMultiLvlLbl val="0"/>
      </c:catAx>
      <c:valAx>
        <c:axId val="445210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521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4C34B-8D14-4BB6-B45E-54FBFC248662}" type="doc">
      <dgm:prSet loTypeId="urn:microsoft.com/office/officeart/2005/8/layout/hList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D5675D-1A88-4FA6-9BC1-20DBFC999CC6}">
      <dgm:prSet phldrT="[Текст]" phldr="0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настоящее время на территории округа внедрены 13 элементов инвестиционного стандарта</a:t>
          </a:r>
        </a:p>
      </dgm:t>
    </dgm:pt>
    <dgm:pt modelId="{87070445-68E6-460E-AF3D-5F40EFCA1459}" type="parTrans" cxnId="{BC30E837-65B7-4435-A77A-FB9587C34073}">
      <dgm:prSet/>
      <dgm:spPr/>
      <dgm:t>
        <a:bodyPr/>
        <a:lstStyle/>
        <a:p>
          <a:endParaRPr lang="ru-RU"/>
        </a:p>
      </dgm:t>
    </dgm:pt>
    <dgm:pt modelId="{36828EDB-D94E-4EB1-B006-954410DF1039}" type="sibTrans" cxnId="{BC30E837-65B7-4435-A77A-FB9587C34073}">
      <dgm:prSet/>
      <dgm:spPr/>
      <dgm:t>
        <a:bodyPr/>
        <a:lstStyle/>
        <a:p>
          <a:endParaRPr lang="ru-RU"/>
        </a:p>
      </dgm:t>
    </dgm:pt>
    <dgm:pt modelId="{E7EF4A6A-CF62-477D-A0AD-B8226F253EF2}">
      <dgm:prSet phldrT="[Текст]" phldr="0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стратегия </a:t>
          </a:r>
          <a:r>
            <a:rPr lang="ru-RU" sz="1100" b="0" i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стратегический документ об инвестиционной деятельности на территории муниципального образования, который определяет цели инвестиционной политики, основные направления и приоритеты в привлечении инвестиций на долгосрочную перспективу утверждена решением Думы АМО 23.07.2025г 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CAF0B3-69CD-4672-8AC7-F9309C49680D}" type="parTrans" cxnId="{309BB974-D2E0-4D06-BA10-58A5B3F871C6}">
      <dgm:prSet/>
      <dgm:spPr/>
      <dgm:t>
        <a:bodyPr/>
        <a:lstStyle/>
        <a:p>
          <a:endParaRPr lang="ru-RU"/>
        </a:p>
      </dgm:t>
    </dgm:pt>
    <dgm:pt modelId="{A769056F-AEF5-4D75-B8F1-C0CF8A431C13}" type="sibTrans" cxnId="{309BB974-D2E0-4D06-BA10-58A5B3F871C6}">
      <dgm:prSet/>
      <dgm:spPr/>
      <dgm:t>
        <a:bodyPr/>
        <a:lstStyle/>
        <a:p>
          <a:endParaRPr lang="ru-RU"/>
        </a:p>
      </dgm:t>
    </dgm:pt>
    <dgm:pt modelId="{EAE7897E-1410-43A3-AB13-958D4D334A36}">
      <dgm:prSet phldrT="[Текст]" phldr="0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Регламент сопровождения инвестиционных проектов направлен на снижение административных барьеров при реализации инвестиционных проектов, унификацию процедуры взаимодействия субъектов инвестиционной деятельности с органами местного самоуправления</a:t>
          </a:r>
        </a:p>
      </dgm:t>
    </dgm:pt>
    <dgm:pt modelId="{62FDC481-78D8-4B8A-86DF-92CEE1A3230D}" type="parTrans" cxnId="{EC41B048-C22A-4C35-95C0-9EFF8451F04D}">
      <dgm:prSet/>
      <dgm:spPr/>
      <dgm:t>
        <a:bodyPr/>
        <a:lstStyle/>
        <a:p>
          <a:endParaRPr lang="ru-RU"/>
        </a:p>
      </dgm:t>
    </dgm:pt>
    <dgm:pt modelId="{8DF2DB52-C510-4F62-8311-B36DF66FDEDB}" type="sibTrans" cxnId="{EC41B048-C22A-4C35-95C0-9EFF8451F04D}">
      <dgm:prSet/>
      <dgm:spPr/>
      <dgm:t>
        <a:bodyPr/>
        <a:lstStyle/>
        <a:p>
          <a:endParaRPr lang="ru-RU"/>
        </a:p>
      </dgm:t>
    </dgm:pt>
    <dgm:pt modelId="{1908A739-42BC-4068-9678-A7DC261B878F}">
      <dgm:prSet phldrT="[Текст]" phldr="0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профиль выполняет функцию визитной карточки округа и содержит ключевую информацию для инвесторов.</a:t>
          </a:r>
        </a:p>
      </dgm:t>
    </dgm:pt>
    <dgm:pt modelId="{4C1FF9AE-86DA-4786-A8D3-5425453C719C}" type="parTrans" cxnId="{EF49A919-CCB4-430D-AD45-F5833EF8FD38}">
      <dgm:prSet/>
      <dgm:spPr/>
      <dgm:t>
        <a:bodyPr/>
        <a:lstStyle/>
        <a:p>
          <a:endParaRPr lang="ru-RU"/>
        </a:p>
      </dgm:t>
    </dgm:pt>
    <dgm:pt modelId="{CAB4F2DA-3610-4385-89BE-456D9643DFD6}" type="sibTrans" cxnId="{EF49A919-CCB4-430D-AD45-F5833EF8FD38}">
      <dgm:prSet/>
      <dgm:spPr/>
      <dgm:t>
        <a:bodyPr/>
        <a:lstStyle/>
        <a:p>
          <a:endParaRPr lang="ru-RU"/>
        </a:p>
      </dgm:t>
    </dgm:pt>
    <dgm:pt modelId="{0997E9E0-5890-4341-9225-2873F350C51A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Введение земельных участков в оборот – составление реестра земельных участков неиспользуемых или используемых не по назначению для дальнейшего вовлечения в оборот (внесено 30 земельных участков)</a:t>
          </a:r>
        </a:p>
      </dgm:t>
    </dgm:pt>
    <dgm:pt modelId="{FFE6C503-73BC-463E-8BE0-432DD0220268}" type="parTrans" cxnId="{8C5912D2-F9C3-47FE-B1F2-DDB14F3802CE}">
      <dgm:prSet/>
      <dgm:spPr/>
      <dgm:t>
        <a:bodyPr/>
        <a:lstStyle/>
        <a:p>
          <a:endParaRPr lang="ru-RU"/>
        </a:p>
      </dgm:t>
    </dgm:pt>
    <dgm:pt modelId="{8565B84A-8BAC-4B3E-BA9A-BAD9E1787456}" type="sibTrans" cxnId="{8C5912D2-F9C3-47FE-B1F2-DDB14F3802CE}">
      <dgm:prSet/>
      <dgm:spPr/>
      <dgm:t>
        <a:bodyPr/>
        <a:lstStyle/>
        <a:p>
          <a:endParaRPr lang="ru-RU"/>
        </a:p>
      </dgm:t>
    </dgm:pt>
    <dgm:pt modelId="{7AFA1441-1060-4C75-935A-0AFD1AD2C550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уполномоченный –создание благоприятного инвестиционного климата на территории округа, оказание содействия в реализации инвестиционных проектов</a:t>
          </a:r>
        </a:p>
      </dgm:t>
    </dgm:pt>
    <dgm:pt modelId="{7CBF0132-1158-446D-BA8F-D6EEC3F28BCD}" type="parTrans" cxnId="{036E537B-1EA3-4EEC-A5C7-C693F18594CA}">
      <dgm:prSet/>
      <dgm:spPr/>
      <dgm:t>
        <a:bodyPr/>
        <a:lstStyle/>
        <a:p>
          <a:endParaRPr lang="ru-RU"/>
        </a:p>
      </dgm:t>
    </dgm:pt>
    <dgm:pt modelId="{64B0AF8F-DAF0-4646-A68E-FADEE5A1A582}" type="sibTrans" cxnId="{036E537B-1EA3-4EEC-A5C7-C693F18594CA}">
      <dgm:prSet/>
      <dgm:spPr/>
      <dgm:t>
        <a:bodyPr/>
        <a:lstStyle/>
        <a:p>
          <a:endParaRPr lang="ru-RU"/>
        </a:p>
      </dgm:t>
    </dgm:pt>
    <dgm:pt modelId="{4C60685F-CD40-4E20-AE5D-6AC004106697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Ежегодное инвестиционное послание главы</a:t>
          </a:r>
        </a:p>
      </dgm:t>
    </dgm:pt>
    <dgm:pt modelId="{249A062F-4202-47F4-B5B0-732290937D76}" type="parTrans" cxnId="{568A93FF-4590-4C87-983B-4F9086E55D9B}">
      <dgm:prSet/>
      <dgm:spPr/>
      <dgm:t>
        <a:bodyPr/>
        <a:lstStyle/>
        <a:p>
          <a:endParaRPr lang="ru-RU"/>
        </a:p>
      </dgm:t>
    </dgm:pt>
    <dgm:pt modelId="{BCC217E7-2428-4614-A28C-33AAC3055166}" type="sibTrans" cxnId="{568A93FF-4590-4C87-983B-4F9086E55D9B}">
      <dgm:prSet/>
      <dgm:spPr/>
      <dgm:t>
        <a:bodyPr/>
        <a:lstStyle/>
        <a:p>
          <a:endParaRPr lang="ru-RU"/>
        </a:p>
      </dgm:t>
    </dgm:pt>
    <dgm:pt modelId="{2478D6E6-1ECC-4515-A5F7-AD5E10D5AC76}" type="pres">
      <dgm:prSet presAssocID="{6CF4C34B-8D14-4BB6-B45E-54FBFC248662}" presName="composite" presStyleCnt="0">
        <dgm:presLayoutVars>
          <dgm:chMax val="1"/>
          <dgm:dir/>
          <dgm:resizeHandles val="exact"/>
        </dgm:presLayoutVars>
      </dgm:prSet>
      <dgm:spPr/>
    </dgm:pt>
    <dgm:pt modelId="{95E594DC-1A6A-48A6-91B3-3C0B9530E57A}" type="pres">
      <dgm:prSet presAssocID="{AED5675D-1A88-4FA6-9BC1-20DBFC999CC6}" presName="roof" presStyleLbl="dkBgShp" presStyleIdx="0" presStyleCnt="2" custLinFactNeighborX="-1354" custLinFactNeighborY="-1739"/>
      <dgm:spPr/>
    </dgm:pt>
    <dgm:pt modelId="{BD07FF67-867D-4A59-A188-47CC8B8C7E75}" type="pres">
      <dgm:prSet presAssocID="{AED5675D-1A88-4FA6-9BC1-20DBFC999CC6}" presName="pillars" presStyleCnt="0"/>
      <dgm:spPr/>
    </dgm:pt>
    <dgm:pt modelId="{8290E57F-357A-4FFE-AA51-D14CAC4A44BE}" type="pres">
      <dgm:prSet presAssocID="{AED5675D-1A88-4FA6-9BC1-20DBFC999CC6}" presName="pillar1" presStyleLbl="node1" presStyleIdx="0" presStyleCnt="6">
        <dgm:presLayoutVars>
          <dgm:bulletEnabled val="1"/>
        </dgm:presLayoutVars>
      </dgm:prSet>
      <dgm:spPr/>
    </dgm:pt>
    <dgm:pt modelId="{4E663F5A-ADC2-4AB3-8D01-8D8F0A3B95BE}" type="pres">
      <dgm:prSet presAssocID="{EAE7897E-1410-43A3-AB13-958D4D334A36}" presName="pillarX" presStyleLbl="node1" presStyleIdx="1" presStyleCnt="6">
        <dgm:presLayoutVars>
          <dgm:bulletEnabled val="1"/>
        </dgm:presLayoutVars>
      </dgm:prSet>
      <dgm:spPr/>
    </dgm:pt>
    <dgm:pt modelId="{3D2A9C31-AD27-4FC2-A20E-DB911538E025}" type="pres">
      <dgm:prSet presAssocID="{1908A739-42BC-4068-9678-A7DC261B878F}" presName="pillarX" presStyleLbl="node1" presStyleIdx="2" presStyleCnt="6">
        <dgm:presLayoutVars>
          <dgm:bulletEnabled val="1"/>
        </dgm:presLayoutVars>
      </dgm:prSet>
      <dgm:spPr/>
    </dgm:pt>
    <dgm:pt modelId="{1DBAD640-186F-4EA4-9D3B-E353D5943360}" type="pres">
      <dgm:prSet presAssocID="{0997E9E0-5890-4341-9225-2873F350C51A}" presName="pillarX" presStyleLbl="node1" presStyleIdx="3" presStyleCnt="6">
        <dgm:presLayoutVars>
          <dgm:bulletEnabled val="1"/>
        </dgm:presLayoutVars>
      </dgm:prSet>
      <dgm:spPr/>
    </dgm:pt>
    <dgm:pt modelId="{EC6BB32E-722F-475B-9961-C558692A3F25}" type="pres">
      <dgm:prSet presAssocID="{7AFA1441-1060-4C75-935A-0AFD1AD2C550}" presName="pillarX" presStyleLbl="node1" presStyleIdx="4" presStyleCnt="6">
        <dgm:presLayoutVars>
          <dgm:bulletEnabled val="1"/>
        </dgm:presLayoutVars>
      </dgm:prSet>
      <dgm:spPr/>
    </dgm:pt>
    <dgm:pt modelId="{713B1697-4E55-4320-91EF-FB93F2282CB1}" type="pres">
      <dgm:prSet presAssocID="{4C60685F-CD40-4E20-AE5D-6AC004106697}" presName="pillarX" presStyleLbl="node1" presStyleIdx="5" presStyleCnt="6">
        <dgm:presLayoutVars>
          <dgm:bulletEnabled val="1"/>
        </dgm:presLayoutVars>
      </dgm:prSet>
      <dgm:spPr/>
    </dgm:pt>
    <dgm:pt modelId="{3E200FBB-6785-449B-B4D7-EF76A1350F42}" type="pres">
      <dgm:prSet presAssocID="{AED5675D-1A88-4FA6-9BC1-20DBFC999CC6}" presName="base" presStyleLbl="dkBgShp" presStyleIdx="1" presStyleCnt="2"/>
      <dgm:spPr>
        <a:solidFill>
          <a:schemeClr val="accent2">
            <a:lumMod val="60000"/>
            <a:lumOff val="40000"/>
          </a:schemeClr>
        </a:solidFill>
      </dgm:spPr>
    </dgm:pt>
  </dgm:ptLst>
  <dgm:cxnLst>
    <dgm:cxn modelId="{27F7C908-65EA-4B8A-8DE8-63A28ADE618D}" type="presOf" srcId="{4C60685F-CD40-4E20-AE5D-6AC004106697}" destId="{713B1697-4E55-4320-91EF-FB93F2282CB1}" srcOrd="0" destOrd="0" presId="urn:microsoft.com/office/officeart/2005/8/layout/hList3"/>
    <dgm:cxn modelId="{EF49A919-CCB4-430D-AD45-F5833EF8FD38}" srcId="{AED5675D-1A88-4FA6-9BC1-20DBFC999CC6}" destId="{1908A739-42BC-4068-9678-A7DC261B878F}" srcOrd="2" destOrd="0" parTransId="{4C1FF9AE-86DA-4786-A8D3-5425453C719C}" sibTransId="{CAB4F2DA-3610-4385-89BE-456D9643DFD6}"/>
    <dgm:cxn modelId="{BC30E837-65B7-4435-A77A-FB9587C34073}" srcId="{6CF4C34B-8D14-4BB6-B45E-54FBFC248662}" destId="{AED5675D-1A88-4FA6-9BC1-20DBFC999CC6}" srcOrd="0" destOrd="0" parTransId="{87070445-68E6-460E-AF3D-5F40EFCA1459}" sibTransId="{36828EDB-D94E-4EB1-B006-954410DF1039}"/>
    <dgm:cxn modelId="{EC41B048-C22A-4C35-95C0-9EFF8451F04D}" srcId="{AED5675D-1A88-4FA6-9BC1-20DBFC999CC6}" destId="{EAE7897E-1410-43A3-AB13-958D4D334A36}" srcOrd="1" destOrd="0" parTransId="{62FDC481-78D8-4B8A-86DF-92CEE1A3230D}" sibTransId="{8DF2DB52-C510-4F62-8311-B36DF66FDEDB}"/>
    <dgm:cxn modelId="{309BB974-D2E0-4D06-BA10-58A5B3F871C6}" srcId="{AED5675D-1A88-4FA6-9BC1-20DBFC999CC6}" destId="{E7EF4A6A-CF62-477D-A0AD-B8226F253EF2}" srcOrd="0" destOrd="0" parTransId="{D1CAF0B3-69CD-4672-8AC7-F9309C49680D}" sibTransId="{A769056F-AEF5-4D75-B8F1-C0CF8A431C13}"/>
    <dgm:cxn modelId="{036E537B-1EA3-4EEC-A5C7-C693F18594CA}" srcId="{AED5675D-1A88-4FA6-9BC1-20DBFC999CC6}" destId="{7AFA1441-1060-4C75-935A-0AFD1AD2C550}" srcOrd="4" destOrd="0" parTransId="{7CBF0132-1158-446D-BA8F-D6EEC3F28BCD}" sibTransId="{64B0AF8F-DAF0-4646-A68E-FADEE5A1A582}"/>
    <dgm:cxn modelId="{E3D52F97-DD30-4919-8F5B-F63D7813367D}" type="presOf" srcId="{E7EF4A6A-CF62-477D-A0AD-B8226F253EF2}" destId="{8290E57F-357A-4FFE-AA51-D14CAC4A44BE}" srcOrd="0" destOrd="0" presId="urn:microsoft.com/office/officeart/2005/8/layout/hList3"/>
    <dgm:cxn modelId="{791F5C9B-2E5C-42E0-8ED1-B6DFF1375FAA}" type="presOf" srcId="{EAE7897E-1410-43A3-AB13-958D4D334A36}" destId="{4E663F5A-ADC2-4AB3-8D01-8D8F0A3B95BE}" srcOrd="0" destOrd="0" presId="urn:microsoft.com/office/officeart/2005/8/layout/hList3"/>
    <dgm:cxn modelId="{44D5E7A3-24A8-4296-962D-9F11A99427A8}" type="presOf" srcId="{AED5675D-1A88-4FA6-9BC1-20DBFC999CC6}" destId="{95E594DC-1A6A-48A6-91B3-3C0B9530E57A}" srcOrd="0" destOrd="0" presId="urn:microsoft.com/office/officeart/2005/8/layout/hList3"/>
    <dgm:cxn modelId="{ADA650A7-A366-45A6-8DE9-60C35BA15835}" type="presOf" srcId="{1908A739-42BC-4068-9678-A7DC261B878F}" destId="{3D2A9C31-AD27-4FC2-A20E-DB911538E025}" srcOrd="0" destOrd="0" presId="urn:microsoft.com/office/officeart/2005/8/layout/hList3"/>
    <dgm:cxn modelId="{9BC6CEB6-6D59-4906-A91D-7FD35641562E}" type="presOf" srcId="{6CF4C34B-8D14-4BB6-B45E-54FBFC248662}" destId="{2478D6E6-1ECC-4515-A5F7-AD5E10D5AC76}" srcOrd="0" destOrd="0" presId="urn:microsoft.com/office/officeart/2005/8/layout/hList3"/>
    <dgm:cxn modelId="{28143EC7-6585-4D71-8129-51F29E46299A}" type="presOf" srcId="{0997E9E0-5890-4341-9225-2873F350C51A}" destId="{1DBAD640-186F-4EA4-9D3B-E353D5943360}" srcOrd="0" destOrd="0" presId="urn:microsoft.com/office/officeart/2005/8/layout/hList3"/>
    <dgm:cxn modelId="{8C5912D2-F9C3-47FE-B1F2-DDB14F3802CE}" srcId="{AED5675D-1A88-4FA6-9BC1-20DBFC999CC6}" destId="{0997E9E0-5890-4341-9225-2873F350C51A}" srcOrd="3" destOrd="0" parTransId="{FFE6C503-73BC-463E-8BE0-432DD0220268}" sibTransId="{8565B84A-8BAC-4B3E-BA9A-BAD9E1787456}"/>
    <dgm:cxn modelId="{7CD050F5-AEE7-4043-AD1F-0EC9A1772DCD}" type="presOf" srcId="{7AFA1441-1060-4C75-935A-0AFD1AD2C550}" destId="{EC6BB32E-722F-475B-9961-C558692A3F25}" srcOrd="0" destOrd="0" presId="urn:microsoft.com/office/officeart/2005/8/layout/hList3"/>
    <dgm:cxn modelId="{568A93FF-4590-4C87-983B-4F9086E55D9B}" srcId="{AED5675D-1A88-4FA6-9BC1-20DBFC999CC6}" destId="{4C60685F-CD40-4E20-AE5D-6AC004106697}" srcOrd="5" destOrd="0" parTransId="{249A062F-4202-47F4-B5B0-732290937D76}" sibTransId="{BCC217E7-2428-4614-A28C-33AAC3055166}"/>
    <dgm:cxn modelId="{AC6D04AA-43C0-4F30-98C4-A599FC38672F}" type="presParOf" srcId="{2478D6E6-1ECC-4515-A5F7-AD5E10D5AC76}" destId="{95E594DC-1A6A-48A6-91B3-3C0B9530E57A}" srcOrd="0" destOrd="0" presId="urn:microsoft.com/office/officeart/2005/8/layout/hList3"/>
    <dgm:cxn modelId="{001AF53E-7233-45FA-B3F2-1DA64AB49D7C}" type="presParOf" srcId="{2478D6E6-1ECC-4515-A5F7-AD5E10D5AC76}" destId="{BD07FF67-867D-4A59-A188-47CC8B8C7E75}" srcOrd="1" destOrd="0" presId="urn:microsoft.com/office/officeart/2005/8/layout/hList3"/>
    <dgm:cxn modelId="{EE53A0D5-1256-4F1C-B1B5-93364D94F523}" type="presParOf" srcId="{BD07FF67-867D-4A59-A188-47CC8B8C7E75}" destId="{8290E57F-357A-4FFE-AA51-D14CAC4A44BE}" srcOrd="0" destOrd="0" presId="urn:microsoft.com/office/officeart/2005/8/layout/hList3"/>
    <dgm:cxn modelId="{7C240954-0E85-4CFB-A033-447CDE61CF88}" type="presParOf" srcId="{BD07FF67-867D-4A59-A188-47CC8B8C7E75}" destId="{4E663F5A-ADC2-4AB3-8D01-8D8F0A3B95BE}" srcOrd="1" destOrd="0" presId="urn:microsoft.com/office/officeart/2005/8/layout/hList3"/>
    <dgm:cxn modelId="{A9ECA156-C459-4B6B-82A7-9415C172E568}" type="presParOf" srcId="{BD07FF67-867D-4A59-A188-47CC8B8C7E75}" destId="{3D2A9C31-AD27-4FC2-A20E-DB911538E025}" srcOrd="2" destOrd="0" presId="urn:microsoft.com/office/officeart/2005/8/layout/hList3"/>
    <dgm:cxn modelId="{CA8C05E2-3730-4B9A-A202-D5A1374A62CC}" type="presParOf" srcId="{BD07FF67-867D-4A59-A188-47CC8B8C7E75}" destId="{1DBAD640-186F-4EA4-9D3B-E353D5943360}" srcOrd="3" destOrd="0" presId="urn:microsoft.com/office/officeart/2005/8/layout/hList3"/>
    <dgm:cxn modelId="{EBADC87B-6890-428F-AC5A-BDC79E5CFA11}" type="presParOf" srcId="{BD07FF67-867D-4A59-A188-47CC8B8C7E75}" destId="{EC6BB32E-722F-475B-9961-C558692A3F25}" srcOrd="4" destOrd="0" presId="urn:microsoft.com/office/officeart/2005/8/layout/hList3"/>
    <dgm:cxn modelId="{89661DE5-C64A-4F08-97D7-94CF455E22AE}" type="presParOf" srcId="{BD07FF67-867D-4A59-A188-47CC8B8C7E75}" destId="{713B1697-4E55-4320-91EF-FB93F2282CB1}" srcOrd="5" destOrd="0" presId="urn:microsoft.com/office/officeart/2005/8/layout/hList3"/>
    <dgm:cxn modelId="{DE1A793B-ED17-433E-A1DF-30316F8A1E9A}" type="presParOf" srcId="{2478D6E6-1ECC-4515-A5F7-AD5E10D5AC76}" destId="{3E200FBB-6785-449B-B4D7-EF76A1350F42}" srcOrd="2" destOrd="0" presId="urn:microsoft.com/office/officeart/2005/8/layout/hList3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F4C34B-8D14-4BB6-B45E-54FBFC248662}" type="doc">
      <dgm:prSet loTypeId="urn:microsoft.com/office/officeart/2005/8/layout/hList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D5675D-1A88-4FA6-9BC1-20DBFC999CC6}">
      <dgm:prSet phldrT="[Текст]" phldr="0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карта Приморского края</a:t>
          </a:r>
        </a:p>
      </dgm:t>
    </dgm:pt>
    <dgm:pt modelId="{87070445-68E6-460E-AF3D-5F40EFCA1459}" type="parTrans" cxnId="{BC30E837-65B7-4435-A77A-FB9587C34073}">
      <dgm:prSet/>
      <dgm:spPr/>
      <dgm:t>
        <a:bodyPr/>
        <a:lstStyle/>
        <a:p>
          <a:endParaRPr lang="ru-RU"/>
        </a:p>
      </dgm:t>
    </dgm:pt>
    <dgm:pt modelId="{36828EDB-D94E-4EB1-B006-954410DF1039}" type="sibTrans" cxnId="{BC30E837-65B7-4435-A77A-FB9587C34073}">
      <dgm:prSet/>
      <dgm:spPr/>
      <dgm:t>
        <a:bodyPr/>
        <a:lstStyle/>
        <a:p>
          <a:endParaRPr lang="ru-RU"/>
        </a:p>
      </dgm:t>
    </dgm:pt>
    <dgm:pt modelId="{E7EF4A6A-CF62-477D-A0AD-B8226F253EF2}">
      <dgm:prSet phldrT="[Текст]" phldr="0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муниципальных услуг в электронном виде</a:t>
          </a:r>
        </a:p>
      </dgm:t>
    </dgm:pt>
    <dgm:pt modelId="{D1CAF0B3-69CD-4672-8AC7-F9309C49680D}" type="parTrans" cxnId="{309BB974-D2E0-4D06-BA10-58A5B3F871C6}">
      <dgm:prSet/>
      <dgm:spPr/>
      <dgm:t>
        <a:bodyPr/>
        <a:lstStyle/>
        <a:p>
          <a:endParaRPr lang="ru-RU"/>
        </a:p>
      </dgm:t>
    </dgm:pt>
    <dgm:pt modelId="{A769056F-AEF5-4D75-B8F1-C0CF8A431C13}" type="sibTrans" cxnId="{309BB974-D2E0-4D06-BA10-58A5B3F871C6}">
      <dgm:prSet/>
      <dgm:spPr/>
      <dgm:t>
        <a:bodyPr/>
        <a:lstStyle/>
        <a:p>
          <a:endParaRPr lang="ru-RU"/>
        </a:p>
      </dgm:t>
    </dgm:pt>
    <dgm:pt modelId="{EAE7897E-1410-43A3-AB13-958D4D334A36}">
      <dgm:prSet phldrT="[Текст]" phldr="0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Муниципальная инвестиционная команда</a:t>
          </a:r>
        </a:p>
      </dgm:t>
    </dgm:pt>
    <dgm:pt modelId="{62FDC481-78D8-4B8A-86DF-92CEE1A3230D}" type="parTrans" cxnId="{EC41B048-C22A-4C35-95C0-9EFF8451F04D}">
      <dgm:prSet/>
      <dgm:spPr/>
      <dgm:t>
        <a:bodyPr/>
        <a:lstStyle/>
        <a:p>
          <a:endParaRPr lang="ru-RU"/>
        </a:p>
      </dgm:t>
    </dgm:pt>
    <dgm:pt modelId="{8DF2DB52-C510-4F62-8311-B36DF66FDEDB}" type="sibTrans" cxnId="{EC41B048-C22A-4C35-95C0-9EFF8451F04D}">
      <dgm:prSet/>
      <dgm:spPr/>
      <dgm:t>
        <a:bodyPr/>
        <a:lstStyle/>
        <a:p>
          <a:endParaRPr lang="ru-RU"/>
        </a:p>
      </dgm:t>
    </dgm:pt>
    <dgm:pt modelId="{1908A739-42BC-4068-9678-A7DC261B878F}">
      <dgm:prSet phldrT="[Текст]" phldr="0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Механизм обратной связи предпринимателей и инвесторов</a:t>
          </a:r>
        </a:p>
      </dgm:t>
    </dgm:pt>
    <dgm:pt modelId="{4C1FF9AE-86DA-4786-A8D3-5425453C719C}" type="parTrans" cxnId="{EF49A919-CCB4-430D-AD45-F5833EF8FD38}">
      <dgm:prSet/>
      <dgm:spPr/>
      <dgm:t>
        <a:bodyPr/>
        <a:lstStyle/>
        <a:p>
          <a:endParaRPr lang="ru-RU"/>
        </a:p>
      </dgm:t>
    </dgm:pt>
    <dgm:pt modelId="{CAB4F2DA-3610-4385-89BE-456D9643DFD6}" type="sibTrans" cxnId="{EF49A919-CCB4-430D-AD45-F5833EF8FD38}">
      <dgm:prSet/>
      <dgm:spPr/>
      <dgm:t>
        <a:bodyPr/>
        <a:lstStyle/>
        <a:p>
          <a:endParaRPr lang="ru-RU"/>
        </a:p>
      </dgm:t>
    </dgm:pt>
    <dgm:pt modelId="{0997E9E0-5890-4341-9225-2873F350C51A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комитет -формирование благоприятных условий для ведения инвестиционной деятельности, защита прав и законных интересов инвесторов, а также содействие в устранении административных барьеров.(проведено 4 заседания) </a:t>
          </a:r>
        </a:p>
      </dgm:t>
    </dgm:pt>
    <dgm:pt modelId="{FFE6C503-73BC-463E-8BE0-432DD0220268}" type="parTrans" cxnId="{8C5912D2-F9C3-47FE-B1F2-DDB14F3802CE}">
      <dgm:prSet/>
      <dgm:spPr/>
      <dgm:t>
        <a:bodyPr/>
        <a:lstStyle/>
        <a:p>
          <a:endParaRPr lang="ru-RU"/>
        </a:p>
      </dgm:t>
    </dgm:pt>
    <dgm:pt modelId="{8565B84A-8BAC-4B3E-BA9A-BAD9E1787456}" type="sibTrans" cxnId="{8C5912D2-F9C3-47FE-B1F2-DDB14F3802CE}">
      <dgm:prSet/>
      <dgm:spPr/>
      <dgm:t>
        <a:bodyPr/>
        <a:lstStyle/>
        <a:p>
          <a:endParaRPr lang="ru-RU"/>
        </a:p>
      </dgm:t>
    </dgm:pt>
    <dgm:pt modelId="{7AFA1441-1060-4C75-935A-0AFD1AD2C550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Эффективность оценки регулирующего воздействия (проведено 5 процедур)</a:t>
          </a:r>
        </a:p>
      </dgm:t>
    </dgm:pt>
    <dgm:pt modelId="{7CBF0132-1158-446D-BA8F-D6EEC3F28BCD}" type="parTrans" cxnId="{036E537B-1EA3-4EEC-A5C7-C693F18594CA}">
      <dgm:prSet/>
      <dgm:spPr/>
      <dgm:t>
        <a:bodyPr/>
        <a:lstStyle/>
        <a:p>
          <a:endParaRPr lang="ru-RU"/>
        </a:p>
      </dgm:t>
    </dgm:pt>
    <dgm:pt modelId="{64B0AF8F-DAF0-4646-A68E-FADEE5A1A582}" type="sibTrans" cxnId="{036E537B-1EA3-4EEC-A5C7-C693F18594CA}">
      <dgm:prSet/>
      <dgm:spPr/>
      <dgm:t>
        <a:bodyPr/>
        <a:lstStyle/>
        <a:p>
          <a:endParaRPr lang="ru-RU"/>
        </a:p>
      </dgm:t>
    </dgm:pt>
    <dgm:pt modelId="{2478D6E6-1ECC-4515-A5F7-AD5E10D5AC76}" type="pres">
      <dgm:prSet presAssocID="{6CF4C34B-8D14-4BB6-B45E-54FBFC248662}" presName="composite" presStyleCnt="0">
        <dgm:presLayoutVars>
          <dgm:chMax val="1"/>
          <dgm:dir/>
          <dgm:resizeHandles val="exact"/>
        </dgm:presLayoutVars>
      </dgm:prSet>
      <dgm:spPr/>
    </dgm:pt>
    <dgm:pt modelId="{95E594DC-1A6A-48A6-91B3-3C0B9530E57A}" type="pres">
      <dgm:prSet presAssocID="{AED5675D-1A88-4FA6-9BC1-20DBFC999CC6}" presName="roof" presStyleLbl="dkBgShp" presStyleIdx="0" presStyleCnt="2" custLinFactNeighborX="-1354" custLinFactNeighborY="-1739"/>
      <dgm:spPr/>
    </dgm:pt>
    <dgm:pt modelId="{BD07FF67-867D-4A59-A188-47CC8B8C7E75}" type="pres">
      <dgm:prSet presAssocID="{AED5675D-1A88-4FA6-9BC1-20DBFC999CC6}" presName="pillars" presStyleCnt="0"/>
      <dgm:spPr/>
    </dgm:pt>
    <dgm:pt modelId="{8290E57F-357A-4FFE-AA51-D14CAC4A44BE}" type="pres">
      <dgm:prSet presAssocID="{AED5675D-1A88-4FA6-9BC1-20DBFC999CC6}" presName="pillar1" presStyleLbl="node1" presStyleIdx="0" presStyleCnt="5">
        <dgm:presLayoutVars>
          <dgm:bulletEnabled val="1"/>
        </dgm:presLayoutVars>
      </dgm:prSet>
      <dgm:spPr/>
    </dgm:pt>
    <dgm:pt modelId="{4E663F5A-ADC2-4AB3-8D01-8D8F0A3B95BE}" type="pres">
      <dgm:prSet presAssocID="{EAE7897E-1410-43A3-AB13-958D4D334A36}" presName="pillarX" presStyleLbl="node1" presStyleIdx="1" presStyleCnt="5">
        <dgm:presLayoutVars>
          <dgm:bulletEnabled val="1"/>
        </dgm:presLayoutVars>
      </dgm:prSet>
      <dgm:spPr/>
    </dgm:pt>
    <dgm:pt modelId="{3D2A9C31-AD27-4FC2-A20E-DB911538E025}" type="pres">
      <dgm:prSet presAssocID="{1908A739-42BC-4068-9678-A7DC261B878F}" presName="pillarX" presStyleLbl="node1" presStyleIdx="2" presStyleCnt="5">
        <dgm:presLayoutVars>
          <dgm:bulletEnabled val="1"/>
        </dgm:presLayoutVars>
      </dgm:prSet>
      <dgm:spPr/>
    </dgm:pt>
    <dgm:pt modelId="{1DBAD640-186F-4EA4-9D3B-E353D5943360}" type="pres">
      <dgm:prSet presAssocID="{0997E9E0-5890-4341-9225-2873F350C51A}" presName="pillarX" presStyleLbl="node1" presStyleIdx="3" presStyleCnt="5">
        <dgm:presLayoutVars>
          <dgm:bulletEnabled val="1"/>
        </dgm:presLayoutVars>
      </dgm:prSet>
      <dgm:spPr/>
    </dgm:pt>
    <dgm:pt modelId="{EC6BB32E-722F-475B-9961-C558692A3F25}" type="pres">
      <dgm:prSet presAssocID="{7AFA1441-1060-4C75-935A-0AFD1AD2C550}" presName="pillarX" presStyleLbl="node1" presStyleIdx="4" presStyleCnt="5">
        <dgm:presLayoutVars>
          <dgm:bulletEnabled val="1"/>
        </dgm:presLayoutVars>
      </dgm:prSet>
      <dgm:spPr/>
    </dgm:pt>
    <dgm:pt modelId="{3E200FBB-6785-449B-B4D7-EF76A1350F42}" type="pres">
      <dgm:prSet presAssocID="{AED5675D-1A88-4FA6-9BC1-20DBFC999CC6}" presName="base" presStyleLbl="dkBgShp" presStyleIdx="1" presStyleCnt="2" custLinFactY="127656" custLinFactNeighborX="370" custLinFactNeighborY="200000"/>
      <dgm:spPr>
        <a:solidFill>
          <a:schemeClr val="accent2">
            <a:lumMod val="60000"/>
            <a:lumOff val="40000"/>
          </a:schemeClr>
        </a:solidFill>
      </dgm:spPr>
    </dgm:pt>
  </dgm:ptLst>
  <dgm:cxnLst>
    <dgm:cxn modelId="{EF49A919-CCB4-430D-AD45-F5833EF8FD38}" srcId="{AED5675D-1A88-4FA6-9BC1-20DBFC999CC6}" destId="{1908A739-42BC-4068-9678-A7DC261B878F}" srcOrd="2" destOrd="0" parTransId="{4C1FF9AE-86DA-4786-A8D3-5425453C719C}" sibTransId="{CAB4F2DA-3610-4385-89BE-456D9643DFD6}"/>
    <dgm:cxn modelId="{BC30E837-65B7-4435-A77A-FB9587C34073}" srcId="{6CF4C34B-8D14-4BB6-B45E-54FBFC248662}" destId="{AED5675D-1A88-4FA6-9BC1-20DBFC999CC6}" srcOrd="0" destOrd="0" parTransId="{87070445-68E6-460E-AF3D-5F40EFCA1459}" sibTransId="{36828EDB-D94E-4EB1-B006-954410DF1039}"/>
    <dgm:cxn modelId="{EC41B048-C22A-4C35-95C0-9EFF8451F04D}" srcId="{AED5675D-1A88-4FA6-9BC1-20DBFC999CC6}" destId="{EAE7897E-1410-43A3-AB13-958D4D334A36}" srcOrd="1" destOrd="0" parTransId="{62FDC481-78D8-4B8A-86DF-92CEE1A3230D}" sibTransId="{8DF2DB52-C510-4F62-8311-B36DF66FDEDB}"/>
    <dgm:cxn modelId="{309BB974-D2E0-4D06-BA10-58A5B3F871C6}" srcId="{AED5675D-1A88-4FA6-9BC1-20DBFC999CC6}" destId="{E7EF4A6A-CF62-477D-A0AD-B8226F253EF2}" srcOrd="0" destOrd="0" parTransId="{D1CAF0B3-69CD-4672-8AC7-F9309C49680D}" sibTransId="{A769056F-AEF5-4D75-B8F1-C0CF8A431C13}"/>
    <dgm:cxn modelId="{036E537B-1EA3-4EEC-A5C7-C693F18594CA}" srcId="{AED5675D-1A88-4FA6-9BC1-20DBFC999CC6}" destId="{7AFA1441-1060-4C75-935A-0AFD1AD2C550}" srcOrd="4" destOrd="0" parTransId="{7CBF0132-1158-446D-BA8F-D6EEC3F28BCD}" sibTransId="{64B0AF8F-DAF0-4646-A68E-FADEE5A1A582}"/>
    <dgm:cxn modelId="{E3D52F97-DD30-4919-8F5B-F63D7813367D}" type="presOf" srcId="{E7EF4A6A-CF62-477D-A0AD-B8226F253EF2}" destId="{8290E57F-357A-4FFE-AA51-D14CAC4A44BE}" srcOrd="0" destOrd="0" presId="urn:microsoft.com/office/officeart/2005/8/layout/hList3"/>
    <dgm:cxn modelId="{791F5C9B-2E5C-42E0-8ED1-B6DFF1375FAA}" type="presOf" srcId="{EAE7897E-1410-43A3-AB13-958D4D334A36}" destId="{4E663F5A-ADC2-4AB3-8D01-8D8F0A3B95BE}" srcOrd="0" destOrd="0" presId="urn:microsoft.com/office/officeart/2005/8/layout/hList3"/>
    <dgm:cxn modelId="{44D5E7A3-24A8-4296-962D-9F11A99427A8}" type="presOf" srcId="{AED5675D-1A88-4FA6-9BC1-20DBFC999CC6}" destId="{95E594DC-1A6A-48A6-91B3-3C0B9530E57A}" srcOrd="0" destOrd="0" presId="urn:microsoft.com/office/officeart/2005/8/layout/hList3"/>
    <dgm:cxn modelId="{ADA650A7-A366-45A6-8DE9-60C35BA15835}" type="presOf" srcId="{1908A739-42BC-4068-9678-A7DC261B878F}" destId="{3D2A9C31-AD27-4FC2-A20E-DB911538E025}" srcOrd="0" destOrd="0" presId="urn:microsoft.com/office/officeart/2005/8/layout/hList3"/>
    <dgm:cxn modelId="{9BC6CEB6-6D59-4906-A91D-7FD35641562E}" type="presOf" srcId="{6CF4C34B-8D14-4BB6-B45E-54FBFC248662}" destId="{2478D6E6-1ECC-4515-A5F7-AD5E10D5AC76}" srcOrd="0" destOrd="0" presId="urn:microsoft.com/office/officeart/2005/8/layout/hList3"/>
    <dgm:cxn modelId="{28143EC7-6585-4D71-8129-51F29E46299A}" type="presOf" srcId="{0997E9E0-5890-4341-9225-2873F350C51A}" destId="{1DBAD640-186F-4EA4-9D3B-E353D5943360}" srcOrd="0" destOrd="0" presId="urn:microsoft.com/office/officeart/2005/8/layout/hList3"/>
    <dgm:cxn modelId="{8C5912D2-F9C3-47FE-B1F2-DDB14F3802CE}" srcId="{AED5675D-1A88-4FA6-9BC1-20DBFC999CC6}" destId="{0997E9E0-5890-4341-9225-2873F350C51A}" srcOrd="3" destOrd="0" parTransId="{FFE6C503-73BC-463E-8BE0-432DD0220268}" sibTransId="{8565B84A-8BAC-4B3E-BA9A-BAD9E1787456}"/>
    <dgm:cxn modelId="{7CD050F5-AEE7-4043-AD1F-0EC9A1772DCD}" type="presOf" srcId="{7AFA1441-1060-4C75-935A-0AFD1AD2C550}" destId="{EC6BB32E-722F-475B-9961-C558692A3F25}" srcOrd="0" destOrd="0" presId="urn:microsoft.com/office/officeart/2005/8/layout/hList3"/>
    <dgm:cxn modelId="{AC6D04AA-43C0-4F30-98C4-A599FC38672F}" type="presParOf" srcId="{2478D6E6-1ECC-4515-A5F7-AD5E10D5AC76}" destId="{95E594DC-1A6A-48A6-91B3-3C0B9530E57A}" srcOrd="0" destOrd="0" presId="urn:microsoft.com/office/officeart/2005/8/layout/hList3"/>
    <dgm:cxn modelId="{001AF53E-7233-45FA-B3F2-1DA64AB49D7C}" type="presParOf" srcId="{2478D6E6-1ECC-4515-A5F7-AD5E10D5AC76}" destId="{BD07FF67-867D-4A59-A188-47CC8B8C7E75}" srcOrd="1" destOrd="0" presId="urn:microsoft.com/office/officeart/2005/8/layout/hList3"/>
    <dgm:cxn modelId="{EE53A0D5-1256-4F1C-B1B5-93364D94F523}" type="presParOf" srcId="{BD07FF67-867D-4A59-A188-47CC8B8C7E75}" destId="{8290E57F-357A-4FFE-AA51-D14CAC4A44BE}" srcOrd="0" destOrd="0" presId="urn:microsoft.com/office/officeart/2005/8/layout/hList3"/>
    <dgm:cxn modelId="{7C240954-0E85-4CFB-A033-447CDE61CF88}" type="presParOf" srcId="{BD07FF67-867D-4A59-A188-47CC8B8C7E75}" destId="{4E663F5A-ADC2-4AB3-8D01-8D8F0A3B95BE}" srcOrd="1" destOrd="0" presId="urn:microsoft.com/office/officeart/2005/8/layout/hList3"/>
    <dgm:cxn modelId="{A9ECA156-C459-4B6B-82A7-9415C172E568}" type="presParOf" srcId="{BD07FF67-867D-4A59-A188-47CC8B8C7E75}" destId="{3D2A9C31-AD27-4FC2-A20E-DB911538E025}" srcOrd="2" destOrd="0" presId="urn:microsoft.com/office/officeart/2005/8/layout/hList3"/>
    <dgm:cxn modelId="{CA8C05E2-3730-4B9A-A202-D5A1374A62CC}" type="presParOf" srcId="{BD07FF67-867D-4A59-A188-47CC8B8C7E75}" destId="{1DBAD640-186F-4EA4-9D3B-E353D5943360}" srcOrd="3" destOrd="0" presId="urn:microsoft.com/office/officeart/2005/8/layout/hList3"/>
    <dgm:cxn modelId="{EBADC87B-6890-428F-AC5A-BDC79E5CFA11}" type="presParOf" srcId="{BD07FF67-867D-4A59-A188-47CC8B8C7E75}" destId="{EC6BB32E-722F-475B-9961-C558692A3F25}" srcOrd="4" destOrd="0" presId="urn:microsoft.com/office/officeart/2005/8/layout/hList3"/>
    <dgm:cxn modelId="{DE1A793B-ED17-433E-A1DF-30316F8A1E9A}" type="presParOf" srcId="{2478D6E6-1ECC-4515-A5F7-AD5E10D5AC76}" destId="{3E200FBB-6785-449B-B4D7-EF76A1350F42}" srcOrd="2" destOrd="0" presId="urn:microsoft.com/office/officeart/2005/8/layout/hList3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594DC-1A6A-48A6-91B3-3C0B9530E57A}">
      <dsp:nvSpPr>
        <dsp:cNvPr id="0" name=""/>
        <dsp:cNvSpPr/>
      </dsp:nvSpPr>
      <dsp:spPr>
        <a:xfrm>
          <a:off x="0" y="0"/>
          <a:ext cx="11704505" cy="901784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настоящее время на территории округа внедрены 13 элементов инвестиционного стандарта</a:t>
          </a:r>
        </a:p>
      </dsp:txBody>
      <dsp:txXfrm>
        <a:off x="0" y="0"/>
        <a:ext cx="11704505" cy="901784"/>
      </dsp:txXfrm>
    </dsp:sp>
    <dsp:sp modelId="{8290E57F-357A-4FFE-AA51-D14CAC4A44BE}">
      <dsp:nvSpPr>
        <dsp:cNvPr id="0" name=""/>
        <dsp:cNvSpPr/>
      </dsp:nvSpPr>
      <dsp:spPr>
        <a:xfrm>
          <a:off x="5715" y="901784"/>
          <a:ext cx="1948845" cy="189374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стратегия </a:t>
          </a:r>
          <a:r>
            <a:rPr lang="ru-RU" sz="1100" b="0" i="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стратегический документ об инвестиционной деятельности на территории муниципального образования, который определяет цели инвестиционной политики, основные направления и приоритеты в привлечении инвестиций на долгосрочную перспективу утверждена решением Думы АМО 23.07.2025г 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15" y="901784"/>
        <a:ext cx="1948845" cy="1893747"/>
      </dsp:txXfrm>
    </dsp:sp>
    <dsp:sp modelId="{4E663F5A-ADC2-4AB3-8D01-8D8F0A3B95BE}">
      <dsp:nvSpPr>
        <dsp:cNvPr id="0" name=""/>
        <dsp:cNvSpPr/>
      </dsp:nvSpPr>
      <dsp:spPr>
        <a:xfrm>
          <a:off x="1954560" y="901784"/>
          <a:ext cx="1948845" cy="189374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Регламент сопровождения инвестиционных проектов направлен на снижение административных барьеров при реализации инвестиционных проектов, унификацию процедуры взаимодействия субъектов инвестиционной деятельности с органами местного самоуправления</a:t>
          </a:r>
        </a:p>
      </dsp:txBody>
      <dsp:txXfrm>
        <a:off x="1954560" y="901784"/>
        <a:ext cx="1948845" cy="1893747"/>
      </dsp:txXfrm>
    </dsp:sp>
    <dsp:sp modelId="{3D2A9C31-AD27-4FC2-A20E-DB911538E025}">
      <dsp:nvSpPr>
        <dsp:cNvPr id="0" name=""/>
        <dsp:cNvSpPr/>
      </dsp:nvSpPr>
      <dsp:spPr>
        <a:xfrm>
          <a:off x="3903406" y="901784"/>
          <a:ext cx="1948845" cy="189374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профиль выполняет функцию визитной карточки округа и содержит ключевую информацию для инвесторов.</a:t>
          </a:r>
        </a:p>
      </dsp:txBody>
      <dsp:txXfrm>
        <a:off x="3903406" y="901784"/>
        <a:ext cx="1948845" cy="1893747"/>
      </dsp:txXfrm>
    </dsp:sp>
    <dsp:sp modelId="{1DBAD640-186F-4EA4-9D3B-E353D5943360}">
      <dsp:nvSpPr>
        <dsp:cNvPr id="0" name=""/>
        <dsp:cNvSpPr/>
      </dsp:nvSpPr>
      <dsp:spPr>
        <a:xfrm>
          <a:off x="5852252" y="901784"/>
          <a:ext cx="1948845" cy="189374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Введение земельных участков в оборот – составление реестра земельных участков неиспользуемых или используемых не по назначению для дальнейшего вовлечения в оборот (внесено 30 земельных участков)</a:t>
          </a:r>
        </a:p>
      </dsp:txBody>
      <dsp:txXfrm>
        <a:off x="5852252" y="901784"/>
        <a:ext cx="1948845" cy="1893747"/>
      </dsp:txXfrm>
    </dsp:sp>
    <dsp:sp modelId="{EC6BB32E-722F-475B-9961-C558692A3F25}">
      <dsp:nvSpPr>
        <dsp:cNvPr id="0" name=""/>
        <dsp:cNvSpPr/>
      </dsp:nvSpPr>
      <dsp:spPr>
        <a:xfrm>
          <a:off x="7801098" y="901784"/>
          <a:ext cx="1948845" cy="189374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уполномоченный –создание благоприятного инвестиционного климата на территории округа, оказание содействия в реализации инвестиционных проектов</a:t>
          </a:r>
        </a:p>
      </dsp:txBody>
      <dsp:txXfrm>
        <a:off x="7801098" y="901784"/>
        <a:ext cx="1948845" cy="1893747"/>
      </dsp:txXfrm>
    </dsp:sp>
    <dsp:sp modelId="{713B1697-4E55-4320-91EF-FB93F2282CB1}">
      <dsp:nvSpPr>
        <dsp:cNvPr id="0" name=""/>
        <dsp:cNvSpPr/>
      </dsp:nvSpPr>
      <dsp:spPr>
        <a:xfrm>
          <a:off x="9749944" y="901784"/>
          <a:ext cx="1948845" cy="189374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Ежегодное инвестиционное послание главы</a:t>
          </a:r>
        </a:p>
      </dsp:txBody>
      <dsp:txXfrm>
        <a:off x="9749944" y="901784"/>
        <a:ext cx="1948845" cy="1893747"/>
      </dsp:txXfrm>
    </dsp:sp>
    <dsp:sp modelId="{3E200FBB-6785-449B-B4D7-EF76A1350F42}">
      <dsp:nvSpPr>
        <dsp:cNvPr id="0" name=""/>
        <dsp:cNvSpPr/>
      </dsp:nvSpPr>
      <dsp:spPr>
        <a:xfrm>
          <a:off x="0" y="2795532"/>
          <a:ext cx="11704505" cy="210416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594DC-1A6A-48A6-91B3-3C0B9530E57A}">
      <dsp:nvSpPr>
        <dsp:cNvPr id="0" name=""/>
        <dsp:cNvSpPr/>
      </dsp:nvSpPr>
      <dsp:spPr>
        <a:xfrm>
          <a:off x="0" y="0"/>
          <a:ext cx="11704507" cy="809008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карта Приморского края</a:t>
          </a:r>
        </a:p>
      </dsp:txBody>
      <dsp:txXfrm>
        <a:off x="0" y="0"/>
        <a:ext cx="11704507" cy="809008"/>
      </dsp:txXfrm>
    </dsp:sp>
    <dsp:sp modelId="{8290E57F-357A-4FFE-AA51-D14CAC4A44BE}">
      <dsp:nvSpPr>
        <dsp:cNvPr id="0" name=""/>
        <dsp:cNvSpPr/>
      </dsp:nvSpPr>
      <dsp:spPr>
        <a:xfrm>
          <a:off x="1428" y="809008"/>
          <a:ext cx="2340329" cy="169891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муниципальных услуг в электронном виде</a:t>
          </a:r>
        </a:p>
      </dsp:txBody>
      <dsp:txXfrm>
        <a:off x="1428" y="809008"/>
        <a:ext cx="2340329" cy="1698917"/>
      </dsp:txXfrm>
    </dsp:sp>
    <dsp:sp modelId="{4E663F5A-ADC2-4AB3-8D01-8D8F0A3B95BE}">
      <dsp:nvSpPr>
        <dsp:cNvPr id="0" name=""/>
        <dsp:cNvSpPr/>
      </dsp:nvSpPr>
      <dsp:spPr>
        <a:xfrm>
          <a:off x="2341758" y="809008"/>
          <a:ext cx="2340329" cy="169891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Муниципальная инвестиционная команда</a:t>
          </a:r>
        </a:p>
      </dsp:txBody>
      <dsp:txXfrm>
        <a:off x="2341758" y="809008"/>
        <a:ext cx="2340329" cy="1698917"/>
      </dsp:txXfrm>
    </dsp:sp>
    <dsp:sp modelId="{3D2A9C31-AD27-4FC2-A20E-DB911538E025}">
      <dsp:nvSpPr>
        <dsp:cNvPr id="0" name=""/>
        <dsp:cNvSpPr/>
      </dsp:nvSpPr>
      <dsp:spPr>
        <a:xfrm>
          <a:off x="4682088" y="809008"/>
          <a:ext cx="2340329" cy="169891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Механизм обратной связи предпринимателей и инвесторов</a:t>
          </a:r>
        </a:p>
      </dsp:txBody>
      <dsp:txXfrm>
        <a:off x="4682088" y="809008"/>
        <a:ext cx="2340329" cy="1698917"/>
      </dsp:txXfrm>
    </dsp:sp>
    <dsp:sp modelId="{1DBAD640-186F-4EA4-9D3B-E353D5943360}">
      <dsp:nvSpPr>
        <dsp:cNvPr id="0" name=""/>
        <dsp:cNvSpPr/>
      </dsp:nvSpPr>
      <dsp:spPr>
        <a:xfrm>
          <a:off x="7022418" y="809008"/>
          <a:ext cx="2340329" cy="169891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комитет -формирование благоприятных условий для ведения инвестиционной деятельности, защита прав и законных интересов инвесторов, а также содействие в устранении административных барьеров.(проведено 4 заседания) </a:t>
          </a:r>
        </a:p>
      </dsp:txBody>
      <dsp:txXfrm>
        <a:off x="7022418" y="809008"/>
        <a:ext cx="2340329" cy="1698917"/>
      </dsp:txXfrm>
    </dsp:sp>
    <dsp:sp modelId="{EC6BB32E-722F-475B-9961-C558692A3F25}">
      <dsp:nvSpPr>
        <dsp:cNvPr id="0" name=""/>
        <dsp:cNvSpPr/>
      </dsp:nvSpPr>
      <dsp:spPr>
        <a:xfrm>
          <a:off x="9362748" y="809008"/>
          <a:ext cx="2340329" cy="169891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Эффективность оценки регулирующего воздействия (проведено 5 процедур)</a:t>
          </a:r>
        </a:p>
      </dsp:txBody>
      <dsp:txXfrm>
        <a:off x="9362748" y="809008"/>
        <a:ext cx="2340329" cy="1698917"/>
      </dsp:txXfrm>
    </dsp:sp>
    <dsp:sp modelId="{3E200FBB-6785-449B-B4D7-EF76A1350F42}">
      <dsp:nvSpPr>
        <dsp:cNvPr id="0" name=""/>
        <dsp:cNvSpPr/>
      </dsp:nvSpPr>
      <dsp:spPr>
        <a:xfrm>
          <a:off x="0" y="2507925"/>
          <a:ext cx="11704507" cy="188768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A8FF6-5F1F-436E-ED56-0DD6E6730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7F59A2-5BD1-58A6-5098-08B1ED34C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FBD9EB-03F8-8E98-1757-6CF8D6AD2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361AD7-F214-4AF3-FD23-EBA5BA93D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11DB9F-86CC-2DFB-F5DC-6A455D584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261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01052-E62D-5229-DCCC-5DE7AE935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3897B4-0C37-A4C1-F8D5-B5E9074EC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DAD2A1-051A-805C-5CD1-EC02600E2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189D2C-41CE-C5FA-1140-FD077CD3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BE76CA-07A8-B6F4-94E1-DF727B5D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96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76F13-C066-E3ED-E31F-9EAD2FD48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D33FD7-E597-57F4-B525-E5EDB5A67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EFD8A4-809F-7145-F6F5-9BCD3E86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CE1FB0-CBA9-6481-0C7C-F82998E75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9CE442-E76A-140A-4CFA-AEB712AC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FC075-15A9-1F4E-2D11-F8A7D0B2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2E7D99-A20E-329C-1FCA-D0CDE6770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1E9DC3E-6B6B-71C2-4484-EBEEE8CED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A5A66E-5DE9-8FAD-26CA-69CF81BC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E5CD2B-B7BF-BC3C-22AA-FB2CDF4AC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283E5E-679D-2DFB-C74F-97286F853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598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F1638-8F4D-0370-742D-AA3E22D1E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E8C87E-F1EF-620C-A6CA-57E50B260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03BDB2-79DB-97C1-126D-45B3EE02CC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875B723-B682-B9E4-CD2E-2C9908EC9E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28A1BB-A3FF-B93C-B347-0FEB3023AE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63FBF08-DA60-5858-8C27-F94AFE076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BCC7918-D99B-9ABD-BD3C-F4022B726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0A1D4B3-3E9C-1147-4138-E612CA667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040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B224D-AD5F-5300-FE76-9374CDE4D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1468294-0ACC-56B1-2BAE-65A326C26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C30BC8E-E797-8530-9B57-E57F392B4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8026319-605F-DAB5-F44E-3E335FEA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513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19CAB88-520B-A6DA-8FDA-52A0E9C2A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CA07DC-431E-A2D3-388E-6D7B5F43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233B1B-33B9-A363-75B7-A968FE0A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935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8B575-B3D5-D628-0388-81D3461EF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BC4DBA-07B0-BC18-F069-387C9A614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9C87CA-8C4D-5BBD-78C9-A5CFF8050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F90E5D-5D8E-EF93-64CA-1AB4AB17C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61D690-F26F-D588-1EBA-C222CD9F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DB3D2C-B1EF-F55D-AE4D-FC99A7E2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779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82176-7794-0673-A90F-971123A95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2797B8-C463-ADB8-BEA0-D1093CAB11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D0AA83-D887-F2C4-B1E5-0A0DA4827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743F40-E341-701E-92C2-90E1E1D99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B0175E-E611-9E2D-AEC4-A4629298E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EBD689-8623-92CA-4ACF-F46DA0F4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68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38FA0-993E-A0BF-43F3-5C6807BC4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095D79-B01A-E072-2EF8-C8DD61580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86DD48-7161-326C-E113-9EF1A1D87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91598E-6933-D876-80DB-9526159F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CB1A42-6E33-C839-9E64-19984540E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734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BCF4CCC-6C9F-6360-640B-115EC8C3F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708DE5-B4F2-04C4-12B6-C59DAD4B9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E720B3-B116-F5E1-24F7-C73B44BA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B96D83-73D5-7312-74EB-EDC5DAF34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500EAF-13FA-0C34-14A3-0E10B323C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67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AE88CC-D662-7EC8-4592-20AB8C9C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C84B36-7DE2-FB2C-ED11-DCE809E90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85B6C9-E3A9-6D81-E18D-F0B138D0DF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A1C2D-B0F4-4EA3-981D-4E23D9116228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B9D3D1-6139-45F9-273A-2BB14359F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70C89C-EBB4-A166-9BF2-27658822A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4ED32-5D32-4102-A2E0-CB864D8229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54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B6F84E-DED7-7D14-2F56-8099FF147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27F996-DE13-0E81-BC40-07E6D404298B}"/>
              </a:ext>
            </a:extLst>
          </p:cNvPr>
          <p:cNvSpPr txBox="1"/>
          <p:nvPr/>
        </p:nvSpPr>
        <p:spPr>
          <a:xfrm>
            <a:off x="2789269" y="133164"/>
            <a:ext cx="6865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Инвестиционное послание главы Анучинского муниципального округа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71150F-F59F-268F-69DD-BE59234F9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59" y="312545"/>
            <a:ext cx="2030144" cy="2231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FB6F19-364F-D663-F7E4-BBD61BE95965}"/>
              </a:ext>
            </a:extLst>
          </p:cNvPr>
          <p:cNvSpPr txBox="1"/>
          <p:nvPr/>
        </p:nvSpPr>
        <p:spPr>
          <a:xfrm>
            <a:off x="2510161" y="604882"/>
            <a:ext cx="93022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послания - довести до Вас наше видение приоритетов, основных направлений деятельности и шагов администрации по формированию благоприятного инвестиционного климата на территории Анучинского муниципального округа.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инвестиций и создание благоприятного инвестиционного климата является одними из основных приоритетов социально-экономического развития, как на государственном, так и на муниципальном уровне. Рост инвестиций напрямую влияет не только на увеличение налоговых поступлений в бюджет, создание новых рабочих мест, но и на уровень и качество жизни населения.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Заканчивается 2025 год. Самое время подвести итоги прошедшего года.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Приведу некоторые данные социально-экономического развития округа.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2C5BD709-A7F7-C485-0053-00C7A6E3E4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8700166"/>
              </p:ext>
            </p:extLst>
          </p:nvPr>
        </p:nvGraphicFramePr>
        <p:xfrm>
          <a:off x="251559" y="2870157"/>
          <a:ext cx="4390700" cy="2164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E861970-4211-01FE-7211-D04C67460E7B}"/>
              </a:ext>
            </a:extLst>
          </p:cNvPr>
          <p:cNvSpPr txBox="1"/>
          <p:nvPr/>
        </p:nvSpPr>
        <p:spPr>
          <a:xfrm>
            <a:off x="251559" y="5034671"/>
            <a:ext cx="41073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снижение численности населения за счет естественной (-129) и миграционной (-127) убыли.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44C87331-302F-4A25-B286-33DBC544CA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2266645"/>
              </p:ext>
            </p:extLst>
          </p:nvPr>
        </p:nvGraphicFramePr>
        <p:xfrm>
          <a:off x="4228559" y="2870157"/>
          <a:ext cx="4188570" cy="2000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E681281-0137-1400-2769-4830E3334CD4}"/>
              </a:ext>
            </a:extLst>
          </p:cNvPr>
          <p:cNvSpPr txBox="1"/>
          <p:nvPr/>
        </p:nvSpPr>
        <p:spPr>
          <a:xfrm>
            <a:off x="4358936" y="4942337"/>
            <a:ext cx="37730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на 10,9% обусловлен увеличением объемов отгруженных товаров собственного производства предприятием, производящим тепловую энергию.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83F955F7-A33F-858B-4FD8-79ABF363DE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3491162"/>
              </p:ext>
            </p:extLst>
          </p:nvPr>
        </p:nvGraphicFramePr>
        <p:xfrm>
          <a:off x="8131946" y="2870157"/>
          <a:ext cx="3941685" cy="2164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7C0DC1F-CC9E-EA90-F816-F183A93CEB82}"/>
              </a:ext>
            </a:extLst>
          </p:cNvPr>
          <p:cNvSpPr txBox="1"/>
          <p:nvPr/>
        </p:nvSpPr>
        <p:spPr>
          <a:xfrm>
            <a:off x="8359806" y="4988504"/>
            <a:ext cx="35806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на 11,8% обусловлен реализацией на территории округа национальных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2623113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0C205F-7F3E-C518-D558-D6DA733EF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005A0E4-1279-9D8E-C871-286DB09367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6498225"/>
              </p:ext>
            </p:extLst>
          </p:nvPr>
        </p:nvGraphicFramePr>
        <p:xfrm>
          <a:off x="443349" y="296349"/>
          <a:ext cx="4064255" cy="2169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96F5D90-02A5-1162-E8E6-7D5A5B8E58AA}"/>
              </a:ext>
            </a:extLst>
          </p:cNvPr>
          <p:cNvSpPr txBox="1"/>
          <p:nvPr/>
        </p:nvSpPr>
        <p:spPr>
          <a:xfrm>
            <a:off x="443349" y="2653306"/>
            <a:ext cx="38445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роста покупательской способности и стабилизации работы предприятий торговли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A9DC6CFF-1D86-C71A-6360-94304E02B7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920931"/>
              </p:ext>
            </p:extLst>
          </p:nvPr>
        </p:nvGraphicFramePr>
        <p:xfrm>
          <a:off x="4481101" y="351065"/>
          <a:ext cx="3718560" cy="2367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2118A24-4FD4-DBD3-84F0-C7F2539C4E26}"/>
              </a:ext>
            </a:extLst>
          </p:cNvPr>
          <p:cNvSpPr txBox="1"/>
          <p:nvPr/>
        </p:nvSpPr>
        <p:spPr>
          <a:xfrm>
            <a:off x="4548282" y="2653306"/>
            <a:ext cx="3405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рост услуг связи и коммунальных услуг.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16EB15E-C24E-9F1E-5B68-36A2588417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6274537"/>
              </p:ext>
            </p:extLst>
          </p:nvPr>
        </p:nvGraphicFramePr>
        <p:xfrm>
          <a:off x="8199661" y="296349"/>
          <a:ext cx="3718560" cy="2367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E1987DD-4921-59F1-F35B-63B574C92E7F}"/>
              </a:ext>
            </a:extLst>
          </p:cNvPr>
          <p:cNvSpPr txBox="1"/>
          <p:nvPr/>
        </p:nvSpPr>
        <p:spPr>
          <a:xfrm>
            <a:off x="8392847" y="2574886"/>
            <a:ext cx="34051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 снижением числа безработных, что связано с ослаблением негативного влияния санкций и реализацией программ содействия занятости граждан,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соцконтракт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52C016-F3AD-A18E-3FA1-C77DD97033DF}"/>
              </a:ext>
            </a:extLst>
          </p:cNvPr>
          <p:cNvSpPr txBox="1"/>
          <p:nvPr/>
        </p:nvSpPr>
        <p:spPr>
          <a:xfrm>
            <a:off x="393965" y="3405883"/>
            <a:ext cx="115242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малых организаций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снизилось до 41 единицы, количество индивидуальных предпринимателей увеличилось до 246 человек, самозанятых граждан до 899 человек.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крупных и средних организаций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январе-августе 2025 года составила 82795,6 рубля(110,8% к уровню 9 месяцев 202г), 76,2% от среднекраевого значения. Рост реальной заработной платы составил 101,2%.Фонд оплаты труда составил 978,3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состоянию на 01.10.2025 года просроченная задолженность отсутствует.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постановки на кадастровый учет и государственной регистрации права на объект недвижимости, индивидуальными застройщиками за отчетный период введено 2908 кв.м., что на 15,4% выше уровня аналогичного периода прошлого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1596185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1BF59E-07CC-4A48-F9BF-4DA314BAF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85A029-DA0B-C8F8-A9BB-002898269E2B}"/>
              </a:ext>
            </a:extLst>
          </p:cNvPr>
          <p:cNvSpPr txBox="1"/>
          <p:nvPr/>
        </p:nvSpPr>
        <p:spPr>
          <a:xfrm>
            <a:off x="5073572" y="8742"/>
            <a:ext cx="1415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округа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EE824054-1C8C-1140-5316-84712D534C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41045"/>
              </p:ext>
            </p:extLst>
          </p:nvPr>
        </p:nvGraphicFramePr>
        <p:xfrm>
          <a:off x="427385" y="459784"/>
          <a:ext cx="7070696" cy="3987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C428A9B-3A74-3CD5-0DB4-AE690402E04F}"/>
              </a:ext>
            </a:extLst>
          </p:cNvPr>
          <p:cNvSpPr txBox="1"/>
          <p:nvPr/>
        </p:nvSpPr>
        <p:spPr>
          <a:xfrm>
            <a:off x="7954342" y="535748"/>
            <a:ext cx="399060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декабря 2024 года решением Думы АМО был утвержден бюджета округа на трехлетний период 2025-2027 годы.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внесенных  в течение 2025 года изменений доходы бюджета составят 940069,6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в том числе собственные доходы без учета безвозмездных поступлений – 365279,0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расходы 1013021,1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доходы составили 964596,4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в том числе собственные доходы без учета безвозмездных поступлений 322272,0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расходы 1027593,5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доля расходов приходится на социальную сфере (образование, культура, физкультура и спорт, социальная политика) – 2024 год (63,8%), 2025 год  (72,7%) от общего объема расходов.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6C2153-7570-83E4-05BC-0FFCACB1CE1E}"/>
              </a:ext>
            </a:extLst>
          </p:cNvPr>
          <p:cNvSpPr txBox="1"/>
          <p:nvPr/>
        </p:nvSpPr>
        <p:spPr>
          <a:xfrm>
            <a:off x="427384" y="4590136"/>
            <a:ext cx="114509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муниципальной программы «Содействие развитию малого и среднего предпринимательства, социального предпринимательства, а также физических лиц и индивидуальных предпринимателей, применяющих специальный налоговый режим «Налог на профессиональный доход» в Анучинском муниципальном округе на 2025 - 2029 годы», утвержденной 11.07.2024г № 645 СХПК «Пионер» предоставлена субсидия в виде гранта в размере 300000 руб. на возмещение затрат по договору лизинга на приобретение сельскохозяйственной техники.</a:t>
            </a:r>
          </a:p>
        </p:txBody>
      </p:sp>
    </p:spTree>
    <p:extLst>
      <p:ext uri="{BB962C8B-B14F-4D97-AF65-F5344CB8AC3E}">
        <p14:creationId xmlns:p14="http://schemas.microsoft.com/office/powerpoint/2010/main" val="49418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E72D92-C9CC-184F-3348-A9E9B0811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9CB2D6-1DA9-D8FC-3B98-C99F15FFF95B}"/>
              </a:ext>
            </a:extLst>
          </p:cNvPr>
          <p:cNvSpPr txBox="1"/>
          <p:nvPr/>
        </p:nvSpPr>
        <p:spPr>
          <a:xfrm>
            <a:off x="4198949" y="115274"/>
            <a:ext cx="3146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СТАНДАРТ</a:t>
            </a: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BEC516C7-5650-DFD6-F472-5A4A817389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4845303"/>
              </p:ext>
            </p:extLst>
          </p:nvPr>
        </p:nvGraphicFramePr>
        <p:xfrm>
          <a:off x="200448" y="423050"/>
          <a:ext cx="11704505" cy="3005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2CD19695-DD48-0234-4F65-2A49B69F33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0539755"/>
              </p:ext>
            </p:extLst>
          </p:nvPr>
        </p:nvGraphicFramePr>
        <p:xfrm>
          <a:off x="200446" y="3738255"/>
          <a:ext cx="11704507" cy="2696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52795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D6AE04-B910-F48C-7535-E7FE11989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5D9364-29AE-8FB9-0DA4-D6F4C86F8137}"/>
              </a:ext>
            </a:extLst>
          </p:cNvPr>
          <p:cNvSpPr txBox="1"/>
          <p:nvPr/>
        </p:nvSpPr>
        <p:spPr>
          <a:xfrm>
            <a:off x="4360656" y="70886"/>
            <a:ext cx="2858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проектов в 2025 году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29DB33-41E4-ED64-8B8D-3F440373E743}"/>
              </a:ext>
            </a:extLst>
          </p:cNvPr>
          <p:cNvSpPr txBox="1"/>
          <p:nvPr/>
        </p:nvSpPr>
        <p:spPr>
          <a:xfrm>
            <a:off x="286751" y="332805"/>
            <a:ext cx="115302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образования – ремонт кровли зданий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Муравейский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 МБОУ школы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МБДОУ детский сад № 1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помещение столовой  МБОУ школы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(сумма 14000,0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72A067-31F9-A06A-7211-EE1AE7A1F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51" y="812823"/>
            <a:ext cx="3451601" cy="204417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C41979-AEAD-8155-C38D-EABE77DB62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07"/>
          <a:stretch>
            <a:fillRect/>
          </a:stretch>
        </p:blipFill>
        <p:spPr>
          <a:xfrm>
            <a:off x="3907989" y="812822"/>
            <a:ext cx="2750264" cy="20441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0C55B0-4AEA-DD33-17E1-FD45B83F38B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182"/>
          <a:stretch>
            <a:fillRect/>
          </a:stretch>
        </p:blipFill>
        <p:spPr>
          <a:xfrm>
            <a:off x="9242851" y="776484"/>
            <a:ext cx="1937112" cy="20441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FDB749-C1BE-9532-CC8B-3AE50C43AF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0886" y="794238"/>
            <a:ext cx="1915037" cy="20441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653015-32C6-2F64-3A8F-C1AB615594E5}"/>
              </a:ext>
            </a:extLst>
          </p:cNvPr>
          <p:cNvSpPr txBox="1"/>
          <p:nvPr/>
        </p:nvSpPr>
        <p:spPr>
          <a:xfrm>
            <a:off x="163425" y="2927880"/>
            <a:ext cx="115302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культуры – капитальный ремонт «Памятника – здания, здесь в 20-е годы заседал штаб партизанских отрядов Приморья» в рамках национального проекта «Семья» (14419,9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и в рамках национального проекта «Семья» капитальный ремонт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краеведческого музея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(12660,7тыс.руб.)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0484F4-1026-416C-797A-1D7587256C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69" y="3727602"/>
            <a:ext cx="2943760" cy="22293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3DF781-3060-E4E8-0E7B-7497814CDF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4417" y="3800562"/>
            <a:ext cx="3273836" cy="20057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955267-1042-F0BA-5F60-9A005E37C1B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389" r="12602"/>
          <a:stretch>
            <a:fillRect/>
          </a:stretch>
        </p:blipFill>
        <p:spPr>
          <a:xfrm>
            <a:off x="6832462" y="3428999"/>
            <a:ext cx="2613379" cy="33679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FB0019C-BB04-E810-F370-3B598EA80CA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1256" t="4592" r="10633" b="3047"/>
          <a:stretch>
            <a:fillRect/>
          </a:stretch>
        </p:blipFill>
        <p:spPr>
          <a:xfrm>
            <a:off x="9547308" y="3488924"/>
            <a:ext cx="2146397" cy="330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4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F00FBE-642D-DEA2-A03B-4E5E5DAE1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7AD9CF-94A0-CBE6-65DC-D9082E1D7828}"/>
              </a:ext>
            </a:extLst>
          </p:cNvPr>
          <p:cNvSpPr txBox="1"/>
          <p:nvPr/>
        </p:nvSpPr>
        <p:spPr>
          <a:xfrm>
            <a:off x="330859" y="200975"/>
            <a:ext cx="1168950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здравоохранения –  установлен ФАП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установлено ограждение территории КГБУЗ «Анучинская ЦРБ»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капитальный ремонт второго этажа здания поликлиники КГБУЗ «Анучинская ЦРБ»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 рамках национального проекта «Продолжительная и активная жизнь, регионального проекта  «Модернизация первичного звена здравоохранения» установлена врачебная амбулатория 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(сумма 99000,0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46ADDC-03DA-3791-837F-ABB73A436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59" y="1004106"/>
            <a:ext cx="2941851" cy="20008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0ED767-3431-A91E-54B1-B1554F46B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288" y="1004106"/>
            <a:ext cx="2778711" cy="2000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5FAE01-4679-077B-7221-7D878BC2F8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487" y="1004106"/>
            <a:ext cx="3264025" cy="20008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8553A0-C1D0-3286-3DF3-532AB254CB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363" y="3297588"/>
            <a:ext cx="2310584" cy="315190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5CEBE6-6E04-A82E-2DF6-B15E3931F0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3135" y="3297588"/>
            <a:ext cx="2408129" cy="31519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EBAEE0-C390-60FE-1D4C-B3E4525EAE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9826" y="3297587"/>
            <a:ext cx="2778712" cy="315190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F7F8CD-1BF2-CF24-CFA3-EE37892016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5565" y="3297587"/>
            <a:ext cx="3264025" cy="31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06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7AC3A4-2AF5-5B04-1C92-A34365222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BEC0FE-43E1-6106-4AFA-E5E9C6084434}"/>
              </a:ext>
            </a:extLst>
          </p:cNvPr>
          <p:cNvSpPr txBox="1"/>
          <p:nvPr/>
        </p:nvSpPr>
        <p:spPr>
          <a:xfrm>
            <a:off x="330859" y="100234"/>
            <a:ext cx="116895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 дорожной деятельности проведены ремонты автомобильных дорог в населенных пунктах округа –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с.Новотроицкое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с.Таежка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с.Новопокровка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Пухово-Арсеньев (сумма 35648,1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7FB98D-3D18-9F63-C01E-04B86BBEC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86" y="693417"/>
            <a:ext cx="2042051" cy="22806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7FD94F-1461-1D18-98BB-51AFEF19A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1096" y="693924"/>
            <a:ext cx="2042051" cy="22800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BB6562-C218-777E-EA1A-5F72CCA75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027" y="693417"/>
            <a:ext cx="2153945" cy="22800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3C665F-2473-A934-8A09-7667D8CF04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3831" y="693417"/>
            <a:ext cx="2373297" cy="22800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00ECE4-502D-A1B7-5413-A9F7A69066DF}"/>
              </a:ext>
            </a:extLst>
          </p:cNvPr>
          <p:cNvSpPr txBox="1"/>
          <p:nvPr/>
        </p:nvSpPr>
        <p:spPr>
          <a:xfrm>
            <a:off x="408187" y="2986673"/>
            <a:ext cx="1131033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национального проекта «Безопасные качественные дороги» искусственное сооружение (Мост) на км 84+872 автомобильной дороги «Осиновка – Рудная Пристань»  и национального проекта «Инфраструктура для жизни» искусственное сооружение (Мост) на км 98+186 автомобильной дороги «Осиновка – Рудная Пристань» (сумма 136000,00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D2FB29-C4CF-E1DF-2271-DA8F26B477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186" y="3679170"/>
            <a:ext cx="4243713" cy="29984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68FA54-88BE-CDDF-6E3D-486449D17C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0858" y="3638063"/>
            <a:ext cx="5243014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48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9C8BBE-CA8F-9671-E81E-67A878C93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13A418-F851-1D5C-4C5B-036DE02416D6}"/>
              </a:ext>
            </a:extLst>
          </p:cNvPr>
          <p:cNvSpPr txBox="1"/>
          <p:nvPr/>
        </p:nvSpPr>
        <p:spPr>
          <a:xfrm>
            <a:off x="99870" y="2329389"/>
            <a:ext cx="452198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качественными услугами жилищно-коммунального хозяйства: проведен капитальный ремонт сетей водоснабжения 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(сумма 12529,0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и по инвестиционной программе КГУП «Примтеплоэнерго» была установлена блочно-модульная котельная (сумма 40000,0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E0E2A0-B0B9-8160-C4F4-2A0B708D4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88" y="129120"/>
            <a:ext cx="1722266" cy="21946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2F5FF1-3042-86F4-706F-73F4C2183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642" y="129121"/>
            <a:ext cx="2503502" cy="21946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E3817F-F2BA-9695-3A63-29E14310B668}"/>
              </a:ext>
            </a:extLst>
          </p:cNvPr>
          <p:cNvSpPr txBox="1"/>
          <p:nvPr/>
        </p:nvSpPr>
        <p:spPr>
          <a:xfrm>
            <a:off x="4740676" y="89989"/>
            <a:ext cx="68358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инициативного бюджетирования по проекту «Твой проект» был произведен ремонт водозаборных колонок 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с.Рисовое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благоустройство  прилегающей территории сельского клуба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с.Еловка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(сумма 5243,0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и «Молодежный бюджет» благоустроена территория школьного двора МБОУ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4F9A0A-EA17-6D67-4E91-9D0D3B497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4474" y="980378"/>
            <a:ext cx="2128054" cy="26395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180CE0-3306-A455-E4E7-F5CB24A1D2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332" y="980378"/>
            <a:ext cx="2112882" cy="26395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F2BF85-5292-5AB1-6D61-CF80F21A63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6178" y="994744"/>
            <a:ext cx="2511634" cy="26273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36024D-594E-FDE7-2012-EDC9F4D122A2}"/>
              </a:ext>
            </a:extLst>
          </p:cNvPr>
          <p:cNvSpPr txBox="1"/>
          <p:nvPr/>
        </p:nvSpPr>
        <p:spPr>
          <a:xfrm>
            <a:off x="112162" y="3706907"/>
            <a:ext cx="1167738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по инициативе граждан были реализованы проекты (проекты ТОС) – благоустройство территорий памятника участникам ВОВ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Обелиска защитникам Отечества 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с.Рисовое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благоустройство территории сельского клуба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с.Еловка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благоустройство общественных территорий 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с.Еловка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(сумма 6117,8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D556B2-F3C7-FEA1-4415-856371912E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489" y="4484260"/>
            <a:ext cx="2716898" cy="220694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C771DDB-8595-863D-690C-C85759C634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0601" y="4484260"/>
            <a:ext cx="3005193" cy="220084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3082109-0E28-3182-1072-A53ED58978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8692" y="4468724"/>
            <a:ext cx="2877755" cy="22008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9C6A60E-18BD-6FEF-B89A-FEFF553DB1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36079" y="4468724"/>
            <a:ext cx="2951733" cy="220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88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6B15BB-6FB3-C33A-2EEF-95B6C2B11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C0C5F7-2B40-DE3C-A096-559EEF6518A1}"/>
              </a:ext>
            </a:extLst>
          </p:cNvPr>
          <p:cNvSpPr txBox="1"/>
          <p:nvPr/>
        </p:nvSpPr>
        <p:spPr>
          <a:xfrm>
            <a:off x="2879002" y="202301"/>
            <a:ext cx="567283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привлечения частных инвестиций на территории округа  - открыта Автозаправочная станция 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на территории Дома культуры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установлена аллея «Соты»; проведены работы по реставрации и благоустройству территории Родника «Тигр», который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раасположен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вдоль трассы «Осиновка – Рудная Пристань» в районе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177CE5-3268-D457-6F11-501AFF194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71" y="182789"/>
            <a:ext cx="2465675" cy="17778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13C8DC-CBFA-D9A4-0C6D-C3CA00796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4202" y="182788"/>
            <a:ext cx="2361460" cy="1777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05F6C1-7617-D56B-9771-07201AE3F82F}"/>
              </a:ext>
            </a:extLst>
          </p:cNvPr>
          <p:cNvSpPr txBox="1"/>
          <p:nvPr/>
        </p:nvSpPr>
        <p:spPr>
          <a:xfrm>
            <a:off x="3764907" y="1960639"/>
            <a:ext cx="579364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пакетные предложения для инвесторов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5E1722-57DA-A823-A218-B20B943C3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691" y="2541513"/>
            <a:ext cx="2651990" cy="26792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903409-FB72-B3A8-690F-A28395165F11}"/>
              </a:ext>
            </a:extLst>
          </p:cNvPr>
          <p:cNvSpPr txBox="1"/>
          <p:nvPr/>
        </p:nvSpPr>
        <p:spPr>
          <a:xfrm>
            <a:off x="313419" y="2782668"/>
            <a:ext cx="2418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Агротуризм на территории Анучинского муниципального округа Приморского края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2C7786-46D5-F8C9-531C-8322C884FA66}"/>
              </a:ext>
            </a:extLst>
          </p:cNvPr>
          <p:cNvSpPr txBox="1"/>
          <p:nvPr/>
        </p:nvSpPr>
        <p:spPr>
          <a:xfrm>
            <a:off x="2892014" y="2452460"/>
            <a:ext cx="31476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 - создание современной агротуристической базы отдыха на окраине села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Старогордеевка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Анучинском муниципальном округе Приморского края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земельном участке площадью 4 951,9 кв. м планируется строительство и размещение инфраструктуры агротуристической базы: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 модульных домиков из бруса на свайном основании,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летний зал-столовая площадью 150 кв. м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сметная стоимость проекта составляет 10 849 тыс. рублей.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 с 01.05.2025 года по 01.04.2027 год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рабочих мест – 7 человек.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4E5A09-0DE6-200E-4497-12E65A49A6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450090"/>
            <a:ext cx="2330156" cy="37002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57E242-4620-BA01-1A56-D885BD77DEB8}"/>
              </a:ext>
            </a:extLst>
          </p:cNvPr>
          <p:cNvSpPr txBox="1"/>
          <p:nvPr/>
        </p:nvSpPr>
        <p:spPr>
          <a:xfrm>
            <a:off x="8566187" y="2395837"/>
            <a:ext cx="34664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Переработка мёда</a:t>
            </a:r>
          </a:p>
          <a:p>
            <a:pPr algn="ctr">
              <a:buNone/>
            </a:pPr>
            <a:r>
              <a:rPr lang="ru-RU" sz="1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с. Анучино Приморского </a:t>
            </a:r>
            <a:r>
              <a:rPr lang="ru-RU" sz="1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21C9DD-9B17-A252-B85E-F7F201CD5640}"/>
              </a:ext>
            </a:extLst>
          </p:cNvPr>
          <p:cNvSpPr txBox="1"/>
          <p:nvPr/>
        </p:nvSpPr>
        <p:spPr>
          <a:xfrm>
            <a:off x="8542213" y="2918758"/>
            <a:ext cx="353372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 - создание современного производственного комплекса по переработке мёда на территории Анучинского муниципального округа.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Местонахождение: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земельном участке площадью 10102,64 кв. м планируется строительство -планируется строительство и оборудование здания цеха по переработке и фасовке мёда площадью 1 000 кв. м. В рамках проекта будут оборудованы проезды, парковки, зоны погрузки/разгрузки и осуществлено озеленение территории.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сметная стоимость проекта составляет 69129 тыс. рублей.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 с 01.05.2025 года по 31.12.2026 года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рабочих мест – 7 человек.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535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207841-4E3F-05FC-DA58-6E67CB666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EEAC28-3197-EB0B-20A4-3B5FD6C16313}"/>
              </a:ext>
            </a:extLst>
          </p:cNvPr>
          <p:cNvSpPr txBox="1"/>
          <p:nvPr/>
        </p:nvSpPr>
        <p:spPr>
          <a:xfrm>
            <a:off x="361766" y="597153"/>
            <a:ext cx="1130349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следующие три года инвестирование средств в экономику Анучинского муниципального округа будет продолжено как посредством вложения частных инвестиций, так и привлечения бюджетных средств всех уровней (реализация мероприятий в рамках национальных проектов, государственных программ Приморского края, муниципальных программ) планируется направить на реализацию следующих проектов: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благоустройство придомовых и общественных территорий;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ремонт автомобильных дорог местного значения на территории округа;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уличного освещения в населенных пунктах округа;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и техническое оснащение объектов учреждений культуры и образования 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Пуховский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 МБОУ школы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с.Чернышевка,МБДОУ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детский сад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МБОУ школа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сельский клуб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дом культуры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библиотека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176,2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объектов коммунального хозяйства (сети водоснабжения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12,9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обеспечению инженерной структурой земельных участков, предоставляемых многодетным семьям – подключение к электрическим сетям и устройство дороги – 260,0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объекта культурного наследия регионального значения «Здание старого корпуса райбольницы, где проходил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съезд комсомола»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104,1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автомобильной дороги с устройством временного мостового перехода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р.Правая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Муравейка по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ул.Партизан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с.Муравейка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- 79,1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этнического центра «Дерсу» на территории Анучинского муниципального округа вблизи Арсеньевского городского округа -26,7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точки туристического показа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Тигровый источник – 18,0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будет продолжена работа по реализации проектов, победивших в ходе голосования по проектам «Твой проект» и «Молодежный бюджет».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благоприятного инвестиционного климата на территории Анучинского муниципального округа будет продолжена работа в сфере инвестиционной политики: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мероприятий по сокращению сроков на прохождение разрешительных процедур в сфере земельных отношений, архитектуры и строительства при реализации инвестиционных проектов;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активизация работы по привлечению инвесторов на территорию округа;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малого и среднего бизнеса, путем проведения мероприятий, направленных на рост числа субъектов малого и среднего предпринимательства;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информационной открытости округа в части создания положительного инвестиционного имиджа;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инвесторам в реализации инвестиционных проектов – Агротуризм на территории округа и Переработка меда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завершении хочу отметить, что рост инвестиций – не самоцель, а способ решения главной задачи – развитие и укрепление Анучинского муниципального округа. В современных экономических условиях только совместными усилиями общественности, бизнес-структур и власти можно добиться ощутимых результатов и обеспечить динамичное развитие округа.</a:t>
            </a:r>
          </a:p>
        </p:txBody>
      </p:sp>
    </p:spTree>
    <p:extLst>
      <p:ext uri="{BB962C8B-B14F-4D97-AF65-F5344CB8AC3E}">
        <p14:creationId xmlns:p14="http://schemas.microsoft.com/office/powerpoint/2010/main" val="12621504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1839</Words>
  <Application>Microsoft Office PowerPoint</Application>
  <PresentationFormat>Широкоэкранный</PresentationFormat>
  <Paragraphs>92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48</cp:revision>
  <cp:lastPrinted>2025-12-02T23:02:55Z</cp:lastPrinted>
  <dcterms:created xsi:type="dcterms:W3CDTF">2025-11-25T01:04:30Z</dcterms:created>
  <dcterms:modified xsi:type="dcterms:W3CDTF">2025-12-03T22:26:02Z</dcterms:modified>
</cp:coreProperties>
</file>