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0EA"/>
    <a:srgbClr val="462006"/>
    <a:srgbClr val="EB100B"/>
    <a:srgbClr val="7FBBD7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380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1B08A-2E72-4598-BB0D-EC64EB9B8B0C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E1DB5-C36A-43F4-A22E-5395CF1E5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448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E1DB5-C36A-43F4-A22E-5395CF1E5AF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31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E1DB5-C36A-43F4-A22E-5395CF1E5A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808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8C316C-3870-DFF6-B853-5326A94C0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C3CD16F-D29F-245C-85DD-8C78EA46CE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D4FB837-1C80-E97A-E4FB-AA2779D74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A505846-C797-62E2-EB18-4FD72D8A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1DEDAD5-6559-B1FC-A76D-F4D8C3E4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27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79CAAB-DF30-97DE-2C02-A9A0F6C00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64B577C-FE59-F453-3E04-E5E51C0AF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0EC61B2-C9E0-3772-2AA7-D207FD339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1D7AC9-6201-663A-A410-0525796F3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DB36EA9-E831-9D0D-5A23-BFBACD4D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09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6FE1D5-FC4E-458D-0947-C2A66F065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3C34463-BEED-219A-ADAF-E67168160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7897465-C3BF-D5B9-A6B6-EC1EA30BA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9F8D989-B25D-C6E7-CB53-126131D38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77C17EA-C3DA-5BCB-ED64-B96B4CCC2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5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C733D1-862E-8347-8068-4807BFBA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4862177-212C-7681-2FCA-ABAAD5E72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B3A7F5C-31A9-2B5A-ECDE-38F0917E2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493B906-D225-2D84-8C8F-353EE65B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0059D2C-B090-3413-6626-7C90DFFB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6AC67F9-F0D1-7BB1-8742-94E6BC38B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43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121A0EB-9C82-484F-A4FF-AED49A3B4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66C9226-B8FE-FE71-4ED6-EA3A16870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B852BA9C-21C0-99B2-518A-EFA4862AB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A7D8C6D-CE26-4F0A-7393-FCFB96F4F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B505B3A-5E4F-F303-86E5-67A53D7AB9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350162F-E27F-2768-4CAE-4F3000C44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87ABF74-7026-DE7E-0759-14D0A2B8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15FB75A-94DF-82BF-1692-A04D6A07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0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543B13-4ED6-6375-6201-ED3011FE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8C7C34A-BED7-E8D4-F068-BA6BFD34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94285FE-54E4-9BD9-3005-CB5390EE6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370FA7E-DEC9-D3AF-28EE-0119A9C5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6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AC6FE52-D3F3-5CD5-1092-8194D3F22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A6D0177-18F5-8219-9F6F-E60C0CA1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7327702-786D-899F-9677-5352943F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6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DF01E5-0887-77F2-EE97-22632345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4C068D-8491-D9B0-101E-1A26731F6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3835CFC-3180-4F74-97FC-F2658204C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1E98940-2BE2-C64E-EFC9-C4567976B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E17E1AE-3A36-B177-2B14-84638C4ED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C279AFD-F43E-E6FE-01F6-CB9F039F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11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D1FA73-F8F1-B640-98EA-C74AB7807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51B1C82-CE95-54D3-F598-90AF2EAF9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1139EAF-8DBD-A19F-4E8B-1D8B50A19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8CD5A83-A058-2C61-6B1D-F8150E1E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8A78BE5-AAFF-8592-01DE-ECB4B9A3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195E00C-A3D7-5DEB-4AB3-9DBF1F6F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63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F538C7-6A10-1C89-CB63-982A223B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81A82E3-2AD5-59EB-2617-9495BD0E8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0277C23-751A-7E6B-F502-1BCC51CCF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B8D1CB8-BD43-8E26-142C-376D568B5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BEBC5DC-65A8-F673-144B-AB3D7991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70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8FA1A9C-7898-F198-7C0D-73565BC135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BB04A86-8A24-46BA-3980-265E0E247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FCF5BAB-6379-41C2-047B-FDBB4B5D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7781885-4E11-34A5-A0D7-27D0C799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B521253-8CEF-6696-F3A3-880AEC325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88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DA8FC8-3720-C71E-4053-27EEEE057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03CC645-59A6-D670-80B1-C339ADDFE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8A4C56F-226E-FF9E-3F33-B8532105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2A5B0-B280-4C7B-AF5E-CDA4ED4C7909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137D80E-7943-5D92-595B-8CC84E800E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290A99D-50B7-12F9-DF2A-626FA00B3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8A2A7-8044-4B92-97DB-0917E6246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71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94739D82-539F-5C01-AA24-9BC3CB388277}"/>
              </a:ext>
            </a:extLst>
          </p:cNvPr>
          <p:cNvSpPr txBox="1">
            <a:spLocks/>
          </p:cNvSpPr>
          <p:nvPr/>
        </p:nvSpPr>
        <p:spPr>
          <a:xfrm>
            <a:off x="3902791" y="582561"/>
            <a:ext cx="3048615" cy="56928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0F54CA-676E-8C74-98A8-B71A7753A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454" y="582560"/>
            <a:ext cx="2930013" cy="4967666"/>
          </a:xfr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l"/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в продвижении социального бизнеса</a:t>
            </a:r>
            <a:b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 специалистов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получени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бесплатных мер поддержки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государства</a:t>
            </a:r>
            <a:b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 в получении статуса «Социальное предприятие»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Обучающие мероприятия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социальным тематикам: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семинары</a:t>
            </a:r>
            <a:b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тренинги</a:t>
            </a:r>
            <a:b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мастер-классы</a:t>
            </a:r>
            <a:b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акселерационные программы</a:t>
            </a:r>
            <a:b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круглые столы</a:t>
            </a:r>
            <a:b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сессии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1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регионального этапа ежегодного Всероссийского конкурса «Мой добрый бизнес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dirty="0"/>
              <a:t> </a:t>
            </a:r>
            <a:br>
              <a:rPr lang="ru-RU" sz="3600" b="1" dirty="0"/>
            </a:br>
            <a:r>
              <a:rPr lang="ru-RU" sz="3600" b="1" dirty="0"/>
              <a:t> </a:t>
            </a:r>
            <a:br>
              <a:rPr lang="ru-RU" sz="3600" b="1" dirty="0"/>
            </a:br>
            <a:r>
              <a:rPr lang="ru-RU" sz="3600" b="1" dirty="0"/>
              <a:t> </a:t>
            </a:r>
            <a:br>
              <a:rPr lang="ru-RU" sz="3600" b="1" dirty="0"/>
            </a:br>
            <a:endParaRPr lang="ru-RU" sz="3600" dirty="0">
              <a:solidFill>
                <a:srgbClr val="7FBBD7"/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A085A75-4726-2F90-4302-B83987DB108A}"/>
              </a:ext>
            </a:extLst>
          </p:cNvPr>
          <p:cNvSpPr txBox="1">
            <a:spLocks/>
          </p:cNvSpPr>
          <p:nvPr/>
        </p:nvSpPr>
        <p:spPr>
          <a:xfrm>
            <a:off x="3745475" y="582561"/>
            <a:ext cx="3048615" cy="56928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F615A7AC-DD3E-E93A-43DE-C18DB099453A}"/>
              </a:ext>
            </a:extLst>
          </p:cNvPr>
          <p:cNvSpPr txBox="1">
            <a:spLocks/>
          </p:cNvSpPr>
          <p:nvPr/>
        </p:nvSpPr>
        <p:spPr>
          <a:xfrm>
            <a:off x="3317381" y="1196901"/>
            <a:ext cx="2930013" cy="388520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1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«Центр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поддержки предпринимательства Приморского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края»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000" b="1" dirty="0">
                <a:solidFill>
                  <a:srgbClr val="4620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«Мой бизнес» рядом</a:t>
            </a:r>
          </a:p>
          <a:p>
            <a:r>
              <a:rPr lang="ru-RU" sz="37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3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Владивосток ул. Тигровая, 7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r>
              <a:rPr lang="en-US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555 09 33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Уссурийск, ул. Тимирязева, 29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(423-4) 372-372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Арсеньев, ул. Ломоносова,24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(42361) 3-35-56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Дальнегорск, ул. Сухановская, 1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(423-73) 2-71-69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Находка, Находкинский проспект, 12,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офис 123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(423-6) 64-05-04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Большой Камень, ул. Блюхера 41</a:t>
            </a:r>
          </a:p>
          <a:p>
            <a:pPr>
              <a:lnSpc>
                <a:spcPct val="170000"/>
              </a:lnSpc>
            </a:pPr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(423-35) 5-22-22</a:t>
            </a:r>
          </a:p>
          <a:p>
            <a:r>
              <a:rPr lang="ru-RU" sz="37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sz="3600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036AB00-3D97-3C94-A674-E234D764BB72}"/>
              </a:ext>
            </a:extLst>
          </p:cNvPr>
          <p:cNvSpPr txBox="1">
            <a:spLocks/>
          </p:cNvSpPr>
          <p:nvPr/>
        </p:nvSpPr>
        <p:spPr>
          <a:xfrm>
            <a:off x="6794090" y="1122628"/>
            <a:ext cx="2930013" cy="287258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="1" dirty="0">
              <a:solidFill>
                <a:srgbClr val="EB10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4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 БИЗНЕС - мое призвание</a:t>
            </a:r>
          </a:p>
          <a:p>
            <a:endParaRPr lang="ru-RU" sz="1000" b="1" dirty="0"/>
          </a:p>
          <a:p>
            <a:endParaRPr lang="ru-RU" sz="1000" b="1" dirty="0"/>
          </a:p>
          <a:p>
            <a:endParaRPr lang="en-US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2600" b="1" dirty="0">
                <a:solidFill>
                  <a:srgbClr val="4620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инноваций социальной сферы Приморского края</a:t>
            </a:r>
          </a:p>
          <a:p>
            <a:pPr>
              <a:lnSpc>
                <a:spcPct val="120000"/>
              </a:lnSpc>
            </a:pPr>
            <a:endParaRPr lang="ru-RU" sz="2600" b="1" dirty="0">
              <a:solidFill>
                <a:srgbClr val="4620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 descr="C:\Users\movlaeva.rv\AppData\Local\Microsoft\Windows\INetCache\Content.Word\ЦИСС лого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014" y="436032"/>
            <a:ext cx="2217420" cy="629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14" y="3959541"/>
            <a:ext cx="3111910" cy="28725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7082"/>
            <a:ext cx="3035576" cy="27909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23" y="448125"/>
            <a:ext cx="153686" cy="1575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62" y="1947643"/>
            <a:ext cx="154385" cy="1582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53" y="1508250"/>
            <a:ext cx="161204" cy="1652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2" y="907877"/>
            <a:ext cx="154863" cy="1587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87" y="3308788"/>
            <a:ext cx="143307" cy="14689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1789" t="1065" r="2318"/>
          <a:stretch/>
        </p:blipFill>
        <p:spPr>
          <a:xfrm>
            <a:off x="3240506" y="5421705"/>
            <a:ext cx="3392906" cy="1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5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491" y="1575142"/>
            <a:ext cx="770091" cy="64709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27" y="3411782"/>
            <a:ext cx="549337" cy="46159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804" y="1677790"/>
            <a:ext cx="779707" cy="6551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697" y="1404739"/>
            <a:ext cx="1501481" cy="203365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916" y="296409"/>
            <a:ext cx="1333686" cy="165758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102" y="-230352"/>
            <a:ext cx="1567103" cy="131680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73" y="992192"/>
            <a:ext cx="1277068" cy="107309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221" y="2919340"/>
            <a:ext cx="752580" cy="10193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" y="1054920"/>
            <a:ext cx="1631368" cy="186442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0F54CA-676E-8C74-98A8-B71A7753A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45" y="4355050"/>
            <a:ext cx="2914654" cy="871219"/>
          </a:xfr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ИННОВАЦИЙ СОЦИАЛЬНОЙ СФЕРЫ 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 в 2019 году как структурное подразделение АНО «Центр поддержки предпринимательства Приморского края»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94739D82-539F-5C01-AA24-9BC3CB388277}"/>
              </a:ext>
            </a:extLst>
          </p:cNvPr>
          <p:cNvSpPr txBox="1">
            <a:spLocks/>
          </p:cNvSpPr>
          <p:nvPr/>
        </p:nvSpPr>
        <p:spPr>
          <a:xfrm>
            <a:off x="3902791" y="582561"/>
            <a:ext cx="3048615" cy="56928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A085A75-4726-2F90-4302-B83987DB108A}"/>
              </a:ext>
            </a:extLst>
          </p:cNvPr>
          <p:cNvSpPr txBox="1">
            <a:spLocks/>
          </p:cNvSpPr>
          <p:nvPr/>
        </p:nvSpPr>
        <p:spPr>
          <a:xfrm>
            <a:off x="3709583" y="600293"/>
            <a:ext cx="3048615" cy="56928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036AB00-3D97-3C94-A674-E234D764BB72}"/>
              </a:ext>
            </a:extLst>
          </p:cNvPr>
          <p:cNvSpPr txBox="1">
            <a:spLocks/>
          </p:cNvSpPr>
          <p:nvPr/>
        </p:nvSpPr>
        <p:spPr>
          <a:xfrm>
            <a:off x="7197446" y="540396"/>
            <a:ext cx="2669971" cy="40725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ПОЛУЧИВ СТАТУС «СОЦИАЛЬНОЕ ПРЕДПРИЯТИЕ» ВЫ МОЖЕТЕ ПОЛУЧИТЬ СЛЕДУЮЩИЕ МЕРЫ ПОДДЕРЖКИ: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Возможность получение гранта до 500 000 рублей (софинансирование 25%)</a:t>
            </a:r>
          </a:p>
          <a:p>
            <a:pPr algn="l"/>
            <a:endParaRPr lang="ru-RU" sz="1100" b="1" dirty="0">
              <a:solidFill>
                <a:srgbClr val="46200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Сниженная налоговая ставка по УСН «Доходы» в размере 1%</a:t>
            </a: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Займ «Социальный» по ставке от 1% годовых</a:t>
            </a: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 </a:t>
            </a: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Поручительство на льготных условиях с комиссией 0,5 %</a:t>
            </a:r>
          </a:p>
          <a:p>
            <a:pPr lvl="0" algn="l"/>
            <a:endParaRPr lang="ru-RU" sz="1100" b="1" dirty="0">
              <a:solidFill>
                <a:srgbClr val="46200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Обучение в образовательных программах</a:t>
            </a:r>
          </a:p>
          <a:p>
            <a:pPr lvl="0" algn="l"/>
            <a:endParaRPr lang="ru-RU" sz="1100" b="1" dirty="0">
              <a:solidFill>
                <a:srgbClr val="46200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Создание и продвижение бренда социального      предпринимателя</a:t>
            </a:r>
          </a:p>
          <a:p>
            <a:pPr lvl="0" algn="l"/>
            <a:endParaRPr lang="ru-RU" sz="1100" b="1" dirty="0">
              <a:solidFill>
                <a:srgbClr val="462006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l"/>
            <a:r>
              <a:rPr lang="ru-RU" sz="1100" b="1" dirty="0">
                <a:solidFill>
                  <a:srgbClr val="46200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Имущественная поддержка льготная аренда или безвозмездное пользование государственным имуществом до 30 лет</a:t>
            </a:r>
          </a:p>
          <a:p>
            <a:r>
              <a:rPr lang="ru-RU" sz="1300" b="1" dirty="0">
                <a:solidFill>
                  <a:srgbClr val="7FBBD7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 </a:t>
            </a:r>
          </a:p>
          <a:p>
            <a:pPr algn="l"/>
            <a:endParaRPr lang="ru-RU" sz="1800" dirty="0"/>
          </a:p>
          <a:p>
            <a:pPr algn="l"/>
            <a:endParaRPr lang="ru-RU" sz="1800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08" y="1540592"/>
            <a:ext cx="137624" cy="14106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"/>
          <a:stretch/>
        </p:blipFill>
        <p:spPr>
          <a:xfrm>
            <a:off x="168507" y="125822"/>
            <a:ext cx="6885407" cy="411274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67"/>
          <a:stretch/>
        </p:blipFill>
        <p:spPr>
          <a:xfrm>
            <a:off x="135518" y="5226269"/>
            <a:ext cx="4817482" cy="151364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C99117FF-6D50-4E23-9DEE-DD4EB8A18F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464" y="1877147"/>
            <a:ext cx="137624" cy="14106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82379352-2297-40C3-903C-5C65B04BA8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30" y="2252694"/>
            <a:ext cx="137624" cy="14106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4D14F4BE-7CC5-495C-A470-38D5CB5FD7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484" y="2606734"/>
            <a:ext cx="137624" cy="1410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5D18131A-4690-43C1-899A-CE226C7967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08" y="2976341"/>
            <a:ext cx="137624" cy="14106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4C08E91A-500C-4364-981A-822A40071D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08" y="3367858"/>
            <a:ext cx="137624" cy="14106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35EAE78A-6FD9-48E9-A054-F4D9AFEC9D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680" y="3725366"/>
            <a:ext cx="137624" cy="1410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51804" y="4315950"/>
            <a:ext cx="1963683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МИССИЯ:</a:t>
            </a:r>
            <a:r>
              <a:rPr lang="ru-RU" sz="1100" b="1" dirty="0">
                <a:solidFill>
                  <a:srgbClr val="ED7D31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00" b="1" dirty="0">
                <a:solidFill>
                  <a:srgbClr val="ED7D31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b="1" dirty="0">
                <a:solidFill>
                  <a:prstClr val="black"/>
                </a:solidFill>
              </a:rPr>
              <a:t>Развитие в Приморском крае эко-системы сообщества эффективных социальных предпринимателей</a:t>
            </a:r>
            <a:r>
              <a:rPr lang="ru-RU" sz="9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/>
            </a:r>
            <a:br>
              <a:rPr lang="ru-RU" sz="9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</a:br>
            <a:r>
              <a:rPr lang="ru-RU" sz="10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</a:br>
            <a:r>
              <a:rPr lang="ru-RU" sz="1100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96523" y="4224977"/>
            <a:ext cx="208457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ЦЕЛИ</a:t>
            </a:r>
            <a:r>
              <a:rPr lang="ru-RU" sz="1100" b="1" dirty="0">
                <a:solidFill>
                  <a:srgbClr val="ED7D3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0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</a:br>
            <a:r>
              <a:rPr lang="ru-RU" sz="900" b="1" dirty="0">
                <a:solidFill>
                  <a:prstClr val="black"/>
                </a:solidFill>
              </a:rPr>
              <a:t>Развитие и поддержка социального предпринимательства в</a:t>
            </a:r>
            <a:r>
              <a:rPr lang="en-US" sz="900" b="1" dirty="0">
                <a:solidFill>
                  <a:prstClr val="black"/>
                </a:solidFill>
              </a:rPr>
              <a:t> </a:t>
            </a:r>
            <a:r>
              <a:rPr lang="ru-RU" sz="900" b="1" dirty="0">
                <a:solidFill>
                  <a:prstClr val="black"/>
                </a:solidFill>
              </a:rPr>
              <a:t>Приморском крае </a:t>
            </a:r>
            <a:r>
              <a:rPr lang="ru-RU" sz="900" b="1" dirty="0" smtClean="0">
                <a:solidFill>
                  <a:prstClr val="black"/>
                </a:solidFill>
              </a:rPr>
              <a:t> </a:t>
            </a:r>
            <a:r>
              <a:rPr lang="ru-RU" sz="900" b="1" dirty="0">
                <a:solidFill>
                  <a:prstClr val="black"/>
                </a:solidFill>
              </a:rPr>
              <a:t/>
            </a:r>
            <a:br>
              <a:rPr lang="ru-RU" sz="900" b="1" dirty="0">
                <a:solidFill>
                  <a:prstClr val="black"/>
                </a:solidFill>
              </a:rPr>
            </a:br>
            <a:r>
              <a:rPr lang="ru-RU" sz="900" b="1" dirty="0">
                <a:solidFill>
                  <a:prstClr val="black"/>
                </a:solidFill>
              </a:rPr>
              <a:t>Содействие в передаче государственных услуг в социальной сфере в негосударственный сектор</a:t>
            </a:r>
            <a:r>
              <a:rPr lang="ru-RU" sz="9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/>
            </a:r>
            <a:br>
              <a:rPr lang="ru-RU" sz="900" dirty="0">
                <a:solidFill>
                  <a:prstClr val="black"/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</a:br>
            <a:endParaRPr lang="ru-RU" sz="9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6805238" y="5913568"/>
            <a:ext cx="829032" cy="10296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286" y="4601893"/>
            <a:ext cx="2050974" cy="22320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51859" y="4258581"/>
            <a:ext cx="1333420" cy="112069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035904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2955</TotalTime>
  <Words>43</Words>
  <Application>Microsoft Office PowerPoint</Application>
  <PresentationFormat>Лист A4 (210x297 мм)</PresentationFormat>
  <Paragraphs>64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Microsoft JhengHei UI Light</vt:lpstr>
      <vt:lpstr>Times New Roman</vt:lpstr>
      <vt:lpstr>Тема Office</vt:lpstr>
      <vt:lpstr>Содействие в продвижении социального бизнеса  Консультации специалистов по получению бесплатных мер поддержки от государства  Помощь в получении статуса «Социальное предприятие»  Обучающие мероприятия по социальным тематикам: семинары тренинги мастер-классы акселерационные программы круглые столы стратегические сессии  Проведение регионального этапа ежегодного Всероссийского конкурса «Мой добрый бизнес»       </vt:lpstr>
      <vt:lpstr>ЦЕНТР ИННОВАЦИЙ СОЦИАЛЬНОЙ СФЕРЫ  создан в 2019 году как структурное подразделение АНО «Центр поддержки предпринимательства Приморского края»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 Петров</dc:creator>
  <cp:lastModifiedBy>Артур</cp:lastModifiedBy>
  <cp:revision>41</cp:revision>
  <cp:lastPrinted>2022-12-20T01:29:16Z</cp:lastPrinted>
  <dcterms:created xsi:type="dcterms:W3CDTF">2022-12-07T04:15:49Z</dcterms:created>
  <dcterms:modified xsi:type="dcterms:W3CDTF">2023-11-20T09:10:33Z</dcterms:modified>
</cp:coreProperties>
</file>