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1EF"/>
    <a:srgbClr val="F39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F1D34-17DF-82BB-C7BB-483E08D92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43B117-4964-5265-7562-BDC64F666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6404FC-B86A-AF55-B96E-006CDEFD4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F6A5B7-7764-548D-12EC-B1C71ED3E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5D6C30-2029-BA56-8012-A1DF15397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38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5A9B4-76B5-C105-BCFA-9E417DCA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E9094C-DE89-043D-37BE-D82922E73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464C7E-E06E-3E7E-C262-6C3FBF8B8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305B58-F9B8-F546-559D-75A002B7C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170E51-321B-CBD6-5E39-923CF593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58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A6BC6-56A1-81EE-0722-4394F3DB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1124F6-EC66-E7BB-5CEE-DB86762A0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66B9A1-88A9-7501-2578-D01534702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AF6C4E-131E-2CCC-020C-6F66EC0A7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9F14BE-B554-5422-7F51-757362565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57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3BB62-9A4F-0075-A1D1-84BAF8A8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A0AE2E-4D90-FF66-ED66-C1C2603C0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003BB2-E785-CAC0-87B4-90B441159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9184E9-28EE-0435-EA70-700189617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49F15D-46DF-ECE6-4D99-96B7AE008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B011D1-0DC2-73ED-4D32-F6EE60E9D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03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FA9B25-2406-B8AF-87B6-A1EE311D4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2731B6-C8AA-3438-9B3D-531C6A6C8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8FFCDE-6A56-93B7-5461-1CE36F0FD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579F82-DAAD-CB35-5708-8F946D4FB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85A2C2-D299-8CEA-E3A4-08950B01C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C4F6C7-5793-CA4D-05D8-87975E6D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BE0C5D-2DFC-157D-75D3-BABA7302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55B2613-C5B8-9F1D-BA75-979656128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2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BD5BA9-B678-0289-9E15-C311DE25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B39E40-ABAA-14A6-DA14-7C0DD6B0A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92C2139-A659-A427-D06F-331F964EB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BD42A2-0393-1678-FC1D-5535BB27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95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1356173-3AF9-F4EB-8991-E5BF0EE42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4254D9E-74B7-4D68-8D23-FE202F7DA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F80C53-B24C-974E-CDBF-C21922530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727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0865C0-7D5A-945C-E66A-491BC75A2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12B20A-78F0-E733-48F8-3A8854141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74EACF-C502-7867-36B7-F0114EBCA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AEAC77-64A1-2E6E-B7A8-18ECE80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E3AEF7-1C9A-0C52-075D-562AFAF4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4B33B0-8493-0254-526B-F3E10AD32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75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B7C46-4277-4B73-6A23-89C252B08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40955A9-B3C0-BFC7-CD07-C6BC6A017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9833E1-B024-B9B0-A01A-086695742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48922E-560C-4F0A-92B2-FCBFAB39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5CF4E8-4A08-5347-5222-797AFE54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8C3332-4FA0-3466-F8D7-9907C7B46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396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33C53-F89A-B561-284C-FF77A0ADC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919979-C9CC-1C00-AF01-3CD76A929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49D3CD-E9A9-A3DE-6819-33A6AA4F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B9946A-7045-B39F-EE88-3DF8A68D5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F30887-6C70-3AFA-E3A6-6887F75D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948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8E35D32-6890-986C-BA3A-E81B628D26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8105CB-743C-9B9B-C753-197896EEF6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8C5DC6-F704-5F43-9EC2-48AE75320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DAC8B7-1EF0-7B19-DB03-047F278C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05C1AE-215C-E4AF-69FB-7A6FF87A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22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C9A3B-774B-2491-972A-1FE718043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B957AF-334A-A16E-D87A-FBFC7351E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3E858E-7029-0945-B520-E92B65784F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D8A5D-8A29-421A-A130-27AFC56DC2D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262467-66D8-F03E-0567-64C091639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E5F09A-30E4-690D-636A-C7889DA64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5844F-E5F7-42E7-B261-A2B883278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9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C01F8B-65AC-0F45-DDC6-9C0A131B3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58D8DA9-1406-3604-B1F7-8FC83B801A33}"/>
              </a:ext>
            </a:extLst>
          </p:cNvPr>
          <p:cNvSpPr/>
          <p:nvPr/>
        </p:nvSpPr>
        <p:spPr>
          <a:xfrm>
            <a:off x="115408" y="199352"/>
            <a:ext cx="1535839" cy="3229648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Коммунальная инфраструктура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164C5A1-E538-6747-6E99-6C280E6271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572753"/>
              </p:ext>
            </p:extLst>
          </p:nvPr>
        </p:nvGraphicFramePr>
        <p:xfrm>
          <a:off x="1766655" y="254837"/>
          <a:ext cx="10147178" cy="317416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04514">
                  <a:extLst>
                    <a:ext uri="{9D8B030D-6E8A-4147-A177-3AD203B41FA5}">
                      <a16:colId xmlns:a16="http://schemas.microsoft.com/office/drawing/2014/main" val="353579655"/>
                    </a:ext>
                  </a:extLst>
                </a:gridCol>
                <a:gridCol w="8442664">
                  <a:extLst>
                    <a:ext uri="{9D8B030D-6E8A-4147-A177-3AD203B41FA5}">
                      <a16:colId xmlns:a16="http://schemas.microsoft.com/office/drawing/2014/main" val="883323083"/>
                    </a:ext>
                  </a:extLst>
                </a:gridCol>
              </a:tblGrid>
              <a:tr h="995533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энергоснабжения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электрической энергии и технологическое присоединение к распределительным электрическим сетям осуществляется Анучинским РЭС структурного подразделения ПСЭС АО «ДРСК» Приморских электрических сетей. Опорными центрами питания для населенных пунктов округа являются ПС 220 </a:t>
                      </a:r>
                      <a:r>
                        <a:rPr lang="ru-RU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«Арсеньев – 2», ПС 220кВ «НПС – 10», ПС 35/10кВ «Анучино», ПС 35/10кВ «</a:t>
                      </a:r>
                      <a:r>
                        <a:rPr lang="ru-RU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ПС 35/10кВ «Гражданка». Электроснабжение всех населенных пунктов и промышленных предприятий округа осуществляется по линиям 10кВ через ТП-10/0,4кВ.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978863745"/>
                  </a:ext>
                </a:extLst>
              </a:tr>
              <a:tr h="78483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теплоснабжения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Эксплуатируется 24 источника теплоснабжения (без ГВС), тепловая мощность нетто – 23,6 Гкал/час; резерв тепловой мощности по фактической нагрузке – 15,2 Гкал/час. Одна котельная работает на мазуте, две – электрокотельные, 21 на твердом топливе. Также отопление зданий, сооружений и жилых домов осуществляется индивидуальными источниками тепловой энергии. Общая 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тепловых сетей – 20,6 км.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61492298"/>
                  </a:ext>
                </a:extLst>
              </a:tr>
              <a:tr h="78483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водоснабжения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Источником водоснабжения на территории округа являются подземные воды. В систему водоснабжения входят: 3 водозабора, 9 отдельно стоящих скважин, 3 станции обезжелезивания, сети водоснабжения с водопроводными колонками и пожарными гидрантами. Имеется одно очистное сооружение водопровода (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с.Анучино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фактическая мощность 474,5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куб.м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./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Общая протяженность сетей водоснабжения составляет 37,6 км. Количество водопроводных колодцев – 72 ед. Централизованное горячее водоснабжение в населенных пунктах округа отсутствует. Обеспечение горячей водой населения осуществляется за счет индивидуальных водонагревателей.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93024024"/>
                  </a:ext>
                </a:extLst>
              </a:tr>
              <a:tr h="29651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водоотведения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 1 канализационная станция (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с.Анучино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 Общая протяженность канализационных сетей составляет 12,1 км.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43556646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28B1817-C1AE-C729-726E-452B9EC31218}"/>
              </a:ext>
            </a:extLst>
          </p:cNvPr>
          <p:cNvSpPr/>
          <p:nvPr/>
        </p:nvSpPr>
        <p:spPr>
          <a:xfrm>
            <a:off x="133164" y="3528676"/>
            <a:ext cx="1535839" cy="3229648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инфраструктура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9CB44ADD-D3F1-C3D1-A017-C033DD71F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770506"/>
              </p:ext>
            </p:extLst>
          </p:nvPr>
        </p:nvGraphicFramePr>
        <p:xfrm>
          <a:off x="1802167" y="3644751"/>
          <a:ext cx="10147178" cy="321892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704514">
                  <a:extLst>
                    <a:ext uri="{9D8B030D-6E8A-4147-A177-3AD203B41FA5}">
                      <a16:colId xmlns:a16="http://schemas.microsoft.com/office/drawing/2014/main" val="353579655"/>
                    </a:ext>
                  </a:extLst>
                </a:gridCol>
                <a:gridCol w="8442664">
                  <a:extLst>
                    <a:ext uri="{9D8B030D-6E8A-4147-A177-3AD203B41FA5}">
                      <a16:colId xmlns:a16="http://schemas.microsoft.com/office/drawing/2014/main" val="883323083"/>
                    </a:ext>
                  </a:extLst>
                </a:gridCol>
              </a:tblGrid>
              <a:tr h="483366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Воздушные перевозки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Международный аэропорт федерального назначения «Аэропорт Владивосток Кневичи (</a:t>
                      </a:r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VVO)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,находящийся в 4,5 км от северной границы </a:t>
                      </a:r>
                      <a:r>
                        <a:rPr lang="ru-RU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г.Артем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(расстояние от </a:t>
                      </a:r>
                      <a:r>
                        <a:rPr lang="ru-RU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с.Анучино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аэропорта составляет 187 км.)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978863745"/>
                  </a:ext>
                </a:extLst>
              </a:tr>
              <a:tr h="78483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Железнодорожное сообщение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территории округа проходит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Сибирцевская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дистанция пути Дальневосточной железной дороги, протяженностью 35 км в границах округа, на которых расположены 2 железнодорожные станции: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железнодорожная станция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Тихоречное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расположена на 59 км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Сибирцевской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дистанции пути;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Железнодорожная станция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расположена на 69 км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Сибирцевской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дистанции пути.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операции, которые выполняются на станциях – погрузка грузов.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261492298"/>
                  </a:ext>
                </a:extLst>
              </a:tr>
              <a:tr h="78483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Автомобильные дороги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территории округа проходит 8 автомобильных дорог регионального или межмуниципального значения. Ближайшей автомобильной дорогой федерального значения является А-370 «Уссури» Хабаровск – Владивосток. Протяженность автомобильных дорог общего пользования местного значения в границах округа составляет 341,542 км. Количество АЗС на дорогах округа составляет 3 ед. ( 1 ед. – ООО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Дальнефтесервис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2 ед. – АО «ННК Приморнефтепродукт».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93024024"/>
                  </a:ext>
                </a:extLst>
              </a:tr>
              <a:tr h="29651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Пассажирские перевозки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Осуществляются только автомобильным транспортом. Маршрутная сеть округа состоит из 4 муниципальных маршрутов регулярных перевозок, 2 межмуниципальных,1 междугороднего.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543556646"/>
                  </a:ext>
                </a:extLst>
              </a:tr>
              <a:tr h="29651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Трубопроводный транспорт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 –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Спецморнефтепорт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«Козьмино» (ВСТО – 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 В районе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п.Тигровый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располагается нефтеперекачивающая станция НПС № 41.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00125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7237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93899-6001-90A7-FEA4-5156CD01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02EE6D-E1AA-FFA0-C19F-A6BC9B198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9A175F0-81D0-B634-53C9-C8F0194C2E51}"/>
              </a:ext>
            </a:extLst>
          </p:cNvPr>
          <p:cNvSpPr/>
          <p:nvPr/>
        </p:nvSpPr>
        <p:spPr>
          <a:xfrm>
            <a:off x="115408" y="199352"/>
            <a:ext cx="1535839" cy="2411275"/>
          </a:xfrm>
          <a:prstGeom prst="roundRect">
            <a:avLst/>
          </a:prstGeom>
          <a:solidFill>
            <a:srgbClr val="F39FE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</a:p>
          <a:p>
            <a:pPr algn="ctr"/>
            <a:r>
              <a:rPr lang="ru-RU" sz="13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321B87D-160E-9F8F-831D-290A86C32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513170"/>
              </p:ext>
            </p:extLst>
          </p:nvPr>
        </p:nvGraphicFramePr>
        <p:xfrm>
          <a:off x="1766655" y="254837"/>
          <a:ext cx="10147178" cy="235579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04514">
                  <a:extLst>
                    <a:ext uri="{9D8B030D-6E8A-4147-A177-3AD203B41FA5}">
                      <a16:colId xmlns:a16="http://schemas.microsoft.com/office/drawing/2014/main" val="353579655"/>
                    </a:ext>
                  </a:extLst>
                </a:gridCol>
                <a:gridCol w="8442664">
                  <a:extLst>
                    <a:ext uri="{9D8B030D-6E8A-4147-A177-3AD203B41FA5}">
                      <a16:colId xmlns:a16="http://schemas.microsoft.com/office/drawing/2014/main" val="883323083"/>
                    </a:ext>
                  </a:extLst>
                </a:gridCol>
              </a:tblGrid>
              <a:tr h="995533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Медицинское обслуживание и профилактическое обследование населения округа осуществляет КГБУЗ «Анучинская центральная районная больница». Стационарную помощь населению оказывают 2 стационарных отделения круглосуточного пребывания (хирургическое, терапевтическое). Амбулаторно- поликлиническая помощь взрослому населению оказывается поликлиникой (ВАПУ), детскому населению оказывается педиатрическим отделением поликлиники (ДАПУ). Также в структуру больницы входит – врачебная амбулатория </a:t>
                      </a:r>
                      <a:r>
                        <a:rPr lang="ru-RU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с.Чернышевка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отделение скорой медицинской помощи и 15 фельдшерско-акушерских пунктов.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63745"/>
                  </a:ext>
                </a:extLst>
              </a:tr>
              <a:tr h="42751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структуру образования входит 7 дошкольных образовательных учреждений и 1 дошкольная группа при школе, 4 общеобразовательных учреждения и 5 филиалов.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92298"/>
                  </a:ext>
                </a:extLst>
              </a:tr>
              <a:tr h="50602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округа функционирует 12 клубов, 9 библиотек, историко-краеведческий музей с. Анучино и филиал музея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с.Староварваровка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Детская школа искусств.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024024"/>
                  </a:ext>
                </a:extLst>
              </a:tr>
              <a:tr h="29651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округа функционируют 34 спортивных объекта и Детско-спортивная школа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с.Анучино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7C1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556646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249EDCA-7418-1F92-DF61-2240B4E34D84}"/>
              </a:ext>
            </a:extLst>
          </p:cNvPr>
          <p:cNvSpPr/>
          <p:nvPr/>
        </p:nvSpPr>
        <p:spPr>
          <a:xfrm>
            <a:off x="115407" y="3150781"/>
            <a:ext cx="1535839" cy="1043324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связи, радио и телевещания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3D31D53-AB58-A4EC-A675-F0EFB977B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627045"/>
              </p:ext>
            </p:extLst>
          </p:nvPr>
        </p:nvGraphicFramePr>
        <p:xfrm>
          <a:off x="1766655" y="3207623"/>
          <a:ext cx="10147178" cy="9296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147178">
                  <a:extLst>
                    <a:ext uri="{9D8B030D-6E8A-4147-A177-3AD203B41FA5}">
                      <a16:colId xmlns:a16="http://schemas.microsoft.com/office/drawing/2014/main" val="353579655"/>
                    </a:ext>
                  </a:extLst>
                </a:gridCol>
              </a:tblGrid>
              <a:tr h="483366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Оператором телекоммуникационных услуг в округе выступает компания ПАО «Ростелеком». Для увеличения качества принимаемых каналов и повышения качества вещания население приобретает спутниковые антенны. Услуги телефонии предоставляются рядом операторов сотовой связи, в том числе ОАО «Вымпел – Коммуникации» (Билайн), ОАО «Мобильные </a:t>
                      </a:r>
                      <a:r>
                        <a:rPr lang="ru-RU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ТелеСистемы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(МТС), ОАО «Мегафон» и др. Услуги радиорелейной связи обеспечиваются антенной радиорелейной связи типа «Микрон – 11». Услуги почтовой связи оказывает 8 почтовых отделений. Печатные издания округа представлены газетой «</a:t>
                      </a:r>
                      <a:r>
                        <a:rPr lang="ru-RU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Анучинчкие</a:t>
                      </a: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зори» и приложением «Деловой вестник».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9788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2897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735</Words>
  <Application>Microsoft Office PowerPoint</Application>
  <PresentationFormat>Широкоэкранный</PresentationFormat>
  <Paragraphs>36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6</cp:revision>
  <dcterms:created xsi:type="dcterms:W3CDTF">2025-08-20T06:09:01Z</dcterms:created>
  <dcterms:modified xsi:type="dcterms:W3CDTF">2025-08-21T00:57:54Z</dcterms:modified>
</cp:coreProperties>
</file>