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65" r:id="rId11"/>
    <p:sldId id="266" r:id="rId12"/>
    <p:sldId id="279" r:id="rId13"/>
    <p:sldId id="283" r:id="rId14"/>
    <p:sldId id="267" r:id="rId15"/>
    <p:sldId id="269" r:id="rId16"/>
    <p:sldId id="284" r:id="rId17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0066"/>
    <a:srgbClr val="FA94E7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fin620@list.ru" TargetMode="External"/><Relationship Id="rId1" Type="http://schemas.openxmlformats.org/officeDocument/2006/relationships/hyperlink" Target="mailto:anuchinsky@mail.ru" TargetMode="Externa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mailto:amo.socio@mail.ru" TargetMode="External"/><Relationship Id="rId2" Type="http://schemas.openxmlformats.org/officeDocument/2006/relationships/hyperlink" Target="mailto:amo.upravlenie@mail.ru" TargetMode="External"/><Relationship Id="rId1" Type="http://schemas.openxmlformats.org/officeDocument/2006/relationships/hyperlink" Target="mailto:amo.gkh@mail.ru" TargetMode="Externa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fin620@list.ru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fin620@list.ru" TargetMode="External"/><Relationship Id="rId1" Type="http://schemas.openxmlformats.org/officeDocument/2006/relationships/hyperlink" Target="mailto:anuchinsky@mail.ru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mailto:amo.socio@mail.ru" TargetMode="External"/><Relationship Id="rId2" Type="http://schemas.openxmlformats.org/officeDocument/2006/relationships/hyperlink" Target="mailto:amo.upravlenie@mail.ru" TargetMode="External"/><Relationship Id="rId1" Type="http://schemas.openxmlformats.org/officeDocument/2006/relationships/hyperlink" Target="mailto:amo.gkh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fin620@list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67486B-C4CE-44CA-A7AB-2727F465841F}" type="doc">
      <dgm:prSet loTypeId="urn:microsoft.com/office/officeart/2005/8/layout/h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0354F2-F2BF-4155-A4CD-E25494C0A99B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команда</a:t>
          </a:r>
        </a:p>
      </dgm:t>
    </dgm:pt>
    <dgm:pt modelId="{A3084406-7D50-458E-B4BA-C076E5B564A8}" type="parTrans" cxnId="{7E01BE54-6391-49ED-9379-B5A2C67FFB64}">
      <dgm:prSet/>
      <dgm:spPr/>
      <dgm:t>
        <a:bodyPr/>
        <a:lstStyle/>
        <a:p>
          <a:endParaRPr lang="ru-RU"/>
        </a:p>
      </dgm:t>
    </dgm:pt>
    <dgm:pt modelId="{26BF9B61-2AF7-40D9-92F5-97FD42E2A4B5}" type="sibTrans" cxnId="{7E01BE54-6391-49ED-9379-B5A2C67FFB64}">
      <dgm:prSet/>
      <dgm:spPr/>
      <dgm:t>
        <a:bodyPr/>
        <a:lstStyle/>
        <a:p>
          <a:endParaRPr lang="ru-RU"/>
        </a:p>
      </dgm:t>
    </dgm:pt>
    <dgm:pt modelId="{C5B2E6F1-BE2C-494A-B03B-83C8E1EBBBD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Анучинского муниципального округа - глава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8(42362)91-8-00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приемная – 8(42362)91-6-78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anuchinsky@mail.ru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609B57-2AE6-4784-B238-A8B1FD5C2E49}" type="parTrans" cxnId="{B1B1E96E-214C-4639-ABA2-21FDFB79A694}">
      <dgm:prSet/>
      <dgm:spPr/>
      <dgm:t>
        <a:bodyPr/>
        <a:lstStyle/>
        <a:p>
          <a:endParaRPr lang="ru-RU"/>
        </a:p>
      </dgm:t>
    </dgm:pt>
    <dgm:pt modelId="{6D5F87F0-EB83-4B00-9EBD-5918753BD205}" type="sibTrans" cxnId="{B1B1E96E-214C-4639-ABA2-21FDFB79A694}">
      <dgm:prSet/>
      <dgm:spPr/>
      <dgm:t>
        <a:bodyPr/>
        <a:lstStyle/>
        <a:p>
          <a:endParaRPr lang="ru-RU"/>
        </a:p>
      </dgm:t>
    </dgm:pt>
    <dgm:pt modelId="{08C878AF-89CE-49A4-A00D-881682828638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главы администрации Анучинского муниципального округа, начальник финансово - экономического управления, инвестиционный уполномоченный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8(42362)91-8-70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C9C279-D661-402F-8CB0-E838B760A9CA}" type="parTrans" cxnId="{2EF91659-CB54-4DD0-94E8-8DE71717B20D}">
      <dgm:prSet/>
      <dgm:spPr/>
      <dgm:t>
        <a:bodyPr/>
        <a:lstStyle/>
        <a:p>
          <a:endParaRPr lang="ru-RU"/>
        </a:p>
      </dgm:t>
    </dgm:pt>
    <dgm:pt modelId="{55F95529-A27D-4215-B10E-692449303CD0}" type="sibTrans" cxnId="{2EF91659-CB54-4DD0-94E8-8DE71717B20D}">
      <dgm:prSet/>
      <dgm:spPr/>
      <dgm:t>
        <a:bodyPr/>
        <a:lstStyle/>
        <a:p>
          <a:endParaRPr lang="ru-RU"/>
        </a:p>
      </dgm:t>
    </dgm:pt>
    <dgm:pt modelId="{1870A2D7-274F-4E4A-A54B-BBD350B32FA5}" type="pres">
      <dgm:prSet presAssocID="{F167486B-C4CE-44CA-A7AB-2727F465841F}" presName="composite" presStyleCnt="0">
        <dgm:presLayoutVars>
          <dgm:chMax val="1"/>
          <dgm:dir/>
          <dgm:resizeHandles val="exact"/>
        </dgm:presLayoutVars>
      </dgm:prSet>
      <dgm:spPr/>
    </dgm:pt>
    <dgm:pt modelId="{6723540C-9C26-4ED9-B3C3-22600A363A47}" type="pres">
      <dgm:prSet presAssocID="{6F0354F2-F2BF-4155-A4CD-E25494C0A99B}" presName="roof" presStyleLbl="dkBgShp" presStyleIdx="0" presStyleCnt="2" custLinFactNeighborX="-10981" custLinFactNeighborY="-20212"/>
      <dgm:spPr/>
    </dgm:pt>
    <dgm:pt modelId="{BF7CA696-1A68-49B3-B189-879D497EF249}" type="pres">
      <dgm:prSet presAssocID="{6F0354F2-F2BF-4155-A4CD-E25494C0A99B}" presName="pillars" presStyleCnt="0"/>
      <dgm:spPr/>
    </dgm:pt>
    <dgm:pt modelId="{CED05F58-840D-4B14-BD2C-A6EBC0A91100}" type="pres">
      <dgm:prSet presAssocID="{6F0354F2-F2BF-4155-A4CD-E25494C0A99B}" presName="pillar1" presStyleLbl="node1" presStyleIdx="0" presStyleCnt="2">
        <dgm:presLayoutVars>
          <dgm:bulletEnabled val="1"/>
        </dgm:presLayoutVars>
      </dgm:prSet>
      <dgm:spPr/>
    </dgm:pt>
    <dgm:pt modelId="{5714193C-2F76-4D92-8F19-7931749C838F}" type="pres">
      <dgm:prSet presAssocID="{08C878AF-89CE-49A4-A00D-881682828638}" presName="pillarX" presStyleLbl="node1" presStyleIdx="1" presStyleCnt="2">
        <dgm:presLayoutVars>
          <dgm:bulletEnabled val="1"/>
        </dgm:presLayoutVars>
      </dgm:prSet>
      <dgm:spPr/>
    </dgm:pt>
    <dgm:pt modelId="{76C5B8B7-9DD9-4566-8E74-135C49A43DA0}" type="pres">
      <dgm:prSet presAssocID="{6F0354F2-F2BF-4155-A4CD-E25494C0A99B}" presName="base" presStyleLbl="dkBgShp" presStyleIdx="1" presStyleCnt="2"/>
      <dgm:spPr/>
    </dgm:pt>
  </dgm:ptLst>
  <dgm:cxnLst>
    <dgm:cxn modelId="{36A66315-1C50-4D3E-A9C3-C8900208DFDA}" type="presOf" srcId="{08C878AF-89CE-49A4-A00D-881682828638}" destId="{5714193C-2F76-4D92-8F19-7931749C838F}" srcOrd="0" destOrd="0" presId="urn:microsoft.com/office/officeart/2005/8/layout/hList3"/>
    <dgm:cxn modelId="{B1B1E96E-214C-4639-ABA2-21FDFB79A694}" srcId="{6F0354F2-F2BF-4155-A4CD-E25494C0A99B}" destId="{C5B2E6F1-BE2C-494A-B03B-83C8E1EBBBD0}" srcOrd="0" destOrd="0" parTransId="{75609B57-2AE6-4784-B238-A8B1FD5C2E49}" sibTransId="{6D5F87F0-EB83-4B00-9EBD-5918753BD205}"/>
    <dgm:cxn modelId="{7E01BE54-6391-49ED-9379-B5A2C67FFB64}" srcId="{F167486B-C4CE-44CA-A7AB-2727F465841F}" destId="{6F0354F2-F2BF-4155-A4CD-E25494C0A99B}" srcOrd="0" destOrd="0" parTransId="{A3084406-7D50-458E-B4BA-C076E5B564A8}" sibTransId="{26BF9B61-2AF7-40D9-92F5-97FD42E2A4B5}"/>
    <dgm:cxn modelId="{2EF91659-CB54-4DD0-94E8-8DE71717B20D}" srcId="{6F0354F2-F2BF-4155-A4CD-E25494C0A99B}" destId="{08C878AF-89CE-49A4-A00D-881682828638}" srcOrd="1" destOrd="0" parTransId="{01C9C279-D661-402F-8CB0-E838B760A9CA}" sibTransId="{55F95529-A27D-4215-B10E-692449303CD0}"/>
    <dgm:cxn modelId="{C1716681-F3FC-4E61-80D4-BB8360AB916C}" type="presOf" srcId="{F167486B-C4CE-44CA-A7AB-2727F465841F}" destId="{1870A2D7-274F-4E4A-A54B-BBD350B32FA5}" srcOrd="0" destOrd="0" presId="urn:microsoft.com/office/officeart/2005/8/layout/hList3"/>
    <dgm:cxn modelId="{254755A6-0270-4373-A79A-F8BBF348C8A0}" type="presOf" srcId="{6F0354F2-F2BF-4155-A4CD-E25494C0A99B}" destId="{6723540C-9C26-4ED9-B3C3-22600A363A47}" srcOrd="0" destOrd="0" presId="urn:microsoft.com/office/officeart/2005/8/layout/hList3"/>
    <dgm:cxn modelId="{A6908EF0-18BD-427D-B850-A514062F7631}" type="presOf" srcId="{C5B2E6F1-BE2C-494A-B03B-83C8E1EBBBD0}" destId="{CED05F58-840D-4B14-BD2C-A6EBC0A91100}" srcOrd="0" destOrd="0" presId="urn:microsoft.com/office/officeart/2005/8/layout/hList3"/>
    <dgm:cxn modelId="{5CF35E94-5C97-4D5A-A249-1F5D58B03BC0}" type="presParOf" srcId="{1870A2D7-274F-4E4A-A54B-BBD350B32FA5}" destId="{6723540C-9C26-4ED9-B3C3-22600A363A47}" srcOrd="0" destOrd="0" presId="urn:microsoft.com/office/officeart/2005/8/layout/hList3"/>
    <dgm:cxn modelId="{215CBAB0-8C92-410F-94C8-AE22E5A264ED}" type="presParOf" srcId="{1870A2D7-274F-4E4A-A54B-BBD350B32FA5}" destId="{BF7CA696-1A68-49B3-B189-879D497EF249}" srcOrd="1" destOrd="0" presId="urn:microsoft.com/office/officeart/2005/8/layout/hList3"/>
    <dgm:cxn modelId="{1AA4472D-C339-4636-AA8E-F817F06E00E0}" type="presParOf" srcId="{BF7CA696-1A68-49B3-B189-879D497EF249}" destId="{CED05F58-840D-4B14-BD2C-A6EBC0A91100}" srcOrd="0" destOrd="0" presId="urn:microsoft.com/office/officeart/2005/8/layout/hList3"/>
    <dgm:cxn modelId="{22543089-EC67-4CC8-911F-A6D23261D9C7}" type="presParOf" srcId="{BF7CA696-1A68-49B3-B189-879D497EF249}" destId="{5714193C-2F76-4D92-8F19-7931749C838F}" srcOrd="1" destOrd="0" presId="urn:microsoft.com/office/officeart/2005/8/layout/hList3"/>
    <dgm:cxn modelId="{0FB957E1-0DA6-4016-BDB1-28B875775347}" type="presParOf" srcId="{1870A2D7-274F-4E4A-A54B-BBD350B32FA5}" destId="{76C5B8B7-9DD9-4566-8E74-135C49A43DA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462F98-6C45-4CB1-95D6-6C2020864BF2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0CC259-0759-4BE3-9648-1CA2D5053C5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жизнеобеспечения администрации Анучинского муниципального округа 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8(42362)91-3-61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amo.gkh@mail.ru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E97262-C37F-40D7-A906-1366E7C376D5}" type="parTrans" cxnId="{FFA0DBEF-4A07-45B5-926B-AF01B8BA5709}">
      <dgm:prSet/>
      <dgm:spPr/>
      <dgm:t>
        <a:bodyPr/>
        <a:lstStyle/>
        <a:p>
          <a:endParaRPr lang="ru-RU"/>
        </a:p>
      </dgm:t>
    </dgm:pt>
    <dgm:pt modelId="{207F4986-0E44-492A-A8A1-8F6401C4AB40}" type="sibTrans" cxnId="{FFA0DBEF-4A07-45B5-926B-AF01B8BA5709}">
      <dgm:prSet/>
      <dgm:spPr/>
      <dgm:t>
        <a:bodyPr/>
        <a:lstStyle/>
        <a:p>
          <a:endParaRPr lang="ru-RU"/>
        </a:p>
      </dgm:t>
    </dgm:pt>
    <dgm:pt modelId="{0FCE82C5-DC6A-4EA9-9FE8-0517E5B9E8E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градостроительства, имущественных и земельных отношений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8(42362)91-0-26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amo.upravlenie@mail.ru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1ECF89-A3AE-405E-AACC-53B69A44D81C}" type="parTrans" cxnId="{CAB5320F-35AE-40E1-85F2-E24328525E8F}">
      <dgm:prSet/>
      <dgm:spPr/>
      <dgm:t>
        <a:bodyPr/>
        <a:lstStyle/>
        <a:p>
          <a:endParaRPr lang="ru-RU"/>
        </a:p>
      </dgm:t>
    </dgm:pt>
    <dgm:pt modelId="{81E8852E-000C-4CE1-AEF6-33C5A6B1267C}" type="sibTrans" cxnId="{CAB5320F-35AE-40E1-85F2-E24328525E8F}">
      <dgm:prSet/>
      <dgm:spPr/>
      <dgm:t>
        <a:bodyPr/>
        <a:lstStyle/>
        <a:p>
          <a:endParaRPr lang="ru-RU"/>
        </a:p>
      </dgm:t>
    </dgm:pt>
    <dgm:pt modelId="{102D3971-A474-4D27-B35D-9EEAAB5C45C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отдела социального развития и молодежной политики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8(42362)91-5-77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amo.socio@mail.ru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E20739-C94E-4996-A606-0EFA61791CA3}" type="parTrans" cxnId="{668F21A4-5C93-43A3-B2DB-FFF1B788A9AA}">
      <dgm:prSet/>
      <dgm:spPr/>
      <dgm:t>
        <a:bodyPr/>
        <a:lstStyle/>
        <a:p>
          <a:endParaRPr lang="ru-RU"/>
        </a:p>
      </dgm:t>
    </dgm:pt>
    <dgm:pt modelId="{946746DC-4B29-445F-A3F0-E86F28FCF92F}" type="sibTrans" cxnId="{668F21A4-5C93-43A3-B2DB-FFF1B788A9AA}">
      <dgm:prSet/>
      <dgm:spPr/>
      <dgm:t>
        <a:bodyPr/>
        <a:lstStyle/>
        <a:p>
          <a:endParaRPr lang="ru-RU"/>
        </a:p>
      </dgm:t>
    </dgm:pt>
    <dgm:pt modelId="{59BE9370-377A-4F46-AE2A-EBDD3ECC9348}" type="pres">
      <dgm:prSet presAssocID="{AB462F98-6C45-4CB1-95D6-6C2020864BF2}" presName="diagram" presStyleCnt="0">
        <dgm:presLayoutVars>
          <dgm:dir/>
          <dgm:resizeHandles val="exact"/>
        </dgm:presLayoutVars>
      </dgm:prSet>
      <dgm:spPr/>
    </dgm:pt>
    <dgm:pt modelId="{96A0F358-8FE9-4C26-BFC5-F147639C9733}" type="pres">
      <dgm:prSet presAssocID="{870CC259-0759-4BE3-9648-1CA2D5053C5A}" presName="node" presStyleLbl="node1" presStyleIdx="0" presStyleCnt="3">
        <dgm:presLayoutVars>
          <dgm:bulletEnabled val="1"/>
        </dgm:presLayoutVars>
      </dgm:prSet>
      <dgm:spPr/>
    </dgm:pt>
    <dgm:pt modelId="{462BDEDB-6BC2-452C-A9D1-2AD35FBDC0CA}" type="pres">
      <dgm:prSet presAssocID="{207F4986-0E44-492A-A8A1-8F6401C4AB40}" presName="sibTrans" presStyleCnt="0"/>
      <dgm:spPr/>
    </dgm:pt>
    <dgm:pt modelId="{129759E4-DA44-4097-A106-0721F6195861}" type="pres">
      <dgm:prSet presAssocID="{0FCE82C5-DC6A-4EA9-9FE8-0517E5B9E8EB}" presName="node" presStyleLbl="node1" presStyleIdx="1" presStyleCnt="3">
        <dgm:presLayoutVars>
          <dgm:bulletEnabled val="1"/>
        </dgm:presLayoutVars>
      </dgm:prSet>
      <dgm:spPr/>
    </dgm:pt>
    <dgm:pt modelId="{EE8E3825-A63C-4CF6-B3FB-3C1F24B789D4}" type="pres">
      <dgm:prSet presAssocID="{81E8852E-000C-4CE1-AEF6-33C5A6B1267C}" presName="sibTrans" presStyleCnt="0"/>
      <dgm:spPr/>
    </dgm:pt>
    <dgm:pt modelId="{1A75D9EA-A98A-4302-86A5-CB4E541FDC3B}" type="pres">
      <dgm:prSet presAssocID="{102D3971-A474-4D27-B35D-9EEAAB5C45C1}" presName="node" presStyleLbl="node1" presStyleIdx="2" presStyleCnt="3">
        <dgm:presLayoutVars>
          <dgm:bulletEnabled val="1"/>
        </dgm:presLayoutVars>
      </dgm:prSet>
      <dgm:spPr/>
    </dgm:pt>
  </dgm:ptLst>
  <dgm:cxnLst>
    <dgm:cxn modelId="{CAB5320F-35AE-40E1-85F2-E24328525E8F}" srcId="{AB462F98-6C45-4CB1-95D6-6C2020864BF2}" destId="{0FCE82C5-DC6A-4EA9-9FE8-0517E5B9E8EB}" srcOrd="1" destOrd="0" parTransId="{881ECF89-A3AE-405E-AACC-53B69A44D81C}" sibTransId="{81E8852E-000C-4CE1-AEF6-33C5A6B1267C}"/>
    <dgm:cxn modelId="{DB062148-CEBF-4533-8756-41441A277D43}" type="presOf" srcId="{0FCE82C5-DC6A-4EA9-9FE8-0517E5B9E8EB}" destId="{129759E4-DA44-4097-A106-0721F6195861}" srcOrd="0" destOrd="0" presId="urn:microsoft.com/office/officeart/2005/8/layout/default"/>
    <dgm:cxn modelId="{6FA16E90-BD17-4515-AB54-F8591A12D816}" type="presOf" srcId="{870CC259-0759-4BE3-9648-1CA2D5053C5A}" destId="{96A0F358-8FE9-4C26-BFC5-F147639C9733}" srcOrd="0" destOrd="0" presId="urn:microsoft.com/office/officeart/2005/8/layout/default"/>
    <dgm:cxn modelId="{668F21A4-5C93-43A3-B2DB-FFF1B788A9AA}" srcId="{AB462F98-6C45-4CB1-95D6-6C2020864BF2}" destId="{102D3971-A474-4D27-B35D-9EEAAB5C45C1}" srcOrd="2" destOrd="0" parTransId="{46E20739-C94E-4996-A606-0EFA61791CA3}" sibTransId="{946746DC-4B29-445F-A3F0-E86F28FCF92F}"/>
    <dgm:cxn modelId="{2918ACCE-194D-436A-8677-40E9B7B45A4D}" type="presOf" srcId="{AB462F98-6C45-4CB1-95D6-6C2020864BF2}" destId="{59BE9370-377A-4F46-AE2A-EBDD3ECC9348}" srcOrd="0" destOrd="0" presId="urn:microsoft.com/office/officeart/2005/8/layout/default"/>
    <dgm:cxn modelId="{5F0D2DE0-E699-4652-A705-786138BB5A0A}" type="presOf" srcId="{102D3971-A474-4D27-B35D-9EEAAB5C45C1}" destId="{1A75D9EA-A98A-4302-86A5-CB4E541FDC3B}" srcOrd="0" destOrd="0" presId="urn:microsoft.com/office/officeart/2005/8/layout/default"/>
    <dgm:cxn modelId="{FFA0DBEF-4A07-45B5-926B-AF01B8BA5709}" srcId="{AB462F98-6C45-4CB1-95D6-6C2020864BF2}" destId="{870CC259-0759-4BE3-9648-1CA2D5053C5A}" srcOrd="0" destOrd="0" parTransId="{06E97262-C37F-40D7-A906-1366E7C376D5}" sibTransId="{207F4986-0E44-492A-A8A1-8F6401C4AB40}"/>
    <dgm:cxn modelId="{37D1BDB9-52BF-41D6-A197-7402E5FF1411}" type="presParOf" srcId="{59BE9370-377A-4F46-AE2A-EBDD3ECC9348}" destId="{96A0F358-8FE9-4C26-BFC5-F147639C9733}" srcOrd="0" destOrd="0" presId="urn:microsoft.com/office/officeart/2005/8/layout/default"/>
    <dgm:cxn modelId="{DCD276FE-C7FB-4C40-87FF-0081B9903255}" type="presParOf" srcId="{59BE9370-377A-4F46-AE2A-EBDD3ECC9348}" destId="{462BDEDB-6BC2-452C-A9D1-2AD35FBDC0CA}" srcOrd="1" destOrd="0" presId="urn:microsoft.com/office/officeart/2005/8/layout/default"/>
    <dgm:cxn modelId="{70287E3F-6E77-4E86-9315-122160C93B8A}" type="presParOf" srcId="{59BE9370-377A-4F46-AE2A-EBDD3ECC9348}" destId="{129759E4-DA44-4097-A106-0721F6195861}" srcOrd="2" destOrd="0" presId="urn:microsoft.com/office/officeart/2005/8/layout/default"/>
    <dgm:cxn modelId="{A6840651-4A8B-43C6-A414-E9F66889501E}" type="presParOf" srcId="{59BE9370-377A-4F46-AE2A-EBDD3ECC9348}" destId="{EE8E3825-A63C-4CF6-B3FB-3C1F24B789D4}" srcOrd="3" destOrd="0" presId="urn:microsoft.com/office/officeart/2005/8/layout/default"/>
    <dgm:cxn modelId="{AE4BB387-3B1C-409C-8FFE-8979ED6BCC81}" type="presParOf" srcId="{59BE9370-377A-4F46-AE2A-EBDD3ECC9348}" destId="{1A75D9EA-A98A-4302-86A5-CB4E541FDC3B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3C9549-B12D-46B8-BAC6-66AC0EECB3B9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CDF8EE-40C2-4018-A98A-A2DA4419013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специалист 1 разряда финансово – экономического управления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8(42362)97-2-36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C3F996-614D-43E8-BD8A-045EC0FA1373}" type="parTrans" cxnId="{35EE34AA-EDA5-4461-93C2-BEBC6EFFFF7D}">
      <dgm:prSet/>
      <dgm:spPr/>
      <dgm:t>
        <a:bodyPr/>
        <a:lstStyle/>
        <a:p>
          <a:endParaRPr lang="ru-RU"/>
        </a:p>
      </dgm:t>
    </dgm:pt>
    <dgm:pt modelId="{DC030324-E3D3-4F04-A5F8-76832C981EAE}" type="sibTrans" cxnId="{35EE34AA-EDA5-4461-93C2-BEBC6EFFFF7D}">
      <dgm:prSet/>
      <dgm:spPr/>
      <dgm:t>
        <a:bodyPr/>
        <a:lstStyle/>
        <a:p>
          <a:endParaRPr lang="ru-RU"/>
        </a:p>
      </dgm:t>
    </dgm:pt>
    <dgm:pt modelId="{ECB2070F-F205-4681-BB8C-F7CE8464F6F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старший специалист 1 разряда финансово – экономического управления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8(42362)91-7-96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882BB4-BC6A-4017-A980-FCF0BA162C10}" type="parTrans" cxnId="{0989F3AF-EC05-4C57-80A7-16E4AA040470}">
      <dgm:prSet/>
      <dgm:spPr/>
      <dgm:t>
        <a:bodyPr/>
        <a:lstStyle/>
        <a:p>
          <a:endParaRPr lang="ru-RU"/>
        </a:p>
      </dgm:t>
    </dgm:pt>
    <dgm:pt modelId="{0A000CE9-CD87-4132-B079-777AD256123E}" type="sibTrans" cxnId="{0989F3AF-EC05-4C57-80A7-16E4AA040470}">
      <dgm:prSet/>
      <dgm:spPr/>
      <dgm:t>
        <a:bodyPr/>
        <a:lstStyle/>
        <a:p>
          <a:endParaRPr lang="ru-RU"/>
        </a:p>
      </dgm:t>
    </dgm:pt>
    <dgm:pt modelId="{81072155-7659-423E-824D-88341F9A3107}" type="pres">
      <dgm:prSet presAssocID="{753C9549-B12D-46B8-BAC6-66AC0EECB3B9}" presName="diagram" presStyleCnt="0">
        <dgm:presLayoutVars>
          <dgm:dir/>
          <dgm:resizeHandles val="exact"/>
        </dgm:presLayoutVars>
      </dgm:prSet>
      <dgm:spPr/>
    </dgm:pt>
    <dgm:pt modelId="{55E3312A-EB4E-4E73-ADBC-54EE86B3E57E}" type="pres">
      <dgm:prSet presAssocID="{72CDF8EE-40C2-4018-A98A-A2DA4419013A}" presName="node" presStyleLbl="node1" presStyleIdx="0" presStyleCnt="2">
        <dgm:presLayoutVars>
          <dgm:bulletEnabled val="1"/>
        </dgm:presLayoutVars>
      </dgm:prSet>
      <dgm:spPr/>
    </dgm:pt>
    <dgm:pt modelId="{807AD86F-B957-4A43-94DC-8ECF06AE3020}" type="pres">
      <dgm:prSet presAssocID="{DC030324-E3D3-4F04-A5F8-76832C981EAE}" presName="sibTrans" presStyleCnt="0"/>
      <dgm:spPr/>
    </dgm:pt>
    <dgm:pt modelId="{4FA3210E-1558-4D13-8F86-967CCD21F7C3}" type="pres">
      <dgm:prSet presAssocID="{ECB2070F-F205-4681-BB8C-F7CE8464F6F7}" presName="node" presStyleLbl="node1" presStyleIdx="1" presStyleCnt="2">
        <dgm:presLayoutVars>
          <dgm:bulletEnabled val="1"/>
        </dgm:presLayoutVars>
      </dgm:prSet>
      <dgm:spPr/>
    </dgm:pt>
  </dgm:ptLst>
  <dgm:cxnLst>
    <dgm:cxn modelId="{35EE34AA-EDA5-4461-93C2-BEBC6EFFFF7D}" srcId="{753C9549-B12D-46B8-BAC6-66AC0EECB3B9}" destId="{72CDF8EE-40C2-4018-A98A-A2DA4419013A}" srcOrd="0" destOrd="0" parTransId="{40C3F996-614D-43E8-BD8A-045EC0FA1373}" sibTransId="{DC030324-E3D3-4F04-A5F8-76832C981EAE}"/>
    <dgm:cxn modelId="{0989F3AF-EC05-4C57-80A7-16E4AA040470}" srcId="{753C9549-B12D-46B8-BAC6-66AC0EECB3B9}" destId="{ECB2070F-F205-4681-BB8C-F7CE8464F6F7}" srcOrd="1" destOrd="0" parTransId="{E4882BB4-BC6A-4017-A980-FCF0BA162C10}" sibTransId="{0A000CE9-CD87-4132-B079-777AD256123E}"/>
    <dgm:cxn modelId="{5C620CB8-D6B5-4440-8861-E040DCAF47C9}" type="presOf" srcId="{72CDF8EE-40C2-4018-A98A-A2DA4419013A}" destId="{55E3312A-EB4E-4E73-ADBC-54EE86B3E57E}" srcOrd="0" destOrd="0" presId="urn:microsoft.com/office/officeart/2005/8/layout/default"/>
    <dgm:cxn modelId="{08C9BBD8-4EFA-4003-922A-47F64C8917F4}" type="presOf" srcId="{ECB2070F-F205-4681-BB8C-F7CE8464F6F7}" destId="{4FA3210E-1558-4D13-8F86-967CCD21F7C3}" srcOrd="0" destOrd="0" presId="urn:microsoft.com/office/officeart/2005/8/layout/default"/>
    <dgm:cxn modelId="{37F843F0-0E7D-4CD7-A563-5A74EB95F591}" type="presOf" srcId="{753C9549-B12D-46B8-BAC6-66AC0EECB3B9}" destId="{81072155-7659-423E-824D-88341F9A3107}" srcOrd="0" destOrd="0" presId="urn:microsoft.com/office/officeart/2005/8/layout/default"/>
    <dgm:cxn modelId="{57649A7E-12EF-471A-8590-1B42FDB5D687}" type="presParOf" srcId="{81072155-7659-423E-824D-88341F9A3107}" destId="{55E3312A-EB4E-4E73-ADBC-54EE86B3E57E}" srcOrd="0" destOrd="0" presId="urn:microsoft.com/office/officeart/2005/8/layout/default"/>
    <dgm:cxn modelId="{75F3AF76-41D5-4E4C-91B9-A600CAA26BFB}" type="presParOf" srcId="{81072155-7659-423E-824D-88341F9A3107}" destId="{807AD86F-B957-4A43-94DC-8ECF06AE3020}" srcOrd="1" destOrd="0" presId="urn:microsoft.com/office/officeart/2005/8/layout/default"/>
    <dgm:cxn modelId="{8D254312-9420-47FC-9A6A-F7FF7D4B6132}" type="presParOf" srcId="{81072155-7659-423E-824D-88341F9A3107}" destId="{4FA3210E-1558-4D13-8F86-967CCD21F7C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3540C-9C26-4ED9-B3C3-22600A363A47}">
      <dsp:nvSpPr>
        <dsp:cNvPr id="0" name=""/>
        <dsp:cNvSpPr/>
      </dsp:nvSpPr>
      <dsp:spPr>
        <a:xfrm>
          <a:off x="0" y="0"/>
          <a:ext cx="11337770" cy="705602"/>
        </a:xfrm>
        <a:prstGeom prst="rect">
          <a:avLst/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команда</a:t>
          </a:r>
        </a:p>
      </dsp:txBody>
      <dsp:txXfrm>
        <a:off x="0" y="0"/>
        <a:ext cx="11337770" cy="705602"/>
      </dsp:txXfrm>
    </dsp:sp>
    <dsp:sp modelId="{CED05F58-840D-4B14-BD2C-A6EBC0A91100}">
      <dsp:nvSpPr>
        <dsp:cNvPr id="0" name=""/>
        <dsp:cNvSpPr/>
      </dsp:nvSpPr>
      <dsp:spPr>
        <a:xfrm>
          <a:off x="0" y="705602"/>
          <a:ext cx="5668885" cy="148176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Анучинского муниципального округа - глава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8(42362)91-8-00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приемная – 8(42362)91-6-78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anuchinsky@mail.ru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05602"/>
        <a:ext cx="5668885" cy="1481764"/>
      </dsp:txXfrm>
    </dsp:sp>
    <dsp:sp modelId="{5714193C-2F76-4D92-8F19-7931749C838F}">
      <dsp:nvSpPr>
        <dsp:cNvPr id="0" name=""/>
        <dsp:cNvSpPr/>
      </dsp:nvSpPr>
      <dsp:spPr>
        <a:xfrm>
          <a:off x="5668885" y="705602"/>
          <a:ext cx="5668885" cy="148176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главы администрации Анучинского муниципального округа, начальник финансово - экономического управления, инвестиционный уполномоченный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8(42362)91-8-70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68885" y="705602"/>
        <a:ext cx="5668885" cy="1481764"/>
      </dsp:txXfrm>
    </dsp:sp>
    <dsp:sp modelId="{76C5B8B7-9DD9-4566-8E74-135C49A43DA0}">
      <dsp:nvSpPr>
        <dsp:cNvPr id="0" name=""/>
        <dsp:cNvSpPr/>
      </dsp:nvSpPr>
      <dsp:spPr>
        <a:xfrm>
          <a:off x="0" y="2187366"/>
          <a:ext cx="11337770" cy="16464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0F358-8FE9-4C26-BFC5-F147639C9733}">
      <dsp:nvSpPr>
        <dsp:cNvPr id="0" name=""/>
        <dsp:cNvSpPr/>
      </dsp:nvSpPr>
      <dsp:spPr>
        <a:xfrm>
          <a:off x="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жизнеобеспечения администрации Анучинского муниципального округа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8(42362)91-3-61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amo.gkh@mail.ru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48244"/>
        <a:ext cx="2957682" cy="1774609"/>
      </dsp:txXfrm>
    </dsp:sp>
    <dsp:sp modelId="{129759E4-DA44-4097-A106-0721F6195861}">
      <dsp:nvSpPr>
        <dsp:cNvPr id="0" name=""/>
        <dsp:cNvSpPr/>
      </dsp:nvSpPr>
      <dsp:spPr>
        <a:xfrm>
          <a:off x="325345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градостроительства, имущественных и земельных отношений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8(42362)91-0-26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amo.upravlenie@mail.ru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3450" y="648244"/>
        <a:ext cx="2957682" cy="1774609"/>
      </dsp:txXfrm>
    </dsp:sp>
    <dsp:sp modelId="{1A75D9EA-A98A-4302-86A5-CB4E541FDC3B}">
      <dsp:nvSpPr>
        <dsp:cNvPr id="0" name=""/>
        <dsp:cNvSpPr/>
      </dsp:nvSpPr>
      <dsp:spPr>
        <a:xfrm>
          <a:off x="650690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отдела социального развития и молодежной политики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8(42362)91-5-77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amo.socio@mail.ru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06900" y="648244"/>
        <a:ext cx="2957682" cy="1774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3312A-EB4E-4E73-ADBC-54EE86B3E57E}">
      <dsp:nvSpPr>
        <dsp:cNvPr id="0" name=""/>
        <dsp:cNvSpPr/>
      </dsp:nvSpPr>
      <dsp:spPr>
        <a:xfrm>
          <a:off x="809" y="407383"/>
          <a:ext cx="3157612" cy="18945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специалист 1 разряда финансово – экономического управления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8(42362)97-2-36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9" y="407383"/>
        <a:ext cx="3157612" cy="1894567"/>
      </dsp:txXfrm>
    </dsp:sp>
    <dsp:sp modelId="{4FA3210E-1558-4D13-8F86-967CCD21F7C3}">
      <dsp:nvSpPr>
        <dsp:cNvPr id="0" name=""/>
        <dsp:cNvSpPr/>
      </dsp:nvSpPr>
      <dsp:spPr>
        <a:xfrm>
          <a:off x="3474183" y="407383"/>
          <a:ext cx="3157612" cy="18945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старший специалист 1 разряда финансово – экономического управления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8(42362)91-7-96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74183" y="407383"/>
        <a:ext cx="3157612" cy="1894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80CF4-4484-FC28-9BFC-F72886151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1EFAB0-3D82-3C9A-AAB5-A11CEBDC6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2C1FDF-43F4-0413-56C1-637ED17A6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54FAEE-5462-28BB-B344-AC5425E0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BA20F1-79F5-01A3-C548-F7AB4796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19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3601A-E1F5-6D5B-40E5-E0D0427A8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42DE64-49F8-AF78-F67E-B3299AE71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5339C-1888-54B2-A82E-932075BF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A82E4-D857-FB99-405E-D6285B3B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C841F4-F335-3EB9-DF40-EC7FE91E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09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31277-697A-CF2C-09C7-3D6A71E7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BC055C-5201-B590-BDF8-CC943D3A0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78F04A-B9CF-6133-994F-42ACB451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21FF4-52AB-2AD4-D7AD-72571098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DC07E5-9C29-8438-1892-05E2817E7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00D97-D990-B5B0-87AC-9038A13E1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4591D4-2395-011E-0918-FEBE830B4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FC3C06-C5F5-7449-FA6D-9B2CB15EB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F89F7E-7EAD-F81E-6312-F332ABD6A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9F88EE-F3B2-A96B-8D98-565EB0C1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E7E5AF-5FC3-A755-480A-57FEAA8A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1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6C875B-90AE-05D4-78F0-7F1C3612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11D18D-D437-84E8-C90B-CFF20F26F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A0B84E-02C6-C23E-80C5-86375BBF8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F111CC-2881-2410-444B-22BD1049E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937DB58-C644-B2B8-E54B-D767168B9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7F5019-E1F3-A925-2421-8CC043B1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31940C-1FA8-8692-7727-420F80E2B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9F1524A-573E-1619-20F8-66F2B1AC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2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8FD94-8E1E-9D49-ACB9-0BEA4129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E2AC7A3-36BC-F2EB-47C7-A71043483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FA6642-C37D-363D-F3D0-FE862FD2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EDB68BE-65AF-4861-F05D-D29A7BD48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2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7423AE-F46C-6894-AE35-CF53BC33A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10BB86-0311-77CA-6E5E-ABE279CBB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F4BCDB-64FD-C58C-E1E9-CCF93237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7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2AE54-93E0-32F2-7CA8-7F2012DF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D26936-5945-20CA-83FE-071DD5955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6C0FF3-997F-46B6-1795-27FAB1EE4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E667AE-4267-C41D-925B-90A3F748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EE2DF6-6347-B5DB-CF81-454F830A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00348D-8416-BBC4-4526-0E8392C63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2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788D3-625B-BCCB-7B5D-8F69B484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A8E297-D49B-BAA2-785C-7C9781DC8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71AEBA-C3C8-22E0-6CA9-A296F9ABA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EDC255-1486-EC3C-71E0-15A060F3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5360EB-1A00-4221-97B2-4EC065178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4448CC-76A1-B109-3960-BDDC5B02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5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7C68E-1F5A-FCBF-F37B-31A1A90B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9A35C0-683D-6AA4-08CD-A7798D3FA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99ECB8-E559-B00E-972D-4AA395FD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84634-48AA-1259-79C6-EBD61BF1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07F80D-F259-0A84-AC50-566EDBB3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9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0BEA40-FA14-2EC9-5580-04873082D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BED3BA-A10F-22E7-462B-45C311EC6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B3F4D8-3A1C-34AE-B6F9-860284EB0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D700F1-4DEC-EC7B-4445-6C38FB84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494652-691D-89EA-DF58-5FF01F12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42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5ADAE-D00F-0E59-508D-41FBD615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9612A-7AC6-D761-70C0-FC2141A43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871E7-A4C5-92BE-6745-DC1542AEE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AAFC3-702F-4AFF-8A3B-2F2F3288C31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E17C9C-23F0-2FA8-5D8F-0A438439E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3174B9-F45E-9E4E-BF37-1CF05F31B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0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www.&#1072;&#1085;&#1091;&#1095;&#1080;&#1085;&#1089;&#1082;&#1080;&#1081;.&#1088;&#1092;/okrug/investitsionnaya-deyatelnost/kanal-pryamoy-svyazi/" TargetMode="Externa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&#1072;&#1085;&#1091;&#1095;&#1080;&#1085;&#1089;&#1082;&#1080;&#1081;.&#1088;&#1092;/okrug/investitsionnaya-deyatelnost/investitsionnyy-standart/investitsionnyy-komitet/" TargetMode="Externa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AF9F8C-B0C1-D78D-F858-B29DB8489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83E0C3-2D72-4F78-D6DA-BA246D154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40843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419EDD-9CE0-1039-4799-A9E9CB26D481}"/>
              </a:ext>
            </a:extLst>
          </p:cNvPr>
          <p:cNvSpPr txBox="1"/>
          <p:nvPr/>
        </p:nvSpPr>
        <p:spPr>
          <a:xfrm>
            <a:off x="2050742" y="4696287"/>
            <a:ext cx="7649595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</a:t>
            </a:r>
          </a:p>
        </p:txBody>
      </p:sp>
    </p:spTree>
    <p:extLst>
      <p:ext uri="{BB962C8B-B14F-4D97-AF65-F5344CB8AC3E}">
        <p14:creationId xmlns:p14="http://schemas.microsoft.com/office/powerpoint/2010/main" val="109684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352A70-BD96-3119-D496-B7A7C5650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75C784-2FA6-E6C9-274C-BAF9CA84E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193" y="436014"/>
            <a:ext cx="2462997" cy="4743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221B0A-6B10-006B-7CAF-BC58477C31A2}"/>
              </a:ext>
            </a:extLst>
          </p:cNvPr>
          <p:cNvSpPr txBox="1"/>
          <p:nvPr/>
        </p:nvSpPr>
        <p:spPr>
          <a:xfrm>
            <a:off x="4492101" y="62957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1C1CE-21F1-4816-7510-46361753C55B}"/>
              </a:ext>
            </a:extLst>
          </p:cNvPr>
          <p:cNvSpPr txBox="1"/>
          <p:nvPr/>
        </p:nvSpPr>
        <p:spPr>
          <a:xfrm>
            <a:off x="360607" y="333279"/>
            <a:ext cx="88805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 Постановлением Президиума Дальневосточного Крайисполкома от 23 марта 1935 года образован Анучинский район.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 1935 года по октябрь 1938 года Анучинский район входил в Уссурийскую область Дальневосточного края, с 20 октября 1938 года по октябрь 1943 года в Уссурийскую область Приморского края, с 18 сентября 1943 года Приморский край.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РСФР от февраля 1963 года Анучинский район упразднен. В связи с укрупнением сельских районов его территория передана Яковлевскому району.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РСФСР от 12 января 1965 года «Об изменениях в административно – территориальном делении Приморского края» и решением Приморского Крайисполкома № 24 от 13 января 1965 года вновь образован Анучинский район.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 сентября 2019г Анучинский муниципальный район преобразован в Анучинский муниципальный округ.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52E3B8-7D1A-3509-2175-3E8A6B1B8CE5}"/>
              </a:ext>
            </a:extLst>
          </p:cNvPr>
          <p:cNvSpPr txBox="1"/>
          <p:nvPr/>
        </p:nvSpPr>
        <p:spPr>
          <a:xfrm>
            <a:off x="360607" y="2277406"/>
            <a:ext cx="9041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       Анучинский муниципальный округ находится в центральной части Приморского края.</a:t>
            </a:r>
          </a:p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Округ граничит с западной стороны с Михайловским районом, с север-западной – с Черниговским районом, с северной – со Спасским районом, с север-восточной – с Яковлевским районом и Арсеньевским городским округом, с восточной стороны – с Чугуевским районом, с юго-восточной – с Партизанским районом, с южной – с Партизанским городским округом и с юго-запада – с Шкотовским районом.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Административный центр округа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с.Анучино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расположено в 204 км 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северо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востоку от административного центра Приморского края – города Владивосток.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В состав муниципального округа входят – 24 села и 5 поселков: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- села: Анучино,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Ауровка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Гродеково, Еловка, Муравейка,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Таежка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Шекляево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Ясная Поляна,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Виноградовка,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Ильмаковка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Смольное, Гражданка,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Лугохутор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Новопокровка, Пухово, Рисовое,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Новотроицкое,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поселки: Веселый, ЛЗП – 3, Орловка,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Скворцово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Тигровый.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9458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261E85-0A3F-BBE8-8CD2-07E705B7E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A10BC8-4F79-3C01-E9B4-971925B0CEBF}"/>
              </a:ext>
            </a:extLst>
          </p:cNvPr>
          <p:cNvSpPr txBox="1"/>
          <p:nvPr/>
        </p:nvSpPr>
        <p:spPr>
          <a:xfrm>
            <a:off x="4492101" y="62957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50BF9-69B0-46A0-BBEE-A97EF3CD83E6}"/>
              </a:ext>
            </a:extLst>
          </p:cNvPr>
          <p:cNvSpPr txBox="1"/>
          <p:nvPr/>
        </p:nvSpPr>
        <p:spPr>
          <a:xfrm>
            <a:off x="4300461" y="928936"/>
            <a:ext cx="2019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4C8B1-1791-E6F3-B1E2-5ED9BD9D8044}"/>
              </a:ext>
            </a:extLst>
          </p:cNvPr>
          <p:cNvSpPr txBox="1"/>
          <p:nvPr/>
        </p:nvSpPr>
        <p:spPr>
          <a:xfrm>
            <a:off x="914401" y="464468"/>
            <a:ext cx="2906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округа составляет – 3840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кв.км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E286606-FEFE-4B67-9BE4-2C8E45EB46D1}"/>
              </a:ext>
            </a:extLst>
          </p:cNvPr>
          <p:cNvSpPr/>
          <p:nvPr/>
        </p:nvSpPr>
        <p:spPr>
          <a:xfrm>
            <a:off x="457199" y="1298267"/>
            <a:ext cx="4514295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EEEF14-4CAF-8762-904A-651174C8E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87" y="1555707"/>
            <a:ext cx="957155" cy="6401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2095A9-D61A-9802-4ACF-420D2013933E}"/>
              </a:ext>
            </a:extLst>
          </p:cNvPr>
          <p:cNvSpPr txBox="1"/>
          <p:nvPr/>
        </p:nvSpPr>
        <p:spPr>
          <a:xfrm>
            <a:off x="1484334" y="1370747"/>
            <a:ext cx="33513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объекты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относятся к Амурскому бассейновому округу и представлены сетью крупных рек, их притоков и системой озер. Среди крупных рек – Арсеньевка, Муравейка,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Синегорка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Тихая. На территории округа расположено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Берестовецкое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водохранилище.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B325A57-8ECE-A103-BA8C-4F89B264B276}"/>
              </a:ext>
            </a:extLst>
          </p:cNvPr>
          <p:cNvSpPr/>
          <p:nvPr/>
        </p:nvSpPr>
        <p:spPr>
          <a:xfrm>
            <a:off x="391609" y="4676128"/>
            <a:ext cx="4363553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CBBC4E-1426-9B45-4BD7-7AC2C05ABE68}"/>
              </a:ext>
            </a:extLst>
          </p:cNvPr>
          <p:cNvSpPr txBox="1"/>
          <p:nvPr/>
        </p:nvSpPr>
        <p:spPr>
          <a:xfrm>
            <a:off x="1291702" y="4821150"/>
            <a:ext cx="335131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континентально–муссонный, влажный. Среднегодовая температура воздуха -3,3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град.С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19,3град.С (средняя температура);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июль + 21,2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град.С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(средняя температура)</a:t>
            </a:r>
          </a:p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Среднегодовая относительная влажность – 71%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509F891-04AE-FA7D-4090-98BD45FBA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09" y="4844716"/>
            <a:ext cx="915153" cy="915153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BA97E99B-D974-EAA4-C398-72E89CBF0BCB}"/>
              </a:ext>
            </a:extLst>
          </p:cNvPr>
          <p:cNvSpPr/>
          <p:nvPr/>
        </p:nvSpPr>
        <p:spPr>
          <a:xfrm>
            <a:off x="391610" y="2932400"/>
            <a:ext cx="4363553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58D6AC-3AE3-F3B9-3E53-0B5CCB7A671D}"/>
              </a:ext>
            </a:extLst>
          </p:cNvPr>
          <p:cNvSpPr txBox="1"/>
          <p:nvPr/>
        </p:nvSpPr>
        <p:spPr>
          <a:xfrm>
            <a:off x="569162" y="2909936"/>
            <a:ext cx="407385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Месторождения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Бурый уголь -  Чернышевское, Новопокровское,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Рисовый,Смольнинское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Конгломераты и кварцит – Синегорское.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Камень строительный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Ауровское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Новогордеевское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мрамор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Крутогорский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Приисковый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Глина кирпичная Известковое, Новотроицкий, Зеленый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CD1F25C6-3505-81C9-808E-8CD51B123F1D}"/>
              </a:ext>
            </a:extLst>
          </p:cNvPr>
          <p:cNvSpPr/>
          <p:nvPr/>
        </p:nvSpPr>
        <p:spPr>
          <a:xfrm>
            <a:off x="5324324" y="1305341"/>
            <a:ext cx="6660529" cy="21236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18A3D7E-549F-7F9F-2246-08E034E4C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389" y="1375873"/>
            <a:ext cx="1196192" cy="92327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87F43AB-B4BB-1A48-4480-1B521BD1E052}"/>
              </a:ext>
            </a:extLst>
          </p:cNvPr>
          <p:cNvSpPr txBox="1"/>
          <p:nvPr/>
        </p:nvSpPr>
        <p:spPr>
          <a:xfrm>
            <a:off x="6712581" y="1305341"/>
            <a:ext cx="50249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горных и лесных территорий округа характерны бурые лесные и бурые лесные подзолистые и неподзолистые.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На равнинах преобладают буро-подзолистые и лугово-бурые оподзоленные почвы. В долинах рек – аллювиальные почвы. Под сельскохозяйственные культуры используют главным образом плодородные почвы низменностей и речных долин.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A2D49E-27E3-4270-E9B4-ED5E8A705F59}"/>
              </a:ext>
            </a:extLst>
          </p:cNvPr>
          <p:cNvSpPr txBox="1"/>
          <p:nvPr/>
        </p:nvSpPr>
        <p:spPr>
          <a:xfrm>
            <a:off x="5503415" y="2263911"/>
            <a:ext cx="615666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ресурсы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лесорастительному районированию территория относится к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Приамурско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-Приморскому хвойно-широколиственному району, который входит в зону хвойно-широколиственных лесов согласно Приказа Минсельхоза РФ от 04.02.2009г. № 37 «Об утверждении перечня лесорастительных зон и лесных районов Российской Федерации».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Все основные леса кедрово-широколиственные, кедрово-еловые, елово-пихтовые, дубовые и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ясенево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ильмаковые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DD1E01A9-14C1-E5B6-31DA-34113EDA059A}"/>
              </a:ext>
            </a:extLst>
          </p:cNvPr>
          <p:cNvSpPr/>
          <p:nvPr/>
        </p:nvSpPr>
        <p:spPr>
          <a:xfrm>
            <a:off x="5367204" y="4106935"/>
            <a:ext cx="5880804" cy="15268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23A92C-7EA4-C41C-159D-D7093F2E9069}"/>
              </a:ext>
            </a:extLst>
          </p:cNvPr>
          <p:cNvSpPr txBox="1"/>
          <p:nvPr/>
        </p:nvSpPr>
        <p:spPr>
          <a:xfrm>
            <a:off x="5534143" y="4187209"/>
            <a:ext cx="5578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фонд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сельскохозяйственного назначения – 50276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населённых пунктов – 3651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промышленности и иного специального назначения - 1782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особо охраняемых территорий и объектов – 25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лесного фонда – 327244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водного фонда – 379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запаса – 5188 га.</a:t>
            </a:r>
          </a:p>
        </p:txBody>
      </p:sp>
    </p:spTree>
    <p:extLst>
      <p:ext uri="{BB962C8B-B14F-4D97-AF65-F5344CB8AC3E}">
        <p14:creationId xmlns:p14="http://schemas.microsoft.com/office/powerpoint/2010/main" val="4107807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9525CE-F01A-8E21-45EF-0E04191F8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925D207-0795-F6EF-B6B7-09AEB8FADBFC}"/>
              </a:ext>
            </a:extLst>
          </p:cNvPr>
          <p:cNvSpPr txBox="1">
            <a:spLocks/>
          </p:cNvSpPr>
          <p:nvPr/>
        </p:nvSpPr>
        <p:spPr>
          <a:xfrm>
            <a:off x="412071" y="3722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АНУЧИНСКОГО МУНИЦИПАЛЬНОГО ОКРУГА</a:t>
            </a:r>
          </a:p>
        </p:txBody>
      </p:sp>
      <p:graphicFrame>
        <p:nvGraphicFramePr>
          <p:cNvPr id="4" name="Таблица 9">
            <a:extLst>
              <a:ext uri="{FF2B5EF4-FFF2-40B4-BE49-F238E27FC236}">
                <a16:creationId xmlns:a16="http://schemas.microsoft.com/office/drawing/2014/main" id="{381DD7C2-18EF-BBB4-A96C-7EC656A24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532763"/>
              </p:ext>
            </p:extLst>
          </p:nvPr>
        </p:nvGraphicFramePr>
        <p:xfrm>
          <a:off x="168996" y="302412"/>
          <a:ext cx="11854007" cy="623061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28426">
                  <a:extLst>
                    <a:ext uri="{9D8B030D-6E8A-4147-A177-3AD203B41FA5}">
                      <a16:colId xmlns:a16="http://schemas.microsoft.com/office/drawing/2014/main" val="3570762287"/>
                    </a:ext>
                  </a:extLst>
                </a:gridCol>
                <a:gridCol w="8825581">
                  <a:extLst>
                    <a:ext uri="{9D8B030D-6E8A-4147-A177-3AD203B41FA5}">
                      <a16:colId xmlns:a16="http://schemas.microsoft.com/office/drawing/2014/main" val="1626830989"/>
                    </a:ext>
                  </a:extLst>
                </a:gridCol>
              </a:tblGrid>
              <a:tr h="230248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39103"/>
                  </a:ext>
                </a:extLst>
              </a:tr>
              <a:tr h="21435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инфраструктура -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межселенные дороги местного значения общего пользования и сети автомобильных дорог(улиц). Пассажирские перевозки осуществляются  межмуниципальными маршрутами.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инфраструктура – образование (7 – детские сады, 4 школы и 5 филиалов, ДШИ,ДЮСШ; культура (12 клубов, 9 библиотек, музей и его филиал); спорт (24 плоскостных спортивных сооружений, 11 спортивных залов, 1 лыжная трасса); здравоохранение (взрослая поликлиника, детская поликлиника, 1 врачебная амбулатория, станция Скорой медицинской помощи, стационар круглосуточного пребывания, 16 фельдшерско-акушерских пунктов).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Объекты информатики и связи – средства фиксированной связи и подвижная сотовая связь.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Трубопроводный транспорт - Через территорию округа проходит магистральный трубопровод объекта «Трубопроводная система «Восточная Сибирь – Тихий океан» участок НПС «Сковородино» –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Спецморнефтепорт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«Козьмино» (ВСТО – 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)». В поселке Тигровый располагается нефтеперекачивающая станция НПС № 41.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Железнодорожная линия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Сибирцевская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дистанция пути» Дальневосточной железной дороги с остановочными пунктами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Тихоречное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0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Энергообеспеченность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Электросети, водозаборные скважины с питьевой водой и индивидуальные колодцы, очистные сооружения (3 единицы) и автономные септики, </a:t>
                      </a:r>
                      <a:r>
                        <a:rPr lang="ru-RU" sz="11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котельные и тепловые сети, индивидуальные источники тепловой энергии и печное отопление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79479"/>
                  </a:ext>
                </a:extLst>
              </a:tr>
              <a:tr h="267505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Кадровый потенциал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6596 человек экономически активного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52836"/>
                  </a:ext>
                </a:extLst>
              </a:tr>
              <a:tr h="170777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Культурно-историческое наследие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Памятники односельчанам, погибшим в годы Великой Отечественной войны;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Памятник Партизанам, погибшим в 1922 году от японских интервентов; Здание штаба партизанских отрядов Приморья ; Здание старого корпуса районной больницы В годы гражданской войны в этом здании располагалась партизанская оружейная мастерская. В сентябре 1922 г. проходил 111 съезд комсомола Приморья; Памятный обелиск партизанам отряда Г. Шевченко, погибшим в бою с интервентами в 1922 г. (Докукин, Фёдоров,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Балюра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Богданов, Метелев). Братская могила партизан, погибшим от японских интервентов в 1922 г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85818"/>
                  </a:ext>
                </a:extLst>
              </a:tr>
              <a:tr h="287173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 общего пользования, соединяющие Анучинский муниципальный округ с соседними районами Приморского края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98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Промышленное развитие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переработки меда производственной мощностью до 310 тонн/год. Производство и реализация продукции пчеловодства.</a:t>
                      </a:r>
                    </a:p>
                    <a:p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Завод по производству щебня.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376321"/>
                  </a:ext>
                </a:extLst>
              </a:tr>
              <a:tr h="265738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Отрасль экономики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 и организации – 93 ед., индивидуальные предприниматели – 248 ед., самозанятые 902 чел.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3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Потребительский рынок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округа 93 объекта  торговли (в т.ч. предприятий розничной торговли-85,  мелкорозничной – 8).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отдаленных, малонаселенных и труднодоступных населенных пунктах организована выездная торговля и магазины на дому. Организуются ярмарки - в реестр ярмарочных площадок включено 20 мест. На 2 площадках проходят регулярные ярмарки: еженедельная (по средам) универсальная  и ежедневная  сельскохозяйственная ярмарки  «На тигре». Проводятся тематические ярмарки по продаже обуви, одежды и других товаров.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Структура предприятий общественного питания включает в себя 17 предприятий.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сфере бытового обслуживания функционирует 18 предприятий (в т.ч. парикмахерских - 13, предприятий по техническому обслуживанию  и ремонту автотранспорта- 2, по изготовлению мебели -1, по ремонту швейных  изделий -1, ритуальные услуги -1).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71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57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7EA411-13A6-3388-9DCD-1C4FAEA72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3F76E6D-7868-71E4-D9BB-6C046E9897A4}"/>
              </a:ext>
            </a:extLst>
          </p:cNvPr>
          <p:cNvSpPr txBox="1">
            <a:spLocks/>
          </p:cNvSpPr>
          <p:nvPr/>
        </p:nvSpPr>
        <p:spPr>
          <a:xfrm>
            <a:off x="474215" y="26804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ТАРИФЫ НА КОММУНАЛЬНЫЕ УСЛУГИ</a:t>
            </a:r>
          </a:p>
        </p:txBody>
      </p:sp>
      <p:sp>
        <p:nvSpPr>
          <p:cNvPr id="6" name="Прямоугольник: багетная рамка 5">
            <a:extLst>
              <a:ext uri="{FF2B5EF4-FFF2-40B4-BE49-F238E27FC236}">
                <a16:creationId xmlns:a16="http://schemas.microsoft.com/office/drawing/2014/main" id="{7A60CB3C-E8D0-7779-843D-ACE3789AEDC6}"/>
              </a:ext>
            </a:extLst>
          </p:cNvPr>
          <p:cNvSpPr/>
          <p:nvPr/>
        </p:nvSpPr>
        <p:spPr>
          <a:xfrm>
            <a:off x="474215" y="933868"/>
            <a:ext cx="3751556" cy="1142935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января 2026 года – 7768,29 руб./Гкал (без НДС)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</p:txBody>
      </p:sp>
      <p:sp>
        <p:nvSpPr>
          <p:cNvPr id="7" name="Прямоугольник: багетная рамка 6">
            <a:extLst>
              <a:ext uri="{FF2B5EF4-FFF2-40B4-BE49-F238E27FC236}">
                <a16:creationId xmlns:a16="http://schemas.microsoft.com/office/drawing/2014/main" id="{367F2DE2-2327-9DED-4364-CDFCC4FB26EF}"/>
              </a:ext>
            </a:extLst>
          </p:cNvPr>
          <p:cNvSpPr/>
          <p:nvPr/>
        </p:nvSpPr>
        <p:spPr>
          <a:xfrm>
            <a:off x="6858739" y="672546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января 2026 года – 73,19 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января 2026г – 71,44  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МУП «Анучинское ЖКХ»</a:t>
            </a:r>
          </a:p>
        </p:txBody>
      </p:sp>
      <p:sp>
        <p:nvSpPr>
          <p:cNvPr id="8" name="Прямоугольник: багетная рамка 7">
            <a:extLst>
              <a:ext uri="{FF2B5EF4-FFF2-40B4-BE49-F238E27FC236}">
                <a16:creationId xmlns:a16="http://schemas.microsoft.com/office/drawing/2014/main" id="{E00138B3-35FD-D468-B435-98E2877015D5}"/>
              </a:ext>
            </a:extLst>
          </p:cNvPr>
          <p:cNvSpPr/>
          <p:nvPr/>
        </p:nvSpPr>
        <p:spPr>
          <a:xfrm>
            <a:off x="474215" y="3513403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января 2026 года – 83,02руб./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</p:txBody>
      </p:sp>
      <p:sp>
        <p:nvSpPr>
          <p:cNvPr id="9" name="Прямоугольник: багетная рамка 8">
            <a:extLst>
              <a:ext uri="{FF2B5EF4-FFF2-40B4-BE49-F238E27FC236}">
                <a16:creationId xmlns:a16="http://schemas.microsoft.com/office/drawing/2014/main" id="{15686A0A-E95A-A20B-8F0A-A233B63D760E}"/>
              </a:ext>
            </a:extLst>
          </p:cNvPr>
          <p:cNvSpPr/>
          <p:nvPr/>
        </p:nvSpPr>
        <p:spPr>
          <a:xfrm>
            <a:off x="7163539" y="3129441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Конечные цены на электроэнергию и мощность дифференцируются в зависимости от выбранной организацией ценовой категории электроэнергии, величины максимальной мощности и уровня напряжения.</a:t>
            </a:r>
          </a:p>
        </p:txBody>
      </p:sp>
    </p:spTree>
    <p:extLst>
      <p:ext uri="{BB962C8B-B14F-4D97-AF65-F5344CB8AC3E}">
        <p14:creationId xmlns:p14="http://schemas.microsoft.com/office/powerpoint/2010/main" val="3567071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6C231C-296B-3CCF-07CE-7D9214A7A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764344D-1A6E-7EFB-B83F-B637F0D8C6B2}"/>
              </a:ext>
            </a:extLst>
          </p:cNvPr>
          <p:cNvSpPr txBox="1">
            <a:spLocks/>
          </p:cNvSpPr>
          <p:nvPr/>
        </p:nvSpPr>
        <p:spPr>
          <a:xfrm>
            <a:off x="474215" y="26804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ЭКОНОМИЧЕСКИЕ ХАРАКТЕРИСТИКИ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D9B6204-66F1-ECB3-FC13-6ED72DDA1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296701"/>
              </p:ext>
            </p:extLst>
          </p:nvPr>
        </p:nvGraphicFramePr>
        <p:xfrm>
          <a:off x="220955" y="676987"/>
          <a:ext cx="11337771" cy="395214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026249">
                  <a:extLst>
                    <a:ext uri="{9D8B030D-6E8A-4147-A177-3AD203B41FA5}">
                      <a16:colId xmlns:a16="http://schemas.microsoft.com/office/drawing/2014/main" val="2080715505"/>
                    </a:ext>
                  </a:extLst>
                </a:gridCol>
                <a:gridCol w="1562207">
                  <a:extLst>
                    <a:ext uri="{9D8B030D-6E8A-4147-A177-3AD203B41FA5}">
                      <a16:colId xmlns:a16="http://schemas.microsoft.com/office/drawing/2014/main" val="2098241053"/>
                    </a:ext>
                  </a:extLst>
                </a:gridCol>
                <a:gridCol w="2068134">
                  <a:extLst>
                    <a:ext uri="{9D8B030D-6E8A-4147-A177-3AD203B41FA5}">
                      <a16:colId xmlns:a16="http://schemas.microsoft.com/office/drawing/2014/main" val="3145299991"/>
                    </a:ext>
                  </a:extLst>
                </a:gridCol>
                <a:gridCol w="2681181">
                  <a:extLst>
                    <a:ext uri="{9D8B030D-6E8A-4147-A177-3AD203B41FA5}">
                      <a16:colId xmlns:a16="http://schemas.microsoft.com/office/drawing/2014/main" val="3576888623"/>
                    </a:ext>
                  </a:extLst>
                </a:gridCol>
              </a:tblGrid>
              <a:tr h="37945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 (отчет)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Предварительная оценка</a:t>
                      </a:r>
                    </a:p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05435"/>
                  </a:ext>
                </a:extLst>
              </a:tr>
              <a:tr h="52650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 собственного производства, выполненных работ и услуг собственными силами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44179"/>
                  </a:ext>
                </a:extLst>
              </a:tr>
              <a:tr h="25745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41579"/>
                  </a:ext>
                </a:extLst>
              </a:tr>
              <a:tr h="27609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84429,2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94054,1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51546"/>
                  </a:ext>
                </a:extLst>
              </a:tr>
              <a:tr h="31959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Среднесписочная численность работников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931515"/>
                  </a:ext>
                </a:extLst>
              </a:tr>
              <a:tr h="32847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378,6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78802"/>
                  </a:ext>
                </a:extLst>
              </a:tr>
              <a:tr h="39061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платных услуг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2875"/>
                  </a:ext>
                </a:extLst>
              </a:tr>
              <a:tr h="36398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Продукция 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1553,9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220126"/>
                  </a:ext>
                </a:extLst>
              </a:tr>
              <a:tr h="39892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безработных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878690"/>
                  </a:ext>
                </a:extLst>
              </a:tr>
              <a:tr h="61642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зарегистрированной безработицы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47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95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E312D3-E6F9-9B27-A056-A16CFF6ED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320CF42-B030-E95C-9784-31D30FF33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159707"/>
              </p:ext>
            </p:extLst>
          </p:nvPr>
        </p:nvGraphicFramePr>
        <p:xfrm>
          <a:off x="419213" y="422861"/>
          <a:ext cx="10695630" cy="585122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347815">
                  <a:extLst>
                    <a:ext uri="{9D8B030D-6E8A-4147-A177-3AD203B41FA5}">
                      <a16:colId xmlns:a16="http://schemas.microsoft.com/office/drawing/2014/main" val="2038672096"/>
                    </a:ext>
                  </a:extLst>
                </a:gridCol>
                <a:gridCol w="5347815">
                  <a:extLst>
                    <a:ext uri="{9D8B030D-6E8A-4147-A177-3AD203B41FA5}">
                      <a16:colId xmlns:a16="http://schemas.microsoft.com/office/drawing/2014/main" val="2975822063"/>
                    </a:ext>
                  </a:extLst>
                </a:gridCol>
              </a:tblGrid>
              <a:tr h="43532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 ПРЕДПРИЯТИЯ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726241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19159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«Восход»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Выращивание зерновых культур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758260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«Пионер»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640352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«Стимул»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369925"/>
                  </a:ext>
                </a:extLst>
              </a:tr>
              <a:tr h="35299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отрасль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747085"/>
                  </a:ext>
                </a:extLst>
              </a:tr>
              <a:tr h="53670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Структурное подразделение филиала «Арсеньевский» ОАО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Примавтодор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ремонт дорог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197834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Трубопроводный транспорт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096334"/>
                  </a:ext>
                </a:extLst>
              </a:tr>
              <a:tr h="75138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 «Районное нефтепроводное управление «Дальнереченск» ООО «Транснефть – Дальний Восток»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Нефтеперекачивающая станция № 41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08986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835199"/>
                  </a:ext>
                </a:extLst>
              </a:tr>
              <a:tr h="53670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район «Анучинский» Филиала «Арсеньевский» КГУП «Примтеплоэнерго»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теплоснабжения и водоснабжения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2244"/>
                  </a:ext>
                </a:extLst>
              </a:tr>
              <a:tr h="43532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Деревообрабатывающая промышленность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842088"/>
                  </a:ext>
                </a:extLst>
              </a:tr>
              <a:tr h="43532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«Каменистый»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Обработка древесины и изготовление изделий из нее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467596"/>
                  </a:ext>
                </a:extLst>
              </a:tr>
              <a:tr h="43532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Голдвуд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664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881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00D47C-6B40-5CBF-B4BE-F1FDC379E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67DF8C-67CB-4900-C85C-5D9219548C35}"/>
              </a:ext>
            </a:extLst>
          </p:cNvPr>
          <p:cNvSpPr txBox="1"/>
          <p:nvPr/>
        </p:nvSpPr>
        <p:spPr>
          <a:xfrm>
            <a:off x="3497802" y="125101"/>
            <a:ext cx="32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4A888D-114D-1C86-33FE-256F77B1B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190"/>
          <a:stretch>
            <a:fillRect/>
          </a:stretch>
        </p:blipFill>
        <p:spPr>
          <a:xfrm>
            <a:off x="99387" y="463655"/>
            <a:ext cx="5804264" cy="47525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6FD3FC-BA18-C33B-0DB2-6E3C09C3033C}"/>
              </a:ext>
            </a:extLst>
          </p:cNvPr>
          <p:cNvSpPr txBox="1"/>
          <p:nvPr/>
        </p:nvSpPr>
        <p:spPr>
          <a:xfrm>
            <a:off x="195308" y="5216227"/>
            <a:ext cx="431577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Среднеэтажная жилая застройка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населенных пунктов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25:01:100001:3152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ориентира: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Солнечная 29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в 708 м от ориентира по направлению на юго-запад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10686 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подъездных путей: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Собственность: Муниципальная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DD5CD7-27C9-8D4F-90C0-97BAF07549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4830"/>
          <a:stretch>
            <a:fillRect/>
          </a:stretch>
        </p:blipFill>
        <p:spPr>
          <a:xfrm>
            <a:off x="5999572" y="463655"/>
            <a:ext cx="5997120" cy="47525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4FDF45-23C7-F55F-CDC7-1A4F7D2FD608}"/>
              </a:ext>
            </a:extLst>
          </p:cNvPr>
          <p:cNvSpPr txBox="1"/>
          <p:nvPr/>
        </p:nvSpPr>
        <p:spPr>
          <a:xfrm>
            <a:off x="5999572" y="5283067"/>
            <a:ext cx="43157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Среднеэтажная жилая застройка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населенных пунктов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25:01:150001:5879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ориентира: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Ленинская 11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в 85 м от ориентира по направлению на юго-восток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2440 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подъездных путей: да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6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CD19D7-5B91-D109-8811-E72A2D65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33A34D-C173-7021-A476-EB8AEF651546}"/>
              </a:ext>
            </a:extLst>
          </p:cNvPr>
          <p:cNvSpPr txBox="1"/>
          <p:nvPr/>
        </p:nvSpPr>
        <p:spPr>
          <a:xfrm>
            <a:off x="4303937" y="90329"/>
            <a:ext cx="32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05A163-D138-CE08-AC24-1ADE56D412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551" t="4031" r="18532" b="8005"/>
          <a:stretch>
            <a:fillRect/>
          </a:stretch>
        </p:blipFill>
        <p:spPr>
          <a:xfrm>
            <a:off x="204186" y="519212"/>
            <a:ext cx="3595457" cy="405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EEBD3A-6CF5-9698-B92B-49B2CBA7F1F9}"/>
              </a:ext>
            </a:extLst>
          </p:cNvPr>
          <p:cNvSpPr txBox="1"/>
          <p:nvPr/>
        </p:nvSpPr>
        <p:spPr>
          <a:xfrm>
            <a:off x="204186" y="4931414"/>
            <a:ext cx="43157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Нежилое здание-гараж, дизельная котельная, прачечная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номер:25:01:150001:3274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местонахождения: с Анучино,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Лазо, д.18/8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327,90кв.м.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подъездных путей: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Балансодержатель: КГБУЗ "Анучинская ЦРБ"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A1D5A7-F516-2FE9-DC16-1E13088AD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129" y="428883"/>
            <a:ext cx="5303591" cy="3397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61BF0E-F778-06DB-5231-D89492D1BC8E}"/>
              </a:ext>
            </a:extLst>
          </p:cNvPr>
          <p:cNvSpPr txBox="1"/>
          <p:nvPr/>
        </p:nvSpPr>
        <p:spPr>
          <a:xfrm>
            <a:off x="5722473" y="3826276"/>
            <a:ext cx="571854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Нежилое здание - административно-деловое назначение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25:01:100001:2849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местонахождения: с.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Лазо, д. 20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2112.5кв.м.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подъездных путей: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Балансодержатель: Казна Приморского края, 8 (423) 246-02-74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Этажность: 1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Кровля, перекрытия: шиферная крыша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конструкций, стен: кирпич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постройки: 1972-01-01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текущего состояния: неудовлетворительное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 объекта: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 объекта: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Отопление объекта: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Канализация объекта: да</a:t>
            </a:r>
          </a:p>
        </p:txBody>
      </p:sp>
    </p:spTree>
    <p:extLst>
      <p:ext uri="{BB962C8B-B14F-4D97-AF65-F5344CB8AC3E}">
        <p14:creationId xmlns:p14="http://schemas.microsoft.com/office/powerpoint/2010/main" val="71431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DCA6F0-41CD-E2FC-0A42-875895DEB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741792-3880-F5C5-9DB5-F4019490F95A}"/>
              </a:ext>
            </a:extLst>
          </p:cNvPr>
          <p:cNvSpPr txBox="1"/>
          <p:nvPr/>
        </p:nvSpPr>
        <p:spPr>
          <a:xfrm>
            <a:off x="514905" y="255432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бизнеса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E5AE81C-1D9D-3D0A-EB50-095EA402B691}"/>
              </a:ext>
            </a:extLst>
          </p:cNvPr>
          <p:cNvSpPr/>
          <p:nvPr/>
        </p:nvSpPr>
        <p:spPr>
          <a:xfrm>
            <a:off x="223421" y="669497"/>
            <a:ext cx="4996649" cy="89817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C3089-237B-CD45-EC77-C9EC3F80164B}"/>
              </a:ext>
            </a:extLst>
          </p:cNvPr>
          <p:cNvSpPr txBox="1"/>
          <p:nvPr/>
        </p:nvSpPr>
        <p:spPr>
          <a:xfrm>
            <a:off x="363984" y="772336"/>
            <a:ext cx="48560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развития промышленности 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ставкам 3% и 5% от 5 млн. до 5млрд. рублей сроком до 10 лет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0235EE5-1E7B-AEC0-3B6E-E6CC6FB50EDC}"/>
              </a:ext>
            </a:extLst>
          </p:cNvPr>
          <p:cNvSpPr/>
          <p:nvPr/>
        </p:nvSpPr>
        <p:spPr>
          <a:xfrm>
            <a:off x="6403759" y="669497"/>
            <a:ext cx="4996649" cy="89817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DB9F5-5F9E-1298-9C2C-FABFF875C405}"/>
              </a:ext>
            </a:extLst>
          </p:cNvPr>
          <p:cNvSpPr txBox="1"/>
          <p:nvPr/>
        </p:nvSpPr>
        <p:spPr>
          <a:xfrm>
            <a:off x="6544322" y="630313"/>
            <a:ext cx="48560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фонд развития промышленности Приморского края–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100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D20CA86-55E5-F355-21FF-AA18B3F43AF6}"/>
              </a:ext>
            </a:extLst>
          </p:cNvPr>
          <p:cNvSpPr/>
          <p:nvPr/>
        </p:nvSpPr>
        <p:spPr>
          <a:xfrm>
            <a:off x="293702" y="2340970"/>
            <a:ext cx="4996649" cy="2603891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2D30A0-D1C3-7B15-E185-883228565AFC}"/>
              </a:ext>
            </a:extLst>
          </p:cNvPr>
          <p:cNvSpPr txBox="1"/>
          <p:nvPr/>
        </p:nvSpPr>
        <p:spPr>
          <a:xfrm>
            <a:off x="363983" y="2349866"/>
            <a:ext cx="485608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1.Муниципальная программа ««Содействие развитию малого и среднего предпринимательства, социального предпринимательства, а также физических лиц и индивидуальных предпринимателей, применяющих специальный налоговый режим «Налог на профессиональный доход» в Анучинском муниципальном округе - финансовая поддержка.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2.Муниципальное имущество Анучинского муниципального округа, предназначенное для передачи субъектам малого предпринимательства.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Информационная поддержка субъектов малого и среднего предпринимательства.</a:t>
            </a:r>
          </a:p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3FDFF23-40F4-0BAF-B315-5369A9D0F045}"/>
              </a:ext>
            </a:extLst>
          </p:cNvPr>
          <p:cNvSpPr/>
          <p:nvPr/>
        </p:nvSpPr>
        <p:spPr>
          <a:xfrm>
            <a:off x="6544322" y="2349866"/>
            <a:ext cx="4996649" cy="1322810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B141D1-6C7B-228E-F3B8-6C3A6DC34C59}"/>
              </a:ext>
            </a:extLst>
          </p:cNvPr>
          <p:cNvSpPr txBox="1"/>
          <p:nvPr/>
        </p:nvSpPr>
        <p:spPr>
          <a:xfrm>
            <a:off x="6614603" y="2349866"/>
            <a:ext cx="485608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1.Льготное кредитование.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2.Микрофинансирование.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Центр поддержки предпринимательства «Мой бизнес» Приморского края.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Поручительство Гарантийного фонда Приморского края.</a:t>
            </a:r>
          </a:p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95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4ADE41-0C5C-EAF8-0E32-589BF7EAF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9C9B7C-85DB-BA32-B580-3AD155665407}"/>
              </a:ext>
            </a:extLst>
          </p:cNvPr>
          <p:cNvSpPr txBox="1"/>
          <p:nvPr/>
        </p:nvSpPr>
        <p:spPr>
          <a:xfrm>
            <a:off x="514905" y="146525"/>
            <a:ext cx="2665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проекты</a:t>
            </a:r>
          </a:p>
        </p:txBody>
      </p:sp>
      <p:sp>
        <p:nvSpPr>
          <p:cNvPr id="13" name="Прямоугольник: загнутый угол 12">
            <a:extLst>
              <a:ext uri="{FF2B5EF4-FFF2-40B4-BE49-F238E27FC236}">
                <a16:creationId xmlns:a16="http://schemas.microsoft.com/office/drawing/2014/main" id="{ED660DBA-7570-DCD2-193D-7DB9E1182DA4}"/>
              </a:ext>
            </a:extLst>
          </p:cNvPr>
          <p:cNvSpPr/>
          <p:nvPr/>
        </p:nvSpPr>
        <p:spPr>
          <a:xfrm>
            <a:off x="3063530" y="506829"/>
            <a:ext cx="8907806" cy="2206736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Суть проекта - создание современной агротуристической базы отдыха на окраине села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Анучинском муниципальном округе Приморского края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земельном участке площадью 4 951,9 кв. м планируется строительство и размещение инфраструктуры агротуристической базы: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-5 модульных домиков из бруса на свайном основании,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летний зал-столовая площадью 150 кв. м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Полная сметная стоимость проекта составляет 10 849 тыс. рублей.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Период реализации с 01.05.2025 года по 01.04.2027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 рабочих мест – 7 человек.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загнутый угол 13">
            <a:extLst>
              <a:ext uri="{FF2B5EF4-FFF2-40B4-BE49-F238E27FC236}">
                <a16:creationId xmlns:a16="http://schemas.microsoft.com/office/drawing/2014/main" id="{34884D5F-7C48-4C07-CAFA-61A4BA1FD4A0}"/>
              </a:ext>
            </a:extLst>
          </p:cNvPr>
          <p:cNvSpPr/>
          <p:nvPr/>
        </p:nvSpPr>
        <p:spPr>
          <a:xfrm>
            <a:off x="3063529" y="3220392"/>
            <a:ext cx="8856891" cy="2878567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Переработка мёда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с. Анучино Приморского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Суть проекта - создание современного производственного комплекса по переработке мёда на территории Анучинского муниципального округа.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Местонахождение: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земельном участке площадью 10102,64 кв. м планируется строительство -планируется строительство и оборудование здания цеха по переработке и фасовке мёда площадью 1 000 кв. м. В рамках проекта будут оборудованы проезды, парковки, зоны погрузки/разгрузки и осуществлено озеленение территории.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Полная сметная стоимость проекта составляет 69129 тыс. рублей.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Период реализации с 01.05.2025 года по 31.12.2026 года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 рабочих мест – 7 человек.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98F178-74C1-0687-6FCE-05F621055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64" y="485079"/>
            <a:ext cx="2651990" cy="23532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73EF73-8D82-7BA9-53E9-8BCEDC75B352}"/>
              </a:ext>
            </a:extLst>
          </p:cNvPr>
          <p:cNvSpPr txBox="1"/>
          <p:nvPr/>
        </p:nvSpPr>
        <p:spPr>
          <a:xfrm>
            <a:off x="411540" y="500467"/>
            <a:ext cx="2550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Агротуризм на территории Анучинского муниципального округа </a:t>
            </a:r>
            <a:r>
              <a:rPr lang="ru-RU" sz="1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Приморкого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DFF924-B268-DFE3-8D38-7C8054B2E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80" y="3131997"/>
            <a:ext cx="2601074" cy="34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24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D3A2FB-E6CB-E159-A346-9A2C79E49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67399AD-83C7-C059-8186-42CDEA887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142705"/>
              </p:ext>
            </p:extLst>
          </p:nvPr>
        </p:nvGraphicFramePr>
        <p:xfrm>
          <a:off x="292962" y="364558"/>
          <a:ext cx="11478828" cy="506250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045694">
                  <a:extLst>
                    <a:ext uri="{9D8B030D-6E8A-4147-A177-3AD203B41FA5}">
                      <a16:colId xmlns:a16="http://schemas.microsoft.com/office/drawing/2014/main" val="3243280587"/>
                    </a:ext>
                  </a:extLst>
                </a:gridCol>
                <a:gridCol w="5433134">
                  <a:extLst>
                    <a:ext uri="{9D8B030D-6E8A-4147-A177-3AD203B41FA5}">
                      <a16:colId xmlns:a16="http://schemas.microsoft.com/office/drawing/2014/main" val="2313835117"/>
                    </a:ext>
                  </a:extLst>
                </a:gridCol>
              </a:tblGrid>
              <a:tr h="336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92536"/>
                  </a:ext>
                </a:extLst>
              </a:tr>
              <a:tr h="1185025">
                <a:tc>
                  <a:txBody>
                    <a:bodyPr/>
                    <a:lstStyle/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1.Выгодное географическое положение.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2.Хорошая экологическая обстановка.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3.Развитое сельское хозяйство. Условия пригодные для рисоводства.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Благоприятные условия для пчеловодства.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5.Снижающийся уровень зарегистрированный безработицы.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6.Наличие сырьевой ресурсной базы для организации промышленных производств, в т.ч. добывающей отрасли, производство строительных материалов, отрасли пищевой промышленности.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Наличие объектов туристического показа.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Проведение массовых акций, посвященных здоровому образу жизни.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9.Развитие системы дистанционного образования детей.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Создание безбарьерной среды для обучения детей-инвалидов и детей с ограниченными возможностями.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11.Организованная доставка детей в школы и обратно на школьных автобусах.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1.Недостаток собственных средств для развития.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2.Устойчивая тенденция ежегодной убыли населения.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Отсутствие готовых промышленных площадок.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Износ коммунальных сетей.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5.Слабое развитие отдаленных от районного центра территорий.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6.Отсутствие газификации населенных пунктов.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Несоответствие технического состояния транспортной инфраструктуры современным требованиям.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8.Не во всех населенных пунктах имеются детские сады и школы.</a:t>
                      </a:r>
                    </a:p>
                    <a:p>
                      <a:pPr lvl="0" algn="just"/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462345"/>
                  </a:ext>
                </a:extLst>
              </a:tr>
              <a:tr h="429546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91901"/>
                  </a:ext>
                </a:extLst>
              </a:tr>
              <a:tr h="118502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1.Развитие туристического потенциала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Вовлечение в сельскохозяйственный оборот дополнительных площадей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3.Расширение спектра предоставляемых платных и бесплатных услуг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4.Открытие новых предприятий, как производственной так и непроизводственной направленности. 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5.Участие округа в федеральных и региональных программах, проектах развития транспортной системы Приморского края.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1.Угрозы природного характера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2.Угрозы истощения почв при отсутствии проводимых агротехнических мероприятий.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3.Отток из округа квалифицированных кадров.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4.Угрозы ухудшения материального достатка населения и снижения платежеспособного спроса на товары и услуги.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5.Рост тарифов на оказание коммунальных услуг при уменьшении уровня платежеспособности населения.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6.Ухудшение состояния дорожного полотна и искусственных сооружений на автомобильных дорогах.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129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198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D7107C-13D0-57F5-E155-535DD5DDB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5A7CFBE-ABC3-C049-C332-24DC967E976A}"/>
              </a:ext>
            </a:extLst>
          </p:cNvPr>
          <p:cNvGraphicFramePr/>
          <p:nvPr/>
        </p:nvGraphicFramePr>
        <p:xfrm>
          <a:off x="416264" y="187006"/>
          <a:ext cx="11337771" cy="2352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E27A2203-BA64-01EE-DA44-B48AA47022CD}"/>
              </a:ext>
            </a:extLst>
          </p:cNvPr>
          <p:cNvGraphicFramePr/>
          <p:nvPr/>
        </p:nvGraphicFramePr>
        <p:xfrm>
          <a:off x="1352857" y="2062126"/>
          <a:ext cx="9464583" cy="3071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3D573803-1C3C-6690-5D32-961393A9B005}"/>
              </a:ext>
            </a:extLst>
          </p:cNvPr>
          <p:cNvGraphicFramePr/>
          <p:nvPr/>
        </p:nvGraphicFramePr>
        <p:xfrm>
          <a:off x="2857624" y="4335672"/>
          <a:ext cx="6632606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937359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683BC-9DB6-4EE8-93F6-54741742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8BFAEC-BFF4-AD83-4F4C-E61EA4014493}"/>
              </a:ext>
            </a:extLst>
          </p:cNvPr>
          <p:cNvSpPr txBox="1"/>
          <p:nvPr/>
        </p:nvSpPr>
        <p:spPr>
          <a:xfrm>
            <a:off x="514905" y="146525"/>
            <a:ext cx="1875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для связи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9BCD7A-0DED-3603-FB73-0E6FB28FE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873" y="146525"/>
            <a:ext cx="1031157" cy="128888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113911-F126-1811-F334-B78496DC4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465" y="315802"/>
            <a:ext cx="2442529" cy="26806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B3A13F-92B2-11E1-419F-F773571B73C9}"/>
              </a:ext>
            </a:extLst>
          </p:cNvPr>
          <p:cNvSpPr txBox="1"/>
          <p:nvPr/>
        </p:nvSpPr>
        <p:spPr>
          <a:xfrm>
            <a:off x="3857199" y="2996439"/>
            <a:ext cx="3537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Янчук Андрей Яковлевич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Анучинского муниципального округа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CA41BB7-B91F-A800-7948-698A96DF5F1D}"/>
              </a:ext>
            </a:extLst>
          </p:cNvPr>
          <p:cNvSpPr/>
          <p:nvPr/>
        </p:nvSpPr>
        <p:spPr>
          <a:xfrm>
            <a:off x="3107186" y="3519659"/>
            <a:ext cx="5459766" cy="914400"/>
          </a:xfrm>
          <a:prstGeom prst="round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2E57A-4F24-F1B0-498D-24227954B45D}"/>
              </a:ext>
            </a:extLst>
          </p:cNvPr>
          <p:cNvSpPr txBox="1"/>
          <p:nvPr/>
        </p:nvSpPr>
        <p:spPr>
          <a:xfrm>
            <a:off x="3019021" y="3519659"/>
            <a:ext cx="56360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 прямой связи с Главой МО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анучинский.рф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okrug/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investitsionnaya-deyatelnost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kanal-pryamoy-svyazi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1CF791-258F-57AE-A861-3027430F4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19" y="695301"/>
            <a:ext cx="1522222" cy="19841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42FF08-954D-710E-EAAE-08308CBB16A4}"/>
              </a:ext>
            </a:extLst>
          </p:cNvPr>
          <p:cNvSpPr txBox="1"/>
          <p:nvPr/>
        </p:nvSpPr>
        <p:spPr>
          <a:xfrm>
            <a:off x="160070" y="2734829"/>
            <a:ext cx="27707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Бондарь Галина Петровна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уполномоченный, зам. главы Анучинского муниципального округа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(42362)91-8-70</a:t>
            </a:r>
          </a:p>
          <a:p>
            <a:pPr algn="ctr"/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fin620@list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697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15AEB8-F3B1-0A80-EC3B-4975607BC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9A0EF-88B5-9EBC-A3E2-713153D64E69}"/>
              </a:ext>
            </a:extLst>
          </p:cNvPr>
          <p:cNvSpPr txBox="1"/>
          <p:nvPr/>
        </p:nvSpPr>
        <p:spPr>
          <a:xfrm>
            <a:off x="514905" y="146525"/>
            <a:ext cx="54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комитет Анучинского муниципального округа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B0CEA3-0F16-8E79-2817-23737687F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428" y="631604"/>
            <a:ext cx="530398" cy="536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A3B232-45B7-78A8-BF9B-564D11A77A6E}"/>
              </a:ext>
            </a:extLst>
          </p:cNvPr>
          <p:cNvSpPr txBox="1"/>
          <p:nvPr/>
        </p:nvSpPr>
        <p:spPr>
          <a:xfrm>
            <a:off x="3982004" y="1168098"/>
            <a:ext cx="3411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глава Анучинского муниципального округа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т-н: 8(42362) 91-8-00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E4B1A7-F813-004D-6BF7-3173F3701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937" y="1553895"/>
            <a:ext cx="530398" cy="536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4934D2-CD84-87EC-2585-B3E44CB062AA}"/>
              </a:ext>
            </a:extLst>
          </p:cNvPr>
          <p:cNvSpPr txBox="1"/>
          <p:nvPr/>
        </p:nvSpPr>
        <p:spPr>
          <a:xfrm>
            <a:off x="122066" y="2090389"/>
            <a:ext cx="30561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заместитель главы администрации Анучинского муниципального округа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 91-5-11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E6C6D1-980A-6419-BE4A-6F78BF714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957" y="1621756"/>
            <a:ext cx="530398" cy="5364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42CD79-3FD1-C661-A3FA-D38160FA2395}"/>
              </a:ext>
            </a:extLst>
          </p:cNvPr>
          <p:cNvSpPr txBox="1"/>
          <p:nvPr/>
        </p:nvSpPr>
        <p:spPr>
          <a:xfrm>
            <a:off x="3063567" y="2112306"/>
            <a:ext cx="275429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инвестиционный уполномоченный Анучинского муниципального округа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91-8-70</a:t>
            </a:r>
            <a:endParaRPr lang="ru-RU" sz="11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818F03-DA75-EA4D-1854-12A9EFBFF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893" y="1621756"/>
            <a:ext cx="530398" cy="5364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62D426-2077-CD8C-8BE8-88107595237D}"/>
              </a:ext>
            </a:extLst>
          </p:cNvPr>
          <p:cNvSpPr txBox="1"/>
          <p:nvPr/>
        </p:nvSpPr>
        <p:spPr>
          <a:xfrm>
            <a:off x="5578024" y="2123375"/>
            <a:ext cx="266330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управления жизнеобеспечения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8(42362)91-3-61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A30C6C-8487-3C4A-78C7-84B75CDAB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781" y="1586881"/>
            <a:ext cx="530398" cy="5364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78C7B1-8C09-A7AE-0E59-32A4C64D5B4A}"/>
              </a:ext>
            </a:extLst>
          </p:cNvPr>
          <p:cNvSpPr txBox="1"/>
          <p:nvPr/>
        </p:nvSpPr>
        <p:spPr>
          <a:xfrm>
            <a:off x="8120848" y="2090389"/>
            <a:ext cx="372196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управления градостроительства, имущественных и земельных отношений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 91-0-26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BC635DA-CF3C-0149-9CAC-702696478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30" y="2724952"/>
            <a:ext cx="530398" cy="5364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65ADCFB-7426-6AAF-49CC-1EB0BD7CED37}"/>
              </a:ext>
            </a:extLst>
          </p:cNvPr>
          <p:cNvSpPr txBox="1"/>
          <p:nvPr/>
        </p:nvSpPr>
        <p:spPr>
          <a:xfrm>
            <a:off x="122066" y="3288501"/>
            <a:ext cx="21861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отдела социального развития и молодежной политики администрации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91-5-77</a:t>
            </a:r>
            <a:endParaRPr lang="ru-RU" sz="11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9D4E010-E604-3440-8DAE-FA2A04388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984" y="2724952"/>
            <a:ext cx="531920" cy="5319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AA518DA-6391-F66D-A1C7-0BD8494A2AE9}"/>
              </a:ext>
            </a:extLst>
          </p:cNvPr>
          <p:cNvSpPr txBox="1"/>
          <p:nvPr/>
        </p:nvSpPr>
        <p:spPr>
          <a:xfrm>
            <a:off x="2188736" y="3304653"/>
            <a:ext cx="30561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главный специалист финансово – экономического управления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8(42362) 97-2-36</a:t>
            </a:r>
            <a:endParaRPr lang="ru-RU" sz="110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1EC8BB7-63F4-C3EA-6650-491FB0DBE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913" y="2756581"/>
            <a:ext cx="531920" cy="5319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20090F5-4F58-66BC-8FA3-D42F4FF7B6C7}"/>
              </a:ext>
            </a:extLst>
          </p:cNvPr>
          <p:cNvSpPr txBox="1"/>
          <p:nvPr/>
        </p:nvSpPr>
        <p:spPr>
          <a:xfrm>
            <a:off x="5263205" y="3281494"/>
            <a:ext cx="3056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представитель теплового района Анучинский Арсеньевского филиала КГУП «Примтеплоэнерго»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91-1-45</a:t>
            </a:r>
            <a:endParaRPr lang="ru-RU" sz="11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20316D2-2D3B-D7BE-9A77-26422423D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755" y="4072167"/>
            <a:ext cx="531920" cy="53192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D641BB3-3977-F8FE-E080-25292768F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77" y="4068920"/>
            <a:ext cx="531920" cy="53192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EE0F7F5-C920-4FF8-201F-939D918E9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109" y="2724952"/>
            <a:ext cx="531920" cy="5319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40A00C3-DE3A-8321-8364-769ECC98A282}"/>
              </a:ext>
            </a:extLst>
          </p:cNvPr>
          <p:cNvSpPr txBox="1"/>
          <p:nvPr/>
        </p:nvSpPr>
        <p:spPr>
          <a:xfrm>
            <a:off x="8532643" y="3248591"/>
            <a:ext cx="2941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представитель Арсеньевского отделения ПАО «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Дальэнергосбыт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</a:rPr>
              <a:t>т-н: 8(42361)43-2-63</a:t>
            </a:r>
            <a:endParaRPr lang="ru-RU" sz="1200" dirty="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EF98D93-1B8D-C3C0-058C-6EA1675C7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8" y="5271118"/>
            <a:ext cx="531920" cy="53192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9CC94DF-3CD5-7E9B-386E-07ACEE9F3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327" y="4153189"/>
            <a:ext cx="531920" cy="5319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4741C40-D900-4E9A-7D7C-9EBD94287879}"/>
              </a:ext>
            </a:extLst>
          </p:cNvPr>
          <p:cNvSpPr txBox="1"/>
          <p:nvPr/>
        </p:nvSpPr>
        <p:spPr>
          <a:xfrm>
            <a:off x="53286" y="4691870"/>
            <a:ext cx="26633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ООО «КРДВ Приморье»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т-н: 8(4232) 22-55-58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03AA1A-5EA0-A829-3D66-82BB68EFE1CB}"/>
              </a:ext>
            </a:extLst>
          </p:cNvPr>
          <p:cNvSpPr txBox="1"/>
          <p:nvPr/>
        </p:nvSpPr>
        <p:spPr>
          <a:xfrm>
            <a:off x="2566303" y="4691870"/>
            <a:ext cx="35957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сопровождению резидентов ООО «КРДВ Приморье»</a:t>
            </a:r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293C2F-F971-2653-924B-74A8700C01A3}"/>
              </a:ext>
            </a:extLst>
          </p:cNvPr>
          <p:cNvSpPr txBox="1"/>
          <p:nvPr/>
        </p:nvSpPr>
        <p:spPr>
          <a:xfrm>
            <a:off x="-21631" y="5951399"/>
            <a:ext cx="33435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направления по привлечению инвестиций ООО «КРДВ Приморье»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A531F2-A6AC-207F-E1EB-10645F765D85}"/>
              </a:ext>
            </a:extLst>
          </p:cNvPr>
          <p:cNvSpPr txBox="1"/>
          <p:nvPr/>
        </p:nvSpPr>
        <p:spPr>
          <a:xfrm>
            <a:off x="6183639" y="4652123"/>
            <a:ext cx="33794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инвесторы, реализующие инвестиционные проекты на территории округа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A0E98E7-A452-426A-3D58-DF28B2BCF2E1}"/>
              </a:ext>
            </a:extLst>
          </p:cNvPr>
          <p:cNvSpPr/>
          <p:nvPr/>
        </p:nvSpPr>
        <p:spPr>
          <a:xfrm>
            <a:off x="3897904" y="5726586"/>
            <a:ext cx="6156664" cy="914400"/>
          </a:xfrm>
          <a:prstGeom prst="round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0F9343-C75B-5AAC-E87F-38F1DA5EB702}"/>
              </a:ext>
            </a:extLst>
          </p:cNvPr>
          <p:cNvSpPr txBox="1"/>
          <p:nvPr/>
        </p:nvSpPr>
        <p:spPr>
          <a:xfrm>
            <a:off x="3919535" y="5926314"/>
            <a:ext cx="615666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анучинский.рф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okrug/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investitsionnaya-deyatelnost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investitsionnyy-standart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investitsionnyy-komitet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65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1BB5F2-F8B0-E98C-5C00-8C2AA5185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61A20C-19C3-2036-36BE-9A0F43FC5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924" y="0"/>
            <a:ext cx="870307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40D742-2193-7758-3E56-7734CBED4404}"/>
              </a:ext>
            </a:extLst>
          </p:cNvPr>
          <p:cNvSpPr txBox="1"/>
          <p:nvPr/>
        </p:nvSpPr>
        <p:spPr>
          <a:xfrm>
            <a:off x="525290" y="1544715"/>
            <a:ext cx="225773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  <a:p>
            <a:pPr algn="ctr"/>
            <a:endParaRPr lang="ru-RU" sz="3200" b="1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</a:p>
          <a:p>
            <a:pPr algn="ctr"/>
            <a:endParaRPr lang="ru-RU" sz="3200" b="1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902128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3404</TotalTime>
  <Words>2668</Words>
  <Application>Microsoft Office PowerPoint</Application>
  <PresentationFormat>Широкоэкранный</PresentationFormat>
  <Paragraphs>309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Арина В. Бреннер</cp:lastModifiedBy>
  <cp:revision>86</cp:revision>
  <cp:lastPrinted>2026-05-29T02:42:14Z</cp:lastPrinted>
  <dcterms:created xsi:type="dcterms:W3CDTF">2024-05-27T00:12:31Z</dcterms:created>
  <dcterms:modified xsi:type="dcterms:W3CDTF">2026-05-29T05:26:03Z</dcterms:modified>
</cp:coreProperties>
</file>