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8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embeddedFontLst>
    <p:embeddedFont>
      <p:font typeface="Bookman Old Style" panose="02050604050505020204" pitchFamily="18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Open Sans" panose="020B060603050402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66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4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6535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83376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7723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03393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92661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08714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28787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41024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75582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63071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42155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71070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1391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0425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3206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7721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039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06360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8545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92054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9510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7566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64385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124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899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5/7/2025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839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</p:sldLayoutIdLst>
  <p:hf sldNum="0"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hyperlink" Target="mailto:fin620@list.ru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4733" y="734735"/>
            <a:ext cx="7694533" cy="3235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Агротуризм в Анучинском муниципальном округе Приморского края</a:t>
            </a:r>
            <a:endParaRPr lang="en-US" sz="4500" dirty="0">
              <a:latin typeface="Bookman Old Style" panose="020506040505050202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24733" y="4280773"/>
            <a:ext cx="7694533" cy="1656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Инвестиционный проект создания агротуристической базы отдыха в селе Старогордеевка Анучинского муниципального округа Приморского края направлен на развитие сельского туризма в экологически чистом регионе Дальнего Востока России, соединяя традиционное сельское хозяйство с современными туристическими услугами.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24733" y="6169819"/>
            <a:ext cx="7694533" cy="1324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База предложит уникальный опыт погружения в сельскую жизнь, этнографию и природные красоты Приморья, создавая новые возможности для устойчивого развития территории и вовлечения местного сообщества.</a:t>
            </a:r>
            <a:endParaRPr lang="en-US" sz="16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3408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435" y="2727008"/>
            <a:ext cx="10681573" cy="5585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4500" b="1" dirty="0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Концепция агротуристической базы</a:t>
            </a:r>
            <a:endParaRPr lang="en-US" sz="4500" dirty="0">
              <a:latin typeface="Bookman Old Style" panose="020506040505050202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5435" y="3714393"/>
            <a:ext cx="6471761" cy="1143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Проект предусматривает создание круглогодичной агротуристической базы, расположенной в экологически чистом месте на окраине села Старогордеевка, у подножия сопок Сосновая и Лысая, рядом с ключом Болотный.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25435" y="5018723"/>
            <a:ext cx="6471761" cy="857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Основная концепция базы ориентирована на "медленный туризм", устойчивое развитие и активное вовлечение местного сообщества в туристическую деятельность.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7540823" y="3732252"/>
            <a:ext cx="3469719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Основные направления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540823" y="4190167"/>
            <a:ext cx="6471761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Комфортное проживание в экостиле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540823" y="4538543"/>
            <a:ext cx="6471761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Питание из местных продуктов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540823" y="4886920"/>
            <a:ext cx="6471761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Конный туризм и прогулки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540823" y="5235297"/>
            <a:ext cx="6471761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Этнографические экскурсии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540823" y="5583674"/>
            <a:ext cx="6471761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Экологический досуг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540823" y="6030397"/>
            <a:ext cx="6471761" cy="57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50% выручки составят услуги временного проживания, остальные 50% - прочие услуги, включая услуги питания, экскурсии и другие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17816" y="6173331"/>
            <a:ext cx="3032165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Отрасль экономики: туризм</a:t>
            </a:r>
            <a:endParaRPr lang="en-US" sz="1400" b="1" dirty="0"/>
          </a:p>
        </p:txBody>
      </p:sp>
      <p:sp>
        <p:nvSpPr>
          <p:cNvPr id="14" name="Text 11"/>
          <p:cNvSpPr/>
          <p:nvPr/>
        </p:nvSpPr>
        <p:spPr>
          <a:xfrm>
            <a:off x="625435" y="6523911"/>
            <a:ext cx="3553160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Тип проекта: новое строительство</a:t>
            </a:r>
            <a:endParaRPr lang="en-US" sz="1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8906" y="604123"/>
            <a:ext cx="13092589" cy="917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500" b="1" dirty="0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Структура инвестиций и формы участия</a:t>
            </a:r>
            <a:endParaRPr lang="en-US" sz="4500" dirty="0">
              <a:latin typeface="Bookman Old Style" panose="020506040505050202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3696" y="1778540"/>
            <a:ext cx="2160270" cy="126587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9407" y="2375281"/>
            <a:ext cx="308848" cy="38612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73636" y="1795128"/>
            <a:ext cx="4192786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 err="1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Партнёрские</a:t>
            </a:r>
            <a:r>
              <a:rPr lang="en-US" sz="215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2150" b="1" dirty="0" err="1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форматы</a:t>
            </a:r>
            <a:endParaRPr lang="ru-RU" sz="2150" b="1" dirty="0">
              <a:solidFill>
                <a:srgbClr val="333F70"/>
              </a:solidFill>
              <a:latin typeface="Century Gothic" panose="020B0502020202020204" pitchFamily="34" charset="0"/>
              <a:ea typeface="Unbounded Bold" pitchFamily="34" charset="-122"/>
              <a:cs typeface="Unbounded Bold" pitchFamily="34" charset="-120"/>
            </a:endParaRPr>
          </a:p>
          <a:p>
            <a:pPr marL="0" indent="0" algn="l">
              <a:lnSpc>
                <a:spcPts val="2700"/>
              </a:lnSpc>
              <a:buNone/>
            </a:pPr>
            <a:r>
              <a:rPr lang="ru-RU" sz="17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(развитие отдельных направлений)</a:t>
            </a:r>
            <a:endParaRPr lang="en-US" sz="1700" dirty="0">
              <a:latin typeface="Century Gothic" panose="020B0502020202020204" pitchFamily="34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5373636" y="2603411"/>
            <a:ext cx="5209937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Событийные площадки, </a:t>
            </a:r>
            <a:r>
              <a:rPr lang="ru-RU" sz="17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тематические зоны</a:t>
            </a:r>
            <a:r>
              <a:rPr lang="en-US" sz="17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, этнопроекты</a:t>
            </a:r>
            <a:endParaRPr lang="en-US" sz="1700" dirty="0">
              <a:latin typeface="Century Gothic" panose="020B0502020202020204" pitchFamily="34" charset="0"/>
            </a:endParaRPr>
          </a:p>
        </p:txBody>
      </p:sp>
      <p:sp>
        <p:nvSpPr>
          <p:cNvPr id="7" name="Shape 3"/>
          <p:cNvSpPr/>
          <p:nvPr/>
        </p:nvSpPr>
        <p:spPr>
          <a:xfrm>
            <a:off x="5208854" y="3056556"/>
            <a:ext cx="8629650" cy="15240"/>
          </a:xfrm>
          <a:prstGeom prst="roundRect">
            <a:avLst>
              <a:gd name="adj" fmla="val 605496"/>
            </a:avLst>
          </a:prstGeom>
          <a:solidFill>
            <a:srgbClr val="BCDBD4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3561" y="3099300"/>
            <a:ext cx="4320540" cy="1265873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9288" y="3539117"/>
            <a:ext cx="308848" cy="38612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53771" y="3318970"/>
            <a:ext cx="2746296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Аренда </a:t>
            </a:r>
            <a:endParaRPr lang="en-US" sz="2150" dirty="0">
              <a:latin typeface="Century Gothic" panose="020B0502020202020204" pitchFamily="34" charset="0"/>
            </a:endParaRPr>
          </a:p>
        </p:txBody>
      </p:sp>
      <p:sp>
        <p:nvSpPr>
          <p:cNvPr id="11" name="Text 5"/>
          <p:cNvSpPr/>
          <p:nvPr/>
        </p:nvSpPr>
        <p:spPr>
          <a:xfrm>
            <a:off x="6453771" y="3794030"/>
            <a:ext cx="5070872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Объекты питания, мастерские, пункты проката</a:t>
            </a:r>
            <a:endParaRPr lang="en-US" sz="1700" dirty="0">
              <a:latin typeface="Century Gothic" panose="020B0502020202020204" pitchFamily="34" charset="0"/>
            </a:endParaRPr>
          </a:p>
        </p:txBody>
      </p:sp>
      <p:sp>
        <p:nvSpPr>
          <p:cNvPr id="12" name="Shape 6"/>
          <p:cNvSpPr/>
          <p:nvPr/>
        </p:nvSpPr>
        <p:spPr>
          <a:xfrm>
            <a:off x="6288989" y="4377317"/>
            <a:ext cx="7549515" cy="15240"/>
          </a:xfrm>
          <a:prstGeom prst="roundRect">
            <a:avLst>
              <a:gd name="adj" fmla="val 605496"/>
            </a:avLst>
          </a:prstGeom>
          <a:solidFill>
            <a:srgbClr val="BCDBD4"/>
          </a:solidFill>
          <a:ln/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26" y="4420060"/>
            <a:ext cx="6480810" cy="1265873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9288" y="4859877"/>
            <a:ext cx="308848" cy="3861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33906" y="4639730"/>
            <a:ext cx="4290298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Долевое строительство</a:t>
            </a:r>
            <a:endParaRPr lang="en-US" sz="2150" dirty="0">
              <a:latin typeface="Century Gothic" panose="020B0502020202020204" pitchFamily="34" charset="0"/>
            </a:endParaRPr>
          </a:p>
        </p:txBody>
      </p:sp>
      <p:sp>
        <p:nvSpPr>
          <p:cNvPr id="16" name="Text 8"/>
          <p:cNvSpPr/>
          <p:nvPr/>
        </p:nvSpPr>
        <p:spPr>
          <a:xfrm>
            <a:off x="7533906" y="5114790"/>
            <a:ext cx="4290298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С распределением прибыли</a:t>
            </a:r>
            <a:endParaRPr lang="en-US" sz="1700" dirty="0">
              <a:latin typeface="Century Gothic" panose="020B0502020202020204" pitchFamily="34" charset="0"/>
            </a:endParaRPr>
          </a:p>
        </p:txBody>
      </p:sp>
      <p:sp>
        <p:nvSpPr>
          <p:cNvPr id="17" name="Text 9"/>
          <p:cNvSpPr/>
          <p:nvPr/>
        </p:nvSpPr>
        <p:spPr>
          <a:xfrm>
            <a:off x="768906" y="6125749"/>
            <a:ext cx="13092589" cy="1625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Общий бюджет проекта </a:t>
            </a:r>
            <a:r>
              <a:rPr lang="en-US" sz="17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составляет</a:t>
            </a:r>
            <a:r>
              <a:rPr lang="en-US" sz="17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10</a:t>
            </a:r>
            <a:r>
              <a:rPr lang="ru-RU" sz="17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,</a:t>
            </a:r>
            <a:r>
              <a:rPr lang="en-US" sz="17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8 млн рублей. </a:t>
            </a:r>
            <a:endParaRPr lang="ru-RU" sz="1700" dirty="0">
              <a:solidFill>
                <a:srgbClr val="333F70"/>
              </a:solidFill>
              <a:latin typeface="Century Gothic" panose="020B0502020202020204" pitchFamily="34" charset="0"/>
              <a:ea typeface="Open Sans" pitchFamily="34" charset="-122"/>
              <a:cs typeface="Open Sans" pitchFamily="34" charset="-120"/>
            </a:endParaRPr>
          </a:p>
          <a:p>
            <a:pPr marL="0" indent="0" algn="l">
              <a:lnSpc>
                <a:spcPts val="2750"/>
              </a:lnSpc>
              <a:buNone/>
            </a:pPr>
            <a:r>
              <a:rPr lang="en-US" sz="17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Финансирование</a:t>
            </a:r>
            <a:r>
              <a:rPr lang="en-US" sz="17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планируется из двух основных источников: </a:t>
            </a:r>
            <a:endParaRPr lang="ru-RU" sz="1700" dirty="0">
              <a:solidFill>
                <a:srgbClr val="333F70"/>
              </a:solidFill>
              <a:latin typeface="Century Gothic" panose="020B0502020202020204" pitchFamily="34" charset="0"/>
              <a:ea typeface="Open Sans" pitchFamily="34" charset="-122"/>
              <a:cs typeface="Open Sans" pitchFamily="34" charset="-120"/>
            </a:endParaRPr>
          </a:p>
          <a:p>
            <a:pPr marL="285750" indent="-285750" algn="l">
              <a:lnSpc>
                <a:spcPts val="2750"/>
              </a:lnSpc>
              <a:buFontTx/>
              <a:buChar char="-"/>
            </a:pPr>
            <a:r>
              <a:rPr lang="en-US" sz="17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грант</a:t>
            </a:r>
            <a:r>
              <a:rPr lang="en-US" sz="17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"Агротуризм" Министерства сельского хозяйства РФ в размере 4,7 млн рублей (43,36%)</a:t>
            </a:r>
            <a:r>
              <a:rPr lang="ru-RU" sz="17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,</a:t>
            </a:r>
          </a:p>
          <a:p>
            <a:pPr marL="285750" indent="-285750" algn="l">
              <a:lnSpc>
                <a:spcPts val="2750"/>
              </a:lnSpc>
              <a:buFontTx/>
              <a:buChar char="-"/>
            </a:pPr>
            <a:r>
              <a:rPr lang="en-US" sz="17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частные</a:t>
            </a:r>
            <a:r>
              <a:rPr lang="en-US" sz="17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инвестиции в размере 6,1 млн рублей (56,64%).</a:t>
            </a:r>
            <a:endParaRPr lang="en-US" sz="17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85879" y="423030"/>
            <a:ext cx="7945041" cy="1070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4500" b="1" dirty="0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Характеристики туристического комплекса</a:t>
            </a:r>
            <a:endParaRPr lang="en-US" sz="4500" dirty="0">
              <a:latin typeface="Bookman Old Style" panose="020506040505050202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085880" y="2395657"/>
            <a:ext cx="385286" cy="385286"/>
          </a:xfrm>
          <a:prstGeom prst="roundRect">
            <a:avLst>
              <a:gd name="adj" fmla="val 1867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0114" y="2427744"/>
            <a:ext cx="256818" cy="32111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642378" y="2395657"/>
            <a:ext cx="3081814" cy="267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Объекты размещения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6642378" y="2765941"/>
            <a:ext cx="7388543" cy="548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5 модульных домиков на 2-4 человека каждый, с современным комфортом и экологическим дизайном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8" name="Shape 4"/>
          <p:cNvSpPr/>
          <p:nvPr/>
        </p:nvSpPr>
        <p:spPr>
          <a:xfrm>
            <a:off x="6085880" y="3677960"/>
            <a:ext cx="385286" cy="385286"/>
          </a:xfrm>
          <a:prstGeom prst="roundRect">
            <a:avLst>
              <a:gd name="adj" fmla="val 1867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0114" y="3710047"/>
            <a:ext cx="256818" cy="32111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642378" y="3677960"/>
            <a:ext cx="2140982" cy="267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Зона питания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6085880" y="4824482"/>
            <a:ext cx="385286" cy="385286"/>
          </a:xfrm>
          <a:prstGeom prst="roundRect">
            <a:avLst>
              <a:gd name="adj" fmla="val 1867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0114" y="4856569"/>
            <a:ext cx="256818" cy="32111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642378" y="4824482"/>
            <a:ext cx="2312908" cy="267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Активный отдых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5" name="Text 9"/>
          <p:cNvSpPr/>
          <p:nvPr/>
        </p:nvSpPr>
        <p:spPr>
          <a:xfrm>
            <a:off x="6642378" y="5194766"/>
            <a:ext cx="7388543" cy="548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Конные маршруты и площадка для верховой езды, экотропы, музей под открытым небом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6" name="Shape 10"/>
          <p:cNvSpPr/>
          <p:nvPr/>
        </p:nvSpPr>
        <p:spPr>
          <a:xfrm>
            <a:off x="6085880" y="6116593"/>
            <a:ext cx="385286" cy="385286"/>
          </a:xfrm>
          <a:prstGeom prst="roundRect">
            <a:avLst>
              <a:gd name="adj" fmla="val 1867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114" y="6148680"/>
            <a:ext cx="256818" cy="32111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642378" y="6116593"/>
            <a:ext cx="2322790" cy="267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Семейный досуг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9" name="Text 12"/>
          <p:cNvSpPr/>
          <p:nvPr/>
        </p:nvSpPr>
        <p:spPr>
          <a:xfrm>
            <a:off x="6642378" y="6486877"/>
            <a:ext cx="7388543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Детская зона, контактный зоопарк, зоны отдыха для всей семьи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0" name="Text 13"/>
          <p:cNvSpPr/>
          <p:nvPr/>
        </p:nvSpPr>
        <p:spPr>
          <a:xfrm>
            <a:off x="6085880" y="6953602"/>
            <a:ext cx="7945041" cy="548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Комплекс рассчитан на одновременное размещение до 20 туристов с возможностью приема дневных гостей и проведения мероприятий численностью до 50 человек.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1174154E-BA5B-F041-8BE7-D9862D8BADC8}"/>
              </a:ext>
            </a:extLst>
          </p:cNvPr>
          <p:cNvSpPr/>
          <p:nvPr/>
        </p:nvSpPr>
        <p:spPr>
          <a:xfrm>
            <a:off x="6642378" y="3996337"/>
            <a:ext cx="7388543" cy="548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Летняя</a:t>
            </a: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6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столовая</a:t>
            </a: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6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на</a:t>
            </a: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30 </a:t>
            </a:r>
            <a:r>
              <a:rPr lang="en-US" sz="16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посадочных</a:t>
            </a: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6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мест</a:t>
            </a: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, </a:t>
            </a:r>
            <a:r>
              <a:rPr lang="en-US" sz="16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предлагающая</a:t>
            </a: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6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блюда</a:t>
            </a: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6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из</a:t>
            </a: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6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местных</a:t>
            </a: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6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продуктов</a:t>
            </a:r>
            <a:endParaRPr lang="en-US" sz="16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09335" y="619363"/>
            <a:ext cx="7898130" cy="111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4500" b="1" dirty="0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Транспортная доступность комплекса</a:t>
            </a:r>
            <a:endParaRPr lang="en-US" sz="4500" dirty="0">
              <a:latin typeface="Bookman Old Style" panose="02050604050505020204" pitchFamily="18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9335" y="1998821"/>
            <a:ext cx="889992" cy="106799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266265" y="2176820"/>
            <a:ext cx="2224921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Доступность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7266265" y="2561749"/>
            <a:ext cx="6741200" cy="284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Близость к федеральной </a:t>
            </a:r>
            <a:r>
              <a:rPr lang="en-US" sz="16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трассе</a:t>
            </a: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ru-RU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М</a:t>
            </a: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-370 "Уссури" (около 75 км)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335" y="3066812"/>
            <a:ext cx="889992" cy="106799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266265" y="3244810"/>
            <a:ext cx="2224921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Соединение</a:t>
            </a:r>
            <a:endParaRPr lang="en-US" sz="1750" dirty="0">
              <a:latin typeface="Century Gothic" panose="020B0502020202020204" pitchFamily="34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7266265" y="3629739"/>
            <a:ext cx="6741200" cy="284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Связь с Владивостоком, Арсеньевом, Уссурийском и Хабаровском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9335" y="4134803"/>
            <a:ext cx="889992" cy="106799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266265" y="4312801"/>
            <a:ext cx="2224921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Транспорт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7266265" y="4697730"/>
            <a:ext cx="6741200" cy="284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Возможность индивидуального и организованного посещения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9335" y="5202793"/>
            <a:ext cx="889992" cy="1067991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266265" y="5380792"/>
            <a:ext cx="2224921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Перспектива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5" name="Text 8"/>
          <p:cNvSpPr/>
          <p:nvPr/>
        </p:nvSpPr>
        <p:spPr>
          <a:xfrm>
            <a:off x="7266265" y="5765721"/>
            <a:ext cx="6741200" cy="284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Потенциал для международного въездного туризма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6" name="Text 9"/>
          <p:cNvSpPr/>
          <p:nvPr/>
        </p:nvSpPr>
        <p:spPr>
          <a:xfrm>
            <a:off x="6109335" y="6470928"/>
            <a:ext cx="7898130" cy="1139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Логистические преимущества: Расположение вблизи развитой дорожной сети обеспечивает высокую транспортную доступность для туристов из различных городов Дальнего Востока. Благодаря близости к приграничным направлениям, комплекс имеет потенциал для привлечения иностранных туристов.</a:t>
            </a:r>
            <a:endParaRPr lang="en-US" sz="16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5914" y="508635"/>
            <a:ext cx="13338572" cy="11537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4500" b="1" dirty="0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График реализации инвестиционного проекта</a:t>
            </a:r>
            <a:endParaRPr lang="en-US" sz="4500" dirty="0">
              <a:latin typeface="Bookman Old Style" panose="020506040505050202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03770" y="2031444"/>
            <a:ext cx="22860" cy="4891207"/>
          </a:xfrm>
          <a:prstGeom prst="roundRect">
            <a:avLst>
              <a:gd name="adj" fmla="val 339119"/>
            </a:avLst>
          </a:prstGeom>
          <a:solidFill>
            <a:srgbClr val="BCDBD4"/>
          </a:solidFill>
          <a:ln/>
        </p:spPr>
      </p:sp>
      <p:sp>
        <p:nvSpPr>
          <p:cNvPr id="4" name="Shape 2"/>
          <p:cNvSpPr/>
          <p:nvPr/>
        </p:nvSpPr>
        <p:spPr>
          <a:xfrm>
            <a:off x="6576774" y="2435304"/>
            <a:ext cx="553641" cy="22860"/>
          </a:xfrm>
          <a:prstGeom prst="roundRect">
            <a:avLst>
              <a:gd name="adj" fmla="val 339119"/>
            </a:avLst>
          </a:prstGeom>
          <a:solidFill>
            <a:srgbClr val="BCDBD4"/>
          </a:solidFill>
          <a:ln/>
        </p:spPr>
      </p:sp>
      <p:sp>
        <p:nvSpPr>
          <p:cNvPr id="5" name="Shape 3"/>
          <p:cNvSpPr/>
          <p:nvPr/>
        </p:nvSpPr>
        <p:spPr>
          <a:xfrm>
            <a:off x="7107555" y="2239089"/>
            <a:ext cx="415290" cy="415290"/>
          </a:xfrm>
          <a:prstGeom prst="roundRect">
            <a:avLst>
              <a:gd name="adj" fmla="val 1866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790" y="2273737"/>
            <a:ext cx="276820" cy="34599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082772" y="2215991"/>
            <a:ext cx="2309574" cy="288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II квартал 2025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645914" y="2615089"/>
            <a:ext cx="574643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Оформление земельного участка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7499985" y="3358158"/>
            <a:ext cx="553641" cy="22860"/>
          </a:xfrm>
          <a:prstGeom prst="roundRect">
            <a:avLst>
              <a:gd name="adj" fmla="val 339119"/>
            </a:avLst>
          </a:prstGeom>
          <a:solidFill>
            <a:srgbClr val="BCDBD4"/>
          </a:solidFill>
          <a:ln/>
        </p:spPr>
      </p:sp>
      <p:sp>
        <p:nvSpPr>
          <p:cNvPr id="10" name="Shape 7"/>
          <p:cNvSpPr/>
          <p:nvPr/>
        </p:nvSpPr>
        <p:spPr>
          <a:xfrm>
            <a:off x="7107555" y="3161943"/>
            <a:ext cx="415290" cy="415290"/>
          </a:xfrm>
          <a:prstGeom prst="roundRect">
            <a:avLst>
              <a:gd name="adj" fmla="val 1866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790" y="3196590"/>
            <a:ext cx="276820" cy="34599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238053" y="3138845"/>
            <a:ext cx="2762488" cy="288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III-IV квартал 2025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8238053" y="3537942"/>
            <a:ext cx="574643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Проектирование и оформление документации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8238053" y="3943945"/>
            <a:ext cx="574643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Начало строительных работ и благоустройства территории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6576774" y="4188738"/>
            <a:ext cx="553641" cy="22860"/>
          </a:xfrm>
          <a:prstGeom prst="roundRect">
            <a:avLst>
              <a:gd name="adj" fmla="val 339119"/>
            </a:avLst>
          </a:prstGeom>
          <a:solidFill>
            <a:srgbClr val="BCDBD4"/>
          </a:solidFill>
          <a:ln/>
        </p:spPr>
      </p:sp>
      <p:sp>
        <p:nvSpPr>
          <p:cNvPr id="16" name="Shape 12"/>
          <p:cNvSpPr/>
          <p:nvPr/>
        </p:nvSpPr>
        <p:spPr>
          <a:xfrm>
            <a:off x="7107555" y="3992523"/>
            <a:ext cx="415290" cy="415290"/>
          </a:xfrm>
          <a:prstGeom prst="roundRect">
            <a:avLst>
              <a:gd name="adj" fmla="val 1866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790" y="4027170"/>
            <a:ext cx="276820" cy="34599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085153" y="3969425"/>
            <a:ext cx="2307193" cy="288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2026 год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645914" y="4368522"/>
            <a:ext cx="574643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Строительство и обустройство инфраструктуры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0" name="Shape 15"/>
          <p:cNvSpPr/>
          <p:nvPr/>
        </p:nvSpPr>
        <p:spPr>
          <a:xfrm>
            <a:off x="7499985" y="5019318"/>
            <a:ext cx="553641" cy="22860"/>
          </a:xfrm>
          <a:prstGeom prst="roundRect">
            <a:avLst>
              <a:gd name="adj" fmla="val 339119"/>
            </a:avLst>
          </a:prstGeom>
          <a:solidFill>
            <a:srgbClr val="BCDBD4"/>
          </a:solidFill>
          <a:ln/>
        </p:spPr>
      </p:sp>
      <p:sp>
        <p:nvSpPr>
          <p:cNvPr id="21" name="Shape 16"/>
          <p:cNvSpPr/>
          <p:nvPr/>
        </p:nvSpPr>
        <p:spPr>
          <a:xfrm>
            <a:off x="7107555" y="4823103"/>
            <a:ext cx="415290" cy="415290"/>
          </a:xfrm>
          <a:prstGeom prst="roundRect">
            <a:avLst>
              <a:gd name="adj" fmla="val 1866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6790" y="4857750"/>
            <a:ext cx="276820" cy="34599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238053" y="4800005"/>
            <a:ext cx="2307193" cy="288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I квартал 2027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8238053" y="5199102"/>
            <a:ext cx="574643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Приобретение оборудования, оснащение объекта, завершение работ и технический запуск объектов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5" name="Shape 19"/>
          <p:cNvSpPr/>
          <p:nvPr/>
        </p:nvSpPr>
        <p:spPr>
          <a:xfrm>
            <a:off x="6576774" y="5849898"/>
            <a:ext cx="553641" cy="22860"/>
          </a:xfrm>
          <a:prstGeom prst="roundRect">
            <a:avLst>
              <a:gd name="adj" fmla="val 339119"/>
            </a:avLst>
          </a:prstGeom>
          <a:solidFill>
            <a:srgbClr val="BCDBD4"/>
          </a:solidFill>
          <a:ln/>
        </p:spPr>
      </p:sp>
      <p:sp>
        <p:nvSpPr>
          <p:cNvPr id="26" name="Shape 20"/>
          <p:cNvSpPr/>
          <p:nvPr/>
        </p:nvSpPr>
        <p:spPr>
          <a:xfrm>
            <a:off x="7107555" y="5653683"/>
            <a:ext cx="415290" cy="415290"/>
          </a:xfrm>
          <a:prstGeom prst="roundRect">
            <a:avLst>
              <a:gd name="adj" fmla="val 1866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6790" y="5688330"/>
            <a:ext cx="276820" cy="345996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4085153" y="5630585"/>
            <a:ext cx="2307193" cy="288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Апрель 2027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30" name="Text 23"/>
          <p:cNvSpPr/>
          <p:nvPr/>
        </p:nvSpPr>
        <p:spPr>
          <a:xfrm>
            <a:off x="645914" y="7130296"/>
            <a:ext cx="13338572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Проект будет реализован поэтапно, с последовательным вводом объектов в эксплуатацию и планомерным наращиванием туристического потока.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1" name="Text 18">
            <a:extLst>
              <a:ext uri="{FF2B5EF4-FFF2-40B4-BE49-F238E27FC236}">
                <a16:creationId xmlns:a16="http://schemas.microsoft.com/office/drawing/2014/main" id="{6021FE7B-F7FE-484A-B5FE-F84821685230}"/>
              </a:ext>
            </a:extLst>
          </p:cNvPr>
          <p:cNvSpPr/>
          <p:nvPr/>
        </p:nvSpPr>
        <p:spPr>
          <a:xfrm>
            <a:off x="649014" y="6069092"/>
            <a:ext cx="574643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6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Официальный</a:t>
            </a: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6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запуск</a:t>
            </a: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6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и</a:t>
            </a: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6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начало</a:t>
            </a: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6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операционной</a:t>
            </a: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6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деятельности</a:t>
            </a:r>
            <a:endParaRPr lang="en-US" sz="16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4490" y="537805"/>
            <a:ext cx="12763024" cy="611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500" b="1" dirty="0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Рынок агротуризма в Приморском крае</a:t>
            </a:r>
            <a:endParaRPr lang="en-US" sz="4500" dirty="0">
              <a:latin typeface="Bookman Old Style" panose="0205060405050502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77860" y="1760101"/>
            <a:ext cx="12968049" cy="625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Растущий рынок агротуризма Приморского края с годовым объемом 150-200 млн рублей показывает устойчивый рост до 12% ежегодно, отражая современные тренды экологичного отдыха.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77860" y="2605921"/>
            <a:ext cx="12968049" cy="312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Рынок активно формируется на фоне роста внутреннего туризма и государственной поддержки.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84490" y="1540073"/>
            <a:ext cx="22860" cy="1598771"/>
          </a:xfrm>
          <a:prstGeom prst="rect">
            <a:avLst/>
          </a:prstGeom>
          <a:solidFill>
            <a:srgbClr val="26A688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490" y="3358872"/>
            <a:ext cx="4224814" cy="261104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4490" y="6214348"/>
            <a:ext cx="2714506" cy="305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Растущий рынок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684490" y="6637258"/>
            <a:ext cx="4224814" cy="625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Оценочный объём рынка агротуризма: 150-200 млн рублей в год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84490" y="7380327"/>
            <a:ext cx="4224814" cy="312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Тенденция ежегодного роста до 12%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2674" y="3358872"/>
            <a:ext cx="4224933" cy="26111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202674" y="6214467"/>
            <a:ext cx="3701296" cy="305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Экологический туризм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5202674" y="6637377"/>
            <a:ext cx="4224933" cy="938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Общий рынок загородного и экологического туризма: 1,2-1,5 млрд рублей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0977" y="3358872"/>
            <a:ext cx="4224933" cy="261116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720977" y="6214467"/>
            <a:ext cx="4066937" cy="305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Потребительские тренды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9720977" y="6637377"/>
            <a:ext cx="4224933" cy="938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"Медленный", экологичный отдых с акцентом на локальные продукты и погружение в традиционную культуру</a:t>
            </a:r>
            <a:endParaRPr lang="en-US" sz="16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2466" y="536138"/>
            <a:ext cx="9781580" cy="609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4500" b="1" dirty="0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Конкурентная среда в регионе</a:t>
            </a:r>
            <a:endParaRPr lang="en-US" sz="4500" dirty="0">
              <a:latin typeface="Bookman Old Style" panose="020506040505050202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536" y="3100864"/>
            <a:ext cx="7959209" cy="795920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3049" y="5732502"/>
            <a:ext cx="328970" cy="411242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5536" y="3100864"/>
            <a:ext cx="7959209" cy="7959209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8251" y="4117300"/>
            <a:ext cx="328970" cy="411242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5536" y="3100864"/>
            <a:ext cx="7959209" cy="7959209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2703" y="4117300"/>
            <a:ext cx="328970" cy="411242"/>
          </a:xfrm>
          <a:prstGeom prst="rect">
            <a:avLst/>
          </a:prstGeom>
        </p:spPr>
      </p:pic>
      <p:pic>
        <p:nvPicPr>
          <p:cNvPr id="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5536" y="3100864"/>
            <a:ext cx="7959209" cy="7959209"/>
          </a:xfrm>
          <a:prstGeom prst="rect">
            <a:avLst/>
          </a:prstGeom>
        </p:spPr>
      </p:pic>
      <p:pic>
        <p:nvPicPr>
          <p:cNvPr id="1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07905" y="5732502"/>
            <a:ext cx="328970" cy="411242"/>
          </a:xfrm>
          <a:prstGeom prst="rect">
            <a:avLst/>
          </a:prstGeom>
        </p:spPr>
      </p:pic>
      <p:sp>
        <p:nvSpPr>
          <p:cNvPr id="11" name="Text 1"/>
          <p:cNvSpPr/>
          <p:nvPr/>
        </p:nvSpPr>
        <p:spPr>
          <a:xfrm>
            <a:off x="682466" y="7299722"/>
            <a:ext cx="13265468" cy="6238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Анучинский муниципальный округ является одним из наименее обеспеченных туристической инфраструктурой районов Приморского края, что создает благоприятные условия для развития новых проектов в сфере сельского туризма.</a:t>
            </a:r>
            <a:endParaRPr lang="en-US" sz="1600" dirty="0"/>
          </a:p>
        </p:txBody>
      </p:sp>
      <p:sp>
        <p:nvSpPr>
          <p:cNvPr id="12" name="Text 2"/>
          <p:cNvSpPr/>
          <p:nvPr/>
        </p:nvSpPr>
        <p:spPr>
          <a:xfrm>
            <a:off x="682466" y="2210991"/>
            <a:ext cx="3097054" cy="609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Низкая обеспеченность</a:t>
            </a:r>
            <a:endParaRPr lang="en-US" sz="1900" dirty="0"/>
          </a:p>
        </p:txBody>
      </p:sp>
      <p:sp>
        <p:nvSpPr>
          <p:cNvPr id="13" name="Text 3"/>
          <p:cNvSpPr/>
          <p:nvPr/>
        </p:nvSpPr>
        <p:spPr>
          <a:xfrm>
            <a:off x="682466" y="2937034"/>
            <a:ext cx="3097054" cy="1247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Анучинский район имеет только 1 официальный объект коллективного средства размещения</a:t>
            </a:r>
            <a:endParaRPr lang="en-US" sz="1600" dirty="0"/>
          </a:p>
        </p:txBody>
      </p:sp>
      <p:sp>
        <p:nvSpPr>
          <p:cNvPr id="14" name="Text 4"/>
          <p:cNvSpPr/>
          <p:nvPr/>
        </p:nvSpPr>
        <p:spPr>
          <a:xfrm>
            <a:off x="4401741" y="1847255"/>
            <a:ext cx="2437328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Доля рынка</a:t>
            </a:r>
            <a:endParaRPr lang="en-US" sz="1900" dirty="0"/>
          </a:p>
        </p:txBody>
      </p:sp>
      <p:sp>
        <p:nvSpPr>
          <p:cNvPr id="15" name="Text 5"/>
          <p:cNvSpPr/>
          <p:nvPr/>
        </p:nvSpPr>
        <p:spPr>
          <a:xfrm>
            <a:off x="4071938" y="2268736"/>
            <a:ext cx="3097054" cy="6238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Менее 0,1% номерного фонда Приморского края</a:t>
            </a:r>
            <a:endParaRPr lang="en-US" sz="1600" dirty="0"/>
          </a:p>
        </p:txBody>
      </p:sp>
      <p:sp>
        <p:nvSpPr>
          <p:cNvPr id="16" name="Text 6"/>
          <p:cNvSpPr/>
          <p:nvPr/>
        </p:nvSpPr>
        <p:spPr>
          <a:xfrm>
            <a:off x="7791212" y="1535311"/>
            <a:ext cx="2437328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Высокий спрос</a:t>
            </a:r>
            <a:endParaRPr lang="en-US" sz="1900" dirty="0"/>
          </a:p>
        </p:txBody>
      </p:sp>
      <p:sp>
        <p:nvSpPr>
          <p:cNvPr id="17" name="Text 7"/>
          <p:cNvSpPr/>
          <p:nvPr/>
        </p:nvSpPr>
        <p:spPr>
          <a:xfrm>
            <a:off x="7461409" y="1956792"/>
            <a:ext cx="3097054" cy="9358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летний сезон загрузка существующих объектов доходит до 100%</a:t>
            </a:r>
            <a:endParaRPr lang="en-US" sz="1600" dirty="0"/>
          </a:p>
        </p:txBody>
      </p:sp>
      <p:sp>
        <p:nvSpPr>
          <p:cNvPr id="18" name="Text 8"/>
          <p:cNvSpPr/>
          <p:nvPr/>
        </p:nvSpPr>
        <p:spPr>
          <a:xfrm>
            <a:off x="11038523" y="2515553"/>
            <a:ext cx="2721769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Свободная ниша</a:t>
            </a:r>
            <a:endParaRPr lang="en-US" sz="1900" dirty="0"/>
          </a:p>
        </p:txBody>
      </p:sp>
      <p:sp>
        <p:nvSpPr>
          <p:cNvPr id="19" name="Text 9"/>
          <p:cNvSpPr/>
          <p:nvPr/>
        </p:nvSpPr>
        <p:spPr>
          <a:xfrm>
            <a:off x="10850880" y="2937034"/>
            <a:ext cx="3097054" cy="1247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Отсутствие прямых конкурентов в сегменте агротуризма в месте локации проекта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835" y="311825"/>
            <a:ext cx="971049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800" b="1" dirty="0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Целевые аудитории агротуристического комплекса</a:t>
            </a:r>
            <a:endParaRPr lang="en-US" sz="3800" dirty="0">
              <a:latin typeface="Bookman Old Style" panose="020506040505050202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817" y="904247"/>
            <a:ext cx="2131193" cy="213119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46763" y="3233833"/>
            <a:ext cx="2629019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Семейные туристы с детьми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311884" y="3478983"/>
            <a:ext cx="4498896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Семьи, ищущие активный отдых на природе, возможность контакта с животными и участия в сельскохозяйственных мероприятиях. Ценят безопасную среду, анимацию и образовательный компонент.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3306" y="904247"/>
            <a:ext cx="2148453" cy="214845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585996" y="3233833"/>
            <a:ext cx="3288387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Иностранные туристы из стран АТР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4980801" y="3478983"/>
            <a:ext cx="4498896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Гости из Китая, Кореи и Японии, интересующиеся этнографией, аутентичным фермерским опытом, фототуризмом и участием в традиционных обрядах. Ищут уникальные впечатления и культурное погружение.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7642" y="831426"/>
            <a:ext cx="2182927" cy="218292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09368" y="3233833"/>
            <a:ext cx="4379476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Экотуристы и путешественники выходного дня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9649718" y="3478983"/>
            <a:ext cx="4498896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Городские жители, стремящиеся к отдыху на природе, интересующиеся экологическим туризмом, треккингом и наблюдением за дикой природой. Выбирают активный отдых вдали от городской суеты.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010" y="4491149"/>
            <a:ext cx="1912615" cy="191261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005082" y="6615284"/>
            <a:ext cx="1417558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Гастротуристы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4" name="Text 8"/>
          <p:cNvSpPr/>
          <p:nvPr/>
        </p:nvSpPr>
        <p:spPr>
          <a:xfrm>
            <a:off x="2464413" y="6860434"/>
            <a:ext cx="4498896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Этот сегмент ориентирован на аутентичный вкусовой опыт. Комплекс может предложить дегустации сыров, варенья, свежего хлеба из русской печи, участие в кулинарных мастер-классах.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3389" y="4470703"/>
            <a:ext cx="1912615" cy="1912615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8313834" y="6615284"/>
            <a:ext cx="2137886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Школьники и студенты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7133330" y="6860434"/>
            <a:ext cx="4498896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Этнографические и экологические экскурсии, трудовые практики на огороде, уроки ухода за животными и знакомство с деревенским бытом формируют востребованный продукт у образовательных групп.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8" name="Text 11"/>
          <p:cNvSpPr/>
          <p:nvPr/>
        </p:nvSpPr>
        <p:spPr>
          <a:xfrm>
            <a:off x="396835" y="9701213"/>
            <a:ext cx="13836729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262" y="615910"/>
            <a:ext cx="8001476" cy="1019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4500" b="1" dirty="0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Ресурсное обеспечение проекта</a:t>
            </a:r>
            <a:endParaRPr lang="en-US" sz="4500" dirty="0">
              <a:latin typeface="Bookman Old Style" panose="020506040505050202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571261" y="1880592"/>
            <a:ext cx="4082295" cy="2693194"/>
          </a:xfrm>
          <a:prstGeom prst="roundRect">
            <a:avLst>
              <a:gd name="adj" fmla="val 254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41998" y="2051328"/>
            <a:ext cx="3229213" cy="25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Материальные ресурсы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41998" y="2404229"/>
            <a:ext cx="3577709" cy="522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Локальные производители строительных материалов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41998" y="2983468"/>
            <a:ext cx="3577709" cy="522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Поставщики древесины для экологичного строительства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41998" y="3562707"/>
            <a:ext cx="3577709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Местные мебельные мастерские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41998" y="3880842"/>
            <a:ext cx="3577709" cy="522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Современные автономные инженерные решения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713208" y="1882550"/>
            <a:ext cx="4260057" cy="2693194"/>
          </a:xfrm>
          <a:prstGeom prst="roundRect">
            <a:avLst>
              <a:gd name="adj" fmla="val 254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824294" y="2053286"/>
            <a:ext cx="3577709" cy="510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Продовольственное обеспечение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4824294" y="2661219"/>
            <a:ext cx="3577709" cy="522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Фермерские хозяйства с экологически чистыми продуктами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824294" y="3240458"/>
            <a:ext cx="3577709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Поставщики мёда, овощей, хлеба и трав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4824294" y="3558593"/>
            <a:ext cx="3577709" cy="522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Производители традиционных приморских деликатесов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4824294" y="4137832"/>
            <a:ext cx="3577709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Сезонные дикоросы из окрестных лесов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71261" y="4736902"/>
            <a:ext cx="8402003" cy="1909882"/>
          </a:xfrm>
          <a:prstGeom prst="roundRect">
            <a:avLst>
              <a:gd name="adj" fmla="val 358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41998" y="4907637"/>
            <a:ext cx="2551152" cy="25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Кадровые ресурсы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741998" y="5260538"/>
            <a:ext cx="766000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Выпускники вузов и колледжей Приморья 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741998" y="5578673"/>
            <a:ext cx="766000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Специалисты из городов Приморья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741998" y="5896808"/>
            <a:ext cx="766000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Местные жители со знанием традиций и ремёсел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741998" y="6214943"/>
            <a:ext cx="7660005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Сезонные работники из числа студентов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571262" y="6830378"/>
            <a:ext cx="8001476" cy="78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Проект имеет доступ к развитой логистической сети поставщиков, что обеспечивает надежное снабжение всеми необходимыми ресурсами для строительства и последующей эксплуатации комплекса.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3529" y="482322"/>
            <a:ext cx="13403342" cy="109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4500" b="1" dirty="0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Маркетинговая стратегия и каналы продвижения</a:t>
            </a:r>
            <a:endParaRPr lang="en-US" sz="4500" dirty="0">
              <a:latin typeface="Bookman Old Style" panose="020506040505050202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13529" y="1928455"/>
            <a:ext cx="1675328" cy="1010007"/>
          </a:xfrm>
          <a:prstGeom prst="roundRect">
            <a:avLst>
              <a:gd name="adj" fmla="val 729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904" y="2279333"/>
            <a:ext cx="246459" cy="30813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464118" y="2103715"/>
            <a:ext cx="5004554" cy="273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Традиционные и цифровые медиа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2464118" y="2482810"/>
            <a:ext cx="5232916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Контекстная и таргетированная реклама, публикации в СМИ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2376487" y="2928938"/>
            <a:ext cx="11552753" cy="11430"/>
          </a:xfrm>
          <a:prstGeom prst="roundRect">
            <a:avLst>
              <a:gd name="adj" fmla="val 644218"/>
            </a:avLst>
          </a:prstGeom>
          <a:solidFill>
            <a:srgbClr val="BCDBD4"/>
          </a:solidFill>
          <a:ln/>
        </p:spPr>
      </p:sp>
      <p:sp>
        <p:nvSpPr>
          <p:cNvPr id="8" name="Shape 5"/>
          <p:cNvSpPr/>
          <p:nvPr/>
        </p:nvSpPr>
        <p:spPr>
          <a:xfrm>
            <a:off x="613529" y="3026093"/>
            <a:ext cx="3350776" cy="1010007"/>
          </a:xfrm>
          <a:prstGeom prst="roundRect">
            <a:avLst>
              <a:gd name="adj" fmla="val 729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628" y="3376970"/>
            <a:ext cx="246459" cy="30813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139565" y="3201353"/>
            <a:ext cx="3175754" cy="273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Социальные сети и PR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4139565" y="3580448"/>
            <a:ext cx="4389477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Контент-маркетинг, блоги, пресс-туры с блогерами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4051935" y="4026575"/>
            <a:ext cx="9877306" cy="11430"/>
          </a:xfrm>
          <a:prstGeom prst="roundRect">
            <a:avLst>
              <a:gd name="adj" fmla="val 644218"/>
            </a:avLst>
          </a:prstGeom>
          <a:solidFill>
            <a:srgbClr val="BCDBD4"/>
          </a:solidFill>
          <a:ln/>
        </p:spPr>
      </p:sp>
      <p:sp>
        <p:nvSpPr>
          <p:cNvPr id="13" name="Shape 9"/>
          <p:cNvSpPr/>
          <p:nvPr/>
        </p:nvSpPr>
        <p:spPr>
          <a:xfrm>
            <a:off x="613529" y="4123730"/>
            <a:ext cx="5026223" cy="1010007"/>
          </a:xfrm>
          <a:prstGeom prst="roundRect">
            <a:avLst>
              <a:gd name="adj" fmla="val 729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3352" y="4474607"/>
            <a:ext cx="246459" cy="30813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815013" y="4298990"/>
            <a:ext cx="3617000" cy="273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Партнёрские программы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5815013" y="4678085"/>
            <a:ext cx="5907167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Сотрудничество с турагентствами и региональными организациями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5727382" y="5124212"/>
            <a:ext cx="8201858" cy="11430"/>
          </a:xfrm>
          <a:prstGeom prst="roundRect">
            <a:avLst>
              <a:gd name="adj" fmla="val 644218"/>
            </a:avLst>
          </a:prstGeom>
          <a:solidFill>
            <a:srgbClr val="BCDBD4"/>
          </a:solidFill>
          <a:ln/>
        </p:spPr>
      </p:sp>
      <p:sp>
        <p:nvSpPr>
          <p:cNvPr id="18" name="Shape 13"/>
          <p:cNvSpPr/>
          <p:nvPr/>
        </p:nvSpPr>
        <p:spPr>
          <a:xfrm>
            <a:off x="613529" y="5221367"/>
            <a:ext cx="6701671" cy="1010007"/>
          </a:xfrm>
          <a:prstGeom prst="roundRect">
            <a:avLst>
              <a:gd name="adj" fmla="val 729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1075" y="5572244"/>
            <a:ext cx="246459" cy="30813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490460" y="5396627"/>
            <a:ext cx="3270885" cy="273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Цифровые технологии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21" name="Text 15"/>
          <p:cNvSpPr/>
          <p:nvPr/>
        </p:nvSpPr>
        <p:spPr>
          <a:xfrm>
            <a:off x="7490460" y="5775722"/>
            <a:ext cx="5714524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Мобильное приложение, онлайн-бронирование, система отзывов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2" name="Text 16"/>
          <p:cNvSpPr/>
          <p:nvPr/>
        </p:nvSpPr>
        <p:spPr>
          <a:xfrm>
            <a:off x="613529" y="6428542"/>
            <a:ext cx="13403342" cy="841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Маркетинговая стратегия проекта построена на комплексном подходе к продвижению, сочетающем традиционные и цифровые каналы коммуникации. Особое внимание будет уделено созданию уникального контента, демонстрирующего природные красоты Анучинского района и аутентичный опыт сельского туризма.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613529" y="7466886"/>
            <a:ext cx="13403342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46158" cy="8229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625551" y="1545940"/>
            <a:ext cx="8788884" cy="849987"/>
          </a:xfrm>
          <a:prstGeom prst="roundRect">
            <a:avLst>
              <a:gd name="adj" fmla="val 271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746520" y="1634761"/>
            <a:ext cx="3047048" cy="209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Муниципальная поддержка</a:t>
            </a:r>
            <a:endParaRPr lang="en-US" sz="1500" dirty="0">
              <a:latin typeface="Century Gothic" panose="020B0502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5746518" y="1880419"/>
            <a:ext cx="8437315" cy="486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– Содействие в подборе участка, сопровождение взаимодействия с органами власти
– Информационная и административная помощь со </a:t>
            </a:r>
            <a:r>
              <a:rPr lang="en-US" sz="13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стороны</a:t>
            </a:r>
            <a:r>
              <a:rPr lang="en-US" sz="13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3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администрации</a:t>
            </a:r>
            <a:r>
              <a:rPr lang="ru-RU" sz="13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300" dirty="0" err="1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Анучинского</a:t>
            </a:r>
            <a:r>
              <a:rPr lang="en-US" sz="13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 МО</a:t>
            </a:r>
            <a:endParaRPr lang="en-US" sz="1300" dirty="0">
              <a:latin typeface="Century Gothic" panose="020B0502020202020204" pitchFamily="34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625551" y="2464109"/>
            <a:ext cx="8788884" cy="1049366"/>
          </a:xfrm>
          <a:prstGeom prst="roundRect">
            <a:avLst>
              <a:gd name="adj" fmla="val 3031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746518" y="2585076"/>
            <a:ext cx="3583781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Государственные меры поддержки</a:t>
            </a:r>
            <a:endParaRPr lang="en-US" sz="1500" dirty="0">
              <a:latin typeface="Century Gothic" panose="020B0502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746518" y="2842407"/>
            <a:ext cx="7030502" cy="671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– Грант «Агротуризм» Минсельхоза РФ (до 10 млн руб.)
– Участие в нацпроекте «Туризм и индустрия гостеприимства»
– Региональные субсидии</a:t>
            </a:r>
            <a:endParaRPr lang="en-US" sz="1300" dirty="0">
              <a:latin typeface="Century Gothic" panose="020B0502020202020204" pitchFamily="34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625551" y="3598544"/>
            <a:ext cx="8788884" cy="849987"/>
          </a:xfrm>
          <a:prstGeom prst="roundRect">
            <a:avLst>
              <a:gd name="adj" fmla="val 5604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746519" y="3719511"/>
            <a:ext cx="1645206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Кадровый ресурс</a:t>
            </a:r>
            <a:endParaRPr lang="en-US" sz="1500" dirty="0">
              <a:latin typeface="Century Gothic" panose="020B0502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5746519" y="3964661"/>
            <a:ext cx="4861460" cy="47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– Выпускники профильных колледжей Приморья
– Возможность организации практик и стажировок</a:t>
            </a:r>
            <a:endParaRPr lang="en-US" sz="1300" dirty="0">
              <a:latin typeface="Century Gothic" panose="020B0502020202020204" pitchFamily="34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5625551" y="4505204"/>
            <a:ext cx="8788884" cy="1289023"/>
          </a:xfrm>
          <a:prstGeom prst="roundRect">
            <a:avLst>
              <a:gd name="adj" fmla="val 342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746519" y="4626172"/>
            <a:ext cx="3462814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Кооперация с локальными поставщиками</a:t>
            </a:r>
            <a:endParaRPr lang="en-US" sz="1500" dirty="0">
              <a:latin typeface="Century Gothic" panose="020B0502020202020204" pitchFamily="34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5746518" y="5048487"/>
            <a:ext cx="7030501" cy="579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– Продукты для гастрозоны (мёд, овощи, молоко)
– Ремесленные изделия, сувениры, мастер-классы
– Партнёрство с турагентствами и транспортными компаниями</a:t>
            </a:r>
            <a:endParaRPr lang="en-US" sz="1300" dirty="0">
              <a:latin typeface="Century Gothic" panose="020B0502020202020204" pitchFamily="34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625551" y="5862212"/>
            <a:ext cx="8788884" cy="1027152"/>
          </a:xfrm>
          <a:prstGeom prst="roundRect">
            <a:avLst>
              <a:gd name="adj" fmla="val 463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746519" y="5983179"/>
            <a:ext cx="3878699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Природные и территориальные преимущества</a:t>
            </a:r>
            <a:endParaRPr lang="en-US" sz="1500" dirty="0">
              <a:latin typeface="Century Gothic" panose="020B0502020202020204" pitchFamily="34" charset="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5746519" y="6405494"/>
            <a:ext cx="8667916" cy="362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– Экологически чистая зона, уникальное природное окружение
– Потенциал для этно- и экотуристического бренда</a:t>
            </a:r>
            <a:endParaRPr lang="en-US" sz="1300" dirty="0">
              <a:latin typeface="Century Gothic" panose="020B0502020202020204" pitchFamily="34" charset="0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5625551" y="6946038"/>
            <a:ext cx="8788884" cy="849987"/>
          </a:xfrm>
          <a:prstGeom prst="roundRect">
            <a:avLst>
              <a:gd name="adj" fmla="val 5604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746519" y="7067005"/>
            <a:ext cx="2817495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Потенциал масштабирования</a:t>
            </a:r>
            <a:endParaRPr lang="en-US" sz="1500" dirty="0">
              <a:latin typeface="Century Gothic" panose="020B0502020202020204" pitchFamily="34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5746519" y="7312155"/>
            <a:ext cx="8667916" cy="362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– Модульная структура комплекса позволяет развивать проект поэтапно
– Возможность расширения </a:t>
            </a:r>
            <a:endParaRPr lang="en-US" sz="1300" dirty="0">
              <a:latin typeface="Century Gothic" panose="020B0502020202020204" pitchFamily="34" charset="0"/>
            </a:endParaRPr>
          </a:p>
        </p:txBody>
      </p:sp>
      <p:sp>
        <p:nvSpPr>
          <p:cNvPr id="23" name="Text 0">
            <a:extLst>
              <a:ext uri="{FF2B5EF4-FFF2-40B4-BE49-F238E27FC236}">
                <a16:creationId xmlns:a16="http://schemas.microsoft.com/office/drawing/2014/main" id="{E8396207-CD34-634A-ADA8-4D51D7DB80C9}"/>
              </a:ext>
            </a:extLst>
          </p:cNvPr>
          <p:cNvSpPr/>
          <p:nvPr/>
        </p:nvSpPr>
        <p:spPr>
          <a:xfrm>
            <a:off x="5625551" y="184945"/>
            <a:ext cx="8916473" cy="5478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4500" b="1" dirty="0" err="1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Иные</a:t>
            </a:r>
            <a:r>
              <a:rPr lang="en-US" sz="4500" b="1" dirty="0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4500" b="1" dirty="0" err="1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ресурсы</a:t>
            </a:r>
            <a:r>
              <a:rPr lang="en-US" sz="4500" b="1" dirty="0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4500" b="1" dirty="0" err="1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и</a:t>
            </a:r>
            <a:r>
              <a:rPr lang="en-US" sz="4500" b="1" dirty="0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4500" b="1" dirty="0" err="1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формы</a:t>
            </a:r>
            <a:r>
              <a:rPr lang="en-US" sz="4500" b="1" dirty="0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4500" b="1" dirty="0" err="1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поддержки</a:t>
            </a:r>
            <a:r>
              <a:rPr lang="en-US" sz="4500" b="1" dirty="0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4500" b="1" dirty="0" err="1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проекта</a:t>
            </a:r>
            <a:endParaRPr lang="en-US" sz="45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8884" y="326469"/>
            <a:ext cx="7134939" cy="534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4500" b="1" dirty="0">
                <a:solidFill>
                  <a:srgbClr val="333F70"/>
                </a:solidFill>
                <a:latin typeface="Bookman Old Style" panose="02050604050505020204" pitchFamily="18" charset="0"/>
                <a:ea typeface="Unbounded Bold" pitchFamily="34" charset="-122"/>
                <a:cs typeface="Unbounded Bold" pitchFamily="34" charset="-120"/>
              </a:rPr>
              <a:t>Контактная информация</a:t>
            </a:r>
            <a:endParaRPr lang="en-US" sz="4500" dirty="0">
              <a:latin typeface="Bookman Old Style" panose="02050604050505020204" pitchFamily="18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84" y="1262045"/>
            <a:ext cx="427673" cy="42767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97650" y="1232161"/>
            <a:ext cx="3448778" cy="378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Инициатор проекта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1197649" y="1524042"/>
            <a:ext cx="6808666" cy="378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Администрация Анучинского муниципального округа Приморского края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884" y="2567435"/>
            <a:ext cx="427673" cy="42767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197649" y="2537551"/>
            <a:ext cx="3023477" cy="534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Контактное лицо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1197648" y="2926801"/>
            <a:ext cx="4529139" cy="309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Суворенков Андрей Александрович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1197649" y="3328908"/>
            <a:ext cx="7347466" cy="9055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Начальник управления градостроительства, имущественных и земельных отношений Анучинского муниципального округа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8023" y="4385128"/>
            <a:ext cx="427673" cy="42767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726788" y="4355244"/>
            <a:ext cx="2694198" cy="534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Электронная почта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13" name="Text 7"/>
          <p:cNvSpPr/>
          <p:nvPr/>
        </p:nvSpPr>
        <p:spPr>
          <a:xfrm>
            <a:off x="5726788" y="4725172"/>
            <a:ext cx="1878925" cy="273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u="sng" dirty="0">
                <a:solidFill>
                  <a:srgbClr val="26A688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fin620@list.ru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537" y="4385130"/>
            <a:ext cx="427673" cy="427673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254303" y="4355245"/>
            <a:ext cx="1878925" cy="267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Century Gothic" panose="020B0502020202020204" pitchFamily="34" charset="0"/>
                <a:ea typeface="Unbounded Bold" pitchFamily="34" charset="-122"/>
                <a:cs typeface="Unbounded Bold" pitchFamily="34" charset="-120"/>
              </a:rPr>
              <a:t>Телефон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16" name="Text 9"/>
          <p:cNvSpPr/>
          <p:nvPr/>
        </p:nvSpPr>
        <p:spPr>
          <a:xfrm>
            <a:off x="1254303" y="4725172"/>
            <a:ext cx="1878925" cy="273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+7 (908) 997-29-93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615348" y="5804876"/>
            <a:ext cx="7946231" cy="10948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Century Gothic" panose="020B0502020202020204" pitchFamily="34" charset="0"/>
                <a:ea typeface="Open Sans" pitchFamily="34" charset="-122"/>
                <a:cs typeface="Open Sans" pitchFamily="34" charset="-120"/>
              </a:rPr>
              <a:t>По всем вопросам, связанным с инвестиционным проектом создания агротуристической базы отдыха в селе Старогордеевка, вы можете обратиться к представителям Администрации Анучинского муниципального округа. Мы открыты для обсуждения различных форм сотрудничества и готовы предоставить дополнительную информацию о проекте.</a:t>
            </a:r>
            <a:endParaRPr lang="en-US" sz="16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1204</Words>
  <Application>Microsoft Office PowerPoint</Application>
  <PresentationFormat>Произвольный</PresentationFormat>
  <Paragraphs>155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Calibri Light</vt:lpstr>
      <vt:lpstr>Open Sans</vt:lpstr>
      <vt:lpstr>Bookman Old Style</vt:lpstr>
      <vt:lpstr>Unbounded Bold</vt:lpstr>
      <vt:lpstr>Calibri</vt:lpstr>
      <vt:lpstr>Arial</vt:lpstr>
      <vt:lpstr>Century Gothic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Вера В. Клыкова</cp:lastModifiedBy>
  <cp:revision>3</cp:revision>
  <dcterms:created xsi:type="dcterms:W3CDTF">2025-04-24T04:17:21Z</dcterms:created>
  <dcterms:modified xsi:type="dcterms:W3CDTF">2025-05-07T04:53:23Z</dcterms:modified>
</cp:coreProperties>
</file>