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colors5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drawing3.xml" ContentType="application/vnd.ms-office.drawingml.diagramDrawing+xml"/>
  <Override PartName="/ppt/diagrams/drawing4.xml" ContentType="application/vnd.ms-office.drawingml.diagramDrawing+xml"/>
  <Override PartName="/ppt/diagrams/drawing5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quickStyle4.xml" ContentType="application/vnd.openxmlformats-officedocument.drawingml.diagramStyle+xml"/>
  <Override PartName="/ppt/diagrams/quickStyle5.xml" ContentType="application/vnd.openxmlformats-officedocument.drawingml.diagramStyle+xml"/>
  <Override PartName="/ppt/media/image67.webp" ContentType="image/webp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50" r:id="rId3"/>
    <p:sldId id="359" r:id="rId4"/>
    <p:sldId id="360" r:id="rId5"/>
    <p:sldId id="361" r:id="rId6"/>
    <p:sldId id="362" r:id="rId7"/>
    <p:sldId id="363" r:id="rId8"/>
    <p:sldId id="364" r:id="rId9"/>
    <p:sldId id="365" r:id="rId10"/>
    <p:sldId id="366" r:id="rId11"/>
    <p:sldId id="367" r:id="rId12"/>
    <p:sldId id="368" r:id="rId13"/>
    <p:sldId id="369" r:id="rId14"/>
    <p:sldId id="372" r:id="rId15"/>
    <p:sldId id="373" r:id="rId16"/>
    <p:sldId id="382" r:id="rId17"/>
    <p:sldId id="394" r:id="rId18"/>
    <p:sldId id="391" r:id="rId19"/>
    <p:sldId id="378" r:id="rId20"/>
    <p:sldId id="392" r:id="rId21"/>
    <p:sldId id="407" r:id="rId22"/>
    <p:sldId id="404" r:id="rId23"/>
    <p:sldId id="379" r:id="rId24"/>
    <p:sldId id="381" r:id="rId25"/>
    <p:sldId id="383" r:id="rId26"/>
    <p:sldId id="398" r:id="rId27"/>
    <p:sldId id="395" r:id="rId28"/>
    <p:sldId id="405" r:id="rId29"/>
    <p:sldId id="386" r:id="rId30"/>
    <p:sldId id="401" r:id="rId31"/>
    <p:sldId id="388" r:id="rId32"/>
    <p:sldId id="389" r:id="rId33"/>
    <p:sldId id="390" r:id="rId34"/>
  </p:sldIdLst>
  <p:sldSz cx="12192000" cy="6858000"/>
  <p:notesSz cx="6797675" cy="987234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0000FF"/>
    <a:srgbClr val="CCCCFF"/>
    <a:srgbClr val="FF00FF"/>
    <a:srgbClr val="FF0000"/>
    <a:srgbClr val="8A1A7D"/>
    <a:srgbClr val="851CB4"/>
    <a:srgbClr val="1B9D24"/>
    <a:srgbClr val="BC1418"/>
    <a:srgbClr val="66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5DA37D80-6434-44D0-A028-1B22A696006F}" styleName="浅色样式 3 - 强调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浅色样式 3 - 强调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22" d="100"/>
          <a:sy n="122" d="100"/>
        </p:scale>
        <p:origin x="90" y="210"/>
      </p:cViewPr>
      <p:guideLst>
        <p:guide orient="horz" pos="2160"/>
        <p:guide pos="38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BB8504-32E1-4382-A0FE-E34FEBD34E55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A04806AC-41D0-4C6F-9FF2-079B862645F5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12580 </a:t>
          </a:r>
        </a:p>
      </dgm:t>
    </dgm:pt>
    <dgm:pt modelId="{79214F99-E9FB-4C6B-8DF4-A1FBA2A77179}" cxnId="{4FCA4E01-E74A-4CF8-BACC-E28C4B5EACED}" type="parTrans">
      <dgm:prSet/>
      <dgm:spPr/>
      <dgm:t>
        <a:bodyPr/>
        <a:lstStyle/>
        <a:p>
          <a:endParaRPr lang="ru-RU"/>
        </a:p>
      </dgm:t>
    </dgm:pt>
    <dgm:pt modelId="{DD14B3FF-BBEE-49B6-A796-A5DA60347D77}" cxnId="{4FCA4E01-E74A-4CF8-BACC-E28C4B5EACED}" type="sibTrans">
      <dgm:prSet/>
      <dgm:spPr/>
      <dgm:t>
        <a:bodyPr/>
        <a:lstStyle/>
        <a:p>
          <a:endParaRPr lang="ru-RU"/>
        </a:p>
      </dgm:t>
    </dgm:pt>
    <dgm:pt modelId="{40042E17-4869-4132-AA78-ABD1062A5FBC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12616 </a:t>
          </a:r>
        </a:p>
      </dgm:t>
    </dgm:pt>
    <dgm:pt modelId="{8C2BCA71-FED4-43B8-95A1-8C9DF9F2B391}" cxnId="{BBC5D040-78A3-4D19-84CB-7467EFF97901}" type="parTrans">
      <dgm:prSet/>
      <dgm:spPr/>
      <dgm:t>
        <a:bodyPr/>
        <a:lstStyle/>
        <a:p>
          <a:endParaRPr lang="ru-RU"/>
        </a:p>
      </dgm:t>
    </dgm:pt>
    <dgm:pt modelId="{39802551-8BDE-4822-B94F-285403A744C9}" cxnId="{BBC5D040-78A3-4D19-84CB-7467EFF97901}" type="sibTrans">
      <dgm:prSet/>
      <dgm:spPr/>
      <dgm:t>
        <a:bodyPr/>
        <a:lstStyle/>
        <a:p>
          <a:endParaRPr lang="ru-RU"/>
        </a:p>
      </dgm:t>
    </dgm:pt>
    <dgm:pt modelId="{C33DE7A2-A964-4545-8BDE-BBDFEE87721E}">
      <dgm:prSet phldrT="[Текст]"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</a:t>
          </a:r>
        </a:p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12391 </a:t>
          </a:r>
        </a:p>
      </dgm:t>
    </dgm:pt>
    <dgm:pt modelId="{DDA13A0E-5A94-42EF-8EE5-145591B91495}" cxnId="{C499F5D6-CBD7-46C5-ABC3-56A0E5F60025}" type="parTrans">
      <dgm:prSet/>
      <dgm:spPr/>
      <dgm:t>
        <a:bodyPr/>
        <a:lstStyle/>
        <a:p>
          <a:endParaRPr lang="ru-RU"/>
        </a:p>
      </dgm:t>
    </dgm:pt>
    <dgm:pt modelId="{B1072585-2C51-4655-848D-383CD68E6B19}" cxnId="{C499F5D6-CBD7-46C5-ABC3-56A0E5F60025}" type="sibTrans">
      <dgm:prSet/>
      <dgm:spPr/>
      <dgm:t>
        <a:bodyPr/>
        <a:lstStyle/>
        <a:p>
          <a:endParaRPr lang="ru-RU"/>
        </a:p>
      </dgm:t>
    </dgm:pt>
    <dgm:pt modelId="{324E0725-DC7F-4A92-9BB8-30CB1B8291EC}" type="pres">
      <dgm:prSet presAssocID="{F4BB8504-32E1-4382-A0FE-E34FEBD34E55}" presName="Name0" presStyleCnt="0">
        <dgm:presLayoutVars>
          <dgm:dir/>
          <dgm:resizeHandles val="exact"/>
        </dgm:presLayoutVars>
      </dgm:prSet>
      <dgm:spPr/>
    </dgm:pt>
    <dgm:pt modelId="{A7C8584F-8D27-4F3D-AD67-2E83F92D5154}" type="pres">
      <dgm:prSet presAssocID="{A04806AC-41D0-4C6F-9FF2-079B862645F5}" presName="node" presStyleLbl="node1" presStyleIdx="0" presStyleCnt="3">
        <dgm:presLayoutVars>
          <dgm:bulletEnabled val="1"/>
        </dgm:presLayoutVars>
      </dgm:prSet>
      <dgm:spPr/>
    </dgm:pt>
    <dgm:pt modelId="{024D61C0-7C32-488F-8F23-86565DA588FB}" type="pres">
      <dgm:prSet presAssocID="{DD14B3FF-BBEE-49B6-A796-A5DA60347D77}" presName="sibTrans" presStyleLbl="sibTrans2D1" presStyleIdx="0" presStyleCnt="2"/>
      <dgm:spPr/>
    </dgm:pt>
    <dgm:pt modelId="{67E9B56F-5624-44A9-AE55-8586035348B3}" type="pres">
      <dgm:prSet presAssocID="{DD14B3FF-BBEE-49B6-A796-A5DA60347D77}" presName="connectorText" presStyleLbl="sibTrans2D1" presStyleIdx="0" presStyleCnt="2"/>
      <dgm:spPr/>
    </dgm:pt>
    <dgm:pt modelId="{849616E0-7307-4E54-9F1B-B6D1B206E23A}" type="pres">
      <dgm:prSet presAssocID="{40042E17-4869-4132-AA78-ABD1062A5FBC}" presName="node" presStyleLbl="node1" presStyleIdx="1" presStyleCnt="3">
        <dgm:presLayoutVars>
          <dgm:bulletEnabled val="1"/>
        </dgm:presLayoutVars>
      </dgm:prSet>
      <dgm:spPr/>
    </dgm:pt>
    <dgm:pt modelId="{061A5A47-B4F9-4AB2-AC9C-F767D8FA3C69}" type="pres">
      <dgm:prSet presAssocID="{39802551-8BDE-4822-B94F-285403A744C9}" presName="sibTrans" presStyleLbl="sibTrans2D1" presStyleIdx="1" presStyleCnt="2"/>
      <dgm:spPr/>
    </dgm:pt>
    <dgm:pt modelId="{C69F6500-98B6-47D4-A012-35CA4C4EFB7C}" type="pres">
      <dgm:prSet presAssocID="{39802551-8BDE-4822-B94F-285403A744C9}" presName="connectorText" presStyleLbl="sibTrans2D1" presStyleIdx="1" presStyleCnt="2"/>
      <dgm:spPr/>
    </dgm:pt>
    <dgm:pt modelId="{8C733839-802C-43B2-9D78-BA7E5844AE1E}" type="pres">
      <dgm:prSet presAssocID="{C33DE7A2-A964-4545-8BDE-BBDFEE87721E}" presName="node" presStyleLbl="node1" presStyleIdx="2" presStyleCnt="3">
        <dgm:presLayoutVars>
          <dgm:bulletEnabled val="1"/>
        </dgm:presLayoutVars>
      </dgm:prSet>
      <dgm:spPr/>
    </dgm:pt>
  </dgm:ptLst>
  <dgm:cxnLst>
    <dgm:cxn modelId="{4FCA4E01-E74A-4CF8-BACC-E28C4B5EACED}" srcId="{F4BB8504-32E1-4382-A0FE-E34FEBD34E55}" destId="{A04806AC-41D0-4C6F-9FF2-079B862645F5}" srcOrd="0" destOrd="0" parTransId="{79214F99-E9FB-4C6B-8DF4-A1FBA2A77179}" sibTransId="{DD14B3FF-BBEE-49B6-A796-A5DA60347D77}"/>
    <dgm:cxn modelId="{BBC5D040-78A3-4D19-84CB-7467EFF97901}" srcId="{F4BB8504-32E1-4382-A0FE-E34FEBD34E55}" destId="{40042E17-4869-4132-AA78-ABD1062A5FBC}" srcOrd="1" destOrd="0" parTransId="{8C2BCA71-FED4-43B8-95A1-8C9DF9F2B391}" sibTransId="{39802551-8BDE-4822-B94F-285403A744C9}"/>
    <dgm:cxn modelId="{3B543C5C-702F-4F51-A70D-4526923AED00}" type="presOf" srcId="{DD14B3FF-BBEE-49B6-A796-A5DA60347D77}" destId="{024D61C0-7C32-488F-8F23-86565DA588FB}" srcOrd="0" destOrd="0" presId="urn:microsoft.com/office/officeart/2005/8/layout/process1"/>
    <dgm:cxn modelId="{9D140066-7DF2-4BBC-9213-304DFDEBABCF}" type="presOf" srcId="{F4BB8504-32E1-4382-A0FE-E34FEBD34E55}" destId="{324E0725-DC7F-4A92-9BB8-30CB1B8291EC}" srcOrd="0" destOrd="0" presId="urn:microsoft.com/office/officeart/2005/8/layout/process1"/>
    <dgm:cxn modelId="{1FA8796F-6E63-489F-A41A-DAF1E42D1438}" type="presOf" srcId="{C33DE7A2-A964-4545-8BDE-BBDFEE87721E}" destId="{8C733839-802C-43B2-9D78-BA7E5844AE1E}" srcOrd="0" destOrd="0" presId="urn:microsoft.com/office/officeart/2005/8/layout/process1"/>
    <dgm:cxn modelId="{D8266481-D455-4F09-9377-192000AB3837}" type="presOf" srcId="{39802551-8BDE-4822-B94F-285403A744C9}" destId="{061A5A47-B4F9-4AB2-AC9C-F767D8FA3C69}" srcOrd="0" destOrd="0" presId="urn:microsoft.com/office/officeart/2005/8/layout/process1"/>
    <dgm:cxn modelId="{B38B79A6-9899-4AA8-A802-9530E26AE9DD}" type="presOf" srcId="{A04806AC-41D0-4C6F-9FF2-079B862645F5}" destId="{A7C8584F-8D27-4F3D-AD67-2E83F92D5154}" srcOrd="0" destOrd="0" presId="urn:microsoft.com/office/officeart/2005/8/layout/process1"/>
    <dgm:cxn modelId="{C499F5D6-CBD7-46C5-ABC3-56A0E5F60025}" srcId="{F4BB8504-32E1-4382-A0FE-E34FEBD34E55}" destId="{C33DE7A2-A964-4545-8BDE-BBDFEE87721E}" srcOrd="2" destOrd="0" parTransId="{DDA13A0E-5A94-42EF-8EE5-145591B91495}" sibTransId="{B1072585-2C51-4655-848D-383CD68E6B19}"/>
    <dgm:cxn modelId="{6CEAC7E9-5900-4531-9D48-E791B451CC02}" type="presOf" srcId="{39802551-8BDE-4822-B94F-285403A744C9}" destId="{C69F6500-98B6-47D4-A012-35CA4C4EFB7C}" srcOrd="1" destOrd="0" presId="urn:microsoft.com/office/officeart/2005/8/layout/process1"/>
    <dgm:cxn modelId="{D4813BF4-8103-4D1D-A9F7-98756A448FC2}" type="presOf" srcId="{40042E17-4869-4132-AA78-ABD1062A5FBC}" destId="{849616E0-7307-4E54-9F1B-B6D1B206E23A}" srcOrd="0" destOrd="0" presId="urn:microsoft.com/office/officeart/2005/8/layout/process1"/>
    <dgm:cxn modelId="{36C30EF5-F5EC-4A0B-BE9C-0ED83A2C0F97}" type="presOf" srcId="{DD14B3FF-BBEE-49B6-A796-A5DA60347D77}" destId="{67E9B56F-5624-44A9-AE55-8586035348B3}" srcOrd="1" destOrd="0" presId="urn:microsoft.com/office/officeart/2005/8/layout/process1"/>
    <dgm:cxn modelId="{A02CDF22-8A5F-43DC-BCBC-D1EF2C88CD54}" type="presParOf" srcId="{324E0725-DC7F-4A92-9BB8-30CB1B8291EC}" destId="{A7C8584F-8D27-4F3D-AD67-2E83F92D5154}" srcOrd="0" destOrd="0" presId="urn:microsoft.com/office/officeart/2005/8/layout/process1"/>
    <dgm:cxn modelId="{3FA07D67-9826-428D-869E-EBA49A208897}" type="presParOf" srcId="{324E0725-DC7F-4A92-9BB8-30CB1B8291EC}" destId="{024D61C0-7C32-488F-8F23-86565DA588FB}" srcOrd="1" destOrd="0" presId="urn:microsoft.com/office/officeart/2005/8/layout/process1"/>
    <dgm:cxn modelId="{9C46D4E3-CBB8-4528-B94E-271E4E161156}" type="presParOf" srcId="{024D61C0-7C32-488F-8F23-86565DA588FB}" destId="{67E9B56F-5624-44A9-AE55-8586035348B3}" srcOrd="0" destOrd="0" presId="urn:microsoft.com/office/officeart/2005/8/layout/process1"/>
    <dgm:cxn modelId="{BB49F0C4-9556-437D-90FD-5ED336A5F19C}" type="presParOf" srcId="{324E0725-DC7F-4A92-9BB8-30CB1B8291EC}" destId="{849616E0-7307-4E54-9F1B-B6D1B206E23A}" srcOrd="2" destOrd="0" presId="urn:microsoft.com/office/officeart/2005/8/layout/process1"/>
    <dgm:cxn modelId="{45916626-DD69-4E0E-B260-F76342B61E56}" type="presParOf" srcId="{324E0725-DC7F-4A92-9BB8-30CB1B8291EC}" destId="{061A5A47-B4F9-4AB2-AC9C-F767D8FA3C69}" srcOrd="3" destOrd="0" presId="urn:microsoft.com/office/officeart/2005/8/layout/process1"/>
    <dgm:cxn modelId="{05B04B0F-B60F-4D6D-9F70-B559366FA985}" type="presParOf" srcId="{061A5A47-B4F9-4AB2-AC9C-F767D8FA3C69}" destId="{C69F6500-98B6-47D4-A012-35CA4C4EFB7C}" srcOrd="0" destOrd="0" presId="urn:microsoft.com/office/officeart/2005/8/layout/process1"/>
    <dgm:cxn modelId="{C64A7C3F-64FA-4934-8841-A4739C841361}" type="presParOf" srcId="{324E0725-DC7F-4A92-9BB8-30CB1B8291EC}" destId="{8C733839-802C-43B2-9D78-BA7E5844AE1E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608580-0C6D-49AC-A254-692E0E40C28D}" type="doc">
      <dgm:prSet loTypeId="urn:microsoft.com/office/officeart/2008/layout/AlternatingHexagon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B1EF3A2-5F76-4975-8BB4-8E6898F124E0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115</a:t>
          </a:r>
        </a:p>
      </dgm:t>
    </dgm:pt>
    <dgm:pt modelId="{496A9EFB-02F0-4287-86CB-DF90181E4093}" cxnId="{5AB9095B-FD4B-49B6-B92E-1C25244B5A6C}" type="parTrans">
      <dgm:prSet/>
      <dgm:spPr/>
      <dgm:t>
        <a:bodyPr/>
        <a:lstStyle/>
        <a:p>
          <a:endParaRPr lang="ru-RU"/>
        </a:p>
      </dgm:t>
    </dgm:pt>
    <dgm:pt modelId="{6195485F-B403-49D0-9684-8EF925CA9F0B}" cxnId="{5AB9095B-FD4B-49B6-B92E-1C25244B5A6C}" type="sibTrans">
      <dgm:prSet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</a:t>
          </a:r>
        </a:p>
        <a:p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9DA7D01-0D2C-4F1D-A679-339F86CD0E66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</a:t>
          </a:r>
        </a:p>
      </dgm:t>
    </dgm:pt>
    <dgm:pt modelId="{CA6B429B-CE09-47DF-B5E6-037BFB86AD88}" cxnId="{35CDE5EC-6290-4631-A12A-668BF7171886}" type="parTrans">
      <dgm:prSet/>
      <dgm:spPr/>
      <dgm:t>
        <a:bodyPr/>
        <a:lstStyle/>
        <a:p>
          <a:endParaRPr lang="ru-RU"/>
        </a:p>
      </dgm:t>
    </dgm:pt>
    <dgm:pt modelId="{84F3ABDB-1F20-4DFE-81A5-81D9F24A9978}" cxnId="{35CDE5EC-6290-4631-A12A-668BF7171886}" type="sibTrans">
      <dgm:prSet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117</a:t>
          </a:r>
        </a:p>
      </dgm:t>
    </dgm:pt>
    <dgm:pt modelId="{48FFA425-924B-4D47-B103-AE75D00390D8}">
      <dgm:prSet phldrT="[Текст]"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119</a:t>
          </a:r>
        </a:p>
      </dgm:t>
    </dgm:pt>
    <dgm:pt modelId="{6A60A991-FF43-4B49-B1F0-B6A6C48A03D0}" cxnId="{9C766649-76DE-436C-9B9C-27B3B7187A9C}" type="parTrans">
      <dgm:prSet/>
      <dgm:spPr/>
      <dgm:t>
        <a:bodyPr/>
        <a:lstStyle/>
        <a:p>
          <a:endParaRPr lang="ru-RU"/>
        </a:p>
      </dgm:t>
    </dgm:pt>
    <dgm:pt modelId="{58447AB9-E4D3-4402-8C37-993B59732720}" cxnId="{9C766649-76DE-436C-9B9C-27B3B7187A9C}" type="sibTrans">
      <dgm:prSet custT="1"/>
      <dgm:spPr>
        <a:solidFill>
          <a:srgbClr val="FFFF00"/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</a:t>
          </a:r>
        </a:p>
      </dgm:t>
    </dgm:pt>
    <dgm:pt modelId="{D9147638-7CCC-4FD2-80E0-747D7FC5832D}" type="pres">
      <dgm:prSet presAssocID="{E6608580-0C6D-49AC-A254-692E0E40C28D}" presName="Name0" presStyleCnt="0">
        <dgm:presLayoutVars>
          <dgm:chMax/>
          <dgm:chPref/>
          <dgm:dir/>
          <dgm:animLvl val="lvl"/>
        </dgm:presLayoutVars>
      </dgm:prSet>
      <dgm:spPr/>
    </dgm:pt>
    <dgm:pt modelId="{BAA7FF8A-1562-4422-86FA-ED0CFF61C477}" type="pres">
      <dgm:prSet presAssocID="{FB1EF3A2-5F76-4975-8BB4-8E6898F124E0}" presName="composite" presStyleCnt="0"/>
      <dgm:spPr/>
    </dgm:pt>
    <dgm:pt modelId="{26EDEFD3-14F1-49DE-BB5C-784C9416312F}" type="pres">
      <dgm:prSet presAssocID="{FB1EF3A2-5F76-4975-8BB4-8E6898F124E0}" presName="Parent1" presStyleLbl="node1" presStyleIdx="0" presStyleCnt="6">
        <dgm:presLayoutVars>
          <dgm:chMax val="1"/>
          <dgm:chPref val="1"/>
          <dgm:bulletEnabled val="1"/>
        </dgm:presLayoutVars>
      </dgm:prSet>
      <dgm:spPr/>
    </dgm:pt>
    <dgm:pt modelId="{068E9A7B-5FCA-451B-8AF6-84FF0315AB91}" type="pres">
      <dgm:prSet presAssocID="{FB1EF3A2-5F76-4975-8BB4-8E6898F124E0}" presName="Childtext1" presStyleLbl="revTx" presStyleIdx="0" presStyleCnt="3">
        <dgm:presLayoutVars>
          <dgm:chMax val="0"/>
          <dgm:chPref val="0"/>
          <dgm:bulletEnabled val="1"/>
        </dgm:presLayoutVars>
      </dgm:prSet>
      <dgm:spPr/>
    </dgm:pt>
    <dgm:pt modelId="{F3DE87F2-0C4B-4432-89D2-D27BD69B925F}" type="pres">
      <dgm:prSet presAssocID="{FB1EF3A2-5F76-4975-8BB4-8E6898F124E0}" presName="BalanceSpacing" presStyleCnt="0"/>
      <dgm:spPr/>
    </dgm:pt>
    <dgm:pt modelId="{BD76570F-FDD9-4622-BA59-CBA967CBB45D}" type="pres">
      <dgm:prSet presAssocID="{FB1EF3A2-5F76-4975-8BB4-8E6898F124E0}" presName="BalanceSpacing1" presStyleCnt="0"/>
      <dgm:spPr/>
    </dgm:pt>
    <dgm:pt modelId="{1F259D36-1BDF-47EA-A556-BC8D3E148D81}" type="pres">
      <dgm:prSet presAssocID="{6195485F-B403-49D0-9684-8EF925CA9F0B}" presName="Accent1Text" presStyleLbl="node1" presStyleIdx="1" presStyleCnt="6"/>
      <dgm:spPr/>
    </dgm:pt>
    <dgm:pt modelId="{2222E81C-A3AE-4297-9660-1FC09E9A7938}" type="pres">
      <dgm:prSet presAssocID="{6195485F-B403-49D0-9684-8EF925CA9F0B}" presName="spaceBetweenRectangles" presStyleCnt="0"/>
      <dgm:spPr/>
    </dgm:pt>
    <dgm:pt modelId="{9CA08FA6-A8E3-4DC7-9933-37B19C69B400}" type="pres">
      <dgm:prSet presAssocID="{29DA7D01-0D2C-4F1D-A679-339F86CD0E66}" presName="composite" presStyleCnt="0"/>
      <dgm:spPr/>
    </dgm:pt>
    <dgm:pt modelId="{1332FB64-287B-4B60-9FEB-BE7C35F7F46D}" type="pres">
      <dgm:prSet presAssocID="{29DA7D01-0D2C-4F1D-A679-339F86CD0E66}" presName="Parent1" presStyleLbl="node1" presStyleIdx="2" presStyleCnt="6">
        <dgm:presLayoutVars>
          <dgm:chMax val="1"/>
          <dgm:chPref val="1"/>
          <dgm:bulletEnabled val="1"/>
        </dgm:presLayoutVars>
      </dgm:prSet>
      <dgm:spPr/>
    </dgm:pt>
    <dgm:pt modelId="{069F99FA-601D-4AA5-B710-961B9D770CEA}" type="pres">
      <dgm:prSet presAssocID="{29DA7D01-0D2C-4F1D-A679-339F86CD0E66}" presName="Childtext1" presStyleLbl="revTx" presStyleIdx="1" presStyleCnt="3">
        <dgm:presLayoutVars>
          <dgm:chMax val="0"/>
          <dgm:chPref val="0"/>
          <dgm:bulletEnabled val="1"/>
        </dgm:presLayoutVars>
      </dgm:prSet>
      <dgm:spPr/>
    </dgm:pt>
    <dgm:pt modelId="{61D4379E-F324-4630-B526-AA363DFB9B88}" type="pres">
      <dgm:prSet presAssocID="{29DA7D01-0D2C-4F1D-A679-339F86CD0E66}" presName="BalanceSpacing" presStyleCnt="0"/>
      <dgm:spPr/>
    </dgm:pt>
    <dgm:pt modelId="{3B7D010A-80CA-4378-B251-8BA462BBDF53}" type="pres">
      <dgm:prSet presAssocID="{29DA7D01-0D2C-4F1D-A679-339F86CD0E66}" presName="BalanceSpacing1" presStyleCnt="0"/>
      <dgm:spPr/>
    </dgm:pt>
    <dgm:pt modelId="{9FAC99B6-2AA2-47DE-AAC9-CCDA3B7E2F7C}" type="pres">
      <dgm:prSet presAssocID="{84F3ABDB-1F20-4DFE-81A5-81D9F24A9978}" presName="Accent1Text" presStyleLbl="node1" presStyleIdx="3" presStyleCnt="6"/>
      <dgm:spPr/>
    </dgm:pt>
    <dgm:pt modelId="{05D1D44F-0FC1-48F9-A7DC-57332841C4B3}" type="pres">
      <dgm:prSet presAssocID="{84F3ABDB-1F20-4DFE-81A5-81D9F24A9978}" presName="spaceBetweenRectangles" presStyleCnt="0"/>
      <dgm:spPr/>
    </dgm:pt>
    <dgm:pt modelId="{4FCA5C61-6282-41DF-882F-816DC770346A}" type="pres">
      <dgm:prSet presAssocID="{48FFA425-924B-4D47-B103-AE75D00390D8}" presName="composite" presStyleCnt="0"/>
      <dgm:spPr/>
    </dgm:pt>
    <dgm:pt modelId="{702EA4C4-3F90-43D2-BD48-85217FB40B38}" type="pres">
      <dgm:prSet presAssocID="{48FFA425-924B-4D47-B103-AE75D00390D8}" presName="Parent1" presStyleLbl="node1" presStyleIdx="4" presStyleCnt="6">
        <dgm:presLayoutVars>
          <dgm:chMax val="1"/>
          <dgm:chPref val="1"/>
          <dgm:bulletEnabled val="1"/>
        </dgm:presLayoutVars>
      </dgm:prSet>
      <dgm:spPr/>
    </dgm:pt>
    <dgm:pt modelId="{10F95827-5AE2-4008-A744-F24BF8E7D2AB}" type="pres">
      <dgm:prSet presAssocID="{48FFA425-924B-4D47-B103-AE75D00390D8}" presName="Childtext1" presStyleLbl="revTx" presStyleIdx="2" presStyleCnt="3">
        <dgm:presLayoutVars>
          <dgm:chMax val="0"/>
          <dgm:chPref val="0"/>
          <dgm:bulletEnabled val="1"/>
        </dgm:presLayoutVars>
      </dgm:prSet>
      <dgm:spPr/>
    </dgm:pt>
    <dgm:pt modelId="{264EBD2E-6F35-415E-82C8-19300E110C4E}" type="pres">
      <dgm:prSet presAssocID="{48FFA425-924B-4D47-B103-AE75D00390D8}" presName="BalanceSpacing" presStyleCnt="0"/>
      <dgm:spPr/>
    </dgm:pt>
    <dgm:pt modelId="{5D1FD75D-3A3E-41A6-9D99-501AA0D48D24}" type="pres">
      <dgm:prSet presAssocID="{48FFA425-924B-4D47-B103-AE75D00390D8}" presName="BalanceSpacing1" presStyleCnt="0"/>
      <dgm:spPr/>
    </dgm:pt>
    <dgm:pt modelId="{C1BEAECD-99FF-4F71-97BE-23EC7EFCA9D3}" type="pres">
      <dgm:prSet presAssocID="{58447AB9-E4D3-4402-8C37-993B59732720}" presName="Accent1Text" presStyleLbl="node1" presStyleIdx="5" presStyleCnt="6"/>
      <dgm:spPr/>
    </dgm:pt>
  </dgm:ptLst>
  <dgm:cxnLst>
    <dgm:cxn modelId="{5AB9095B-FD4B-49B6-B92E-1C25244B5A6C}" srcId="{E6608580-0C6D-49AC-A254-692E0E40C28D}" destId="{FB1EF3A2-5F76-4975-8BB4-8E6898F124E0}" srcOrd="0" destOrd="0" parTransId="{496A9EFB-02F0-4287-86CB-DF90181E4093}" sibTransId="{6195485F-B403-49D0-9684-8EF925CA9F0B}"/>
    <dgm:cxn modelId="{663AD260-31E2-4991-B4F7-D1955E621D20}" type="presOf" srcId="{FB1EF3A2-5F76-4975-8BB4-8E6898F124E0}" destId="{26EDEFD3-14F1-49DE-BB5C-784C9416312F}" srcOrd="0" destOrd="0" presId="urn:microsoft.com/office/officeart/2008/layout/AlternatingHexagons"/>
    <dgm:cxn modelId="{BF0D7446-9043-4DE3-BB7B-99ECDF17C810}" type="presOf" srcId="{E6608580-0C6D-49AC-A254-692E0E40C28D}" destId="{D9147638-7CCC-4FD2-80E0-747D7FC5832D}" srcOrd="0" destOrd="0" presId="urn:microsoft.com/office/officeart/2008/layout/AlternatingHexagons"/>
    <dgm:cxn modelId="{9C766649-76DE-436C-9B9C-27B3B7187A9C}" srcId="{E6608580-0C6D-49AC-A254-692E0E40C28D}" destId="{48FFA425-924B-4D47-B103-AE75D00390D8}" srcOrd="2" destOrd="0" parTransId="{6A60A991-FF43-4B49-B1F0-B6A6C48A03D0}" sibTransId="{58447AB9-E4D3-4402-8C37-993B59732720}"/>
    <dgm:cxn modelId="{1EDECE54-AA4B-4C1C-8B9C-C1CFBCAE45B2}" type="presOf" srcId="{48FFA425-924B-4D47-B103-AE75D00390D8}" destId="{702EA4C4-3F90-43D2-BD48-85217FB40B38}" srcOrd="0" destOrd="0" presId="urn:microsoft.com/office/officeart/2008/layout/AlternatingHexagons"/>
    <dgm:cxn modelId="{4B768576-048E-46B7-BEFA-79881FCF2A3C}" type="presOf" srcId="{84F3ABDB-1F20-4DFE-81A5-81D9F24A9978}" destId="{9FAC99B6-2AA2-47DE-AAC9-CCDA3B7E2F7C}" srcOrd="0" destOrd="0" presId="urn:microsoft.com/office/officeart/2008/layout/AlternatingHexagons"/>
    <dgm:cxn modelId="{649B2BB8-7E76-41EC-85C1-BB02BE1C81A3}" type="presOf" srcId="{6195485F-B403-49D0-9684-8EF925CA9F0B}" destId="{1F259D36-1BDF-47EA-A556-BC8D3E148D81}" srcOrd="0" destOrd="0" presId="urn:microsoft.com/office/officeart/2008/layout/AlternatingHexagons"/>
    <dgm:cxn modelId="{AB0245C2-3509-4D48-A808-C6EA26659747}" type="presOf" srcId="{58447AB9-E4D3-4402-8C37-993B59732720}" destId="{C1BEAECD-99FF-4F71-97BE-23EC7EFCA9D3}" srcOrd="0" destOrd="0" presId="urn:microsoft.com/office/officeart/2008/layout/AlternatingHexagons"/>
    <dgm:cxn modelId="{42E942E0-0982-4C6A-A765-169A9C8BFB7D}" type="presOf" srcId="{29DA7D01-0D2C-4F1D-A679-339F86CD0E66}" destId="{1332FB64-287B-4B60-9FEB-BE7C35F7F46D}" srcOrd="0" destOrd="0" presId="urn:microsoft.com/office/officeart/2008/layout/AlternatingHexagons"/>
    <dgm:cxn modelId="{35CDE5EC-6290-4631-A12A-668BF7171886}" srcId="{E6608580-0C6D-49AC-A254-692E0E40C28D}" destId="{29DA7D01-0D2C-4F1D-A679-339F86CD0E66}" srcOrd="1" destOrd="0" parTransId="{CA6B429B-CE09-47DF-B5E6-037BFB86AD88}" sibTransId="{84F3ABDB-1F20-4DFE-81A5-81D9F24A9978}"/>
    <dgm:cxn modelId="{BC6C4773-417F-496B-AF0E-06667490DA1E}" type="presParOf" srcId="{D9147638-7CCC-4FD2-80E0-747D7FC5832D}" destId="{BAA7FF8A-1562-4422-86FA-ED0CFF61C477}" srcOrd="0" destOrd="0" presId="urn:microsoft.com/office/officeart/2008/layout/AlternatingHexagons"/>
    <dgm:cxn modelId="{BFB9C2C6-BAEA-45BD-81C0-495F475F1E69}" type="presParOf" srcId="{BAA7FF8A-1562-4422-86FA-ED0CFF61C477}" destId="{26EDEFD3-14F1-49DE-BB5C-784C9416312F}" srcOrd="0" destOrd="0" presId="urn:microsoft.com/office/officeart/2008/layout/AlternatingHexagons"/>
    <dgm:cxn modelId="{2656468C-735A-4FA9-B508-2CF14C14CF07}" type="presParOf" srcId="{BAA7FF8A-1562-4422-86FA-ED0CFF61C477}" destId="{068E9A7B-5FCA-451B-8AF6-84FF0315AB91}" srcOrd="1" destOrd="0" presId="urn:microsoft.com/office/officeart/2008/layout/AlternatingHexagons"/>
    <dgm:cxn modelId="{99E0F3B4-0A86-4234-B463-74161774C6B0}" type="presParOf" srcId="{BAA7FF8A-1562-4422-86FA-ED0CFF61C477}" destId="{F3DE87F2-0C4B-4432-89D2-D27BD69B925F}" srcOrd="2" destOrd="0" presId="urn:microsoft.com/office/officeart/2008/layout/AlternatingHexagons"/>
    <dgm:cxn modelId="{EB294DE5-42E6-48AA-9B2A-BA66182BE3AD}" type="presParOf" srcId="{BAA7FF8A-1562-4422-86FA-ED0CFF61C477}" destId="{BD76570F-FDD9-4622-BA59-CBA967CBB45D}" srcOrd="3" destOrd="0" presId="urn:microsoft.com/office/officeart/2008/layout/AlternatingHexagons"/>
    <dgm:cxn modelId="{59A1746E-A069-4D02-846F-5083AE0F7FF5}" type="presParOf" srcId="{BAA7FF8A-1562-4422-86FA-ED0CFF61C477}" destId="{1F259D36-1BDF-47EA-A556-BC8D3E148D81}" srcOrd="4" destOrd="0" presId="urn:microsoft.com/office/officeart/2008/layout/AlternatingHexagons"/>
    <dgm:cxn modelId="{2E843B17-B745-4535-8229-85888DF6E8A5}" type="presParOf" srcId="{D9147638-7CCC-4FD2-80E0-747D7FC5832D}" destId="{2222E81C-A3AE-4297-9660-1FC09E9A7938}" srcOrd="1" destOrd="0" presId="urn:microsoft.com/office/officeart/2008/layout/AlternatingHexagons"/>
    <dgm:cxn modelId="{6B1A8E89-1856-4124-93EB-F9798EB7D2D0}" type="presParOf" srcId="{D9147638-7CCC-4FD2-80E0-747D7FC5832D}" destId="{9CA08FA6-A8E3-4DC7-9933-37B19C69B400}" srcOrd="2" destOrd="0" presId="urn:microsoft.com/office/officeart/2008/layout/AlternatingHexagons"/>
    <dgm:cxn modelId="{9FE4C749-2F26-414E-9F1A-E5B75DB5FB62}" type="presParOf" srcId="{9CA08FA6-A8E3-4DC7-9933-37B19C69B400}" destId="{1332FB64-287B-4B60-9FEB-BE7C35F7F46D}" srcOrd="0" destOrd="0" presId="urn:microsoft.com/office/officeart/2008/layout/AlternatingHexagons"/>
    <dgm:cxn modelId="{931C8BDE-36C5-4E51-92F4-D6C4D2A0F599}" type="presParOf" srcId="{9CA08FA6-A8E3-4DC7-9933-37B19C69B400}" destId="{069F99FA-601D-4AA5-B710-961B9D770CEA}" srcOrd="1" destOrd="0" presId="urn:microsoft.com/office/officeart/2008/layout/AlternatingHexagons"/>
    <dgm:cxn modelId="{84B75510-1104-4161-928B-79B6E059D489}" type="presParOf" srcId="{9CA08FA6-A8E3-4DC7-9933-37B19C69B400}" destId="{61D4379E-F324-4630-B526-AA363DFB9B88}" srcOrd="2" destOrd="0" presId="urn:microsoft.com/office/officeart/2008/layout/AlternatingHexagons"/>
    <dgm:cxn modelId="{3D63581C-8F91-485D-A0EF-C8CCACACA28E}" type="presParOf" srcId="{9CA08FA6-A8E3-4DC7-9933-37B19C69B400}" destId="{3B7D010A-80CA-4378-B251-8BA462BBDF53}" srcOrd="3" destOrd="0" presId="urn:microsoft.com/office/officeart/2008/layout/AlternatingHexagons"/>
    <dgm:cxn modelId="{8A927FE2-4290-4178-958C-003CE2D768B1}" type="presParOf" srcId="{9CA08FA6-A8E3-4DC7-9933-37B19C69B400}" destId="{9FAC99B6-2AA2-47DE-AAC9-CCDA3B7E2F7C}" srcOrd="4" destOrd="0" presId="urn:microsoft.com/office/officeart/2008/layout/AlternatingHexagons"/>
    <dgm:cxn modelId="{4B4EF4CC-72B5-40B7-AD76-8D0D8213FAB8}" type="presParOf" srcId="{D9147638-7CCC-4FD2-80E0-747D7FC5832D}" destId="{05D1D44F-0FC1-48F9-A7DC-57332841C4B3}" srcOrd="3" destOrd="0" presId="urn:microsoft.com/office/officeart/2008/layout/AlternatingHexagons"/>
    <dgm:cxn modelId="{14BC51E5-DE50-4D4D-8AC7-3C07BE977C72}" type="presParOf" srcId="{D9147638-7CCC-4FD2-80E0-747D7FC5832D}" destId="{4FCA5C61-6282-41DF-882F-816DC770346A}" srcOrd="4" destOrd="0" presId="urn:microsoft.com/office/officeart/2008/layout/AlternatingHexagons"/>
    <dgm:cxn modelId="{976F3F46-B40B-49AD-AE6B-6042BC8FA0B4}" type="presParOf" srcId="{4FCA5C61-6282-41DF-882F-816DC770346A}" destId="{702EA4C4-3F90-43D2-BD48-85217FB40B38}" srcOrd="0" destOrd="0" presId="urn:microsoft.com/office/officeart/2008/layout/AlternatingHexagons"/>
    <dgm:cxn modelId="{B47EBE74-43F4-4B2C-A43D-8D05A57AEE06}" type="presParOf" srcId="{4FCA5C61-6282-41DF-882F-816DC770346A}" destId="{10F95827-5AE2-4008-A744-F24BF8E7D2AB}" srcOrd="1" destOrd="0" presId="urn:microsoft.com/office/officeart/2008/layout/AlternatingHexagons"/>
    <dgm:cxn modelId="{62CAA0C4-7FEE-4BCF-9147-A9481E0EC033}" type="presParOf" srcId="{4FCA5C61-6282-41DF-882F-816DC770346A}" destId="{264EBD2E-6F35-415E-82C8-19300E110C4E}" srcOrd="2" destOrd="0" presId="urn:microsoft.com/office/officeart/2008/layout/AlternatingHexagons"/>
    <dgm:cxn modelId="{E4264EB1-CD96-430C-A4FC-82000B776BD5}" type="presParOf" srcId="{4FCA5C61-6282-41DF-882F-816DC770346A}" destId="{5D1FD75D-3A3E-41A6-9D99-501AA0D48D24}" srcOrd="3" destOrd="0" presId="urn:microsoft.com/office/officeart/2008/layout/AlternatingHexagons"/>
    <dgm:cxn modelId="{096910D3-92A1-4ED0-A8C8-FB8D6084B263}" type="presParOf" srcId="{4FCA5C61-6282-41DF-882F-816DC770346A}" destId="{C1BEAECD-99FF-4F71-97BE-23EC7EFCA9D3}" srcOrd="4" destOrd="0" presId="urn:microsoft.com/office/officeart/2008/layout/AlternatingHexagon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00B84F6-9753-4F99-B115-439DCDBA9DDA}" type="doc">
      <dgm:prSet loTypeId="urn:microsoft.com/office/officeart/2005/8/layout/list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3858D0A-3961-4684-8CE2-3851B02BE3B5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- 276</a:t>
          </a:r>
        </a:p>
      </dgm:t>
    </dgm:pt>
    <dgm:pt modelId="{3CEFFED4-F3B2-4995-8934-D6FAB6517B72}" cxnId="{A122D2D0-15DA-4EB0-9C05-F02B97248C0E}" type="parTrans">
      <dgm:prSet/>
      <dgm:spPr/>
      <dgm:t>
        <a:bodyPr/>
        <a:lstStyle/>
        <a:p>
          <a:endParaRPr lang="ru-RU"/>
        </a:p>
      </dgm:t>
    </dgm:pt>
    <dgm:pt modelId="{7AF832B8-C34F-4183-9A5C-0BBD29B46823}" cxnId="{A122D2D0-15DA-4EB0-9C05-F02B97248C0E}" type="sibTrans">
      <dgm:prSet/>
      <dgm:spPr/>
      <dgm:t>
        <a:bodyPr/>
        <a:lstStyle/>
        <a:p>
          <a:endParaRPr lang="ru-RU"/>
        </a:p>
      </dgm:t>
    </dgm:pt>
    <dgm:pt modelId="{63C26963-F332-4D6E-9B6F-3C938F733C33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- 240</a:t>
          </a:r>
        </a:p>
      </dgm:t>
    </dgm:pt>
    <dgm:pt modelId="{896A1C67-AC8F-4972-BB33-8E49451B9FAB}" cxnId="{8AC3E725-EAA1-49C3-9134-4A252C009A38}" type="parTrans">
      <dgm:prSet/>
      <dgm:spPr/>
      <dgm:t>
        <a:bodyPr/>
        <a:lstStyle/>
        <a:p>
          <a:endParaRPr lang="ru-RU"/>
        </a:p>
      </dgm:t>
    </dgm:pt>
    <dgm:pt modelId="{9BF401AF-F7A7-4873-84E7-075C7BB1A2A4}" cxnId="{8AC3E725-EAA1-49C3-9134-4A252C009A38}" type="sibTrans">
      <dgm:prSet/>
      <dgm:spPr/>
      <dgm:t>
        <a:bodyPr/>
        <a:lstStyle/>
        <a:p>
          <a:endParaRPr lang="ru-RU"/>
        </a:p>
      </dgm:t>
    </dgm:pt>
    <dgm:pt modelId="{AF24F2EE-2C74-4EEA-A978-23F379453B8F}">
      <dgm:prSet phldrT="[Текст]" custT="1"/>
      <dgm:spPr>
        <a:solidFill>
          <a:schemeClr val="accent3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- 175</a:t>
          </a:r>
        </a:p>
      </dgm:t>
    </dgm:pt>
    <dgm:pt modelId="{94E73F63-BBB5-4708-8D66-9704CD4CFB8E}" cxnId="{B4847672-B0A3-436F-A686-FBCE3F9BA055}" type="parTrans">
      <dgm:prSet/>
      <dgm:spPr/>
      <dgm:t>
        <a:bodyPr/>
        <a:lstStyle/>
        <a:p>
          <a:endParaRPr lang="ru-RU"/>
        </a:p>
      </dgm:t>
    </dgm:pt>
    <dgm:pt modelId="{795C2CB8-D39A-46AE-A336-776BAF2E9406}" cxnId="{B4847672-B0A3-436F-A686-FBCE3F9BA055}" type="sibTrans">
      <dgm:prSet/>
      <dgm:spPr/>
      <dgm:t>
        <a:bodyPr/>
        <a:lstStyle/>
        <a:p>
          <a:endParaRPr lang="ru-RU"/>
        </a:p>
      </dgm:t>
    </dgm:pt>
    <dgm:pt modelId="{4511F35C-9E72-48C8-B1D5-364C07728F10}" type="pres">
      <dgm:prSet presAssocID="{A00B84F6-9753-4F99-B115-439DCDBA9DDA}" presName="linear" presStyleCnt="0">
        <dgm:presLayoutVars>
          <dgm:dir/>
          <dgm:animLvl val="lvl"/>
          <dgm:resizeHandles val="exact"/>
        </dgm:presLayoutVars>
      </dgm:prSet>
      <dgm:spPr/>
    </dgm:pt>
    <dgm:pt modelId="{F3C7150D-2044-4889-A001-9BB86C08624F}" type="pres">
      <dgm:prSet presAssocID="{13858D0A-3961-4684-8CE2-3851B02BE3B5}" presName="parentLin" presStyleCnt="0"/>
      <dgm:spPr/>
    </dgm:pt>
    <dgm:pt modelId="{2CDECA65-43A9-427A-B1BA-468871B0B273}" type="pres">
      <dgm:prSet presAssocID="{13858D0A-3961-4684-8CE2-3851B02BE3B5}" presName="parentLeftMargin" presStyleLbl="node1" presStyleIdx="0" presStyleCnt="3"/>
      <dgm:spPr/>
    </dgm:pt>
    <dgm:pt modelId="{49775552-06D3-40F0-9BA5-C6DC2CABB1E8}" type="pres">
      <dgm:prSet presAssocID="{13858D0A-3961-4684-8CE2-3851B02BE3B5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84B2370D-A73E-484B-AB42-ED46CE5BBAEB}" type="pres">
      <dgm:prSet presAssocID="{13858D0A-3961-4684-8CE2-3851B02BE3B5}" presName="negativeSpace" presStyleCnt="0"/>
      <dgm:spPr/>
    </dgm:pt>
    <dgm:pt modelId="{59215954-E4AA-41D7-B279-5060798803CD}" type="pres">
      <dgm:prSet presAssocID="{13858D0A-3961-4684-8CE2-3851B02BE3B5}" presName="childText" presStyleLbl="conFgAcc1" presStyleIdx="0" presStyleCnt="3">
        <dgm:presLayoutVars>
          <dgm:bulletEnabled val="1"/>
        </dgm:presLayoutVars>
      </dgm:prSet>
      <dgm:spPr/>
    </dgm:pt>
    <dgm:pt modelId="{61C6CDA5-4BDB-459E-A3C4-9D4E98497EB6}" type="pres">
      <dgm:prSet presAssocID="{7AF832B8-C34F-4183-9A5C-0BBD29B46823}" presName="spaceBetweenRectangles" presStyleCnt="0"/>
      <dgm:spPr/>
    </dgm:pt>
    <dgm:pt modelId="{A0F20809-6C55-4E1E-A3A6-2D2CFDA04DC1}" type="pres">
      <dgm:prSet presAssocID="{63C26963-F332-4D6E-9B6F-3C938F733C33}" presName="parentLin" presStyleCnt="0"/>
      <dgm:spPr/>
    </dgm:pt>
    <dgm:pt modelId="{2F20A147-ACAA-4BB5-94DC-6F44D77DB711}" type="pres">
      <dgm:prSet presAssocID="{63C26963-F332-4D6E-9B6F-3C938F733C33}" presName="parentLeftMargin" presStyleLbl="node1" presStyleIdx="0" presStyleCnt="3"/>
      <dgm:spPr/>
    </dgm:pt>
    <dgm:pt modelId="{D67EFEAC-E52F-433B-A117-CBB23DFA6155}" type="pres">
      <dgm:prSet presAssocID="{63C26963-F332-4D6E-9B6F-3C938F733C3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BA90B40D-DB57-46D1-89F5-94CC8405CFE6}" type="pres">
      <dgm:prSet presAssocID="{63C26963-F332-4D6E-9B6F-3C938F733C33}" presName="negativeSpace" presStyleCnt="0"/>
      <dgm:spPr/>
    </dgm:pt>
    <dgm:pt modelId="{310AFA07-A6B8-4266-99BE-9B4F432CDB12}" type="pres">
      <dgm:prSet presAssocID="{63C26963-F332-4D6E-9B6F-3C938F733C33}" presName="childText" presStyleLbl="conFgAcc1" presStyleIdx="1" presStyleCnt="3">
        <dgm:presLayoutVars>
          <dgm:bulletEnabled val="1"/>
        </dgm:presLayoutVars>
      </dgm:prSet>
      <dgm:spPr/>
    </dgm:pt>
    <dgm:pt modelId="{69826AB6-156A-40B8-A66F-0DAC109CD283}" type="pres">
      <dgm:prSet presAssocID="{9BF401AF-F7A7-4873-84E7-075C7BB1A2A4}" presName="spaceBetweenRectangles" presStyleCnt="0"/>
      <dgm:spPr/>
    </dgm:pt>
    <dgm:pt modelId="{1C2ED99A-3B90-4FCC-9D72-9FD5CFF4E056}" type="pres">
      <dgm:prSet presAssocID="{AF24F2EE-2C74-4EEA-A978-23F379453B8F}" presName="parentLin" presStyleCnt="0"/>
      <dgm:spPr/>
    </dgm:pt>
    <dgm:pt modelId="{EB2F9A57-8177-4F73-AE70-008F02DC0740}" type="pres">
      <dgm:prSet presAssocID="{AF24F2EE-2C74-4EEA-A978-23F379453B8F}" presName="parentLeftMargin" presStyleLbl="node1" presStyleIdx="1" presStyleCnt="3"/>
      <dgm:spPr/>
    </dgm:pt>
    <dgm:pt modelId="{A10F68F9-F929-4EBA-9BFC-C220FF36F677}" type="pres">
      <dgm:prSet presAssocID="{AF24F2EE-2C74-4EEA-A978-23F379453B8F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4590312-7914-4A4C-83BD-A8473AF359A0}" type="pres">
      <dgm:prSet presAssocID="{AF24F2EE-2C74-4EEA-A978-23F379453B8F}" presName="negativeSpace" presStyleCnt="0"/>
      <dgm:spPr/>
    </dgm:pt>
    <dgm:pt modelId="{9713DBAC-9FD3-4DDD-ACB7-405507E68791}" type="pres">
      <dgm:prSet presAssocID="{AF24F2EE-2C74-4EEA-A978-23F379453B8F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8AC3E725-EAA1-49C3-9134-4A252C009A38}" srcId="{A00B84F6-9753-4F99-B115-439DCDBA9DDA}" destId="{63C26963-F332-4D6E-9B6F-3C938F733C33}" srcOrd="1" destOrd="0" parTransId="{896A1C67-AC8F-4972-BB33-8E49451B9FAB}" sibTransId="{9BF401AF-F7A7-4873-84E7-075C7BB1A2A4}"/>
    <dgm:cxn modelId="{FA47A92B-9192-4F1D-A6DC-49EED99D2633}" type="presOf" srcId="{AF24F2EE-2C74-4EEA-A978-23F379453B8F}" destId="{EB2F9A57-8177-4F73-AE70-008F02DC0740}" srcOrd="0" destOrd="0" presId="urn:microsoft.com/office/officeart/2005/8/layout/list1"/>
    <dgm:cxn modelId="{B4847672-B0A3-436F-A686-FBCE3F9BA055}" srcId="{A00B84F6-9753-4F99-B115-439DCDBA9DDA}" destId="{AF24F2EE-2C74-4EEA-A978-23F379453B8F}" srcOrd="2" destOrd="0" parTransId="{94E73F63-BBB5-4708-8D66-9704CD4CFB8E}" sibTransId="{795C2CB8-D39A-46AE-A336-776BAF2E9406}"/>
    <dgm:cxn modelId="{988F7758-DF58-4442-A324-5DCEA81EF91D}" type="presOf" srcId="{13858D0A-3961-4684-8CE2-3851B02BE3B5}" destId="{2CDECA65-43A9-427A-B1BA-468871B0B273}" srcOrd="0" destOrd="0" presId="urn:microsoft.com/office/officeart/2005/8/layout/list1"/>
    <dgm:cxn modelId="{8B0BD497-1EDD-462E-ACFA-A342B0F22C25}" type="presOf" srcId="{AF24F2EE-2C74-4EEA-A978-23F379453B8F}" destId="{A10F68F9-F929-4EBA-9BFC-C220FF36F677}" srcOrd="1" destOrd="0" presId="urn:microsoft.com/office/officeart/2005/8/layout/list1"/>
    <dgm:cxn modelId="{2377FEAF-0449-4EDB-9D81-1A770A13C50E}" type="presOf" srcId="{13858D0A-3961-4684-8CE2-3851B02BE3B5}" destId="{49775552-06D3-40F0-9BA5-C6DC2CABB1E8}" srcOrd="1" destOrd="0" presId="urn:microsoft.com/office/officeart/2005/8/layout/list1"/>
    <dgm:cxn modelId="{9A8F9FB9-2196-43BA-8CC8-AA1DDA898B57}" type="presOf" srcId="{63C26963-F332-4D6E-9B6F-3C938F733C33}" destId="{D67EFEAC-E52F-433B-A117-CBB23DFA6155}" srcOrd="1" destOrd="0" presId="urn:microsoft.com/office/officeart/2005/8/layout/list1"/>
    <dgm:cxn modelId="{F13249CB-03D5-4204-A424-CBB84C96AC92}" type="presOf" srcId="{A00B84F6-9753-4F99-B115-439DCDBA9DDA}" destId="{4511F35C-9E72-48C8-B1D5-364C07728F10}" srcOrd="0" destOrd="0" presId="urn:microsoft.com/office/officeart/2005/8/layout/list1"/>
    <dgm:cxn modelId="{A122D2D0-15DA-4EB0-9C05-F02B97248C0E}" srcId="{A00B84F6-9753-4F99-B115-439DCDBA9DDA}" destId="{13858D0A-3961-4684-8CE2-3851B02BE3B5}" srcOrd="0" destOrd="0" parTransId="{3CEFFED4-F3B2-4995-8934-D6FAB6517B72}" sibTransId="{7AF832B8-C34F-4183-9A5C-0BBD29B46823}"/>
    <dgm:cxn modelId="{DFA76CDF-66B8-4D37-9C2C-AEE56231668C}" type="presOf" srcId="{63C26963-F332-4D6E-9B6F-3C938F733C33}" destId="{2F20A147-ACAA-4BB5-94DC-6F44D77DB711}" srcOrd="0" destOrd="0" presId="urn:microsoft.com/office/officeart/2005/8/layout/list1"/>
    <dgm:cxn modelId="{A75D3604-E2A3-4766-9DFA-1079EABD6E43}" type="presParOf" srcId="{4511F35C-9E72-48C8-B1D5-364C07728F10}" destId="{F3C7150D-2044-4889-A001-9BB86C08624F}" srcOrd="0" destOrd="0" presId="urn:microsoft.com/office/officeart/2005/8/layout/list1"/>
    <dgm:cxn modelId="{2F9F04C3-9C9C-4AF6-96D2-5E317B9D070A}" type="presParOf" srcId="{F3C7150D-2044-4889-A001-9BB86C08624F}" destId="{2CDECA65-43A9-427A-B1BA-468871B0B273}" srcOrd="0" destOrd="0" presId="urn:microsoft.com/office/officeart/2005/8/layout/list1"/>
    <dgm:cxn modelId="{EB8520FD-1CC2-4E9A-A4BD-18A05E2837E8}" type="presParOf" srcId="{F3C7150D-2044-4889-A001-9BB86C08624F}" destId="{49775552-06D3-40F0-9BA5-C6DC2CABB1E8}" srcOrd="1" destOrd="0" presId="urn:microsoft.com/office/officeart/2005/8/layout/list1"/>
    <dgm:cxn modelId="{2BB29415-12CD-4F4F-A68A-B4AB603A34B0}" type="presParOf" srcId="{4511F35C-9E72-48C8-B1D5-364C07728F10}" destId="{84B2370D-A73E-484B-AB42-ED46CE5BBAEB}" srcOrd="1" destOrd="0" presId="urn:microsoft.com/office/officeart/2005/8/layout/list1"/>
    <dgm:cxn modelId="{5D2F2AF7-74CB-455B-889D-255A6EC60A3C}" type="presParOf" srcId="{4511F35C-9E72-48C8-B1D5-364C07728F10}" destId="{59215954-E4AA-41D7-B279-5060798803CD}" srcOrd="2" destOrd="0" presId="urn:microsoft.com/office/officeart/2005/8/layout/list1"/>
    <dgm:cxn modelId="{0DDFBCD0-B01D-49F5-A9DC-B67121BD0BEB}" type="presParOf" srcId="{4511F35C-9E72-48C8-B1D5-364C07728F10}" destId="{61C6CDA5-4BDB-459E-A3C4-9D4E98497EB6}" srcOrd="3" destOrd="0" presId="urn:microsoft.com/office/officeart/2005/8/layout/list1"/>
    <dgm:cxn modelId="{0D534CAC-F1BA-4909-BF50-167592565E86}" type="presParOf" srcId="{4511F35C-9E72-48C8-B1D5-364C07728F10}" destId="{A0F20809-6C55-4E1E-A3A6-2D2CFDA04DC1}" srcOrd="4" destOrd="0" presId="urn:microsoft.com/office/officeart/2005/8/layout/list1"/>
    <dgm:cxn modelId="{EF7636F4-DFDE-4C42-A08D-472DC8B5EB79}" type="presParOf" srcId="{A0F20809-6C55-4E1E-A3A6-2D2CFDA04DC1}" destId="{2F20A147-ACAA-4BB5-94DC-6F44D77DB711}" srcOrd="0" destOrd="0" presId="urn:microsoft.com/office/officeart/2005/8/layout/list1"/>
    <dgm:cxn modelId="{9533CAB3-AD20-4F76-A3C9-FD326F5B0BBB}" type="presParOf" srcId="{A0F20809-6C55-4E1E-A3A6-2D2CFDA04DC1}" destId="{D67EFEAC-E52F-433B-A117-CBB23DFA6155}" srcOrd="1" destOrd="0" presId="urn:microsoft.com/office/officeart/2005/8/layout/list1"/>
    <dgm:cxn modelId="{96043BC5-A435-4C81-9AFE-E90B26481007}" type="presParOf" srcId="{4511F35C-9E72-48C8-B1D5-364C07728F10}" destId="{BA90B40D-DB57-46D1-89F5-94CC8405CFE6}" srcOrd="5" destOrd="0" presId="urn:microsoft.com/office/officeart/2005/8/layout/list1"/>
    <dgm:cxn modelId="{AC9F87C3-5D58-4BAA-8F21-8C4BB582DE78}" type="presParOf" srcId="{4511F35C-9E72-48C8-B1D5-364C07728F10}" destId="{310AFA07-A6B8-4266-99BE-9B4F432CDB12}" srcOrd="6" destOrd="0" presId="urn:microsoft.com/office/officeart/2005/8/layout/list1"/>
    <dgm:cxn modelId="{7CA55FF2-44E6-44AB-9B40-789AC7ED1785}" type="presParOf" srcId="{4511F35C-9E72-48C8-B1D5-364C07728F10}" destId="{69826AB6-156A-40B8-A66F-0DAC109CD283}" srcOrd="7" destOrd="0" presId="urn:microsoft.com/office/officeart/2005/8/layout/list1"/>
    <dgm:cxn modelId="{686AC345-7709-4E1B-96A4-6F3731343690}" type="presParOf" srcId="{4511F35C-9E72-48C8-B1D5-364C07728F10}" destId="{1C2ED99A-3B90-4FCC-9D72-9FD5CFF4E056}" srcOrd="8" destOrd="0" presId="urn:microsoft.com/office/officeart/2005/8/layout/list1"/>
    <dgm:cxn modelId="{1BEFD7CE-B49D-4603-9D66-8D1643572B6E}" type="presParOf" srcId="{1C2ED99A-3B90-4FCC-9D72-9FD5CFF4E056}" destId="{EB2F9A57-8177-4F73-AE70-008F02DC0740}" srcOrd="0" destOrd="0" presId="urn:microsoft.com/office/officeart/2005/8/layout/list1"/>
    <dgm:cxn modelId="{78A54979-0A1D-4BB1-8D45-174F5C569503}" type="presParOf" srcId="{1C2ED99A-3B90-4FCC-9D72-9FD5CFF4E056}" destId="{A10F68F9-F929-4EBA-9BFC-C220FF36F677}" srcOrd="1" destOrd="0" presId="urn:microsoft.com/office/officeart/2005/8/layout/list1"/>
    <dgm:cxn modelId="{43911C53-48CD-4998-B20D-1C6BFFFCB342}" type="presParOf" srcId="{4511F35C-9E72-48C8-B1D5-364C07728F10}" destId="{94590312-7914-4A4C-83BD-A8473AF359A0}" srcOrd="9" destOrd="0" presId="urn:microsoft.com/office/officeart/2005/8/layout/list1"/>
    <dgm:cxn modelId="{B42CFA4A-2FF4-4CC0-843C-35F2DCED32BB}" type="presParOf" srcId="{4511F35C-9E72-48C8-B1D5-364C07728F10}" destId="{9713DBAC-9FD3-4DDD-ACB7-405507E68791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5B255F-198E-4F53-AAAA-58290F620110}" type="doc">
      <dgm:prSet loTypeId="urn:microsoft.com/office/officeart/2005/8/layout/lProcess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6628EAF-32BC-41F5-8FAB-0924CBEAA08F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</a:t>
          </a:r>
        </a:p>
      </dgm:t>
    </dgm:pt>
    <dgm:pt modelId="{4F2846BA-67DE-41BF-80FC-3D163A566E74}" cxnId="{5E721121-DE01-4246-9E7B-C3DCE539362C}" type="parTrans">
      <dgm:prSet/>
      <dgm:spPr/>
      <dgm:t>
        <a:bodyPr/>
        <a:lstStyle/>
        <a:p>
          <a:endParaRPr lang="ru-RU"/>
        </a:p>
      </dgm:t>
    </dgm:pt>
    <dgm:pt modelId="{FFE8A884-F5CB-493E-8A37-FAD7115BBE9D}" cxnId="{5E721121-DE01-4246-9E7B-C3DCE539362C}" type="sibTrans">
      <dgm:prSet/>
      <dgm:spPr/>
      <dgm:t>
        <a:bodyPr/>
        <a:lstStyle/>
        <a:p>
          <a:endParaRPr lang="ru-RU"/>
        </a:p>
      </dgm:t>
    </dgm:pt>
    <dgm:pt modelId="{4C100F15-BC24-48A0-B73B-62B107199BB5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-161</a:t>
          </a:r>
        </a:p>
      </dgm:t>
    </dgm:pt>
    <dgm:pt modelId="{301DC833-DDFE-4416-B496-DD806D0ABFEC}" cxnId="{BE8C1A6A-0525-47BF-8787-7406B13086B6}" type="parTrans">
      <dgm:prSet/>
      <dgm:spPr/>
      <dgm:t>
        <a:bodyPr/>
        <a:lstStyle/>
        <a:p>
          <a:endParaRPr lang="ru-RU"/>
        </a:p>
      </dgm:t>
    </dgm:pt>
    <dgm:pt modelId="{5879BE2A-BCCC-44EC-8D82-F5B7983FDF7A}" cxnId="{BE8C1A6A-0525-47BF-8787-7406B13086B6}" type="sibTrans">
      <dgm:prSet/>
      <dgm:spPr/>
      <dgm:t>
        <a:bodyPr/>
        <a:lstStyle/>
        <a:p>
          <a:endParaRPr lang="ru-RU"/>
        </a:p>
      </dgm:t>
    </dgm:pt>
    <dgm:pt modelId="{2499B275-AEB5-4F5F-B7D5-5166C7EE934C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</a:t>
          </a:r>
        </a:p>
      </dgm:t>
    </dgm:pt>
    <dgm:pt modelId="{25963431-1FA4-4B80-961D-986AF25E9D97}" cxnId="{E1E63B04-AF54-4480-8139-0789C8B2A552}" type="parTrans">
      <dgm:prSet/>
      <dgm:spPr/>
      <dgm:t>
        <a:bodyPr/>
        <a:lstStyle/>
        <a:p>
          <a:endParaRPr lang="ru-RU"/>
        </a:p>
      </dgm:t>
    </dgm:pt>
    <dgm:pt modelId="{E63FBF12-E1B4-4F80-B393-FE58DFF8A0D5}" cxnId="{E1E63B04-AF54-4480-8139-0789C8B2A552}" type="sibTrans">
      <dgm:prSet/>
      <dgm:spPr/>
      <dgm:t>
        <a:bodyPr/>
        <a:lstStyle/>
        <a:p>
          <a:endParaRPr lang="ru-RU"/>
        </a:p>
      </dgm:t>
    </dgm:pt>
    <dgm:pt modelId="{4D591E87-5312-461B-B587-D5D46271B6DF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-123</a:t>
          </a:r>
        </a:p>
      </dgm:t>
    </dgm:pt>
    <dgm:pt modelId="{193085A9-6F72-42AC-B537-F5B5CB93EABC}" cxnId="{EB5F5157-1CAA-41A7-9FAB-FEF28D26B4D5}" type="parTrans">
      <dgm:prSet/>
      <dgm:spPr/>
      <dgm:t>
        <a:bodyPr/>
        <a:lstStyle/>
        <a:p>
          <a:endParaRPr lang="ru-RU"/>
        </a:p>
      </dgm:t>
    </dgm:pt>
    <dgm:pt modelId="{768EC8B2-7897-447A-AAD7-341CAE33FE5B}" cxnId="{EB5F5157-1CAA-41A7-9FAB-FEF28D26B4D5}" type="sibTrans">
      <dgm:prSet/>
      <dgm:spPr/>
      <dgm:t>
        <a:bodyPr/>
        <a:lstStyle/>
        <a:p>
          <a:endParaRPr lang="ru-RU"/>
        </a:p>
      </dgm:t>
    </dgm:pt>
    <dgm:pt modelId="{08D844E9-0850-4C0E-A301-E5CD0188AC2C}">
      <dgm:prSet phldrT="[Текст]" custT="1"/>
      <dgm:spPr/>
      <dgm:t>
        <a:bodyPr/>
        <a:lstStyle/>
        <a:p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</a:t>
          </a:r>
        </a:p>
      </dgm:t>
    </dgm:pt>
    <dgm:pt modelId="{975F9C48-49D8-4533-832D-9B197608BE32}" cxnId="{4A3B0AB5-E206-40FD-84E5-FE676FA79168}" type="parTrans">
      <dgm:prSet/>
      <dgm:spPr/>
      <dgm:t>
        <a:bodyPr/>
        <a:lstStyle/>
        <a:p>
          <a:endParaRPr lang="ru-RU"/>
        </a:p>
      </dgm:t>
    </dgm:pt>
    <dgm:pt modelId="{469DFE4F-3877-414C-A47F-19DC542F86D4}" cxnId="{4A3B0AB5-E206-40FD-84E5-FE676FA79168}" type="sibTrans">
      <dgm:prSet/>
      <dgm:spPr/>
      <dgm:t>
        <a:bodyPr/>
        <a:lstStyle/>
        <a:p>
          <a:endParaRPr lang="ru-RU"/>
        </a:p>
      </dgm:t>
    </dgm:pt>
    <dgm:pt modelId="{A82AEF44-047C-435C-BF0E-C7ED5251AFE7}">
      <dgm:prSet phldrT="[Текст]" custT="1"/>
      <dgm:spPr>
        <a:solidFill>
          <a:schemeClr val="accent2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-56</a:t>
          </a:r>
        </a:p>
      </dgm:t>
    </dgm:pt>
    <dgm:pt modelId="{368E9731-7104-4C34-BE69-E05B09521EED}" cxnId="{B9F09D65-4442-4620-9005-E31AE2495F22}" type="parTrans">
      <dgm:prSet/>
      <dgm:spPr/>
      <dgm:t>
        <a:bodyPr/>
        <a:lstStyle/>
        <a:p>
          <a:endParaRPr lang="ru-RU"/>
        </a:p>
      </dgm:t>
    </dgm:pt>
    <dgm:pt modelId="{681C1A4D-21BE-485A-9454-C7212700E434}" cxnId="{B9F09D65-4442-4620-9005-E31AE2495F22}" type="sibTrans">
      <dgm:prSet/>
      <dgm:spPr/>
      <dgm:t>
        <a:bodyPr/>
        <a:lstStyle/>
        <a:p>
          <a:endParaRPr lang="ru-RU"/>
        </a:p>
      </dgm:t>
    </dgm:pt>
    <dgm:pt modelId="{87704FDC-FE76-4F33-A8CA-C7F0A6FA4878}" type="pres">
      <dgm:prSet presAssocID="{D15B255F-198E-4F53-AAAA-58290F620110}" presName="theList" presStyleCnt="0">
        <dgm:presLayoutVars>
          <dgm:dir/>
          <dgm:animLvl val="lvl"/>
          <dgm:resizeHandles val="exact"/>
        </dgm:presLayoutVars>
      </dgm:prSet>
      <dgm:spPr/>
    </dgm:pt>
    <dgm:pt modelId="{C9F61452-1951-434E-9832-3D38B5DC777C}" type="pres">
      <dgm:prSet presAssocID="{16628EAF-32BC-41F5-8FAB-0924CBEAA08F}" presName="compNode" presStyleCnt="0"/>
      <dgm:spPr/>
    </dgm:pt>
    <dgm:pt modelId="{A4F24BAE-22AE-4715-B910-EB19CF7E111E}" type="pres">
      <dgm:prSet presAssocID="{16628EAF-32BC-41F5-8FAB-0924CBEAA08F}" presName="aNode" presStyleLbl="bgShp" presStyleIdx="0" presStyleCnt="3"/>
      <dgm:spPr/>
    </dgm:pt>
    <dgm:pt modelId="{A550DA44-246D-4015-96A5-BE8869A424F7}" type="pres">
      <dgm:prSet presAssocID="{16628EAF-32BC-41F5-8FAB-0924CBEAA08F}" presName="textNode" presStyleLbl="bgShp" presStyleIdx="0" presStyleCnt="3"/>
      <dgm:spPr/>
    </dgm:pt>
    <dgm:pt modelId="{7E75D9A5-D49A-4C67-A6A3-0B33634A3174}" type="pres">
      <dgm:prSet presAssocID="{16628EAF-32BC-41F5-8FAB-0924CBEAA08F}" presName="compChildNode" presStyleCnt="0"/>
      <dgm:spPr/>
    </dgm:pt>
    <dgm:pt modelId="{7A270113-4585-4925-A0CE-964C9C664068}" type="pres">
      <dgm:prSet presAssocID="{16628EAF-32BC-41F5-8FAB-0924CBEAA08F}" presName="theInnerList" presStyleCnt="0"/>
      <dgm:spPr/>
    </dgm:pt>
    <dgm:pt modelId="{6A7CAE08-E011-42CF-89B3-8590C7A2AAC9}" type="pres">
      <dgm:prSet presAssocID="{4C100F15-BC24-48A0-B73B-62B107199BB5}" presName="childNode" presStyleLbl="node1" presStyleIdx="0" presStyleCnt="3">
        <dgm:presLayoutVars>
          <dgm:bulletEnabled val="1"/>
        </dgm:presLayoutVars>
      </dgm:prSet>
      <dgm:spPr/>
    </dgm:pt>
    <dgm:pt modelId="{97D64B47-E9D2-4D44-8E5F-ADC3F8E09A5C}" type="pres">
      <dgm:prSet presAssocID="{16628EAF-32BC-41F5-8FAB-0924CBEAA08F}" presName="aSpace" presStyleCnt="0"/>
      <dgm:spPr/>
    </dgm:pt>
    <dgm:pt modelId="{12648827-D2CB-4F3F-A618-BFAFC71F1535}" type="pres">
      <dgm:prSet presAssocID="{2499B275-AEB5-4F5F-B7D5-5166C7EE934C}" presName="compNode" presStyleCnt="0"/>
      <dgm:spPr/>
    </dgm:pt>
    <dgm:pt modelId="{846E90F4-5ED1-4822-9B8F-A50CF4881C33}" type="pres">
      <dgm:prSet presAssocID="{2499B275-AEB5-4F5F-B7D5-5166C7EE934C}" presName="aNode" presStyleLbl="bgShp" presStyleIdx="1" presStyleCnt="3"/>
      <dgm:spPr/>
    </dgm:pt>
    <dgm:pt modelId="{FDA9E859-0021-4491-989B-F22CC6DDAB21}" type="pres">
      <dgm:prSet presAssocID="{2499B275-AEB5-4F5F-B7D5-5166C7EE934C}" presName="textNode" presStyleLbl="bgShp" presStyleIdx="1" presStyleCnt="3"/>
      <dgm:spPr/>
    </dgm:pt>
    <dgm:pt modelId="{C1A6E6E4-7C56-49B5-AB71-6B9A2A957C6E}" type="pres">
      <dgm:prSet presAssocID="{2499B275-AEB5-4F5F-B7D5-5166C7EE934C}" presName="compChildNode" presStyleCnt="0"/>
      <dgm:spPr/>
    </dgm:pt>
    <dgm:pt modelId="{35DABA68-E9AE-4EC0-95D3-95A6108BDED2}" type="pres">
      <dgm:prSet presAssocID="{2499B275-AEB5-4F5F-B7D5-5166C7EE934C}" presName="theInnerList" presStyleCnt="0"/>
      <dgm:spPr/>
    </dgm:pt>
    <dgm:pt modelId="{FCB3BC2C-A739-4915-8E95-16230D0E2759}" type="pres">
      <dgm:prSet presAssocID="{4D591E87-5312-461B-B587-D5D46271B6DF}" presName="childNode" presStyleLbl="node1" presStyleIdx="1" presStyleCnt="3">
        <dgm:presLayoutVars>
          <dgm:bulletEnabled val="1"/>
        </dgm:presLayoutVars>
      </dgm:prSet>
      <dgm:spPr/>
    </dgm:pt>
    <dgm:pt modelId="{0277A89D-DB2A-4EF2-9B1D-C95FA4B1D494}" type="pres">
      <dgm:prSet presAssocID="{2499B275-AEB5-4F5F-B7D5-5166C7EE934C}" presName="aSpace" presStyleCnt="0"/>
      <dgm:spPr/>
    </dgm:pt>
    <dgm:pt modelId="{9E49059B-FE86-4E34-AE9F-25E0E006DAEC}" type="pres">
      <dgm:prSet presAssocID="{08D844E9-0850-4C0E-A301-E5CD0188AC2C}" presName="compNode" presStyleCnt="0"/>
      <dgm:spPr/>
    </dgm:pt>
    <dgm:pt modelId="{13886EFE-23A6-485B-8D69-CB537698EF0C}" type="pres">
      <dgm:prSet presAssocID="{08D844E9-0850-4C0E-A301-E5CD0188AC2C}" presName="aNode" presStyleLbl="bgShp" presStyleIdx="2" presStyleCnt="3"/>
      <dgm:spPr/>
    </dgm:pt>
    <dgm:pt modelId="{3EAC0C42-A116-422C-92EB-C78A9C6F67D5}" type="pres">
      <dgm:prSet presAssocID="{08D844E9-0850-4C0E-A301-E5CD0188AC2C}" presName="textNode" presStyleLbl="bgShp" presStyleIdx="2" presStyleCnt="3"/>
      <dgm:spPr/>
    </dgm:pt>
    <dgm:pt modelId="{293729FA-9395-4514-99E1-27D7317E0378}" type="pres">
      <dgm:prSet presAssocID="{08D844E9-0850-4C0E-A301-E5CD0188AC2C}" presName="compChildNode" presStyleCnt="0"/>
      <dgm:spPr/>
    </dgm:pt>
    <dgm:pt modelId="{1CC5E003-6863-465B-A296-829F47F9A26A}" type="pres">
      <dgm:prSet presAssocID="{08D844E9-0850-4C0E-A301-E5CD0188AC2C}" presName="theInnerList" presStyleCnt="0"/>
      <dgm:spPr/>
    </dgm:pt>
    <dgm:pt modelId="{6E4AF766-0397-466D-953B-98EB7478CD9A}" type="pres">
      <dgm:prSet presAssocID="{A82AEF44-047C-435C-BF0E-C7ED5251AFE7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E1E63B04-AF54-4480-8139-0789C8B2A552}" srcId="{D15B255F-198E-4F53-AAAA-58290F620110}" destId="{2499B275-AEB5-4F5F-B7D5-5166C7EE934C}" srcOrd="1" destOrd="0" parTransId="{25963431-1FA4-4B80-961D-986AF25E9D97}" sibTransId="{E63FBF12-E1B4-4F80-B393-FE58DFF8A0D5}"/>
    <dgm:cxn modelId="{5E721121-DE01-4246-9E7B-C3DCE539362C}" srcId="{D15B255F-198E-4F53-AAAA-58290F620110}" destId="{16628EAF-32BC-41F5-8FAB-0924CBEAA08F}" srcOrd="0" destOrd="0" parTransId="{4F2846BA-67DE-41BF-80FC-3D163A566E74}" sibTransId="{FFE8A884-F5CB-493E-8A37-FAD7115BBE9D}"/>
    <dgm:cxn modelId="{AA987026-92C5-4FD6-8202-FB9734360B62}" type="presOf" srcId="{16628EAF-32BC-41F5-8FAB-0924CBEAA08F}" destId="{A550DA44-246D-4015-96A5-BE8869A424F7}" srcOrd="1" destOrd="0" presId="urn:microsoft.com/office/officeart/2005/8/layout/lProcess2"/>
    <dgm:cxn modelId="{EE24EC3F-8498-4B64-AC12-3A284979ED78}" type="presOf" srcId="{D15B255F-198E-4F53-AAAA-58290F620110}" destId="{87704FDC-FE76-4F33-A8CA-C7F0A6FA4878}" srcOrd="0" destOrd="0" presId="urn:microsoft.com/office/officeart/2005/8/layout/lProcess2"/>
    <dgm:cxn modelId="{B9F09D65-4442-4620-9005-E31AE2495F22}" srcId="{08D844E9-0850-4C0E-A301-E5CD0188AC2C}" destId="{A82AEF44-047C-435C-BF0E-C7ED5251AFE7}" srcOrd="0" destOrd="0" parTransId="{368E9731-7104-4C34-BE69-E05B09521EED}" sibTransId="{681C1A4D-21BE-485A-9454-C7212700E434}"/>
    <dgm:cxn modelId="{BE8C1A6A-0525-47BF-8787-7406B13086B6}" srcId="{16628EAF-32BC-41F5-8FAB-0924CBEAA08F}" destId="{4C100F15-BC24-48A0-B73B-62B107199BB5}" srcOrd="0" destOrd="0" parTransId="{301DC833-DDFE-4416-B496-DD806D0ABFEC}" sibTransId="{5879BE2A-BCCC-44EC-8D82-F5B7983FDF7A}"/>
    <dgm:cxn modelId="{B1F3664F-64E2-4766-BC56-7708C69DAA8A}" type="presOf" srcId="{08D844E9-0850-4C0E-A301-E5CD0188AC2C}" destId="{13886EFE-23A6-485B-8D69-CB537698EF0C}" srcOrd="0" destOrd="0" presId="urn:microsoft.com/office/officeart/2005/8/layout/lProcess2"/>
    <dgm:cxn modelId="{EB5F5157-1CAA-41A7-9FAB-FEF28D26B4D5}" srcId="{2499B275-AEB5-4F5F-B7D5-5166C7EE934C}" destId="{4D591E87-5312-461B-B587-D5D46271B6DF}" srcOrd="0" destOrd="0" parTransId="{193085A9-6F72-42AC-B537-F5B5CB93EABC}" sibTransId="{768EC8B2-7897-447A-AAD7-341CAE33FE5B}"/>
    <dgm:cxn modelId="{1861C57C-596F-40D0-B68C-79A8C85EEA87}" type="presOf" srcId="{2499B275-AEB5-4F5F-B7D5-5166C7EE934C}" destId="{846E90F4-5ED1-4822-9B8F-A50CF4881C33}" srcOrd="0" destOrd="0" presId="urn:microsoft.com/office/officeart/2005/8/layout/lProcess2"/>
    <dgm:cxn modelId="{290B7880-5D01-4258-B099-88EF81FB87F8}" type="presOf" srcId="{08D844E9-0850-4C0E-A301-E5CD0188AC2C}" destId="{3EAC0C42-A116-422C-92EB-C78A9C6F67D5}" srcOrd="1" destOrd="0" presId="urn:microsoft.com/office/officeart/2005/8/layout/lProcess2"/>
    <dgm:cxn modelId="{4A3B0AB5-E206-40FD-84E5-FE676FA79168}" srcId="{D15B255F-198E-4F53-AAAA-58290F620110}" destId="{08D844E9-0850-4C0E-A301-E5CD0188AC2C}" srcOrd="2" destOrd="0" parTransId="{975F9C48-49D8-4533-832D-9B197608BE32}" sibTransId="{469DFE4F-3877-414C-A47F-19DC542F86D4}"/>
    <dgm:cxn modelId="{86CC57B5-9988-4CA3-BB35-A4925704B697}" type="presOf" srcId="{4C100F15-BC24-48A0-B73B-62B107199BB5}" destId="{6A7CAE08-E011-42CF-89B3-8590C7A2AAC9}" srcOrd="0" destOrd="0" presId="urn:microsoft.com/office/officeart/2005/8/layout/lProcess2"/>
    <dgm:cxn modelId="{D8F7AFB8-C3C7-4F62-AC33-E0D9122E5FD8}" type="presOf" srcId="{16628EAF-32BC-41F5-8FAB-0924CBEAA08F}" destId="{A4F24BAE-22AE-4715-B910-EB19CF7E111E}" srcOrd="0" destOrd="0" presId="urn:microsoft.com/office/officeart/2005/8/layout/lProcess2"/>
    <dgm:cxn modelId="{C07D52DA-F8A0-426B-B683-1718A0C979BE}" type="presOf" srcId="{A82AEF44-047C-435C-BF0E-C7ED5251AFE7}" destId="{6E4AF766-0397-466D-953B-98EB7478CD9A}" srcOrd="0" destOrd="0" presId="urn:microsoft.com/office/officeart/2005/8/layout/lProcess2"/>
    <dgm:cxn modelId="{029A14F6-B735-4896-82EB-939872B1EBA2}" type="presOf" srcId="{4D591E87-5312-461B-B587-D5D46271B6DF}" destId="{FCB3BC2C-A739-4915-8E95-16230D0E2759}" srcOrd="0" destOrd="0" presId="urn:microsoft.com/office/officeart/2005/8/layout/lProcess2"/>
    <dgm:cxn modelId="{2F31D8FA-62E5-4E0C-8FFC-E0C412479FA4}" type="presOf" srcId="{2499B275-AEB5-4F5F-B7D5-5166C7EE934C}" destId="{FDA9E859-0021-4491-989B-F22CC6DDAB21}" srcOrd="1" destOrd="0" presId="urn:microsoft.com/office/officeart/2005/8/layout/lProcess2"/>
    <dgm:cxn modelId="{6F52CAF4-8BFF-4D3D-9D07-5E5AD3D59B5F}" type="presParOf" srcId="{87704FDC-FE76-4F33-A8CA-C7F0A6FA4878}" destId="{C9F61452-1951-434E-9832-3D38B5DC777C}" srcOrd="0" destOrd="0" presId="urn:microsoft.com/office/officeart/2005/8/layout/lProcess2"/>
    <dgm:cxn modelId="{75332F8B-7D3A-4CFA-A8A4-45B803A3F212}" type="presParOf" srcId="{C9F61452-1951-434E-9832-3D38B5DC777C}" destId="{A4F24BAE-22AE-4715-B910-EB19CF7E111E}" srcOrd="0" destOrd="0" presId="urn:microsoft.com/office/officeart/2005/8/layout/lProcess2"/>
    <dgm:cxn modelId="{609D7DD9-E6D3-45C1-9DEF-51879B926168}" type="presParOf" srcId="{C9F61452-1951-434E-9832-3D38B5DC777C}" destId="{A550DA44-246D-4015-96A5-BE8869A424F7}" srcOrd="1" destOrd="0" presId="urn:microsoft.com/office/officeart/2005/8/layout/lProcess2"/>
    <dgm:cxn modelId="{DD99CEBD-4206-416E-A9CC-5CC834ED3056}" type="presParOf" srcId="{C9F61452-1951-434E-9832-3D38B5DC777C}" destId="{7E75D9A5-D49A-4C67-A6A3-0B33634A3174}" srcOrd="2" destOrd="0" presId="urn:microsoft.com/office/officeart/2005/8/layout/lProcess2"/>
    <dgm:cxn modelId="{5BAD193B-8A3E-4ECF-86C7-BE0FB972BFA3}" type="presParOf" srcId="{7E75D9A5-D49A-4C67-A6A3-0B33634A3174}" destId="{7A270113-4585-4925-A0CE-964C9C664068}" srcOrd="0" destOrd="0" presId="urn:microsoft.com/office/officeart/2005/8/layout/lProcess2"/>
    <dgm:cxn modelId="{889E0CAB-2D01-4FB9-BB73-1C90AE652683}" type="presParOf" srcId="{7A270113-4585-4925-A0CE-964C9C664068}" destId="{6A7CAE08-E011-42CF-89B3-8590C7A2AAC9}" srcOrd="0" destOrd="0" presId="urn:microsoft.com/office/officeart/2005/8/layout/lProcess2"/>
    <dgm:cxn modelId="{1D97D0DF-5F23-4D85-823D-90A1AB8B70D7}" type="presParOf" srcId="{87704FDC-FE76-4F33-A8CA-C7F0A6FA4878}" destId="{97D64B47-E9D2-4D44-8E5F-ADC3F8E09A5C}" srcOrd="1" destOrd="0" presId="urn:microsoft.com/office/officeart/2005/8/layout/lProcess2"/>
    <dgm:cxn modelId="{87223406-05F8-4960-9619-E6240E5D3A06}" type="presParOf" srcId="{87704FDC-FE76-4F33-A8CA-C7F0A6FA4878}" destId="{12648827-D2CB-4F3F-A618-BFAFC71F1535}" srcOrd="2" destOrd="0" presId="urn:microsoft.com/office/officeart/2005/8/layout/lProcess2"/>
    <dgm:cxn modelId="{E45DC037-573D-4B27-AB3B-5BA8CC11F5A7}" type="presParOf" srcId="{12648827-D2CB-4F3F-A618-BFAFC71F1535}" destId="{846E90F4-5ED1-4822-9B8F-A50CF4881C33}" srcOrd="0" destOrd="0" presId="urn:microsoft.com/office/officeart/2005/8/layout/lProcess2"/>
    <dgm:cxn modelId="{6168B0B9-0E49-4925-90D8-CFECED724100}" type="presParOf" srcId="{12648827-D2CB-4F3F-A618-BFAFC71F1535}" destId="{FDA9E859-0021-4491-989B-F22CC6DDAB21}" srcOrd="1" destOrd="0" presId="urn:microsoft.com/office/officeart/2005/8/layout/lProcess2"/>
    <dgm:cxn modelId="{07C1F2F1-78CA-46C9-BDE6-64391F6BD541}" type="presParOf" srcId="{12648827-D2CB-4F3F-A618-BFAFC71F1535}" destId="{C1A6E6E4-7C56-49B5-AB71-6B9A2A957C6E}" srcOrd="2" destOrd="0" presId="urn:microsoft.com/office/officeart/2005/8/layout/lProcess2"/>
    <dgm:cxn modelId="{07B53C31-E2FF-4512-8A66-D52CB867C7CF}" type="presParOf" srcId="{C1A6E6E4-7C56-49B5-AB71-6B9A2A957C6E}" destId="{35DABA68-E9AE-4EC0-95D3-95A6108BDED2}" srcOrd="0" destOrd="0" presId="urn:microsoft.com/office/officeart/2005/8/layout/lProcess2"/>
    <dgm:cxn modelId="{6F57A1B8-5B02-4739-A134-EC57107241CD}" type="presParOf" srcId="{35DABA68-E9AE-4EC0-95D3-95A6108BDED2}" destId="{FCB3BC2C-A739-4915-8E95-16230D0E2759}" srcOrd="0" destOrd="0" presId="urn:microsoft.com/office/officeart/2005/8/layout/lProcess2"/>
    <dgm:cxn modelId="{A733F278-A1DE-407A-8E63-0EB798C95CF4}" type="presParOf" srcId="{87704FDC-FE76-4F33-A8CA-C7F0A6FA4878}" destId="{0277A89D-DB2A-4EF2-9B1D-C95FA4B1D494}" srcOrd="3" destOrd="0" presId="urn:microsoft.com/office/officeart/2005/8/layout/lProcess2"/>
    <dgm:cxn modelId="{95D9F98E-FC77-4F02-9CEB-5875BEA54197}" type="presParOf" srcId="{87704FDC-FE76-4F33-A8CA-C7F0A6FA4878}" destId="{9E49059B-FE86-4E34-AE9F-25E0E006DAEC}" srcOrd="4" destOrd="0" presId="urn:microsoft.com/office/officeart/2005/8/layout/lProcess2"/>
    <dgm:cxn modelId="{C5DEB17E-D960-428E-898D-DDD3108E26EF}" type="presParOf" srcId="{9E49059B-FE86-4E34-AE9F-25E0E006DAEC}" destId="{13886EFE-23A6-485B-8D69-CB537698EF0C}" srcOrd="0" destOrd="0" presId="urn:microsoft.com/office/officeart/2005/8/layout/lProcess2"/>
    <dgm:cxn modelId="{35BFC856-2BE9-41E9-98C3-6EB2E1C35EBF}" type="presParOf" srcId="{9E49059B-FE86-4E34-AE9F-25E0E006DAEC}" destId="{3EAC0C42-A116-422C-92EB-C78A9C6F67D5}" srcOrd="1" destOrd="0" presId="urn:microsoft.com/office/officeart/2005/8/layout/lProcess2"/>
    <dgm:cxn modelId="{3B0A9348-15F8-466E-8736-81371A96897D}" type="presParOf" srcId="{9E49059B-FE86-4E34-AE9F-25E0E006DAEC}" destId="{293729FA-9395-4514-99E1-27D7317E0378}" srcOrd="2" destOrd="0" presId="urn:microsoft.com/office/officeart/2005/8/layout/lProcess2"/>
    <dgm:cxn modelId="{C7FFFD71-7B09-473C-ABFF-E7671FD2F483}" type="presParOf" srcId="{293729FA-9395-4514-99E1-27D7317E0378}" destId="{1CC5E003-6863-465B-A296-829F47F9A26A}" srcOrd="0" destOrd="0" presId="urn:microsoft.com/office/officeart/2005/8/layout/lProcess2"/>
    <dgm:cxn modelId="{47C16873-9AC2-4622-989E-AFA6CB80D9D3}" type="presParOf" srcId="{1CC5E003-6863-465B-A296-829F47F9A26A}" destId="{6E4AF766-0397-466D-953B-98EB7478CD9A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0D008A2-F265-4FC9-85D3-F729B9D9E14E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</dgm:pt>
    <dgm:pt modelId="{73D9104D-CFAB-4E86-983D-A49B2BE9C8C1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 г</a:t>
          </a:r>
        </a:p>
        <a:p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-124</a:t>
          </a:r>
        </a:p>
      </dgm:t>
    </dgm:pt>
    <dgm:pt modelId="{182EA8C4-4827-4073-9904-A95E1394BE88}" cxnId="{DEF95C9F-4649-41A1-A2DF-903FF85C43AB}" type="parTrans">
      <dgm:prSet/>
      <dgm:spPr/>
      <dgm:t>
        <a:bodyPr/>
        <a:lstStyle/>
        <a:p>
          <a:endParaRPr lang="ru-RU"/>
        </a:p>
      </dgm:t>
    </dgm:pt>
    <dgm:pt modelId="{DDDEC872-0154-4DF7-B2DC-F201A8562C26}" cxnId="{DEF95C9F-4649-41A1-A2DF-903FF85C43AB}" type="sibTrans">
      <dgm:prSet/>
      <dgm:spPr/>
      <dgm:t>
        <a:bodyPr/>
        <a:lstStyle/>
        <a:p>
          <a:endParaRPr lang="ru-RU"/>
        </a:p>
      </dgm:t>
    </dgm:pt>
    <dgm:pt modelId="{01C96627-306F-4552-915E-4FEB48697B28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 г</a:t>
          </a:r>
        </a:p>
        <a:p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-104</a:t>
          </a:r>
        </a:p>
      </dgm:t>
    </dgm:pt>
    <dgm:pt modelId="{6259F47C-4BB7-4442-AA99-8A8B302C4A1D}" cxnId="{3C755E18-E71D-450D-B74D-D3E77E9E5A10}" type="parTrans">
      <dgm:prSet/>
      <dgm:spPr/>
      <dgm:t>
        <a:bodyPr/>
        <a:lstStyle/>
        <a:p>
          <a:endParaRPr lang="ru-RU"/>
        </a:p>
      </dgm:t>
    </dgm:pt>
    <dgm:pt modelId="{4D3BBA9E-0253-4361-B484-AA78A18458BC}" cxnId="{3C755E18-E71D-450D-B74D-D3E77E9E5A10}" type="sibTrans">
      <dgm:prSet/>
      <dgm:spPr/>
      <dgm:t>
        <a:bodyPr/>
        <a:lstStyle/>
        <a:p>
          <a:endParaRPr lang="ru-RU"/>
        </a:p>
      </dgm:t>
    </dgm:pt>
    <dgm:pt modelId="{948344D6-C32F-414C-8011-8189EEA559B1}">
      <dgm:prSet phldrT="[Текст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 г</a:t>
          </a:r>
        </a:p>
        <a:p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- 47</a:t>
          </a:r>
        </a:p>
      </dgm:t>
    </dgm:pt>
    <dgm:pt modelId="{9A61A798-C004-4B6F-ADEE-4794F6366C2E}" cxnId="{6F3006E2-0CE3-4943-B35B-5FF8D7C4C424}" type="parTrans">
      <dgm:prSet/>
      <dgm:spPr/>
      <dgm:t>
        <a:bodyPr/>
        <a:lstStyle/>
        <a:p>
          <a:endParaRPr lang="ru-RU"/>
        </a:p>
      </dgm:t>
    </dgm:pt>
    <dgm:pt modelId="{0A61BCC2-6EF7-4160-87F4-51F391F4DD77}" cxnId="{6F3006E2-0CE3-4943-B35B-5FF8D7C4C424}" type="sibTrans">
      <dgm:prSet/>
      <dgm:spPr/>
      <dgm:t>
        <a:bodyPr/>
        <a:lstStyle/>
        <a:p>
          <a:endParaRPr lang="ru-RU"/>
        </a:p>
      </dgm:t>
    </dgm:pt>
    <dgm:pt modelId="{958157C9-B641-4D36-9B68-9F8BDCE38481}" type="pres">
      <dgm:prSet presAssocID="{30D008A2-F265-4FC9-85D3-F729B9D9E14E}" presName="CompostProcess" presStyleCnt="0">
        <dgm:presLayoutVars>
          <dgm:dir/>
          <dgm:resizeHandles val="exact"/>
        </dgm:presLayoutVars>
      </dgm:prSet>
      <dgm:spPr/>
    </dgm:pt>
    <dgm:pt modelId="{F1893A4B-838D-45B1-9447-73C2E59D6B0A}" type="pres">
      <dgm:prSet presAssocID="{30D008A2-F265-4FC9-85D3-F729B9D9E14E}" presName="arrow" presStyleLbl="bgShp" presStyleIdx="0" presStyleCnt="1"/>
      <dgm:spPr/>
    </dgm:pt>
    <dgm:pt modelId="{3093B0D4-B679-425A-9910-1B512B7DDCE6}" type="pres">
      <dgm:prSet presAssocID="{30D008A2-F265-4FC9-85D3-F729B9D9E14E}" presName="linearProcess" presStyleCnt="0"/>
      <dgm:spPr/>
    </dgm:pt>
    <dgm:pt modelId="{AE23E7DD-C049-4342-B335-8C7CB488D48E}" type="pres">
      <dgm:prSet presAssocID="{73D9104D-CFAB-4E86-983D-A49B2BE9C8C1}" presName="textNode" presStyleLbl="node1" presStyleIdx="0" presStyleCnt="3">
        <dgm:presLayoutVars>
          <dgm:bulletEnabled val="1"/>
        </dgm:presLayoutVars>
      </dgm:prSet>
      <dgm:spPr/>
    </dgm:pt>
    <dgm:pt modelId="{78044E35-CFE8-441B-AE24-1F3C274CAA95}" type="pres">
      <dgm:prSet presAssocID="{DDDEC872-0154-4DF7-B2DC-F201A8562C26}" presName="sibTrans" presStyleCnt="0"/>
      <dgm:spPr/>
    </dgm:pt>
    <dgm:pt modelId="{4CE351BB-118D-43A2-B8DA-3DF954EE3913}" type="pres">
      <dgm:prSet presAssocID="{01C96627-306F-4552-915E-4FEB48697B28}" presName="textNode" presStyleLbl="node1" presStyleIdx="1" presStyleCnt="3">
        <dgm:presLayoutVars>
          <dgm:bulletEnabled val="1"/>
        </dgm:presLayoutVars>
      </dgm:prSet>
      <dgm:spPr/>
    </dgm:pt>
    <dgm:pt modelId="{1C7A2481-00D4-44AA-BF53-FBF78260FA42}" type="pres">
      <dgm:prSet presAssocID="{4D3BBA9E-0253-4361-B484-AA78A18458BC}" presName="sibTrans" presStyleCnt="0"/>
      <dgm:spPr/>
    </dgm:pt>
    <dgm:pt modelId="{11F91BF5-D1BE-49CD-BE0E-544F4488876F}" type="pres">
      <dgm:prSet presAssocID="{948344D6-C32F-414C-8011-8189EEA559B1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D9F32705-ED30-46C4-9AD6-932A01972FC8}" type="presOf" srcId="{948344D6-C32F-414C-8011-8189EEA559B1}" destId="{11F91BF5-D1BE-49CD-BE0E-544F4488876F}" srcOrd="0" destOrd="0" presId="urn:microsoft.com/office/officeart/2005/8/layout/hProcess9"/>
    <dgm:cxn modelId="{3C755E18-E71D-450D-B74D-D3E77E9E5A10}" srcId="{30D008A2-F265-4FC9-85D3-F729B9D9E14E}" destId="{01C96627-306F-4552-915E-4FEB48697B28}" srcOrd="1" destOrd="0" parTransId="{6259F47C-4BB7-4442-AA99-8A8B302C4A1D}" sibTransId="{4D3BBA9E-0253-4361-B484-AA78A18458BC}"/>
    <dgm:cxn modelId="{C5263921-303E-44AE-90CE-3B2A656C4AE3}" type="presOf" srcId="{30D008A2-F265-4FC9-85D3-F729B9D9E14E}" destId="{958157C9-B641-4D36-9B68-9F8BDCE38481}" srcOrd="0" destOrd="0" presId="urn:microsoft.com/office/officeart/2005/8/layout/hProcess9"/>
    <dgm:cxn modelId="{CFFE1191-F121-4F66-B5B0-5B8ADCC75F96}" type="presOf" srcId="{73D9104D-CFAB-4E86-983D-A49B2BE9C8C1}" destId="{AE23E7DD-C049-4342-B335-8C7CB488D48E}" srcOrd="0" destOrd="0" presId="urn:microsoft.com/office/officeart/2005/8/layout/hProcess9"/>
    <dgm:cxn modelId="{DEF95C9F-4649-41A1-A2DF-903FF85C43AB}" srcId="{30D008A2-F265-4FC9-85D3-F729B9D9E14E}" destId="{73D9104D-CFAB-4E86-983D-A49B2BE9C8C1}" srcOrd="0" destOrd="0" parTransId="{182EA8C4-4827-4073-9904-A95E1394BE88}" sibTransId="{DDDEC872-0154-4DF7-B2DC-F201A8562C26}"/>
    <dgm:cxn modelId="{6F3006E2-0CE3-4943-B35B-5FF8D7C4C424}" srcId="{30D008A2-F265-4FC9-85D3-F729B9D9E14E}" destId="{948344D6-C32F-414C-8011-8189EEA559B1}" srcOrd="2" destOrd="0" parTransId="{9A61A798-C004-4B6F-ADEE-4794F6366C2E}" sibTransId="{0A61BCC2-6EF7-4160-87F4-51F391F4DD77}"/>
    <dgm:cxn modelId="{638BC1E5-28BC-45D4-BE3E-4A36B580D315}" type="presOf" srcId="{01C96627-306F-4552-915E-4FEB48697B28}" destId="{4CE351BB-118D-43A2-B8DA-3DF954EE3913}" srcOrd="0" destOrd="0" presId="urn:microsoft.com/office/officeart/2005/8/layout/hProcess9"/>
    <dgm:cxn modelId="{9F56BF7E-89C8-4689-9D35-714BD6519751}" type="presParOf" srcId="{958157C9-B641-4D36-9B68-9F8BDCE38481}" destId="{F1893A4B-838D-45B1-9447-73C2E59D6B0A}" srcOrd="0" destOrd="0" presId="urn:microsoft.com/office/officeart/2005/8/layout/hProcess9"/>
    <dgm:cxn modelId="{5A88668E-104C-4DCF-8F14-3CE173ABF19D}" type="presParOf" srcId="{958157C9-B641-4D36-9B68-9F8BDCE38481}" destId="{3093B0D4-B679-425A-9910-1B512B7DDCE6}" srcOrd="1" destOrd="0" presId="urn:microsoft.com/office/officeart/2005/8/layout/hProcess9"/>
    <dgm:cxn modelId="{72DB2880-10A3-4F64-B5F4-8EE7AD0ACFE7}" type="presParOf" srcId="{3093B0D4-B679-425A-9910-1B512B7DDCE6}" destId="{AE23E7DD-C049-4342-B335-8C7CB488D48E}" srcOrd="0" destOrd="0" presId="urn:microsoft.com/office/officeart/2005/8/layout/hProcess9"/>
    <dgm:cxn modelId="{D55687B9-F4EA-469A-A1BC-37B0E0A35A8D}" type="presParOf" srcId="{3093B0D4-B679-425A-9910-1B512B7DDCE6}" destId="{78044E35-CFE8-441B-AE24-1F3C274CAA95}" srcOrd="1" destOrd="0" presId="urn:microsoft.com/office/officeart/2005/8/layout/hProcess9"/>
    <dgm:cxn modelId="{2B948CB6-53CA-4689-898F-B954A6AC1E7D}" type="presParOf" srcId="{3093B0D4-B679-425A-9910-1B512B7DDCE6}" destId="{4CE351BB-118D-43A2-B8DA-3DF954EE3913}" srcOrd="2" destOrd="0" presId="urn:microsoft.com/office/officeart/2005/8/layout/hProcess9"/>
    <dgm:cxn modelId="{28EBAC01-81F2-4232-B092-7723DF8A6C0C}" type="presParOf" srcId="{3093B0D4-B679-425A-9910-1B512B7DDCE6}" destId="{1C7A2481-00D4-44AA-BF53-FBF78260FA42}" srcOrd="3" destOrd="0" presId="urn:microsoft.com/office/officeart/2005/8/layout/hProcess9"/>
    <dgm:cxn modelId="{4A32BC50-A3B3-458B-8C67-4E88D51195DA}" type="presParOf" srcId="{3093B0D4-B679-425A-9910-1B512B7DDCE6}" destId="{11F91BF5-D1BE-49CD-BE0E-544F4488876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2943055" cy="834020"/>
        <a:chOff x="0" y="0"/>
        <a:chExt cx="2943055" cy="834020"/>
      </a:xfrm>
    </dsp:grpSpPr>
    <dsp:sp modelId="{A7C8584F-8D27-4F3D-AD67-2E83F92D5154}">
      <dsp:nvSpPr>
        <dsp:cNvPr id="3" name="Скругленный прямоугольник 2"/>
        <dsp:cNvSpPr/>
      </dsp:nvSpPr>
      <dsp:spPr bwMode="white">
        <a:xfrm>
          <a:off x="0" y="184664"/>
          <a:ext cx="774488" cy="46469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12580 </a:t>
          </a:r>
        </a:p>
      </dsp:txBody>
      <dsp:txXfrm>
        <a:off x="0" y="184664"/>
        <a:ext cx="774488" cy="464693"/>
      </dsp:txXfrm>
    </dsp:sp>
    <dsp:sp modelId="{024D61C0-7C32-488F-8F23-86565DA588FB}">
      <dsp:nvSpPr>
        <dsp:cNvPr id="4" name="Стрелка вправо 3"/>
        <dsp:cNvSpPr/>
      </dsp:nvSpPr>
      <dsp:spPr bwMode="white">
        <a:xfrm>
          <a:off x="847290" y="320973"/>
          <a:ext cx="164191" cy="19207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>
        <a:off x="847290" y="320973"/>
        <a:ext cx="164191" cy="192073"/>
      </dsp:txXfrm>
    </dsp:sp>
    <dsp:sp modelId="{849616E0-7307-4E54-9F1B-B6D1B206E23A}">
      <dsp:nvSpPr>
        <dsp:cNvPr id="5" name="Скругленный прямоугольник 4"/>
        <dsp:cNvSpPr/>
      </dsp:nvSpPr>
      <dsp:spPr bwMode="white">
        <a:xfrm>
          <a:off x="1084283" y="184664"/>
          <a:ext cx="774488" cy="46469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12616 </a:t>
          </a:r>
        </a:p>
      </dsp:txBody>
      <dsp:txXfrm>
        <a:off x="1084283" y="184664"/>
        <a:ext cx="774488" cy="464693"/>
      </dsp:txXfrm>
    </dsp:sp>
    <dsp:sp modelId="{061A5A47-B4F9-4AB2-AC9C-F767D8FA3C69}">
      <dsp:nvSpPr>
        <dsp:cNvPr id="6" name="Стрелка вправо 5"/>
        <dsp:cNvSpPr/>
      </dsp:nvSpPr>
      <dsp:spPr bwMode="white">
        <a:xfrm>
          <a:off x="1931573" y="320973"/>
          <a:ext cx="164191" cy="192073"/>
        </a:xfrm>
        <a:prstGeom prst="rightArrow">
          <a:avLst>
            <a:gd name="adj1" fmla="val 60000"/>
            <a:gd name="adj2" fmla="val 50000"/>
          </a:avLst>
        </a:prstGeom>
      </dsp:spPr>
      <dsp:style>
        <a:lnRef idx="0">
          <a:schemeClr val="accent1">
            <a:tint val="60000"/>
          </a:schemeClr>
        </a:lnRef>
        <a:fillRef idx="1">
          <a:schemeClr val="accent1">
            <a:tint val="60000"/>
          </a:schemeClr>
        </a:fillRef>
        <a:effectRef idx="0">
          <a:scrgbClr r="0" g="0" b="0"/>
        </a:effectRef>
        <a:fontRef idx="minor">
          <a:schemeClr val="lt1"/>
        </a:fontRef>
      </dsp:style>
      <dsp:txBody>
        <a:bodyPr lIns="0" tIns="0" rIns="0" bIns="0" anchor="ctr"/>
        <a:lstStyle>
          <a:lvl1pPr algn="ctr">
            <a:defRPr sz="700"/>
          </a:lvl1pPr>
          <a:lvl2pPr marL="57150" indent="-57150" algn="ctr">
            <a:defRPr sz="500"/>
          </a:lvl2pPr>
          <a:lvl3pPr marL="114300" indent="-57150" algn="ctr">
            <a:defRPr sz="500"/>
          </a:lvl3pPr>
          <a:lvl4pPr marL="171450" indent="-57150" algn="ctr">
            <a:defRPr sz="500"/>
          </a:lvl4pPr>
          <a:lvl5pPr marL="228600" indent="-57150" algn="ctr">
            <a:defRPr sz="500"/>
          </a:lvl5pPr>
          <a:lvl6pPr marL="285750" indent="-57150" algn="ctr">
            <a:defRPr sz="500"/>
          </a:lvl6pPr>
          <a:lvl7pPr marL="342900" indent="-57150" algn="ctr">
            <a:defRPr sz="500"/>
          </a:lvl7pPr>
          <a:lvl8pPr marL="400050" indent="-57150" algn="ctr">
            <a:defRPr sz="500"/>
          </a:lvl8pPr>
          <a:lvl9pPr marL="457200" indent="-57150" algn="ctr">
            <a:defRPr sz="5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/>
        </a:p>
      </dsp:txBody>
      <dsp:txXfrm>
        <a:off x="1931573" y="320973"/>
        <a:ext cx="164191" cy="192073"/>
      </dsp:txXfrm>
    </dsp:sp>
    <dsp:sp modelId="{8C733839-802C-43B2-9D78-BA7E5844AE1E}">
      <dsp:nvSpPr>
        <dsp:cNvPr id="7" name="Скругленный прямоугольник 6"/>
        <dsp:cNvSpPr/>
      </dsp:nvSpPr>
      <dsp:spPr bwMode="white">
        <a:xfrm>
          <a:off x="2168567" y="184664"/>
          <a:ext cx="774488" cy="464693"/>
        </a:xfrm>
        <a:prstGeom prst="roundRect">
          <a:avLst>
            <a:gd name="adj" fmla="val 10000"/>
          </a:avLst>
        </a:prstGeom>
        <a:solidFill>
          <a:schemeClr val="accent1">
            <a:lumMod val="40000"/>
            <a:lumOff val="60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</a:t>
          </a: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12391 </a:t>
          </a:r>
        </a:p>
      </dsp:txBody>
      <dsp:txXfrm>
        <a:off x="2168567" y="184664"/>
        <a:ext cx="774488" cy="46469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2828022" cy="1977394"/>
        <a:chOff x="0" y="0"/>
        <a:chExt cx="2828022" cy="1977394"/>
      </a:xfrm>
    </dsp:grpSpPr>
    <dsp:sp modelId="{26EDEFD3-14F1-49DE-BB5C-784C9416312F}">
      <dsp:nvSpPr>
        <dsp:cNvPr id="3" name="Шестиугольник 2"/>
        <dsp:cNvSpPr/>
      </dsp:nvSpPr>
      <dsp:spPr bwMode="white">
        <a:xfrm rot="5400000">
          <a:off x="1210671" y="47646"/>
          <a:ext cx="733020" cy="637727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115</a:t>
          </a:r>
        </a:p>
      </dsp:txBody>
      <dsp:txXfrm rot="5400000">
        <a:off x="1210671" y="47646"/>
        <a:ext cx="733020" cy="637727"/>
      </dsp:txXfrm>
    </dsp:sp>
    <dsp:sp modelId="{068E9A7B-5FCA-451B-8AF6-84FF0315AB91}">
      <dsp:nvSpPr>
        <dsp:cNvPr id="4" name="Прямоугольник 3"/>
        <dsp:cNvSpPr/>
      </dsp:nvSpPr>
      <dsp:spPr bwMode="white">
        <a:xfrm>
          <a:off x="1915396" y="146604"/>
          <a:ext cx="818050" cy="439812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72390" tIns="72390" rIns="72390" bIns="72390" anchor="ctr"/>
        <a:lstStyle>
          <a:lvl1pPr algn="l">
            <a:defRPr sz="19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endParaRPr>
            <a:solidFill>
              <a:schemeClr val="tx1"/>
            </a:solidFill>
          </a:endParaRPr>
        </a:p>
      </dsp:txBody>
      <dsp:txXfrm>
        <a:off x="1915396" y="146604"/>
        <a:ext cx="818050" cy="439812"/>
      </dsp:txXfrm>
    </dsp:sp>
    <dsp:sp modelId="{1F259D36-1BDF-47EA-A556-BC8D3E148D81}">
      <dsp:nvSpPr>
        <dsp:cNvPr id="5" name="Шестиугольник 4"/>
        <dsp:cNvSpPr/>
      </dsp:nvSpPr>
      <dsp:spPr bwMode="white">
        <a:xfrm rot="5400000">
          <a:off x="521926" y="47646"/>
          <a:ext cx="733020" cy="637727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</a:t>
          </a:r>
          <a:endParaRPr lang="ru-RU" sz="1100" dirty="0">
            <a:solidFill>
              <a:schemeClr val="bg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endParaRPr lang="ru-RU" sz="1100" dirty="0">
            <a:solidFill>
              <a:schemeClr val="tx1">
                <a:lumMod val="95000"/>
                <a:lumOff val="5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521926" y="47646"/>
        <a:ext cx="733020" cy="637727"/>
      </dsp:txXfrm>
    </dsp:sp>
    <dsp:sp modelId="{1332FB64-287B-4B60-9FEB-BE7C35F7F46D}">
      <dsp:nvSpPr>
        <dsp:cNvPr id="6" name="Шестиугольник 5"/>
        <dsp:cNvSpPr/>
      </dsp:nvSpPr>
      <dsp:spPr bwMode="white">
        <a:xfrm rot="5400000">
          <a:off x="864979" y="669833"/>
          <a:ext cx="733020" cy="637727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</a:t>
          </a:r>
        </a:p>
      </dsp:txBody>
      <dsp:txXfrm rot="5400000">
        <a:off x="864979" y="669833"/>
        <a:ext cx="733020" cy="637727"/>
      </dsp:txXfrm>
    </dsp:sp>
    <dsp:sp modelId="{069F99FA-601D-4AA5-B710-961B9D770CEA}">
      <dsp:nvSpPr>
        <dsp:cNvPr id="7" name="Прямоугольник 6"/>
        <dsp:cNvSpPr/>
      </dsp:nvSpPr>
      <dsp:spPr bwMode="white">
        <a:xfrm>
          <a:off x="94576" y="768791"/>
          <a:ext cx="791661" cy="439812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72390" tIns="72390" rIns="72390" bIns="72390" anchor="ctr"/>
        <a:lstStyle>
          <a:lvl1pPr algn="r">
            <a:defRPr sz="1900"/>
          </a:lvl1pPr>
          <a:lvl2pPr marL="114300" indent="-114300" algn="r">
            <a:defRPr sz="1500"/>
          </a:lvl2pPr>
          <a:lvl3pPr marL="228600" indent="-114300" algn="r">
            <a:defRPr sz="1500"/>
          </a:lvl3pPr>
          <a:lvl4pPr marL="342900" indent="-114300" algn="r">
            <a:defRPr sz="1500"/>
          </a:lvl4pPr>
          <a:lvl5pPr marL="457200" indent="-114300" algn="r">
            <a:defRPr sz="1500"/>
          </a:lvl5pPr>
          <a:lvl6pPr marL="571500" indent="-114300" algn="r">
            <a:defRPr sz="1500"/>
          </a:lvl6pPr>
          <a:lvl7pPr marL="685800" indent="-114300" algn="r">
            <a:defRPr sz="1500"/>
          </a:lvl7pPr>
          <a:lvl8pPr marL="800100" indent="-114300" algn="r">
            <a:defRPr sz="1500"/>
          </a:lvl8pPr>
          <a:lvl9pPr marL="914400" indent="-114300" algn="r">
            <a:defRPr sz="1500"/>
          </a:lvl9pPr>
        </a:lstStyle>
        <a:p>
          <a:endParaRPr>
            <a:solidFill>
              <a:schemeClr val="tx1"/>
            </a:solidFill>
          </a:endParaRPr>
        </a:p>
      </dsp:txBody>
      <dsp:txXfrm>
        <a:off x="94576" y="768791"/>
        <a:ext cx="791661" cy="439812"/>
      </dsp:txXfrm>
    </dsp:sp>
    <dsp:sp modelId="{9FAC99B6-2AA2-47DE-AAC9-CCDA3B7E2F7C}">
      <dsp:nvSpPr>
        <dsp:cNvPr id="8" name="Шестиугольник 7"/>
        <dsp:cNvSpPr/>
      </dsp:nvSpPr>
      <dsp:spPr bwMode="white">
        <a:xfrm rot="5400000">
          <a:off x="1553725" y="669833"/>
          <a:ext cx="733020" cy="637727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117</a:t>
          </a:r>
        </a:p>
      </dsp:txBody>
      <dsp:txXfrm rot="5400000">
        <a:off x="1553725" y="669833"/>
        <a:ext cx="733020" cy="637727"/>
      </dsp:txXfrm>
    </dsp:sp>
    <dsp:sp modelId="{702EA4C4-3F90-43D2-BD48-85217FB40B38}">
      <dsp:nvSpPr>
        <dsp:cNvPr id="9" name="Шестиугольник 8"/>
        <dsp:cNvSpPr/>
      </dsp:nvSpPr>
      <dsp:spPr bwMode="white">
        <a:xfrm rot="5400000">
          <a:off x="1210671" y="1292021"/>
          <a:ext cx="733020" cy="637727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119</a:t>
          </a:r>
        </a:p>
      </dsp:txBody>
      <dsp:txXfrm rot="5400000">
        <a:off x="1210671" y="1292021"/>
        <a:ext cx="733020" cy="637727"/>
      </dsp:txXfrm>
    </dsp:sp>
    <dsp:sp modelId="{10F95827-5AE2-4008-A744-F24BF8E7D2AB}">
      <dsp:nvSpPr>
        <dsp:cNvPr id="10" name="Прямоугольник 9"/>
        <dsp:cNvSpPr/>
      </dsp:nvSpPr>
      <dsp:spPr bwMode="white">
        <a:xfrm>
          <a:off x="1915396" y="1390978"/>
          <a:ext cx="818050" cy="439812"/>
        </a:xfrm>
        <a:prstGeom prst="rect">
          <a:avLst/>
        </a:prstGeom>
      </dsp:spPr>
      <dsp:style>
        <a:lnRef idx="0">
          <a:schemeClr val="dk1">
            <a:alpha val="0"/>
          </a:schemeClr>
        </a:lnRef>
        <a:fillRef idx="0">
          <a:schemeClr val="lt1">
            <a:alpha val="0"/>
          </a:schemeClr>
        </a:fillRef>
        <a:effectRef idx="0">
          <a:scrgbClr r="0" g="0" b="0"/>
        </a:effectRef>
        <a:fontRef idx="minor"/>
      </dsp:style>
      <dsp:txBody>
        <a:bodyPr lIns="72390" tIns="72390" rIns="72390" bIns="72390" anchor="ctr"/>
        <a:lstStyle>
          <a:lvl1pPr algn="l">
            <a:defRPr sz="1900"/>
          </a:lvl1pPr>
          <a:lvl2pPr marL="114300" indent="-114300" algn="l">
            <a:defRPr sz="1500"/>
          </a:lvl2pPr>
          <a:lvl3pPr marL="228600" indent="-114300" algn="l">
            <a:defRPr sz="1500"/>
          </a:lvl3pPr>
          <a:lvl4pPr marL="342900" indent="-114300" algn="l">
            <a:defRPr sz="1500"/>
          </a:lvl4pPr>
          <a:lvl5pPr marL="457200" indent="-114300" algn="l">
            <a:defRPr sz="1500"/>
          </a:lvl5pPr>
          <a:lvl6pPr marL="571500" indent="-114300" algn="l">
            <a:defRPr sz="1500"/>
          </a:lvl6pPr>
          <a:lvl7pPr marL="685800" indent="-114300" algn="l">
            <a:defRPr sz="1500"/>
          </a:lvl7pPr>
          <a:lvl8pPr marL="800100" indent="-114300" algn="l">
            <a:defRPr sz="1500"/>
          </a:lvl8pPr>
          <a:lvl9pPr marL="914400" indent="-114300" algn="l">
            <a:defRPr sz="1500"/>
          </a:lvl9pPr>
        </a:lstStyle>
        <a:p>
          <a:endParaRPr>
            <a:solidFill>
              <a:schemeClr val="tx1"/>
            </a:solidFill>
          </a:endParaRPr>
        </a:p>
      </dsp:txBody>
      <dsp:txXfrm>
        <a:off x="1915396" y="1390978"/>
        <a:ext cx="818050" cy="439812"/>
      </dsp:txXfrm>
    </dsp:sp>
    <dsp:sp modelId="{C1BEAECD-99FF-4F71-97BE-23EC7EFCA9D3}">
      <dsp:nvSpPr>
        <dsp:cNvPr id="11" name="Шестиугольник 10"/>
        <dsp:cNvSpPr/>
      </dsp:nvSpPr>
      <dsp:spPr bwMode="white">
        <a:xfrm rot="5400000">
          <a:off x="521926" y="1292021"/>
          <a:ext cx="733020" cy="637727"/>
        </a:xfrm>
        <a:prstGeom prst="hexagon">
          <a:avLst>
            <a:gd name="adj" fmla="val 25000"/>
            <a:gd name="vf" fmla="val 115470"/>
          </a:avLst>
        </a:prstGeom>
        <a:solidFill>
          <a:srgbClr val="FFFF00"/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rot="-5400000" lIns="0" tIns="0" rIns="0" bIns="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</a:t>
          </a: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</a:t>
          </a:r>
        </a:p>
      </dsp:txBody>
      <dsp:txXfrm rot="5400000">
        <a:off x="521926" y="1292021"/>
        <a:ext cx="733020" cy="63772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2358132" cy="1797031"/>
        <a:chOff x="0" y="0"/>
        <a:chExt cx="2358132" cy="1797031"/>
      </a:xfrm>
    </dsp:grpSpPr>
    <dsp:sp modelId="{59215954-E4AA-41D7-B279-5060798803CD}">
      <dsp:nvSpPr>
        <dsp:cNvPr id="5" name="Прямоугольник 4"/>
        <dsp:cNvSpPr/>
      </dsp:nvSpPr>
      <dsp:spPr bwMode="white">
        <a:xfrm>
          <a:off x="0" y="240975"/>
          <a:ext cx="2358132" cy="327600"/>
        </a:xfrm>
        <a:prstGeom prst="rect">
          <a:avLst/>
        </a:prstGeom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2">
          <a:scrgbClr r="0" g="0" b="0"/>
        </a:effectRef>
        <a:fontRef idx="minor"/>
      </dsp:style>
      <dsp:txBody>
        <a:bodyPr lIns="183017" tIns="270764" rIns="183017" bIns="92456" anchor="t"/>
        <a:lstStyle>
          <a:lvl1pPr algn="l">
            <a:defRPr sz="13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240975"/>
        <a:ext cx="2358132" cy="327600"/>
      </dsp:txXfrm>
    </dsp:sp>
    <dsp:sp modelId="{49775552-06D3-40F0-9BA5-C6DC2CABB1E8}">
      <dsp:nvSpPr>
        <dsp:cNvPr id="4" name="Скругленный прямоугольник 3"/>
        <dsp:cNvSpPr/>
      </dsp:nvSpPr>
      <dsp:spPr bwMode="white">
        <a:xfrm>
          <a:off x="117907" y="49095"/>
          <a:ext cx="1650692" cy="38376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</dsp:spPr>
      <dsp:style>
        <a:lnRef idx="0">
          <a:schemeClr val="lt1"/>
        </a:lnRef>
        <a:fillRef idx="3">
          <a:schemeClr val="accent1"/>
        </a:fillRef>
        <a:effectRef idx="3">
          <a:scrgbClr r="0" g="0" b="0"/>
        </a:effectRef>
        <a:fontRef idx="minor">
          <a:schemeClr val="lt1"/>
        </a:fontRef>
      </dsp:style>
      <dsp:txBody>
        <a:bodyPr lIns="62392" tIns="0" rIns="62392" bIns="0" anchor="ctr"/>
        <a:lstStyle>
          <a:lvl1pPr algn="l">
            <a:defRPr sz="1300"/>
          </a:lvl1pPr>
          <a:lvl2pPr marL="57150" indent="-57150" algn="l">
            <a:defRPr sz="1000"/>
          </a:lvl2pPr>
          <a:lvl3pPr marL="114300" indent="-57150" algn="l">
            <a:defRPr sz="1000"/>
          </a:lvl3pPr>
          <a:lvl4pPr marL="171450" indent="-57150" algn="l">
            <a:defRPr sz="1000"/>
          </a:lvl4pPr>
          <a:lvl5pPr marL="228600" indent="-57150" algn="l">
            <a:defRPr sz="1000"/>
          </a:lvl5pPr>
          <a:lvl6pPr marL="285750" indent="-57150" algn="l">
            <a:defRPr sz="1000"/>
          </a:lvl6pPr>
          <a:lvl7pPr marL="342900" indent="-57150" algn="l">
            <a:defRPr sz="1000"/>
          </a:lvl7pPr>
          <a:lvl8pPr marL="400050" indent="-57150" algn="l">
            <a:defRPr sz="1000"/>
          </a:lvl8pPr>
          <a:lvl9pPr marL="457200" indent="-57150" algn="l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 - 276</a:t>
          </a:r>
        </a:p>
      </dsp:txBody>
      <dsp:txXfrm>
        <a:off x="117907" y="49095"/>
        <a:ext cx="1650692" cy="383760"/>
      </dsp:txXfrm>
    </dsp:sp>
    <dsp:sp modelId="{310AFA07-A6B8-4266-99BE-9B4F432CDB12}">
      <dsp:nvSpPr>
        <dsp:cNvPr id="8" name="Прямоугольник 7"/>
        <dsp:cNvSpPr/>
      </dsp:nvSpPr>
      <dsp:spPr bwMode="white">
        <a:xfrm>
          <a:off x="0" y="830656"/>
          <a:ext cx="2358132" cy="327600"/>
        </a:xfrm>
        <a:prstGeom prst="rect">
          <a:avLst/>
        </a:prstGeom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2">
          <a:scrgbClr r="0" g="0" b="0"/>
        </a:effectRef>
        <a:fontRef idx="minor"/>
      </dsp:style>
      <dsp:txBody>
        <a:bodyPr lIns="183017" tIns="270764" rIns="183017" bIns="92456" anchor="t"/>
        <a:lstStyle>
          <a:lvl1pPr algn="l">
            <a:defRPr sz="13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830656"/>
        <a:ext cx="2358132" cy="327600"/>
      </dsp:txXfrm>
    </dsp:sp>
    <dsp:sp modelId="{D67EFEAC-E52F-433B-A117-CBB23DFA6155}">
      <dsp:nvSpPr>
        <dsp:cNvPr id="7" name="Скругленный прямоугольник 6"/>
        <dsp:cNvSpPr/>
      </dsp:nvSpPr>
      <dsp:spPr bwMode="white">
        <a:xfrm>
          <a:off x="117907" y="638776"/>
          <a:ext cx="1650692" cy="38376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</dsp:spPr>
      <dsp:style>
        <a:lnRef idx="0">
          <a:schemeClr val="lt1"/>
        </a:lnRef>
        <a:fillRef idx="3">
          <a:schemeClr val="accent1"/>
        </a:fillRef>
        <a:effectRef idx="3">
          <a:scrgbClr r="0" g="0" b="0"/>
        </a:effectRef>
        <a:fontRef idx="minor">
          <a:schemeClr val="lt1"/>
        </a:fontRef>
      </dsp:style>
      <dsp:txBody>
        <a:bodyPr lIns="62392" tIns="0" rIns="62392" bIns="0" anchor="ctr"/>
        <a:lstStyle>
          <a:lvl1pPr algn="l">
            <a:defRPr sz="1300"/>
          </a:lvl1pPr>
          <a:lvl2pPr marL="57150" indent="-57150" algn="l">
            <a:defRPr sz="1000"/>
          </a:lvl2pPr>
          <a:lvl3pPr marL="114300" indent="-57150" algn="l">
            <a:defRPr sz="1000"/>
          </a:lvl3pPr>
          <a:lvl4pPr marL="171450" indent="-57150" algn="l">
            <a:defRPr sz="1000"/>
          </a:lvl4pPr>
          <a:lvl5pPr marL="228600" indent="-57150" algn="l">
            <a:defRPr sz="1000"/>
          </a:lvl5pPr>
          <a:lvl6pPr marL="285750" indent="-57150" algn="l">
            <a:defRPr sz="1000"/>
          </a:lvl6pPr>
          <a:lvl7pPr marL="342900" indent="-57150" algn="l">
            <a:defRPr sz="1000"/>
          </a:lvl7pPr>
          <a:lvl8pPr marL="400050" indent="-57150" algn="l">
            <a:defRPr sz="1000"/>
          </a:lvl8pPr>
          <a:lvl9pPr marL="457200" indent="-57150" algn="l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 - 240</a:t>
          </a:r>
        </a:p>
      </dsp:txBody>
      <dsp:txXfrm>
        <a:off x="117907" y="638776"/>
        <a:ext cx="1650692" cy="383760"/>
      </dsp:txXfrm>
    </dsp:sp>
    <dsp:sp modelId="{9713DBAC-9FD3-4DDD-ACB7-405507E68791}">
      <dsp:nvSpPr>
        <dsp:cNvPr id="11" name="Прямоугольник 10"/>
        <dsp:cNvSpPr/>
      </dsp:nvSpPr>
      <dsp:spPr bwMode="white">
        <a:xfrm>
          <a:off x="0" y="1420336"/>
          <a:ext cx="2358132" cy="327600"/>
        </a:xfrm>
        <a:prstGeom prst="rect">
          <a:avLst/>
        </a:prstGeom>
      </dsp:spPr>
      <dsp:style>
        <a:lnRef idx="1">
          <a:schemeClr val="accent1"/>
        </a:lnRef>
        <a:fillRef idx="1">
          <a:schemeClr val="lt1">
            <a:alpha val="90000"/>
          </a:schemeClr>
        </a:fillRef>
        <a:effectRef idx="2">
          <a:scrgbClr r="0" g="0" b="0"/>
        </a:effectRef>
        <a:fontRef idx="minor"/>
      </dsp:style>
      <dsp:txBody>
        <a:bodyPr lIns="183017" tIns="270764" rIns="183017" bIns="92456" anchor="t"/>
        <a:lstStyle>
          <a:lvl1pPr algn="l">
            <a:defRPr sz="1300"/>
          </a:lvl1pPr>
          <a:lvl2pPr marL="114300" indent="-114300" algn="l">
            <a:defRPr sz="1300"/>
          </a:lvl2pPr>
          <a:lvl3pPr marL="228600" indent="-114300" algn="l">
            <a:defRPr sz="1300"/>
          </a:lvl3pPr>
          <a:lvl4pPr marL="342900" indent="-114300" algn="l">
            <a:defRPr sz="1300"/>
          </a:lvl4pPr>
          <a:lvl5pPr marL="457200" indent="-114300" algn="l">
            <a:defRPr sz="1300"/>
          </a:lvl5pPr>
          <a:lvl6pPr marL="571500" indent="-114300" algn="l">
            <a:defRPr sz="1300"/>
          </a:lvl6pPr>
          <a:lvl7pPr marL="685800" indent="-114300" algn="l">
            <a:defRPr sz="1300"/>
          </a:lvl7pPr>
          <a:lvl8pPr marL="800100" indent="-114300" algn="l">
            <a:defRPr sz="1300"/>
          </a:lvl8pPr>
          <a:lvl9pPr marL="914400" indent="-114300" algn="l">
            <a:defRPr sz="1300"/>
          </a:lvl9pPr>
        </a:lstStyle>
        <a:p>
          <a:endParaRPr>
            <a:solidFill>
              <a:schemeClr val="dk1"/>
            </a:solidFill>
          </a:endParaRPr>
        </a:p>
      </dsp:txBody>
      <dsp:txXfrm>
        <a:off x="0" y="1420336"/>
        <a:ext cx="2358132" cy="327600"/>
      </dsp:txXfrm>
    </dsp:sp>
    <dsp:sp modelId="{A10F68F9-F929-4EBA-9BFC-C220FF36F677}">
      <dsp:nvSpPr>
        <dsp:cNvPr id="10" name="Скругленный прямоугольник 9"/>
        <dsp:cNvSpPr/>
      </dsp:nvSpPr>
      <dsp:spPr bwMode="white">
        <a:xfrm>
          <a:off x="117907" y="1228456"/>
          <a:ext cx="1650692" cy="383760"/>
        </a:xfrm>
        <a:prstGeom prst="roundRect">
          <a:avLst/>
        </a:prstGeom>
        <a:solidFill>
          <a:schemeClr val="accent3">
            <a:lumMod val="40000"/>
            <a:lumOff val="60000"/>
          </a:schemeClr>
        </a:solidFill>
      </dsp:spPr>
      <dsp:style>
        <a:lnRef idx="0">
          <a:schemeClr val="lt1"/>
        </a:lnRef>
        <a:fillRef idx="3">
          <a:schemeClr val="accent1"/>
        </a:fillRef>
        <a:effectRef idx="3">
          <a:scrgbClr r="0" g="0" b="0"/>
        </a:effectRef>
        <a:fontRef idx="minor">
          <a:schemeClr val="lt1"/>
        </a:fontRef>
      </dsp:style>
      <dsp:txBody>
        <a:bodyPr lIns="62392" tIns="0" rIns="62392" bIns="0" anchor="ctr"/>
        <a:lstStyle>
          <a:lvl1pPr algn="l">
            <a:defRPr sz="1300"/>
          </a:lvl1pPr>
          <a:lvl2pPr marL="57150" indent="-57150" algn="l">
            <a:defRPr sz="1000"/>
          </a:lvl2pPr>
          <a:lvl3pPr marL="114300" indent="-57150" algn="l">
            <a:defRPr sz="1000"/>
          </a:lvl3pPr>
          <a:lvl4pPr marL="171450" indent="-57150" algn="l">
            <a:defRPr sz="1000"/>
          </a:lvl4pPr>
          <a:lvl5pPr marL="228600" indent="-57150" algn="l">
            <a:defRPr sz="1000"/>
          </a:lvl5pPr>
          <a:lvl6pPr marL="285750" indent="-57150" algn="l">
            <a:defRPr sz="1000"/>
          </a:lvl6pPr>
          <a:lvl7pPr marL="342900" indent="-57150" algn="l">
            <a:defRPr sz="1000"/>
          </a:lvl7pPr>
          <a:lvl8pPr marL="400050" indent="-57150" algn="l">
            <a:defRPr sz="1000"/>
          </a:lvl8pPr>
          <a:lvl9pPr marL="457200" indent="-57150" algn="l">
            <a:defRPr sz="1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 - 175</a:t>
          </a:r>
        </a:p>
      </dsp:txBody>
      <dsp:txXfrm>
        <a:off x="117907" y="1228456"/>
        <a:ext cx="1650692" cy="383760"/>
      </dsp:txXfrm>
    </dsp:sp>
    <dsp:sp modelId="{2CDECA65-43A9-427A-B1BA-468871B0B273}">
      <dsp:nvSpPr>
        <dsp:cNvPr id="3" name="Прямоугольник 2" hidden="1"/>
        <dsp:cNvSpPr/>
      </dsp:nvSpPr>
      <dsp:spPr>
        <a:xfrm>
          <a:off x="0" y="49095"/>
          <a:ext cx="117907" cy="383760"/>
        </a:xfrm>
        <a:prstGeom prst="rect">
          <a:avLst/>
        </a:prstGeom>
      </dsp:spPr>
      <dsp:txXfrm>
        <a:off x="0" y="49095"/>
        <a:ext cx="117907" cy="383760"/>
      </dsp:txXfrm>
    </dsp:sp>
    <dsp:sp modelId="{2F20A147-ACAA-4BB5-94DC-6F44D77DB711}">
      <dsp:nvSpPr>
        <dsp:cNvPr id="6" name="Прямоугольник 5" hidden="1"/>
        <dsp:cNvSpPr/>
      </dsp:nvSpPr>
      <dsp:spPr>
        <a:xfrm>
          <a:off x="0" y="638776"/>
          <a:ext cx="117907" cy="383760"/>
        </a:xfrm>
        <a:prstGeom prst="rect">
          <a:avLst/>
        </a:prstGeom>
      </dsp:spPr>
      <dsp:txXfrm>
        <a:off x="0" y="638776"/>
        <a:ext cx="117907" cy="383760"/>
      </dsp:txXfrm>
    </dsp:sp>
    <dsp:sp modelId="{EB2F9A57-8177-4F73-AE70-008F02DC0740}">
      <dsp:nvSpPr>
        <dsp:cNvPr id="9" name="Прямоугольник 8" hidden="1"/>
        <dsp:cNvSpPr/>
      </dsp:nvSpPr>
      <dsp:spPr>
        <a:xfrm>
          <a:off x="0" y="1228456"/>
          <a:ext cx="117907" cy="383760"/>
        </a:xfrm>
        <a:prstGeom prst="rect">
          <a:avLst/>
        </a:prstGeom>
      </dsp:spPr>
      <dsp:txXfrm>
        <a:off x="0" y="1228456"/>
        <a:ext cx="117907" cy="38376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3216437" cy="1317072"/>
        <a:chOff x="0" y="0"/>
        <a:chExt cx="3216437" cy="1317072"/>
      </a:xfrm>
    </dsp:grpSpPr>
    <dsp:sp modelId="{A4F24BAE-22AE-4715-B910-EB19CF7E111E}">
      <dsp:nvSpPr>
        <dsp:cNvPr id="3" name="Скругленный прямоугольник 2"/>
        <dsp:cNvSpPr/>
      </dsp:nvSpPr>
      <dsp:spPr bwMode="white">
        <a:xfrm>
          <a:off x="0" y="0"/>
          <a:ext cx="1021091" cy="1317072"/>
        </a:xfrm>
        <a:prstGeom prst="roundRect">
          <a:avLst>
            <a:gd name="adj" fmla="val 10000"/>
          </a:avLst>
        </a:prstGeom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hemeClr val="accent1"/>
        </a:lnRef>
        <a:fillRef idx="3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2021г</a:t>
          </a:r>
          <a:endParaRPr>
            <a:solidFill>
              <a:schemeClr val="dk1"/>
            </a:solidFill>
          </a:endParaRPr>
        </a:p>
      </dsp:txBody>
      <dsp:txXfrm>
        <a:off x="0" y="0"/>
        <a:ext cx="1021091" cy="1317072"/>
      </dsp:txXfrm>
    </dsp:sp>
    <dsp:sp modelId="{6A7CAE08-E011-42CF-89B3-8590C7A2AAC9}">
      <dsp:nvSpPr>
        <dsp:cNvPr id="4" name="Скругленный прямоугольник 3"/>
        <dsp:cNvSpPr/>
      </dsp:nvSpPr>
      <dsp:spPr bwMode="white">
        <a:xfrm>
          <a:off x="102109" y="395122"/>
          <a:ext cx="816873" cy="856097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1"/>
        </a:fillRef>
        <a:effectRef idx="2">
          <a:scrgbClr r="0" g="0" b="0"/>
        </a:effectRef>
        <a:fontRef idx="minor">
          <a:schemeClr val="lt1"/>
        </a:fontRef>
      </dsp:style>
      <dsp:txBody>
        <a:bodyPr lIns="27940" tIns="20955" rIns="27940" bIns="20955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-161</a:t>
          </a:r>
        </a:p>
      </dsp:txBody>
      <dsp:txXfrm>
        <a:off x="102109" y="395122"/>
        <a:ext cx="816873" cy="856097"/>
      </dsp:txXfrm>
    </dsp:sp>
    <dsp:sp modelId="{846E90F4-5ED1-4822-9B8F-A50CF4881C33}">
      <dsp:nvSpPr>
        <dsp:cNvPr id="5" name="Скругленный прямоугольник 4"/>
        <dsp:cNvSpPr/>
      </dsp:nvSpPr>
      <dsp:spPr bwMode="white">
        <a:xfrm>
          <a:off x="1097673" y="0"/>
          <a:ext cx="1021091" cy="1317072"/>
        </a:xfrm>
        <a:prstGeom prst="roundRect">
          <a:avLst>
            <a:gd name="adj" fmla="val 10000"/>
          </a:avLst>
        </a:prstGeom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hemeClr val="accent1"/>
        </a:lnRef>
        <a:fillRef idx="3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2022г</a:t>
          </a:r>
          <a:endParaRPr>
            <a:solidFill>
              <a:schemeClr val="dk1"/>
            </a:solidFill>
          </a:endParaRPr>
        </a:p>
      </dsp:txBody>
      <dsp:txXfrm>
        <a:off x="1097673" y="0"/>
        <a:ext cx="1021091" cy="1317072"/>
      </dsp:txXfrm>
    </dsp:sp>
    <dsp:sp modelId="{FCB3BC2C-A739-4915-8E95-16230D0E2759}">
      <dsp:nvSpPr>
        <dsp:cNvPr id="6" name="Скругленный прямоугольник 5"/>
        <dsp:cNvSpPr/>
      </dsp:nvSpPr>
      <dsp:spPr bwMode="white">
        <a:xfrm>
          <a:off x="1199782" y="395122"/>
          <a:ext cx="816873" cy="856097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1"/>
        </a:fillRef>
        <a:effectRef idx="2">
          <a:scrgbClr r="0" g="0" b="0"/>
        </a:effectRef>
        <a:fontRef idx="minor">
          <a:schemeClr val="lt1"/>
        </a:fontRef>
      </dsp:style>
      <dsp:txBody>
        <a:bodyPr lIns="27940" tIns="20955" rIns="27940" bIns="20955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-123</a:t>
          </a:r>
        </a:p>
      </dsp:txBody>
      <dsp:txXfrm>
        <a:off x="1199782" y="395122"/>
        <a:ext cx="816873" cy="856097"/>
      </dsp:txXfrm>
    </dsp:sp>
    <dsp:sp modelId="{13886EFE-23A6-485B-8D69-CB537698EF0C}">
      <dsp:nvSpPr>
        <dsp:cNvPr id="7" name="Скругленный прямоугольник 6"/>
        <dsp:cNvSpPr/>
      </dsp:nvSpPr>
      <dsp:spPr bwMode="white">
        <a:xfrm>
          <a:off x="2195346" y="0"/>
          <a:ext cx="1021091" cy="1317072"/>
        </a:xfrm>
        <a:prstGeom prst="roundRect">
          <a:avLst>
            <a:gd name="adj" fmla="val 10000"/>
          </a:avLst>
        </a:prstGeom>
        <a:sp3d z="-152400" extrusionH="63500" prstMaterial="matte">
          <a:bevelT w="144450" h="6350" prst="relaxedInset"/>
          <a:contourClr>
            <a:schemeClr val="bg1"/>
          </a:contourClr>
        </a:sp3d>
      </dsp:spPr>
      <dsp:style>
        <a:lnRef idx="0">
          <a:schemeClr val="accent1"/>
        </a:lnRef>
        <a:fillRef idx="3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2023г</a:t>
          </a:r>
          <a:endParaRPr>
            <a:solidFill>
              <a:schemeClr val="dk1"/>
            </a:solidFill>
          </a:endParaRPr>
        </a:p>
      </dsp:txBody>
      <dsp:txXfrm>
        <a:off x="2195346" y="0"/>
        <a:ext cx="1021091" cy="1317072"/>
      </dsp:txXfrm>
    </dsp:sp>
    <dsp:sp modelId="{6E4AF766-0397-466D-953B-98EB7478CD9A}">
      <dsp:nvSpPr>
        <dsp:cNvPr id="8" name="Скругленный прямоугольник 7"/>
        <dsp:cNvSpPr/>
      </dsp:nvSpPr>
      <dsp:spPr bwMode="white">
        <a:xfrm>
          <a:off x="2297455" y="395122"/>
          <a:ext cx="816873" cy="856097"/>
        </a:xfrm>
        <a:prstGeom prst="roundRect">
          <a:avLst>
            <a:gd name="adj" fmla="val 10000"/>
          </a:avLst>
        </a:prstGeom>
        <a:solidFill>
          <a:schemeClr val="accent2">
            <a:lumMod val="40000"/>
            <a:lumOff val="60000"/>
          </a:schemeClr>
        </a:solidFill>
        <a:sp3d prstMaterial="plastic">
          <a:bevelT w="127000" h="25400" prst="relaxedInset"/>
        </a:sp3d>
      </dsp:spPr>
      <dsp:style>
        <a:lnRef idx="0">
          <a:schemeClr val="lt1"/>
        </a:lnRef>
        <a:fillRef idx="3">
          <a:schemeClr val="accent1"/>
        </a:fillRef>
        <a:effectRef idx="2">
          <a:scrgbClr r="0" g="0" b="0"/>
        </a:effectRef>
        <a:fontRef idx="minor">
          <a:schemeClr val="lt1"/>
        </a:fontRef>
      </dsp:style>
      <dsp:txBody>
        <a:bodyPr lIns="27940" tIns="20955" rIns="27940" bIns="20955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-56</a:t>
          </a:r>
        </a:p>
      </dsp:txBody>
      <dsp:txXfrm>
        <a:off x="2297455" y="395122"/>
        <a:ext cx="816873" cy="85609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2493149" cy="1660678"/>
        <a:chOff x="0" y="0"/>
        <a:chExt cx="2493149" cy="1660678"/>
      </a:xfrm>
    </dsp:grpSpPr>
    <dsp:sp modelId="{F1893A4B-838D-45B1-9447-73C2E59D6B0A}">
      <dsp:nvSpPr>
        <dsp:cNvPr id="3" name="Стрелка вправо 2"/>
        <dsp:cNvSpPr/>
      </dsp:nvSpPr>
      <dsp:spPr bwMode="white">
        <a:xfrm>
          <a:off x="186986" y="0"/>
          <a:ext cx="2119177" cy="1660678"/>
        </a:xfrm>
        <a:prstGeom prst="rightArrow">
          <a:avLst/>
        </a:prstGeom>
      </dsp:spPr>
      <dsp:style>
        <a:lnRef idx="0">
          <a:schemeClr val="accent1"/>
        </a:lnRef>
        <a:fillRef idx="1">
          <a:schemeClr val="accent1">
            <a:tint val="40000"/>
          </a:schemeClr>
        </a:fillRef>
        <a:effectRef idx="0">
          <a:scrgbClr r="0" g="0" b="0"/>
        </a:effectRef>
        <a:fontRef idx="minor"/>
      </dsp:style>
      <dsp:txXfrm>
        <a:off x="186986" y="0"/>
        <a:ext cx="2119177" cy="1660678"/>
      </dsp:txXfrm>
    </dsp:sp>
    <dsp:sp modelId="{AE23E7DD-C049-4342-B335-8C7CB488D48E}">
      <dsp:nvSpPr>
        <dsp:cNvPr id="4" name="Скругленный прямоугольник 3"/>
        <dsp:cNvSpPr/>
      </dsp:nvSpPr>
      <dsp:spPr bwMode="white">
        <a:xfrm>
          <a:off x="0" y="498203"/>
          <a:ext cx="747945" cy="664271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2021 г</a:t>
          </a:r>
          <a:endParaRPr lang="ru-RU" sz="11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-124</a:t>
          </a:r>
        </a:p>
      </dsp:txBody>
      <dsp:txXfrm>
        <a:off x="0" y="498203"/>
        <a:ext cx="747945" cy="664271"/>
      </dsp:txXfrm>
    </dsp:sp>
    <dsp:sp modelId="{4CE351BB-118D-43A2-B8DA-3DF954EE3913}">
      <dsp:nvSpPr>
        <dsp:cNvPr id="5" name="Скругленный прямоугольник 4"/>
        <dsp:cNvSpPr/>
      </dsp:nvSpPr>
      <dsp:spPr bwMode="white">
        <a:xfrm>
          <a:off x="872602" y="498203"/>
          <a:ext cx="747945" cy="664271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2022 г</a:t>
          </a:r>
          <a:endParaRPr lang="ru-RU" sz="11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-104</a:t>
          </a:r>
        </a:p>
      </dsp:txBody>
      <dsp:txXfrm>
        <a:off x="872602" y="498203"/>
        <a:ext cx="747945" cy="664271"/>
      </dsp:txXfrm>
    </dsp:sp>
    <dsp:sp modelId="{11F91BF5-D1BE-49CD-BE0E-544F4488876F}">
      <dsp:nvSpPr>
        <dsp:cNvPr id="6" name="Скругленный прямоугольник 5"/>
        <dsp:cNvSpPr/>
      </dsp:nvSpPr>
      <dsp:spPr bwMode="white">
        <a:xfrm>
          <a:off x="1745204" y="498203"/>
          <a:ext cx="747945" cy="664271"/>
        </a:xfrm>
        <a:prstGeom prst="roundRect">
          <a:avLst/>
        </a:prstGeom>
        <a:solidFill>
          <a:schemeClr val="accent6">
            <a:lumMod val="40000"/>
            <a:lumOff val="60000"/>
          </a:schemeClr>
        </a:solidFill>
      </dsp:spPr>
      <dsp:style>
        <a:lnRef idx="2">
          <a:schemeClr val="lt1"/>
        </a:lnRef>
        <a:fillRef idx="1">
          <a:schemeClr val="accent1"/>
        </a:fillRef>
        <a:effectRef idx="0">
          <a:scrgbClr r="0" g="0" b="0"/>
        </a:effectRef>
        <a:fontRef idx="minor">
          <a:schemeClr val="lt1"/>
        </a:fontRef>
      </dsp:style>
      <dsp:txBody>
        <a:bodyPr lIns="41910" tIns="41910" rIns="41910" bIns="4191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2023 г</a:t>
          </a:r>
          <a:endParaRPr lang="ru-RU" sz="11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1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- 47</a:t>
          </a:r>
        </a:p>
      </dsp:txBody>
      <dsp:txXfrm>
        <a:off x="1745204" y="498203"/>
        <a:ext cx="747945" cy="6642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hexagon" r:blip="" rot="90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type="hexagon" r:blip="" rot="90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nodeHorzAlign" val="l"/>
          <dgm:param type="horzAlign" val="l"/>
        </dgm:alg>
      </dgm:if>
      <dgm:else name="Name2">
        <dgm:alg type="lin">
          <dgm:param type="linDir" val="fromT"/>
          <dgm:param type="vertAlign" val="mid"/>
          <dgm:param type="nodeHorzAlign" val="r"/>
          <dgm:param type="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nodeHorzAlign" val="l"/>
              <dgm:param type="horzAlign" val="l"/>
            </dgm:alg>
          </dgm:if>
          <dgm:else name="Name6">
            <dgm:alg type="lin">
              <dgm:param type="linDir" val="fromR"/>
              <dgm:param type="nodeHorzAlign" val="r"/>
              <dgm:param type="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  <a:endParaRPr lang="en-US" sz="8000" dirty="0">
              <a:solidFill>
                <a:schemeClr val="tx1"/>
              </a:solidFill>
              <a:effectLst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/>
              <a:t>Образец текста</a:t>
            </a:r>
            <a:endParaRPr lang="ru-RU"/>
          </a:p>
          <a:p>
            <a:pPr lvl="1"/>
            <a:r>
              <a:rPr lang="ru-RU"/>
              <a:t>Второй уровень</a:t>
            </a:r>
            <a:endParaRPr lang="ru-RU"/>
          </a:p>
          <a:p>
            <a:pPr lvl="2"/>
            <a:r>
              <a:rPr lang="ru-RU"/>
              <a:t>Третий уровень</a:t>
            </a:r>
            <a:endParaRPr lang="ru-RU"/>
          </a:p>
          <a:p>
            <a:pPr lvl="3"/>
            <a:r>
              <a:rPr lang="ru-RU"/>
              <a:t>Четвертый уровень</a:t>
            </a:r>
            <a:endParaRPr lang="ru-RU"/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5E6A2237-CEB3-4D0F-99D8-3042E5510A0C}" type="datetimeFigureOut">
              <a:rPr lang="ru-RU" smtClean="0"/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4BBE2ACE-440C-42A7-A476-D11AD0E1B711}" type="slidenum">
              <a:rPr lang="ru-RU" smtClean="0"/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4pPr>
      <a:lvl5pPr marL="21145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50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hyperlink" Target="mailto:amo.izo@mail.ru" TargetMode="External"/><Relationship Id="rId2" Type="http://schemas.openxmlformats.org/officeDocument/2006/relationships/hyperlink" Target="mailto:anuchinsky@mail.ru" TargetMode="Externa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hyperlink" Target="http://ru.wikipedia.org/wiki/%D0%92%D0%BB%D0%B0%D0%B4%D0%B8%D0%B2%D0%BE%D1%81%D1%82%D0%BE%D0%BA" TargetMode="External"/><Relationship Id="rId3" Type="http://schemas.openxmlformats.org/officeDocument/2006/relationships/hyperlink" Target="http://ru.wikipedia.org/wiki/%D0%A5%D0%B0%D0%B1%D0%B0%D1%80%D0%BE%D0%B2%D1%81%D0%BA" TargetMode="External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hyperlink" Target="http://ru.wikipedia.org/wiki/%D0%91%D0%B5%D0%BB%D0%BA%D0%B0" TargetMode="External"/><Relationship Id="rId8" Type="http://schemas.openxmlformats.org/officeDocument/2006/relationships/hyperlink" Target="http://ru.wikipedia.org/wiki/%D0%98%D0%B7%D1%8E%D0%B1%D1%80%D1%8C" TargetMode="External"/><Relationship Id="rId7" Type="http://schemas.openxmlformats.org/officeDocument/2006/relationships/hyperlink" Target="http://ru.wikipedia.org/wiki/%D0%9A%D0%B0%D0%B1%D0%B0%D0%BD" TargetMode="External"/><Relationship Id="rId6" Type="http://schemas.openxmlformats.org/officeDocument/2006/relationships/hyperlink" Target="http://ru.wikipedia.org/wiki/%D0%9C%D0%B5%D0%B4%D0%B2%D0%B5%D0%B4%D1%8C" TargetMode="External"/><Relationship Id="rId5" Type="http://schemas.openxmlformats.org/officeDocument/2006/relationships/hyperlink" Target="http://ru.wikipedia.org/wiki/%D0%A4%D0%B0%D1%83%D0%BD%D0%B0" TargetMode="External"/><Relationship Id="rId4" Type="http://schemas.openxmlformats.org/officeDocument/2006/relationships/hyperlink" Target="http://ru.wikipedia.org/wiki/%D0%A2%D0%B8%D1%81" TargetMode="External"/><Relationship Id="rId3" Type="http://schemas.openxmlformats.org/officeDocument/2006/relationships/hyperlink" Target="http://ru.wikipedia.org/wiki/%D0%9E%D0%B7%D0%B5%D1%80%D0%BE" TargetMode="Externa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26.png"/><Relationship Id="rId23" Type="http://schemas.openxmlformats.org/officeDocument/2006/relationships/image" Target="../media/image25.png"/><Relationship Id="rId22" Type="http://schemas.openxmlformats.org/officeDocument/2006/relationships/image" Target="../media/image24.png"/><Relationship Id="rId21" Type="http://schemas.openxmlformats.org/officeDocument/2006/relationships/image" Target="../media/image23.png"/><Relationship Id="rId20" Type="http://schemas.openxmlformats.org/officeDocument/2006/relationships/image" Target="../media/image22.png"/><Relationship Id="rId2" Type="http://schemas.openxmlformats.org/officeDocument/2006/relationships/hyperlink" Target="http://ru.wikipedia.org/wiki/%D0%9B%D0%BE%D1%82%D0%BE%D1%81" TargetMode="External"/><Relationship Id="rId19" Type="http://schemas.openxmlformats.org/officeDocument/2006/relationships/image" Target="../media/image21.png"/><Relationship Id="rId18" Type="http://schemas.openxmlformats.org/officeDocument/2006/relationships/image" Target="../media/image20.png"/><Relationship Id="rId17" Type="http://schemas.openxmlformats.org/officeDocument/2006/relationships/image" Target="../media/image19.png"/><Relationship Id="rId16" Type="http://schemas.openxmlformats.org/officeDocument/2006/relationships/image" Target="../media/image18.png"/><Relationship Id="rId15" Type="http://schemas.openxmlformats.org/officeDocument/2006/relationships/hyperlink" Target="http://ru.wikipedia.org/wiki/%D0%96%D0%B8%D0%B2%D0%BE%D1%82%D0%BD%D1%8B%D0%B5" TargetMode="External"/><Relationship Id="rId14" Type="http://schemas.openxmlformats.org/officeDocument/2006/relationships/hyperlink" Target="http://ru.wikipedia.org/wiki/%D0%91%D0%B0%D1%80%D1%81%D1%83%D0%BA" TargetMode="External"/><Relationship Id="rId13" Type="http://schemas.openxmlformats.org/officeDocument/2006/relationships/hyperlink" Target="http://ru.wikipedia.org/wiki/%D0%A2%D0%B8%D0%B3%D1%80" TargetMode="External"/><Relationship Id="rId12" Type="http://schemas.openxmlformats.org/officeDocument/2006/relationships/hyperlink" Target="http://ru.wikipedia.org/wiki/%D0%9B%D0%B8%D1%81%D0%B0" TargetMode="External"/><Relationship Id="rId11" Type="http://schemas.openxmlformats.org/officeDocument/2006/relationships/hyperlink" Target="http://ru.wikipedia.org/wiki/%D0%97%D0%B0%D1%8F%D1%86" TargetMode="External"/><Relationship Id="rId10" Type="http://schemas.openxmlformats.org/officeDocument/2006/relationships/hyperlink" Target="http://ru.wikipedia.org/wiki/%D0%A1%D0%BE%D0%B1%D0%BE%D0%BB%D1%8C" TargetMode="External"/><Relationship Id="rId1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33.png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image" Target="../media/image43.png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png"/><Relationship Id="rId8" Type="http://schemas.openxmlformats.org/officeDocument/2006/relationships/image" Target="../media/image51.png"/><Relationship Id="rId7" Type="http://schemas.openxmlformats.org/officeDocument/2006/relationships/image" Target="../media/image50.png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0" Type="http://schemas.openxmlformats.org/officeDocument/2006/relationships/slideLayout" Target="../slideLayouts/slideLayout7.xml"/><Relationship Id="rId1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diagramQuickStyle" Target="../diagrams/quickStyle2.xml"/><Relationship Id="rId8" Type="http://schemas.openxmlformats.org/officeDocument/2006/relationships/diagramLayout" Target="../diagrams/layout2.xml"/><Relationship Id="rId7" Type="http://schemas.openxmlformats.org/officeDocument/2006/relationships/diagramData" Target="../diagrams/data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3" Type="http://schemas.openxmlformats.org/officeDocument/2006/relationships/diagramLayout" Target="../diagrams/layout1.xml"/><Relationship Id="rId27" Type="http://schemas.openxmlformats.org/officeDocument/2006/relationships/slideLayout" Target="../slideLayouts/slideLayout7.xml"/><Relationship Id="rId26" Type="http://schemas.microsoft.com/office/2007/relationships/diagramDrawing" Target="../diagrams/drawing5.xml"/><Relationship Id="rId25" Type="http://schemas.openxmlformats.org/officeDocument/2006/relationships/diagramColors" Target="../diagrams/colors5.xml"/><Relationship Id="rId24" Type="http://schemas.openxmlformats.org/officeDocument/2006/relationships/diagramQuickStyle" Target="../diagrams/quickStyle5.xml"/><Relationship Id="rId23" Type="http://schemas.openxmlformats.org/officeDocument/2006/relationships/diagramLayout" Target="../diagrams/layout5.xml"/><Relationship Id="rId22" Type="http://schemas.openxmlformats.org/officeDocument/2006/relationships/diagramData" Target="../diagrams/data5.xml"/><Relationship Id="rId21" Type="http://schemas.microsoft.com/office/2007/relationships/diagramDrawing" Target="../diagrams/drawing4.xml"/><Relationship Id="rId20" Type="http://schemas.openxmlformats.org/officeDocument/2006/relationships/diagramColors" Target="../diagrams/colors4.xml"/><Relationship Id="rId2" Type="http://schemas.openxmlformats.org/officeDocument/2006/relationships/diagramData" Target="../diagrams/data1.xml"/><Relationship Id="rId19" Type="http://schemas.openxmlformats.org/officeDocument/2006/relationships/diagramQuickStyle" Target="../diagrams/quickStyle4.xml"/><Relationship Id="rId18" Type="http://schemas.openxmlformats.org/officeDocument/2006/relationships/diagramLayout" Target="../diagrams/layout4.xml"/><Relationship Id="rId17" Type="http://schemas.openxmlformats.org/officeDocument/2006/relationships/diagramData" Target="../diagrams/data4.xml"/><Relationship Id="rId16" Type="http://schemas.microsoft.com/office/2007/relationships/diagramDrawing" Target="../diagrams/drawing3.xml"/><Relationship Id="rId15" Type="http://schemas.openxmlformats.org/officeDocument/2006/relationships/diagramColors" Target="../diagrams/colors3.xml"/><Relationship Id="rId14" Type="http://schemas.openxmlformats.org/officeDocument/2006/relationships/diagramQuickStyle" Target="../diagrams/quickStyle3.xml"/><Relationship Id="rId13" Type="http://schemas.openxmlformats.org/officeDocument/2006/relationships/diagramLayout" Target="../diagrams/layout3.xml"/><Relationship Id="rId12" Type="http://schemas.openxmlformats.org/officeDocument/2006/relationships/diagramData" Target="../diagrams/data3.xml"/><Relationship Id="rId11" Type="http://schemas.microsoft.com/office/2007/relationships/diagramDrawing" Target="../diagrams/drawing2.xml"/><Relationship Id="rId10" Type="http://schemas.openxmlformats.org/officeDocument/2006/relationships/diagramColors" Target="../diagrams/colors2.xml"/><Relationship Id="rId1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4" Type="http://schemas.openxmlformats.org/officeDocument/2006/relationships/image" Target="../media/image57.jpeg"/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image" Target="../media/image6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66.png"/><Relationship Id="rId1" Type="http://schemas.openxmlformats.org/officeDocument/2006/relationships/image" Target="../media/image65.jpe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0.jpeg"/><Relationship Id="rId3" Type="http://schemas.openxmlformats.org/officeDocument/2006/relationships/image" Target="../media/image69.jpeg"/><Relationship Id="rId2" Type="http://schemas.openxmlformats.org/officeDocument/2006/relationships/image" Target="../media/image68.png"/><Relationship Id="rId1" Type="http://schemas.openxmlformats.org/officeDocument/2006/relationships/image" Target="../media/image67.webp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3.jpeg"/><Relationship Id="rId2" Type="http://schemas.openxmlformats.org/officeDocument/2006/relationships/image" Target="../media/image72.png"/><Relationship Id="rId1" Type="http://schemas.openxmlformats.org/officeDocument/2006/relationships/image" Target="../media/image7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75.jpeg"/><Relationship Id="rId1" Type="http://schemas.openxmlformats.org/officeDocument/2006/relationships/image" Target="../media/image74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79.png"/><Relationship Id="rId1" Type="http://schemas.openxmlformats.org/officeDocument/2006/relationships/image" Target="../media/image78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82.jpeg"/><Relationship Id="rId2" Type="http://schemas.openxmlformats.org/officeDocument/2006/relationships/image" Target="../media/image81.png"/><Relationship Id="rId1" Type="http://schemas.openxmlformats.org/officeDocument/2006/relationships/image" Target="../media/image80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6.jpeg"/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image" Target="../media/image83.png"/></Relationships>
</file>

<file path=ppt/slides/_rels/slide2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91.jpeg"/><Relationship Id="rId5" Type="http://schemas.openxmlformats.org/officeDocument/2006/relationships/image" Target="../media/image90.jpeg"/><Relationship Id="rId4" Type="http://schemas.openxmlformats.org/officeDocument/2006/relationships/image" Target="../media/image89.jpeg"/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image" Target="../media/image8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3.jpeg"/><Relationship Id="rId1" Type="http://schemas.openxmlformats.org/officeDocument/2006/relationships/image" Target="../media/image92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6.jpeg"/><Relationship Id="rId3" Type="http://schemas.openxmlformats.org/officeDocument/2006/relationships/image" Target="../media/image95.png"/><Relationship Id="rId2" Type="http://schemas.openxmlformats.org/officeDocument/2006/relationships/image" Target="../media/image94.jpeg"/><Relationship Id="rId1" Type="http://schemas.openxmlformats.org/officeDocument/2006/relationships/image" Target="../media/image92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7.png"/></Relationships>
</file>

<file path=ppt/slides/_rels/slide2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02.jpeg"/><Relationship Id="rId4" Type="http://schemas.openxmlformats.org/officeDocument/2006/relationships/image" Target="../media/image101.jpeg"/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image" Target="../media/image98.jpe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07.jpeg"/><Relationship Id="rId4" Type="http://schemas.openxmlformats.org/officeDocument/2006/relationships/image" Target="../media/image106.jpeg"/><Relationship Id="rId3" Type="http://schemas.openxmlformats.org/officeDocument/2006/relationships/image" Target="../media/image105.jpeg"/><Relationship Id="rId2" Type="http://schemas.openxmlformats.org/officeDocument/2006/relationships/image" Target="../media/image104.jpeg"/><Relationship Id="rId1" Type="http://schemas.openxmlformats.org/officeDocument/2006/relationships/image" Target="../media/image103.png"/></Relationships>
</file>

<file path=ppt/slides/_rels/slide3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10.jpeg"/><Relationship Id="rId2" Type="http://schemas.openxmlformats.org/officeDocument/2006/relationships/image" Target="../media/image109.jpeg"/><Relationship Id="rId1" Type="http://schemas.openxmlformats.org/officeDocument/2006/relationships/image" Target="../media/image108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408543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4085438"/>
            <a:ext cx="12192000" cy="27725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670" y="4688055"/>
            <a:ext cx="5844330" cy="6839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90170" algn="ctr">
              <a:lnSpc>
                <a:spcPct val="150000"/>
              </a:lnSpc>
            </a:pPr>
            <a:r>
              <a:rPr lang="ru-R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Инвестиционный паспорт</a:t>
            </a:r>
            <a:endParaRPr lang="ru-RU" sz="2800" dirty="0">
              <a:solidFill>
                <a:srgbClr val="0000FF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5014" y="848361"/>
            <a:ext cx="1688738" cy="235935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099344" y="565337"/>
            <a:ext cx="7707385" cy="3256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Уважаемые инвесторы и партнеры!</a:t>
            </a:r>
            <a:endParaRPr lang="ru-RU" sz="12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От имени администрации Анучинского муниципального округа приветствую Вас на страницах информационного проекта «Инвестиционный паспорт муниципального образования Анучинский муниципальный округ». 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Вашему вниманию представлена комплексная информация, демонстрирующая инвестиционный потенциал муниципального образования. Надеюсь, что представленный проект станет не только основным источником информации, но и путеводителем для деловых и предприимчивых людей, потенциальных инвесторов. Мы готовы к диалогу и рассмотрим все Ваши предложения по использованию свободных производственных площадей и земельных участков для организации новых производств и объектов социально-культурной сферы. 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заинтересованы в привлечении инвестиций и готовы оказывать всяческое содействие повышению экономической активности в муниципальном округе. Это важная и ответственная работа, от которой во многом зависит обеспечение социальной стабильности и экономическое развитие муниципального образования. 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Мы заинтересованы в развитии наших партнерских отношений и приглашаем Вас к взаимовыгодному сотрудничеству!</a:t>
            </a:r>
            <a:endParaRPr lang="ru-RU" sz="1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95218" y="3888704"/>
            <a:ext cx="4596782" cy="29019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251668" y="4293229"/>
            <a:ext cx="4754904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/>
            <a:r>
              <a:rPr lang="ru-RU" sz="13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Глава Анучинского муниципального округа</a:t>
            </a:r>
            <a:endParaRPr lang="ru-RU" sz="13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indent="449580" algn="ctr"/>
            <a:r>
              <a:rPr lang="ru-RU" sz="13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С.А. </a:t>
            </a:r>
            <a:r>
              <a:rPr lang="ru-RU" sz="1300" b="1" dirty="0" err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Понуровский</a:t>
            </a:r>
            <a:endParaRPr lang="ru-RU" sz="1300" dirty="0">
              <a:solidFill>
                <a:srgbClr val="C00000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5834" y="84270"/>
            <a:ext cx="11098635" cy="2919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13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Общая характеристика.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23347"/>
            <a:ext cx="12192000" cy="67403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1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	</a:t>
            </a:r>
            <a:r>
              <a:rPr kumimoji="0" lang="ru-RU" sz="12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Официальное название:</a:t>
            </a:r>
            <a:endParaRPr kumimoji="0" lang="ru-RU" sz="12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Муниципальное образование – Анучинский муниципальный округ Приморского края</a:t>
            </a:r>
            <a:endParaRPr kumimoji="0" lang="ru-RU" sz="12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	Контактная информация:</a:t>
            </a:r>
            <a:endParaRPr kumimoji="0" lang="ru-RU" sz="12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Администрация Анучинского муниципального округа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Дума Анучинского муниципального округа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	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692300, Приморский край, Анучинский район, </a:t>
            </a:r>
            <a:r>
              <a:rPr kumimoji="0" lang="ru-RU" sz="120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с.Анучино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120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ул.Лазо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д.6                                    692300,Приморский край, Анучинский район, </a:t>
            </a:r>
            <a:r>
              <a:rPr kumimoji="0" lang="ru-RU" sz="120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с.Анучино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120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ул.Лазо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д.6</a:t>
            </a:r>
            <a:endParaRPr kumimoji="0" lang="ru-RU" sz="12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Официальный сайт: </a:t>
            </a:r>
            <a:r>
              <a:rPr lang="ru-RU" sz="12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анучинский.рф</a:t>
            </a:r>
            <a:r>
              <a:rPr lang="ru-RU" sz="1200" b="1" i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		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Официальный сайт: </a:t>
            </a:r>
            <a:r>
              <a:rPr lang="ru-RU" sz="1200" b="1" i="1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анучинский.рф</a:t>
            </a:r>
            <a:endParaRPr lang="ru-RU" sz="1200" b="1" i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Приемная каб.20, т-н: 8(42362)91-6-78, факс: 8(42362) 91-2-01                                                   телефон:8(42362)91-8-14</a:t>
            </a:r>
            <a:endParaRPr kumimoji="0" lang="ru-RU" sz="12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E- mail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 </a:t>
            </a: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  <a:hlinkClick r:id="rId2"/>
              </a:rPr>
              <a:t>anuchinsky@mail.ru</a:t>
            </a: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                                                                                                  E-mail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:</a:t>
            </a:r>
            <a:r>
              <a:rPr kumimoji="0" lang="en-US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anuchinsky_duma@mail.ru</a:t>
            </a:r>
            <a:endParaRPr kumimoji="0" lang="en-US" sz="12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                                   </a:t>
            </a:r>
            <a:endParaRPr kumimoji="0" lang="ru-RU" sz="1200" b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          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Глава	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                             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Председатель:		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Понуровский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Сергей Алексеевич					 Тишина Галина Петровна			</a:t>
            </a:r>
            <a:endParaRPr kumimoji="0" lang="ru-RU" sz="12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телефон: 8(42362)91-8-00					                 	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defRPr/>
            </a:pP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defRPr/>
            </a:pP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	Заместители главы:</a:t>
            </a:r>
            <a:endParaRPr kumimoji="0" lang="ru-RU" sz="120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indent="450215" algn="just"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Янчук Андрей Яковлевич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телефон: 8(42362)91-5-11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defRPr/>
            </a:pP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Дубовцев Иван Владимирович                   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телефон: 8(42362)91-4-94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Бондарь Галина Петровна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 (42362)91-8-70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just"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Подразделения администрации, ответственные за работу с инвесторами: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Финансово – экономическое управление: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fin620@list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Бондарь Галина Петровна – 8(42362)9-18-70 (начальник управления)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 по жизнеобеспечения: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E-mail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amo.gkh@mail.ru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Бурдейная Ольга Васильевна – 8(42362)91-3-61 (начальник управления)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Управление градостроительства и земельных отношений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E-mail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amo.arh@mail.ru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Суворенков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Андрей Александрович 8(42362)91-0-26 (начальник управления)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Росейчук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Елена Витальевна – 8(42362)91-2-65 (начальник отдела)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9385" y="714566"/>
            <a:ext cx="1902117" cy="23471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173054" y="109322"/>
            <a:ext cx="6153324" cy="3039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914400" algn="ctr">
              <a:lnSpc>
                <a:spcPct val="115000"/>
              </a:lnSpc>
            </a:pPr>
            <a:r>
              <a:rPr lang="en-US" sz="1300" b="1" dirty="0">
                <a:solidFill>
                  <a:srgbClr val="851CB4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I</a:t>
            </a:r>
            <a:r>
              <a:rPr lang="ru-RU" sz="1300" b="1" dirty="0">
                <a:solidFill>
                  <a:srgbClr val="851CB4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.Историческая справка.</a:t>
            </a:r>
            <a:endParaRPr lang="ru-RU" sz="1300" dirty="0">
              <a:solidFill>
                <a:srgbClr val="851CB4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90101" y="522573"/>
            <a:ext cx="9322265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Анучинский округ на карте Приморского края появился не сразу.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В конце 19 века Анучинским округом назывались земли, отведенные для переселенцев в верховьях реки Уссури. Тайга, болота, горные увалы, отсутствие дорог – все это не привлекало переселенцев, но было благоприятным для военных.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Редкое население района составляли аборигены, китайцы и корейцы.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Наш район и село Анучино получили имя генерал – губернатора Восточной Сибири, военного историка Дмитрия Гавриловича Анучина, который был инициатором переселения крестьян из России на Дальний Восток.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         Осенью 1880 года при прокладке дороги из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с.Никольское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(город Уссурийск) в живописной излучине среди глухой тайги расположился второй Сибирский стрелковый батальон и было начато строительство домов для семей, положивших основу возникновения села, впоследствии получившего название Анучино.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Особые страницы истории Анучинского округа написаны в годы революции и гражданской войны. Анучино было центром партизанского движения. 22 мая 1919года в Анучино прошел первый повстанческий съезд трудящихся приморской области, был создан Анучинский революционный штаб и действовал крупный партизанский отряд в котором было 511 штыков, 13 пулеметов и 3 орудия. В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с.Муравейка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работала типография и выходила молодежная газета «Красный  молодняк».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      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Постановлением Президиума Дальневосточного Крайисполкома от 23 марта 1935 года образован Анучинский район с центром в селе Анучино.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 1935 года по октябрь 1938 года Анучинский район входил в Уссурийскую область Дальневосточного края, с 20 октября 1938 года по октябрь 1943 года в Уссурийскую область Приморского края, с 18 сентября 1943 года Приморский край.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Указом Президиума Верховного Совета РСФР от февраля 1963 года Анучинский район упразднен. В связи с укрупнением сельских районов его территория передана Яковлевскому району.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Указом Президиума Верховного Совета РСФСР от 12 января 1965 года «Об изменениях в административно – территориальном делении Приморского края» и решением Приморского Крайисполкома № 24 от 13 января 1965 года вновь образован Анучинский район.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В советское время Анучинский район был центром животноводства, растениеводства и лесной промышленности. Жители района были в числе передовиков сельского хозяйства, победили в социалистическом соревновании, были награждены переходящим Красным Знаменем. В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годы Великой Отечественной войны более 1000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анучинцев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сражались на фронте, многие из них пали смертью храбрых. Их имена занесены в Книгу Памяти Приморского края. В районе установлены памятники землякам – участникам Великой Отечественной и Гражданской войны, работают музеи истории.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Законом Приморского края от 16 сентября 2019г Анучинский муниципальный район преобразован в Анучинский муниципальный округ.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22145"/>
            <a:ext cx="12192000" cy="681371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697449" y="22145"/>
            <a:ext cx="6153324" cy="366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851CB4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II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51CB4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.</a:t>
            </a:r>
            <a:r>
              <a:rPr kumimoji="0" lang="ru-RU" sz="1300" b="1" i="0" u="none" strike="noStrike" kern="1200" cap="none" spc="0" normalizeH="0" baseline="0" noProof="0" dirty="0" err="1">
                <a:ln>
                  <a:noFill/>
                </a:ln>
                <a:solidFill>
                  <a:srgbClr val="851CB4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Географическо</a:t>
            </a:r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51CB4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транспортное расположение. 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851CB4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53279" y="679945"/>
            <a:ext cx="2462997" cy="47430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4181" y="373127"/>
            <a:ext cx="923909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Анучинский округ находится в центральной части Приморского края, у южных отрогов 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системы 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горного хребта Сихотэ –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Алинь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. Наиболее резко выражен рельеф в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юго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– восточной части. Высшая точка – гора Лысая (1241,8м), одновременно является крайней южной точкой округа, находится в горах Пржевальского – одного из хребтов в южной части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Сихотя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–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Алиня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. Равнинная часть представлена межгорными впадинами и долинами рек, а также пологими возвышенностями и холмами предгорий.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Северо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– восточная часть муниципального округа, имеет увалистый рельеф, значительно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расчленный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овражно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– балочной системой. Глубина оврагов достигает 2-3 метра, склоны обрывистые.</a:t>
            </a:r>
            <a:endParaRPr lang="ru-RU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indent="449580"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Площадь района – 391383,28 га.</a:t>
            </a:r>
            <a:endParaRPr lang="ru-RU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indent="449580"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Округ граничит с западной стороны с Михайловским районом, с север-западной – с Черниговским районом, с северной – со Спасским районом, с север-восточной – с Яковлевским районом и Арсеньевским городским округом, с восточной стороны – с Чугуевским районом, с юго-восточной – с Партизанским районом, с южной – с Партизанским городским округом и с юго-запада – с Шкотовским районом.</a:t>
            </a:r>
            <a:endParaRPr lang="ru-RU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972293" y="2209054"/>
            <a:ext cx="881765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В состав муниципального округа входят: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- села: Анучино,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Ауровка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Гродеково, Еловка, Муравейка,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Нововарваровка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Новогордеевка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Старогордеевка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Таежка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Шекляево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Ясная Поляна,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Староварваровка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Виноградовка,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Ильмаковка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Смольное, Гражданка,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Лугохутор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Новопокровка, Пухово, Рисовое,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Корниловка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Новотроицкое,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Тихоречное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поселки: Веселый, ЛЗП – 3, Орловка,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Скворцово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, Тигровый.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Административный центр округа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с.Анучино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расположено в 203 км к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северо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востоку от административного центра Приморского края – города Владивосток.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        Выгоды экономико-географического положения Анучинского округа связаны с размещением его на Транссибирской железнодорожной магистрали и близостью автомагистрали федерального значения А-370«Уссури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  <a:hlinkClick r:id="rId3" tooltip="Хабаровск"/>
              </a:rPr>
              <a:t>»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563C1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  <a:hlinkClick r:id="rId3" tooltip="Хабаровск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  <a:hlinkClick r:id="rId3" tooltip="Хабаровск"/>
              </a:rPr>
              <a:t>Хабаровск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-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  <a:hlinkClick r:id="rId4" tooltip="Владивосток"/>
              </a:rPr>
              <a:t>Владивосток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. В границах муниципального округа проходят следующие автомобильные дороги регионального или межмуниципального значения: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Осиновка – Рудная Пристань;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Новопокровка;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Анучино – Еловка – Муравейка;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Въезд в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с.Корниловка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Хороль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Реттиховка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Арсеньев;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Корниловка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Новотроицкое;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Нововарваровка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Виноградовка;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Корниловка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Шекляево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Гражданка – Пухово.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Сообщение между населенными пунктами в границах района осуществляется автомобильным транспортом.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На территории округа отсутствуют международные аэропорты, аэродромы и посадочные площадки. Для передвижений в части воздушного транспорта жители округа пользуются услугами международного аэропорта федерального назначения «Аэропорт Владивосток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Кневичи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», находящегося в 4,5 км от северной границы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г.Артем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Расстояние от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до международного аэропорта Владивосток составляет 187 км.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31262" y="1"/>
            <a:ext cx="12192000" cy="70924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6802" y="330798"/>
            <a:ext cx="1059739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 территории округа проходит Сибирская дистанция пути Дальневосточной железной дороги, протяженностью 35 км в границах округа. На территории округа расположены две железнодорожные станции и две остановочных платформы: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железнодорожная станция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Тихоречное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расположена в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с.Тихоречное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 59 километре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Сибирцевской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дистанции пути;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железнодорожная станция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расположена в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 69 километре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Сибирцевской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дистанции пути;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остановочная платформа 56-й километр;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остановочная платформа 71- й километр.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Основные операции, которые выполняются на станциях – погрузка грузов.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389924" y="2381351"/>
            <a:ext cx="6153324" cy="356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</a:pPr>
            <a:r>
              <a:rPr lang="en-US" sz="1300" b="1" dirty="0">
                <a:solidFill>
                  <a:srgbClr val="851CB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III</a:t>
            </a:r>
            <a:r>
              <a:rPr lang="ru-RU" sz="1300" b="1" dirty="0">
                <a:solidFill>
                  <a:srgbClr val="851CB4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.Общая оценка природных ресурсов.</a:t>
            </a:r>
            <a:endParaRPr lang="ru-RU" sz="1300" dirty="0">
              <a:solidFill>
                <a:srgbClr val="851CB4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18020" y="3204906"/>
            <a:ext cx="11234956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Климат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Анучинского муниципального округа – континентально–муссонный, влажный. Средняя температура воздуха колеблется в пределах от -20,3</a:t>
            </a:r>
            <a:r>
              <a:rPr kumimoji="0" lang="ru-RU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0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 в январе до +21,4</a:t>
            </a:r>
            <a:r>
              <a:rPr kumimoji="0" lang="ru-RU" sz="1200" b="0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0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 в июле. Число месяцев с положительными среднемесячными температурами воздуха – не менее 7. Теплый период длится в среднем 218 дней.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Среднегодовая относительная влажность -71% , наименьшая влажность (58%) отмечается в апреле, наибольшая (81%) - в августе. Преимущественное направление ветра в течение года юго-западное (44%) со среднегодовой скоростью 2 м/с.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+mn-cs"/>
            </a:endParaRP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Для района характерны ливневые осадки, которые наблюдаются преимущественно с июля по сентябрь. Ливневые дожди вызывают бурный подъем вод в реках и сопровождаются наводнениями, но в основном непродолжительными. Среднегодовое количество осадков составляет 692 мм, в течение года наибольшее количество осадков выпадает в августе (124 мм), наименьшее – в январе (16 мм).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Первые заморозки возможны в среднем 29 сентября, последние – 10 мая. Погодные условия зимних месяцев определяются преимущественно влиянием азиатского антициклона.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Зима сухая, солнечная, морозная с устойчивыми ветрами юго-западных направлений (52%) и средней скоростью 2,2 м/с. Метели наблюдаются в среднем 2-7 дней, максимальная скорость при метелях может достигать 20 м/с. Наиболее холодным месяцем зимы является январь со среднемесячной температурой воздуха -20,30С. За зимние месяцы в среднем выпадает 51,8 мм осадков. Самым снежным месяцем является декабрь. Весна короткая, длится всего 36 дней, характеризуется сначала прохладной, затем теплой и солнечной погодой. Значения температуры изменяются от – 5,50С в марте до 12,20С в мае. В среднем лето наступает 4 мая. Средняя продолжительность лета составляет 150 дней. Ветер имеет устойчивое юго-западное направление (12%) со средней скоростью 1,8 м/с в июне и 1,4 м/с в августе. Максимальные порывы ветра достигают 20-24 м/с. Началом осени считается устойчивая дата перехода температуры воздуха через 100С в сторону понижения температуры. Осень начинается 1 октября, осень короткая и длится 33 дня.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85801" y="103915"/>
            <a:ext cx="1122656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Почвы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для горных и лесных территорий округа характерны бурые лесные,  бурые таежные, подзолистые и неподзолистые. На равнинах преобладают буро-подзолистые и лугово-бурые оподзоленные почвы. В долинах рек – аллювиальные почвы.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На повышенных местах территории округа встречаются почвы с дифференцированным на генетические горизонты профилем, среди которых резко выделяется отбеленный горизонт, имеющий признаки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оподзоливания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осолодения.В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пониженных местах территории округа почвы представлены на массиве тяжелым суглинком, луговые глеевые среднемощные почвы, почвообразующая порода озерно-речная. Озерно-речные отложения имеют преимущественно глинистый механический состав. Благодаря периодическому переувлажнению сформировались почвы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полугидроморфного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и гидроморфного рядов. Почвы, сформированные на материнских породах тяжелого состава, обладают целыми рядами отрицательных свойств. Они слабо прогреваются, микробиологические процессы развиваются медленно, быстро переувлажняются, имеют повышенную кислотность.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  <a:p>
            <a:pPr marL="0" marR="0" lvl="0" indent="44958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Луговые глеевые почвы различной степени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слитизации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Times New Roman" panose="02020603050405020304" pitchFamily="18" charset="0"/>
              </a:rPr>
              <a:t> характеризуются тяжелым гранулометрическим профилем. Весь профиль почвенной толщи представлен средними глинами.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Courier New" panose="02070309020205020404" pitchFamily="49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" y="2042907"/>
            <a:ext cx="12191999" cy="481509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3855" y="2146822"/>
            <a:ext cx="113104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Растительность и животный мир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По лесорастительному районированию территория относится к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Приамурско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-Приморскому хвойно-широколиственному району, который входит в зону хвойно-широколиственных лесов согласно Приказа Минсельхоза РФ от 04.02.2009г. № 37 «Об утверждении перечня лесорастительных зон и лесных районов Российской Федерации». Климатические условия благоприятны для роста и развития елово-пихтовых 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кедрово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– широколиственных лесов и обитания животного мира им сопутствующего.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5183" y="3060123"/>
            <a:ext cx="2799676" cy="162885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090298" y="3150783"/>
            <a:ext cx="388410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Территория округа представлена следующими лесообразующими породами: кедр корейский, ель алтайская, орех маньчжурский, ильм, клен, дуб и другие.</a:t>
            </a:r>
            <a:endParaRPr lang="ru-RU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algn="just"/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39839" y="2941621"/>
            <a:ext cx="2066723" cy="154851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76660" y="5207586"/>
            <a:ext cx="48103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Подлесок представлен элеутерококком, аралией, жимолостью, смородиной. Наиболее частые представители лугов – осока, дерн канадский, злаки, хвощ луговой и другие травы. </a:t>
            </a:r>
            <a:endParaRPr lang="ru-RU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Все основные леса кедрово-широколиственные, кедрово-еловые, елово-пихтовые, дубовые и 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ясенево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 – </a:t>
            </a:r>
            <a:r>
              <a:rPr lang="ru-RU" sz="1200" dirty="0" err="1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ильмаковые</a:t>
            </a:r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.</a:t>
            </a:r>
            <a:endParaRPr lang="ru-RU" sz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algn="just"/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99189" y="5100554"/>
            <a:ext cx="2091109" cy="141439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80874" y="4960061"/>
            <a:ext cx="2091109" cy="132294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6015" y="175802"/>
            <a:ext cx="89302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территории округа сохранились уникальные 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2" tooltip="Лотос"/>
              </a:rPr>
              <a:t>лотосовые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3" tooltip="Озеро"/>
              </a:rPr>
              <a:t>озёра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4" tooltip="Тис"/>
              </a:rPr>
              <a:t>тисовые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рощи. 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5" tooltip="Фауна"/>
              </a:rPr>
              <a:t>Фауна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представлена 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6" tooltip="Медведь"/>
              </a:rPr>
              <a:t>медведями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7" tooltip="Кабан"/>
              </a:rPr>
              <a:t>кабанами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8" tooltip="Изюбрь"/>
              </a:rPr>
              <a:t>изюбрами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9" tooltip="Белка"/>
              </a:rPr>
              <a:t>белками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0" tooltip="Соболь"/>
              </a:rPr>
              <a:t>соболями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1" tooltip="Заяц"/>
              </a:rPr>
              <a:t>зайцами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2" tooltip="Лиса"/>
              </a:rPr>
              <a:t>лисами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3" tooltip="Тигр"/>
              </a:rPr>
              <a:t>тиграми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4" tooltip="Барсук"/>
              </a:rPr>
              <a:t>барсуками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и другими </a:t>
            </a:r>
            <a:r>
              <a:rPr lang="ru-RU" sz="1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hlinkClick r:id="rId15" tooltip="Животные"/>
              </a:rPr>
              <a:t>животными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Площадь лесов района составляет 331,1 </a:t>
            </a:r>
            <a:r>
              <a:rPr lang="ru-RU" sz="1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тыс.га</a:t>
            </a:r>
            <a:r>
              <a:rPr lang="ru-RU" sz="1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1008751" y="644306"/>
            <a:ext cx="1946970" cy="177425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3746222" y="664006"/>
            <a:ext cx="1639099" cy="177425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9131543" y="0"/>
            <a:ext cx="3060457" cy="204233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30577" y="2601804"/>
            <a:ext cx="79248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На территории  округа обитают 29 редких видов животных и произрастают 34 вида редких видов растений, занесенных в Красную книгу Российской Федерации и Красную книгу Приморского края.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90096" y="3063469"/>
            <a:ext cx="2402032" cy="156680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97690" y="4566141"/>
            <a:ext cx="236155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Дальневосточный лесной кот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497690" y="4884352"/>
            <a:ext cx="2188654" cy="145097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55217" y="6376538"/>
            <a:ext cx="147511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Амурский тигр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014943" y="3063469"/>
            <a:ext cx="2017951" cy="145707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384893" y="4491777"/>
            <a:ext cx="127911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Мандаринка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5205907" y="3063469"/>
            <a:ext cx="1780186" cy="104250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41203" y="3152000"/>
            <a:ext cx="17652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Абрикос маньчжурский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23" cstate="print"/>
          <a:stretch>
            <a:fillRect/>
          </a:stretch>
        </p:blipFill>
        <p:spPr>
          <a:xfrm>
            <a:off x="3079007" y="4858502"/>
            <a:ext cx="2024047" cy="151803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3042055" y="6415388"/>
            <a:ext cx="20881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Касатик гладкий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4" cstate="print"/>
          <a:stretch>
            <a:fillRect/>
          </a:stretch>
        </p:blipFill>
        <p:spPr>
          <a:xfrm>
            <a:off x="5473004" y="4520539"/>
            <a:ext cx="1688738" cy="1268078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692048" y="5772696"/>
            <a:ext cx="17652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Рядовка обутая</a:t>
            </a:r>
            <a:endParaRPr lang="ru-RU" sz="12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997058" y="3550005"/>
            <a:ext cx="2910221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Озеро «Казенное» - утвержден 08.04.1986г (выращивание лотосов), расположено к северо-востоку от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с.Пухово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площадью 39,3 га;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- Озеро «Ореховое» - утвержден 08.04.1986г (выращивание лотосов), расположено в окрестностях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с.Пухово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площадью 17,4га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87055" y="-20780"/>
            <a:ext cx="615332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300" b="1" i="0" u="none" strike="noStrike" kern="1200" cap="none" spc="0" normalizeH="0" baseline="0" noProof="0" dirty="0">
                <a:ln>
                  <a:noFill/>
                </a:ln>
                <a:solidFill>
                  <a:srgbClr val="851CB4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Памятники природы Анучинского муниципального округа</a:t>
            </a:r>
            <a:endParaRPr lang="ru-RU" sz="1300" b="1" dirty="0">
              <a:solidFill>
                <a:srgbClr val="851CB4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095" y="271608"/>
            <a:ext cx="2310584" cy="214442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36679" y="180075"/>
            <a:ext cx="511408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Государственный природный биологический (зоологический) заказник краевого значения «Тихий» создан в 1957 году на площади 23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тыс.гектаров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(охрана животных) – граница идет от северо-восточной окраины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с.Гражданка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вверх по течению по правому берегу реки Тихой до первого моста автомобильной дороги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с,гражданка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с.Рисовое.Далее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по автомобильной дороге вдоль внешней границы рисовых систем на северо-восток до моста через реку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Синегорку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 По левому берегу реки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Синегорки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до пересечения со Вторым каналом от реки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Лукинки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и по нему на юг, до его поворота на юго-запад и отсюда по безымянному ключу до реки Арсеньевки. Вверх по левому берегу реки Арсеньевки граница идет до железнодорожного моста и от железнодорожного моста по железной дороге до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с.Гражданка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655861" y="271608"/>
            <a:ext cx="2987299" cy="167654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655861" y="1994062"/>
            <a:ext cx="30876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50215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Тисовая роща  утвержден 29.08.1975г (памятник уникальных деревьев), расположена на территории чернышевского участкового лесничества, площадь 11,8 га;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6095" y="2507562"/>
            <a:ext cx="1871153" cy="20141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5" name="TextBox 14"/>
          <p:cNvSpPr txBox="1"/>
          <p:nvPr/>
        </p:nvSpPr>
        <p:spPr>
          <a:xfrm>
            <a:off x="263000" y="4521666"/>
            <a:ext cx="17973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Стоянка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В.К.Арсеньева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утвержден 08.04.1983г</a:t>
            </a:r>
            <a:endParaRPr lang="ru-RU" sz="12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38027" y="2409560"/>
            <a:ext cx="2938527" cy="179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17"/>
          <p:cNvSpPr txBox="1"/>
          <p:nvPr/>
        </p:nvSpPr>
        <p:spPr>
          <a:xfrm>
            <a:off x="5357010" y="2550333"/>
            <a:ext cx="285038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Круглая сопка средневековое городище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XIII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века. Этот памятник попал в список раритетов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историко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– культурного наследия Российской Федерации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8672" y="5040559"/>
            <a:ext cx="2670279" cy="1780186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966081" y="5154706"/>
            <a:ext cx="26700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Родник «Тигр» - главная достопримечательность округа. Родник в художественном оформлении под голову тигра, бьет на склоне сопки на выезде из села Анучино в сторону города Арсеньева</a:t>
            </a:r>
            <a:endParaRPr lang="ru-RU" sz="1200" dirty="0"/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717333" y="3638209"/>
            <a:ext cx="2207447" cy="1780186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50160" y="-2709"/>
            <a:ext cx="9154485" cy="30623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3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Водные ресурсы</a:t>
            </a:r>
            <a:r>
              <a:rPr kumimoji="0" lang="ru-RU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</a:t>
            </a:r>
            <a:r>
              <a:rPr kumimoji="0" lang="ru-RU" sz="120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относятся к Амурскому бассейновому округу. П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редставлены сетью крупных рек, их притоков и системой озер. Реки и их притоки на территории округа типичные горные, мелководные (глубина 1,5-2м), неширокие (от 5-20м), с перекатами. В верхнем течении рек долины имеют V-образный профиль, крутые склоны до 25-40° и высоту до 300м, ширина по дну не превышает 5м. В среднем течении дно долин расширяется и склоны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выполаживаются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до 15-300 м. В нижнем течении встречаются заболоченные участки. Глубина залегания грунтовых вод колеблется от 1 до 3 метров. Режим грунтовых вод находится в тесной взаимосвязи с условиями их питания и прежде всего от осадков. В летнее время происходит подъем грунтовых вод, в зимнее время спад.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Источником питания рек являются, в основном атмосферные осадки и в меньшей степени грунтовые воды. Это обуславливает неравномерную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водообеспеченность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рек по временам года. Наиболее низкие уровни наблюдаются в зимние месяцы. В летне-осенний период обильные дожди являются причиной периодических паводков.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На территории округа расположено одно водохранилище называется «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Берестовецкое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», с протяженностью береговой линии 12,5км и устанавливаемой шириной водоохраной зоны 50м и восемь озер протяженностью береговой линии 17930 м.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           На территории Анучинского муниципального округа берет свое начало река Арсеньевка, являющаяся левым притоком реки Уссури. Протяженность ее в пределах района составляет 120 км. Бассейн реки Арсеньевки представляет собой горную область, ограниченную с востока хребтом Сихотэ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Алинь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с юга и юго-запада – хребтом Да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Дянь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–Шань. Ширина долины равна 1-1,5км. Река Муравейка является правым притоком Арсеньевки, протяженность – 82 км, ширина реки до 30м. Другие реки –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Синегорка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Тихая (приток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р.Синегорки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), Поперечная (приток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р.Арсеньевки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). Все реки изрезаны сетью ручьев. Площадь болот исчисляется 1880 га.</a:t>
            </a:r>
            <a:endParaRPr lang="ru-RU" sz="1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13590" y="75500"/>
            <a:ext cx="2337331" cy="18623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236441" y="3059668"/>
            <a:ext cx="615332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ru-RU" sz="1300" b="1" i="1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Природные минерально-сырьевые ресурсы.</a:t>
            </a:r>
            <a:r>
              <a:rPr kumimoji="0" lang="ru-RU" sz="13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endParaRPr lang="ru-RU" dirty="0"/>
          </a:p>
        </p:txBody>
      </p:sp>
      <p:graphicFrame>
        <p:nvGraphicFramePr>
          <p:cNvPr id="7" name="Таблица 8"/>
          <p:cNvGraphicFramePr>
            <a:graphicFrameLocks noGrp="1"/>
          </p:cNvGraphicFramePr>
          <p:nvPr/>
        </p:nvGraphicFramePr>
        <p:xfrm>
          <a:off x="215767" y="3453059"/>
          <a:ext cx="11895588" cy="332232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18089"/>
                <a:gridCol w="1337385"/>
                <a:gridCol w="5391321"/>
                <a:gridCol w="3848793"/>
              </a:tblGrid>
              <a:tr h="25356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Месторождение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расположения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34273">
                <a:tc rowSpan="4"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Угля бурового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Чернышевское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 непосредственной близости от села и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ж.д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. станции </a:t>
                      </a:r>
                      <a:r>
                        <a:rPr kumimoji="0" lang="ru-RU" sz="11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Чернышевка</a:t>
                      </a: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, в 13-15 км к северо-западу от г. Арсеньева. На площади месторождения расположены села Новопокровка и Рисовое.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 плане Чернышевская структура имеет довольно извилистую конфигурацию с «заливами» и «мысами» пород фундамента. В её пределах выявлено 3-5 групп угольных пластов сложного строения. 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Мощность пластов от 1 до 13,96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м.,бурые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группы 2Б, средне- и высокозольные (28-29%), малосернистые, невысокой теплоты сгорания (12-14 мДж/кг), влажность 30-35%.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Новопокровское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Промышленно значимые пласты угля залегают на глубинах от 6,60 до 191,85 м. Площадь распространения их до 5,5 кв км.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Рисовый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Имеет площадь 15 км. Угли залегают на глубине от 48 до 335 м от дневной поверхности. В тех же угленосных отложениях имеется 5 групп угольных пластов.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Смольнинское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Находится в долине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Березового, левого притока р. Арсеньевки, в 3,5 км к югу от пос. Смольное, в 15 км от трассы Угловая-Дальнегорск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около 0,2 кв км на глубинах 150-220 м было вскрыто 5 пластов бурого угля сложного строения.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5142" y="4402099"/>
            <a:ext cx="1207113" cy="122540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graphicFrame>
        <p:nvGraphicFramePr>
          <p:cNvPr id="3" name="Таблица 8"/>
          <p:cNvGraphicFramePr>
            <a:graphicFrameLocks noGrp="1"/>
          </p:cNvGraphicFramePr>
          <p:nvPr/>
        </p:nvGraphicFramePr>
        <p:xfrm>
          <a:off x="148206" y="88055"/>
          <a:ext cx="11895588" cy="6575202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1318089"/>
                <a:gridCol w="1369184"/>
                <a:gridCol w="5359522"/>
                <a:gridCol w="3848793"/>
              </a:tblGrid>
              <a:tr h="268781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Месторождение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расположения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988253">
                <a:tc>
                  <a:txBody>
                    <a:bodyPr/>
                    <a:lstStyle/>
                    <a:p>
                      <a:pPr algn="ctr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Конгломераты</a:t>
                      </a:r>
                      <a:endParaRPr lang="ru-RU" sz="1100" b="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Синегорское (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Крутогорское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Расположено в верховьях р.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Синегорка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 25 км севернее с.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отложениях карбонатных пород кар тируется горизонт цветных мраморов и конгломератов. Мощность пачки 150-200 м5 протяжённость 600 м. Конгломераты средне-, мелко-галечниковые с карбонатным цементом розового фона и контрастными разного цвета гальками.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721453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Диабазов</a:t>
                      </a:r>
                      <a:endParaRPr lang="ru-RU" sz="1100" b="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Синегорское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Расположено в 20 км к северо-западу от с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в 7,5 км от бывшего 4-го лесоучастка.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Субвулканическое тело позднепермского возраста сложено диабазами и базальтами. Породы имеют чёрный цвет в полировке, хорошо полируются. Рекомендуются как облицовочный камень.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23519">
                <a:tc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Кварциты</a:t>
                      </a:r>
                      <a:endParaRPr lang="ru-RU" sz="1100" b="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Синегорское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Расположено в 23 км к северу от с.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бассейне р.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Синегорка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 её левом притоке.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Залежь кварцитов светлой окраски, разделённая ключом на два тела размерами 280 х 160 м и 260 х 225 м. Глубина распространении тел 35-40 м. Кварциты в естественном состоянии к высокосортному стекольному сырью.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55091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Камень строительный</a:t>
                      </a:r>
                      <a:endParaRPr lang="ru-RU" sz="1100" b="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Ауровское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Расположено в 2-х км к юго-востоку от с.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Ауровка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 непосредственной близости от автодороги Анучино-Муравейка.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84476">
                <a:tc vMerge="1"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Новогордеевское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Расположено в 3-х км восточнее села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Новогордеевка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на левобережье р. Пьяный Ключ, правого притока р. Арсеньевки.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806343">
                <a:tc rowSpan="2">
                  <a:txBody>
                    <a:bodyPr/>
                    <a:lstStyle/>
                    <a:p>
                      <a:pPr algn="ctr"/>
                      <a:r>
                        <a:rPr lang="ru-RU" sz="11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Белых мраморов</a:t>
                      </a:r>
                      <a:endParaRPr lang="ru-RU" sz="1100" b="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Крутогорский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 в 25 км к северу от с.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и железной дороги «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Сибирцево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Новочугуевка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», в 5,5 км к северу от пос. 3-ий Лесоучасток на склонах горы Крутой в верховьях р. Левой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Синегорки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южном склоне горы Крутой выявлены белые мраморы, ширина выхода которых 200 м, прослеженная длина 600-700 м. Мраморы хорошо полируются, имеют декоративный белый или слегка желтоватый цвет.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0060">
                <a:tc vMerge="1"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Приисковый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 в 25 км к северу от с.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Чернышевка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в 8 км от пос. 3-ий Лесоучасток, в 4 км к северо-востоку от участка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Крутогорского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Мраморы хорошо полируются, имеют ровный сахарный белый или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светлосерый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цвет. 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0060"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>
                              <a:lumMod val="95000"/>
                              <a:lumOff val="5000"/>
                            </a:prstClr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Глин кирпичных</a:t>
                      </a:r>
                      <a:endParaRPr kumimoji="0" lang="ru-RU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>
                            <a:lumMod val="95000"/>
                            <a:lumOff val="5000"/>
                          </a:prstClr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b="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Известковое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Расположено в 13 км к западу от с. Анучино и в 5 км от с.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Нововарваровка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к северу от автодороги «Осиновка - Рудная Пристань», в приустьевой части ручья Макавеев Ключ, левого притока р. Арсеньевки.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277632">
                <a:tc vMerge="1"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Новотроицкий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 в 1,5 км к северо-западу от с. Новотроицкое.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 поисковых работ около 7 км2, на которой пробурено 8 скважин.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410060">
                <a:tc vMerge="1"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Зеленый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Расположен на правобережье р. Новотроицкая, в долине ключа Зеленого, в 0,5 км к востоку от с. Новотроицкое.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8206" y="371979"/>
            <a:ext cx="1292464" cy="90828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5268" y="1368315"/>
            <a:ext cx="1225402" cy="72548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5268" y="2154592"/>
            <a:ext cx="1225402" cy="72548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5744" y="3322672"/>
            <a:ext cx="1225402" cy="5060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0502" y="4108949"/>
            <a:ext cx="1255885" cy="72548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35370" y="5361213"/>
            <a:ext cx="1146147" cy="1091279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32209" y="-332295"/>
            <a:ext cx="12192000" cy="717792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5686" y="452675"/>
            <a:ext cx="1974534" cy="119000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84221" y="12371"/>
            <a:ext cx="1459054" cy="2923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300" b="1" dirty="0">
                <a:solidFill>
                  <a:srgbClr val="851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Земельный фонд</a:t>
            </a:r>
            <a:endParaRPr lang="ru-RU" sz="1300" b="1" dirty="0">
              <a:solidFill>
                <a:srgbClr val="851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08485" y="1642684"/>
            <a:ext cx="264386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сельскохозяйственного назначения – 50276 га</a:t>
            </a:r>
            <a:endParaRPr lang="ru-RU" sz="11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48539" y="450096"/>
            <a:ext cx="2024310" cy="12372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35376" y="1806274"/>
            <a:ext cx="2426051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населенных пунктов – 3651 га</a:t>
            </a:r>
            <a:endParaRPr lang="ru-RU" sz="11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17197" y="450096"/>
            <a:ext cx="2170993" cy="123729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67896" y="906943"/>
            <a:ext cx="1993715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промышленности и иного специального назначения – 1782 га</a:t>
            </a:r>
            <a:endParaRPr lang="ru-RU" sz="11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0764" y="2451689"/>
            <a:ext cx="2082821" cy="145013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80220" y="2913092"/>
            <a:ext cx="1993715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особо охраняемых территорий и объектов – 25га</a:t>
            </a:r>
            <a:endParaRPr lang="ru-RU" sz="11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35932" y="2487644"/>
            <a:ext cx="2170993" cy="1534962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513516" y="2991851"/>
            <a:ext cx="143936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лесного фонда – 327244 га</a:t>
            </a:r>
            <a:endParaRPr lang="ru-RU" sz="11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8132871" y="2446075"/>
            <a:ext cx="2082822" cy="153496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395684" y="3096706"/>
            <a:ext cx="143936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водного фонда – 379 га</a:t>
            </a:r>
            <a:endParaRPr lang="ru-RU" sz="11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518067" y="370235"/>
            <a:ext cx="2173747" cy="134384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9853648" y="1811961"/>
            <a:ext cx="159589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Земли запаса– 5188 га</a:t>
            </a:r>
            <a:endParaRPr lang="ru-RU" sz="1100" dirty="0"/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32254" y="4332716"/>
            <a:ext cx="3741490" cy="20955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273935" y="4784430"/>
            <a:ext cx="771787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/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2023 году субъектам МСП было передано в аренду 4 земельных участка общей площадью 49 га.</a:t>
            </a:r>
            <a:endParaRPr lang="ru-RU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1 октября 2016 года на территории Анучинского муниципального округа началась реализация Федерального Закона  «Дальневосточный гектар»,  за время действия Закона в адрес администрации Анучинского муниципального округа поступило 1038 заявлений, заключено 551 договор безвозмездного срочного пользования.  По истечению 5 летнего срока с 2017 года   предоставлено  в собственность 135 участков,  в  аренду 4 земельных участка. Большинство из предоставленных  земельных участков  используются  гражданами  для   ведения личного подсобного хозяйства.</a:t>
            </a: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/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1" cstate="print"/>
          <a:srcRect l="4349" b="3486"/>
          <a:stretch>
            <a:fillRect/>
          </a:stretch>
        </p:blipFill>
        <p:spPr>
          <a:xfrm>
            <a:off x="0" y="-158402"/>
            <a:ext cx="12192000" cy="701640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92105" y="158402"/>
            <a:ext cx="6153324" cy="3144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200"/>
              </a:spcAft>
            </a:pPr>
            <a:r>
              <a:rPr lang="en-US" sz="1300" b="1" dirty="0">
                <a:solidFill>
                  <a:srgbClr val="851CB4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IV</a:t>
            </a:r>
            <a:r>
              <a:rPr lang="ru-RU" sz="1300" b="1" dirty="0">
                <a:solidFill>
                  <a:srgbClr val="851CB4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.Трудовой потенциал и занятость населения.</a:t>
            </a:r>
            <a:endParaRPr lang="ru-RU" sz="1300" dirty="0">
              <a:solidFill>
                <a:srgbClr val="851CB4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60389" y="551940"/>
            <a:ext cx="314127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демографических показателей</a:t>
            </a:r>
            <a:endParaRPr lang="ru-RU" sz="1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24114" y="960295"/>
            <a:ext cx="459006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численность населения округа составляет – 12391 человек.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254999" y="1408983"/>
          <a:ext cx="2943055" cy="834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19243" y="1054916"/>
            <a:ext cx="25690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Численность постоянного населения на конец года (чел.)</a:t>
            </a:r>
            <a:endParaRPr lang="ru-RU" sz="1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Схема 11"/>
          <p:cNvGraphicFramePr/>
          <p:nvPr/>
        </p:nvGraphicFramePr>
        <p:xfrm>
          <a:off x="3444747" y="1968684"/>
          <a:ext cx="2828022" cy="1977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3524114" y="1488729"/>
            <a:ext cx="2569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родившихся (чел.)</a:t>
            </a:r>
            <a:endParaRPr lang="ru-RU" sz="1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6" name="Схема 15"/>
          <p:cNvGraphicFramePr/>
          <p:nvPr/>
        </p:nvGraphicFramePr>
        <p:xfrm>
          <a:off x="6422602" y="1936929"/>
          <a:ext cx="2358132" cy="17970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6093145" y="1500005"/>
            <a:ext cx="256903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Число умерших (чел.)</a:t>
            </a:r>
            <a:endParaRPr lang="ru-RU" sz="1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8" name="Схема 17"/>
          <p:cNvGraphicFramePr/>
          <p:nvPr/>
        </p:nvGraphicFramePr>
        <p:xfrm>
          <a:off x="153393" y="2770464"/>
          <a:ext cx="3216437" cy="13170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467411" y="2327102"/>
            <a:ext cx="274389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Естественная убыль населения (чел.)</a:t>
            </a:r>
            <a:endParaRPr lang="ru-RU" sz="1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1" name="Схема 20"/>
          <p:cNvGraphicFramePr/>
          <p:nvPr/>
        </p:nvGraphicFramePr>
        <p:xfrm>
          <a:off x="9446250" y="1825993"/>
          <a:ext cx="2493149" cy="16606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22" name="TextBox 21"/>
          <p:cNvSpPr txBox="1"/>
          <p:nvPr/>
        </p:nvSpPr>
        <p:spPr>
          <a:xfrm>
            <a:off x="9198016" y="1500005"/>
            <a:ext cx="236164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Миграционная убыль (чел.)</a:t>
            </a:r>
            <a:endParaRPr lang="ru-RU" sz="12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988334" y="4513829"/>
            <a:ext cx="710103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Ожидаемая средняя продолжительность жизни: женщин 73 года, мужчин 66,46 года.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возраст населения – 40,55 года: мужчин – 37,96 лет и женщин – 43,23 года.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основным возрастным группам население округа распределено следующим образом: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моложе трудоспособного возраста – 2464 (мужчин – 1251, женщин – 1213);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трудоспособного возраста – 6729 ( мужчин – 3957, женщин – 2656);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старше трудоспособного возраста – 3560 (мужчин – 1035, женщин – 2772)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Коэффициент демографической нагрузки: на 1000 трудоспособного населения приходится 366,18 детей в возрасте 0-15 лет и 475,26 лиц пенсионного возраста.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214643" y="99554"/>
            <a:ext cx="57627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Экономическая активность населения </a:t>
            </a:r>
            <a:r>
              <a:rPr lang="ru-RU" sz="1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Анучинского</a:t>
            </a:r>
            <a:r>
              <a:rPr lang="ru-RU" sz="1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муниципального округа</a:t>
            </a:r>
            <a:endParaRPr lang="ru-RU" sz="1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64045" y="500184"/>
            <a:ext cx="2136973" cy="1316103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103249" y="734478"/>
          <a:ext cx="6033483" cy="1615296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1122181"/>
                <a:gridCol w="1109751"/>
                <a:gridCol w="1687348"/>
                <a:gridCol w="2114203"/>
              </a:tblGrid>
              <a:tr h="23442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Годы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Экономически активное население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Уровень экономической активности населения (%)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4426">
                <a:tc vMerge="1"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(чел.)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том числе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cPr/>
                </a:tc>
              </a:tr>
              <a:tr h="443166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Занятые в экономике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(чел.)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vMerge="1">
                  <a:tcPr/>
                </a:tc>
              </a:tr>
              <a:tr h="234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6064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5749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94,8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4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6679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6494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97,2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344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6873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6715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97,7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95644" y="2290193"/>
            <a:ext cx="1781112" cy="1138807"/>
          </a:xfrm>
          <a:prstGeom prst="rect">
            <a:avLst/>
          </a:prstGeom>
        </p:spPr>
      </p:pic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474644" y="3644997"/>
          <a:ext cx="3118175" cy="1126428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585508"/>
                <a:gridCol w="1031038"/>
                <a:gridCol w="1501629"/>
              </a:tblGrid>
              <a:tr h="1619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Годы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Безработные (чел.)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Уровень зарегистрированной безработицы (%)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315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4,7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183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2,7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17145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b="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ru-RU" sz="1100" b="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158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ourier New" panose="02070309020205020404" pitchFamily="49" charset="0"/>
                          <a:cs typeface="Times New Roman" panose="02020603050405020304" pitchFamily="18" charset="0"/>
                        </a:rPr>
                        <a:t>2,4</a:t>
                      </a:r>
                      <a:endParaRPr lang="ru-RU" sz="11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ourier New" panose="02070309020205020404" pitchFamily="49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95867" y="758093"/>
            <a:ext cx="2091333" cy="143262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136732" y="2449207"/>
            <a:ext cx="268601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Номинальная среднемесячная заработная плата работающего в организациях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 2023г составила – 61378,3 руб. – 117,1 % к 2022 году, реальная – 110,6 %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4985" y="3133718"/>
            <a:ext cx="2848800" cy="176274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790075" y="5232659"/>
            <a:ext cx="303516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Численность пенсионеров в 2023году 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составляет  – 3816 человек.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9136732" y="3685356"/>
            <a:ext cx="2750468" cy="176274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050215" y="5646970"/>
            <a:ext cx="3046981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Величина прожиточного минимума в расчете на душу населения в 2023г составляет 17106 рублей, для трудоспособного населения – 18646 рублей, для пенсионеров – 14711 рублей, для детей – 18210 рублей.</a:t>
            </a:r>
            <a:endParaRPr kumimoji="0" lang="ru-RU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0032" y="4910419"/>
            <a:ext cx="3184769" cy="194842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350" y="124270"/>
            <a:ext cx="352547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Связь и средства массовой информации.</a:t>
            </a:r>
            <a:endParaRPr lang="ru-RU" sz="13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6350" y="429711"/>
            <a:ext cx="972493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 округа обеспечена следующим спектром услуг связи: почта, телевидение, телефонная связь, сотовая связь, сети интернета.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6350" y="610787"/>
            <a:ext cx="996577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Телекоммуникационное пространство округа обеспечивается центральным телевидением и телевидением, предоставляемым компанией ПАО «Ростелеком».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оператором, предоставляющим услуги фиксированной телефонной связи, является  ПАО «Ростелеком». Населению предоставляется местная и внутризоновая телефонная связь, доступ в Интернет, междугородняя и международная телефонная связь, современные телекоммуникационные услуги, в том числе услуги интерактивного телевидения.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0384446" y="429710"/>
            <a:ext cx="1541204" cy="90413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76002" y="1601917"/>
            <a:ext cx="955790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телефонии предоставляются сотовыми телефонными компаниями. На территории округа работают такие операторы сотовой связи, как ОАО «Вымпелком-Коммуникации» (Билайн), ОАО «Мобильные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ТелеСистемы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(МТС),ОАО «Мегафон» и другие. Также населению предоставляются услуги радиорелейной связи. В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установлена антенна радиорелейной связи типа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Микран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11».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Охват населения радиовещанием составляет 90,3%. Население имеет возможность принимать радиопрограммы «Радио России», «Маяк», а так же негосударственные программы.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113" y="1606246"/>
            <a:ext cx="1261981" cy="1261981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399005" y="4202324"/>
            <a:ext cx="5221426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почтовой связи на территории округа оказывает АО «Почта России». Функционируют 8 почтовых отделений связи, расположенные в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с.Виноградовка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с.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Тихоречное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с.Гражданка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с.Рисовое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с.Муравейка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6239" y="4318936"/>
            <a:ext cx="1982651" cy="145954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81098" y="5031496"/>
            <a:ext cx="5422743" cy="1215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отделении «Почты России» работает центр социальных услуг, где можно получить бесплатный доступ к медицинским, государственным и социальным услугам (измерить температуру тела, давление и уровень кислорода в крови).Граждане могут воспользоваться компьютером и зайти на сайты государственных услуг, Пенсионного фонда, центров занятости и прочих ведомств.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60546" y="4318936"/>
            <a:ext cx="2597120" cy="146417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876002" y="3276020"/>
            <a:ext cx="657472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Печатные издания  представлены газетой «Анучинские зори» и приложением «Деловой вестник» (тираж) – 1000 штук.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692727" y="3139415"/>
            <a:ext cx="2597121" cy="57917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917116" y="2577280"/>
            <a:ext cx="61507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kern="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12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роведены работы по обеспечению с. </a:t>
            </a:r>
            <a:r>
              <a:rPr lang="ru-RU" sz="1200" kern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Таёжка</a:t>
            </a:r>
            <a:r>
              <a:rPr lang="ru-RU" sz="1200" kern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услугами Интернет. Стоимость работ 2960,00 тыс. руб.</a:t>
            </a:r>
            <a:endParaRPr lang="ru-RU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43398"/>
            <a:ext cx="12192000" cy="730139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89046" y="147314"/>
            <a:ext cx="332935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</a:t>
            </a:r>
            <a:r>
              <a:rPr lang="ru-RU" sz="1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Финансовый потенциал</a:t>
            </a:r>
            <a:endParaRPr lang="ru-RU" sz="13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039" y="293508"/>
            <a:ext cx="2824946" cy="190491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212124" y="601888"/>
            <a:ext cx="5510159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составляющими финансового потенциала Анучинского муниципального округа являются: финансы организаций, муниципальный бюджет и денежные доходы населения. Дополнением к ним служат безвозмездные поступления вышестоящих бюджетов.</a:t>
            </a:r>
            <a:endParaRPr lang="ru-RU" sz="13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83269" y="2483262"/>
            <a:ext cx="861255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доходные источники, сформировавшие бюджет округа   – налоговые и неналоговые доходы (37%) и безвозмездные поступления (63%).</a:t>
            </a:r>
            <a:endParaRPr lang="ru-RU" sz="1300" dirty="0">
              <a:solidFill>
                <a:srgbClr val="0000FF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6040" y="3144231"/>
            <a:ext cx="8339014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округа за 2023 год по доходам по предварительным данным исполнен на </a:t>
            </a:r>
            <a:r>
              <a:rPr lang="en-US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100,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8% при плане </a:t>
            </a:r>
            <a:r>
              <a:rPr lang="en-US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67586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факт </a:t>
            </a:r>
            <a:r>
              <a:rPr lang="en-US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73586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из них налоговые и неналоговые доходы при плане </a:t>
            </a:r>
            <a:r>
              <a:rPr lang="en-US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78365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факт </a:t>
            </a:r>
            <a:r>
              <a:rPr lang="en-US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1365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104,7%; безвозмездные поступления при плане 489221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., факт 482221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98,6%.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Основными источниками пополнения налоговых доходов бюджета являются: налог на доходы физических лиц (НДФЛ), он составляет 75,3% от налоговых и неналоговых доходов. На втором месте по значимости находятся поступления акцизов 11,1%, УСН удельный вес которого составляет 2,3%. Доля остальных поступлений незначительна.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66039" y="4913196"/>
            <a:ext cx="8339015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расходам при плане 821101,1 тыс. руб., факт составил 801101,1 тыс. руб., или 97,6 %. В структуре </a:t>
            </a:r>
            <a:r>
              <a:rPr lang="ru-RU" sz="13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наибольший удельный вес в общей сумме расходов составили расходы социальной направленности (образование, культура, спорт, социальная политика) – 557071,2 тыс. руб. или 67,8% . Из бюджета в 2023 году на реализацию 24 муниципальных программ было направлено784497,9 тыс. руб. </a:t>
            </a:r>
            <a:endParaRPr lang="ru-RU" sz="13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8236"/>
            <a:ext cx="12367845" cy="723905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05231" y="354596"/>
            <a:ext cx="1856155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VI. </a:t>
            </a:r>
            <a:r>
              <a:rPr lang="ru-RU" sz="1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</a:t>
            </a:r>
            <a:endParaRPr lang="ru-RU" sz="1300" dirty="0"/>
          </a:p>
        </p:txBody>
      </p:sp>
      <p:sp>
        <p:nvSpPr>
          <p:cNvPr id="7" name="TextBox 6"/>
          <p:cNvSpPr txBox="1"/>
          <p:nvPr/>
        </p:nvSpPr>
        <p:spPr>
          <a:xfrm>
            <a:off x="2305537" y="813592"/>
            <a:ext cx="331763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 района представлена сельским хозяйством, промышленностью, торговлей, общественным питанием, а также организациями, оказывающими платные услуги населению.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По данным статистики в округе насчитывается 326 хозяйствующих субъектов всех форм собственности, из их числа предприятия и учреждения – 97. Кроме того, в составе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Статрегистра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учтены 229 индивидуальных предпринимателей без образования юридического лица.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214623" y="3504107"/>
            <a:ext cx="3671720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Оборот организаций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2023 год составил 391,9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Промышленность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округа представлена производством пищевых продуктов, обработкой древесины и изготовлением изделий из нее, производством тепловой энергии и пара.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Объем отгруженных товаров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236,9 млн. руб. - 114 %  к   2022 году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Оборот розничной торговли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отчетный период               180 млн руб., рост в 66,7 раза к соответствующему периоду прошлого года в сопоставимых ценах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Оборот общественного питания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 на  в 1,5 раза.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Объем платных услуг населению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отчетный       период 51,4  млн руб., рост 115,7 к 2022 году в   сопоставимых ценах.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6037710" y="5004260"/>
            <a:ext cx="2052191" cy="1499144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557" y="4315502"/>
            <a:ext cx="2225431" cy="149914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7585" y="813592"/>
            <a:ext cx="4089162" cy="2597699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391945"/>
            <a:ext cx="12192000" cy="724994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44068" y="67731"/>
            <a:ext cx="257751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</a:t>
            </a:r>
            <a:endParaRPr lang="ru-RU" sz="14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18981" y="404793"/>
            <a:ext cx="6492906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Сельское хозяйство в хозяйственном комплексе Анучинского округа занимает ведущее место. Главная цель сельскохозяйственного производства округа – обеспечение продовольственной безопасности. 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округа функционируют 4 сельскохозяйственных предприятия, в том числе одно с иностранным капиталом и 48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крестьянско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фермерских хозяйств (занято сельскохозяйственным производством 121 работник).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округа работает филиал КГБУ «Арсеньевская ветеринарная станция по борьбе с болезнями животных» Анучинская станция, которая выполняет работы по организации и проведению лечебных,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лечебно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профилактических и противоэпизоотических мероприятий, обеспечивающих сохранение поголовья животных и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ветеринарно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санитарную безопасность продукции животноводства.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2352" y="2986532"/>
            <a:ext cx="1052549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3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Валовый объем сельхозпродукции во всех категориях хозяйств в 2023 г. составил 1119448,0 </a:t>
            </a:r>
            <a:r>
              <a:rPr lang="ru-RU" sz="13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в том числе растениеводство – 847739,0 </a:t>
            </a:r>
            <a:r>
              <a:rPr lang="ru-RU" sz="13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., животноводство - 331709,0 </a:t>
            </a:r>
            <a:r>
              <a:rPr lang="ru-RU" sz="13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   </a:t>
            </a:r>
            <a:endParaRPr lang="ru-RU" sz="1300" kern="1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6929871" y="3862307"/>
          <a:ext cx="4962769" cy="2127890"/>
        </p:xfrm>
        <a:graphic>
          <a:graphicData uri="http://schemas.openxmlformats.org/drawingml/2006/table">
            <a:tbl>
              <a:tblPr firstRow="1" bandRow="1">
                <a:tableStyleId>{ED083AE6-46FA-4A59-8FB0-9F97EB10719F}</a:tableStyleId>
              </a:tblPr>
              <a:tblGrid>
                <a:gridCol w="1466029"/>
                <a:gridCol w="1634715"/>
                <a:gridCol w="1862025"/>
              </a:tblGrid>
              <a:tr h="283319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Общая площадь - 12517 га</a:t>
                      </a:r>
                      <a:endParaRPr lang="ru-RU" sz="1200" b="1" i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 hMerge="1">
                  <a:tcPr/>
                </a:tc>
                <a:tc hMerge="1">
                  <a:tcPr/>
                </a:tc>
              </a:tr>
              <a:tr h="277281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Культура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Площадь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Урожайность</a:t>
                      </a:r>
                      <a:endParaRPr lang="ru-RU" sz="12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</a:tr>
              <a:tr h="308738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Зерновые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2989 га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 ц/га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</a:tr>
              <a:tr h="46804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Кукуруза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 га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ц/га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</a:tr>
              <a:tr h="468043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Рис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 га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 ц/га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</a:tr>
              <a:tr h="322466"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Соя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7975 га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ц/га</a:t>
                      </a:r>
                      <a:endParaRPr lang="ru-RU" sz="12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2944" marR="82944" marT="41472" marB="41472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97985" y="3862307"/>
            <a:ext cx="6302058" cy="21278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Производство сельскохозяйственной продукции в 2023 г.: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Молоко – 2457 т;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Мясо – 345 т;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Яйцо – 2813 тыс. шт.;</a:t>
            </a:r>
            <a:endParaRPr lang="ru-RU" sz="12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Times New Roman" panose="02020603050405020304" pitchFamily="18" charset="0"/>
              <a:buChar char="-"/>
              <a:tabLst>
                <a:tab pos="457200" algn="l"/>
              </a:tabLst>
            </a:pP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Выручка от реализации сельскохозяйственной продукции составила 1209,8 </a:t>
            </a:r>
            <a:r>
              <a:rPr lang="ru-RU" sz="1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., прибыль – 29,3 </a:t>
            </a:r>
            <a:r>
              <a:rPr lang="ru-RU" sz="1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млн.руб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1200" kern="12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Среднемесячная заработная плата составила 23290 руб.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посевной 2024 года сельхозпредприятиями поднято 8375 га зяби.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2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38229" y="6382742"/>
            <a:ext cx="1165441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197985" y="254865"/>
            <a:ext cx="2631440" cy="206202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575" y="254866"/>
            <a:ext cx="2703830" cy="2062029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"/>
            <a:ext cx="8534400" cy="44680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Потребительский рынок</a:t>
            </a:r>
            <a:endParaRPr lang="ru-RU" sz="2400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25969" y="446809"/>
            <a:ext cx="9472516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ТОРГОВЛЯ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На территории Анучинского муниципального округа 93 объекта  торговли (в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предприятий розничной торговли-85,  мелкорозничной - 8), в которых  осуществляют деятельность по оказанию услуг розничной торговли 92 хозяйствующих субъекта (в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28 юридических лиц и 64 индивидуальных предпринимателя). В 2023 году открыто 2 предприятия торговли.                                          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Суммарные торговые площади в стационарной торговой сети составляют 4288,3 кв. метров. Обеспеченность торговыми площадями на 1 тысячу жителей в розничной торговой сети составляет  344,6 кв. метра. 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отдаленных, малонаселенных и труднодоступных населенных пунктах (Тигровый,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Ауровка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ЛЗП 3,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Лугохутор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Скворцово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Веселый, Новопокровка, Смольное) организована выездная торговля и магазины на дому. 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УЧАСТИЕ В СОЦИАЛЬНЫХ ПРОЕКТАХ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      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выполнения задачи, поставленной Губернатором Приморского края О.Н. Кожемяко по обеспечению населения края основными продуктами питания по доступным ценам, в Приморском крае успешно реализуется социальные проекты «Доступное Приморье», «Карта «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Приморец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«Добрый хлеб», «Приморское – лучшее!», «Держим цены».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ЯРМАРКИ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В целях создания условий для обеспечения жителей услугами торговли и улучшения обеспечения населения сельскохозяйственной продукцией и товарами местных производителей, организуются ярмарки. В Реестр ярмарочных площадок включено 20 мест. На 2 площадках проходят регулярные ярмарки: еженедельная (по средам) универсальная  и ежедневная  сельскохозяйственная ярмарки  «На тигре». Проводятся тематические ярмарки по продаже обуви, одежды и других товаров. Организациям, индивидуальным предпринимателям и гражданам, ведущим личное подсобное хозяйство, для реализации товаров на территории Анучинского муниципального округа в 2023 г. было предоставлено  около 3000 мест. 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ОБЩЕСТВЕННОЕ ПИТАНИЕ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Структура предприятий общественного питания на конец года 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включает в себя 17 предприятий, в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общедоступная сеть:  закусочных -3, 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 -3, закрытая сеть – в учреждениях системы образования -10, 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других организациях -1. 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БЫТОВОЕ ОБСЛУЖИВАНИЕ НАСЕЛЕНИЯ</a:t>
            </a:r>
            <a:r>
              <a:rPr lang="ru-RU" sz="1200" b="1" dirty="0">
                <a:solidFill>
                  <a:schemeClr val="bg1"/>
                </a:solidFill>
              </a:rPr>
              <a:t> </a:t>
            </a:r>
            <a:endParaRPr lang="ru-RU" sz="1200" dirty="0">
              <a:solidFill>
                <a:schemeClr val="bg1"/>
              </a:solidFill>
            </a:endParaRPr>
          </a:p>
          <a:p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В сфере бытового обслуживания функционирует 18 предприятий 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парикмахерских -13, предприятий по техническому обслуживанию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ремонту автотранспорта- 2, по изготовлению мебели -1, 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ремонту швейных  изделий -1, ритуальные услуги -1). 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bg1"/>
              </a:solidFill>
            </a:endParaRPr>
          </a:p>
          <a:p>
            <a:r>
              <a:rPr lang="ru-RU" sz="1200" u="sng" dirty="0">
                <a:solidFill>
                  <a:schemeClr val="bg1"/>
                </a:solidFill>
              </a:rPr>
              <a:t> </a:t>
            </a:r>
            <a:endParaRPr lang="ru-RU" sz="1200" dirty="0">
              <a:solidFill>
                <a:schemeClr val="bg1"/>
              </a:solidFill>
            </a:endParaRPr>
          </a:p>
          <a:p>
            <a:endParaRPr lang="ru-RU" sz="1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1"/>
            <a:ext cx="2524989" cy="3079262"/>
          </a:xfrm>
          <a:prstGeom prst="rect">
            <a:avLst/>
          </a:prstGeom>
        </p:spPr>
      </p:pic>
      <p:pic>
        <p:nvPicPr>
          <p:cNvPr id="1026" name="Picture 2" descr="https://sun9-62.userapi.com/impf/c856124/v856124873/38ada/zkB6Ri-14Wc.jpg?size=812x965&amp;quality=96&amp;sign=21a75558c1ef88ad784083e72f6a0196&amp;c_uniq_tag=6p3773nIHfpMvuY4qjUqFXVnfR_Uc29XGqrbUYiaB9U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4738" y="4400061"/>
            <a:ext cx="3587262" cy="2457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8000">
              <a:srgbClr val="00FFFF"/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7735" y="0"/>
            <a:ext cx="8534400" cy="1299845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Малый и средний бизнес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5571" y="4291584"/>
            <a:ext cx="11946700" cy="2426208"/>
          </a:xfrm>
        </p:spPr>
        <p:txBody>
          <a:bodyPr>
            <a:normAutofit fontScale="77500" lnSpcReduction="20000"/>
          </a:bodyPr>
          <a:lstStyle/>
          <a:p>
            <a:pPr marL="0" indent="0" algn="just" defTabSz="914400">
              <a:spcBef>
                <a:spcPts val="0"/>
              </a:spcBef>
              <a:buClrTx/>
              <a:buNone/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каждым годом малый бизнес является все более важным элементом экономики округа, обеспечивая стабильный рост объемов производства, занятости и доходов населения. Именно поэтому, содействие развитию малого и среднего предпринимательства является основным элементом экономической политики округа, способствующим поддержанию здоровой конкуренции и решению социальных задач.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defTabSz="914400">
              <a:spcBef>
                <a:spcPts val="0"/>
              </a:spcBef>
              <a:buClrTx/>
              <a:buNone/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Подавляющее большинство организаций округа является коммерческими структурами. Их доля в общем количестве организаций района всех организационно – правовых форм составляет 51,1%.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defTabSz="914400">
              <a:spcBef>
                <a:spcPts val="0"/>
              </a:spcBef>
              <a:buClrTx/>
              <a:buNone/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На территории округа насчитывается 274 субъекта малого предпринимательства, в том числе 45 малых организаций. Из общего числа субъектов малого бизнеса 229 человек занимается предпринимательской деятельностью без образования юридического лица, а так же численность </a:t>
            </a:r>
            <a:r>
              <a:rPr lang="ru-RU" b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самозанятых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составляет 505 человек.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73226" y="898143"/>
            <a:ext cx="6912863" cy="3490977"/>
          </a:xfrm>
        </p:spPr>
        <p:txBody>
          <a:bodyPr>
            <a:normAutofit fontScale="77500" lnSpcReduction="20000"/>
          </a:bodyPr>
          <a:lstStyle/>
          <a:p>
            <a:pPr marL="0" lvl="0" indent="0" algn="just" defTabSz="914400">
              <a:spcBef>
                <a:spcPts val="0"/>
              </a:spcBef>
              <a:buClrTx/>
              <a:buNone/>
              <a:defRPr/>
            </a:pPr>
            <a:r>
              <a:rPr lang="ru-RU" sz="1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 характеризуется высокой предпринимательской активностью. Малый бизнес способен обеспечить рост доходов населения, улучшить качество жизни, создать новые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места, а также достаточно быстро дать дополнительные доходы в местный бюджет. Поэтому важным направлением экономического развития округа является формирование предпринимательского потенциала, создание малых и средних предприятий в сельском хозяйстве перерабатывающей промышленности (в том числе пищевой), потребительской сфере (розничная торговля, общественное питание, бытовые и другие платные услуги) и обеспечение их необходимой инфраструктурой.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just" defTabSz="914400">
              <a:spcBef>
                <a:spcPts val="0"/>
              </a:spcBef>
              <a:buClrTx/>
              <a:buNone/>
              <a:defRPr/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С каждым годом малый бизнес является все более важным элементом экономики округа, обеспечивая стабильный рост объемов производства, занятости и доходов населения. Именно поэтому, содействие развитию малого и среднего предпринимательства является основным элементом экономической политики округа, способствующим поддержанию здоровой конкуренции и решению социальных задач.</a:t>
            </a: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45110" y="1300480"/>
            <a:ext cx="4540250" cy="29908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61000">
              <a:schemeClr val="accent6">
                <a:lumMod val="40000"/>
                <a:lumOff val="60000"/>
              </a:schemeClr>
            </a:gs>
            <a:gs pos="100000">
              <a:schemeClr val="bg2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6299" y="6300909"/>
            <a:ext cx="4010783" cy="377627"/>
          </a:xfrm>
        </p:spPr>
        <p:txBody>
          <a:bodyPr>
            <a:normAutofit fontScale="90000"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поддержки МСП</a:t>
            </a:r>
            <a:endParaRPr lang="ru-RU" sz="2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96299" y="311381"/>
            <a:ext cx="9197544" cy="2670464"/>
          </a:xfrm>
        </p:spPr>
        <p:txBody>
          <a:bodyPr>
            <a:normAutofit fontScale="25000" lnSpcReduction="20000"/>
          </a:bodyPr>
          <a:lstStyle/>
          <a:p>
            <a:pPr algn="just"/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муниципальной программы «Развитие малого и среднего предпринимательства на территории Анучинского муниципального округа» (далее – муниципальная программа) проведена следующая работа.</a:t>
            </a: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Информационную поддержку – размещение информации о мерах поддержки субъектов малого и среднего предпринимательства в разделах «Инвестиционная деятельность» и «Малое и среднее предпринимательство» на официальном сайте Анучинского муниципального округа, в мессенджерах, газете «</a:t>
            </a:r>
            <a:r>
              <a:rPr lang="ru-RU" sz="4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Анучинские</a:t>
            </a:r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зори». Предоставляется комплекс мероприятий центром «Мой бизнес» </a:t>
            </a:r>
            <a:r>
              <a:rPr lang="ru-RU" sz="48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г.Арсеньев</a:t>
            </a:r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Оказано 39 бесплатных консультационных услуг по вопросам финансового планирования, правового обеспечения, бухгалтерского учета, заполнения деклараций, информационного сопровождения и другие, что по сравнению с аналогичным периодом 2023 года больше на 8,7 %.</a:t>
            </a: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развития социального предпринимательства на территории Анучинского муниципального округа изготовлены раздаточные материалы, листовки, а также проведен Совет предпринимателей.</a:t>
            </a: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2023 год в программе предусмотрена финансовая поддержка в сумме 350,0 тыс. рублей, 50,0 тыс. рублей из которых направленны на поддержку социального предпринимательства. Финансовая поддержка оказана ООО «Стимул»</a:t>
            </a: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4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Главе продолжает работу Совет по предпринимательству и инвестициям, в состав которого входят специалисты отраслевых отделов и управлений, представители бизнес – сообщества, доля которых составляет более 70%. В текущем году проведено 4 заседания Совета</a:t>
            </a:r>
            <a:endParaRPr lang="ru-RU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621482" y="2981845"/>
            <a:ext cx="6473536" cy="3696691"/>
          </a:xfrm>
          <a:noFill/>
        </p:spPr>
        <p:txBody>
          <a:bodyPr>
            <a:noAutofit/>
          </a:bodyPr>
          <a:lstStyle/>
          <a:p>
            <a:endPara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9 мес. 2023 год проведено 22 процедуры оценки регулирующего воздействия проектов муниципальных нормативных правовых актов Анучинского муниципального округа, затрагивающих вопросы осуществления предпринимательской и инвестиционной деятельности, 2 экспертизы и 2 оценки фактического воздействия действующих муниципальных нормативных правовых актов.</a:t>
            </a:r>
            <a:endParaRPr 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Администрация Анучинского муниципального округа, в лице финансово экономического управления, на постоянной основе осуществляет межведомственное взаимодействие с отделением Центра социальной поддержки населения, путем оказания консультационной поддержки «будущим» предпринимателям и физическим лицам, которые не являются индивидуальными предпринимателями, но применяют специальный налоговый режим «Налог на профессиональный доход» (</a:t>
            </a:r>
            <a:r>
              <a:rPr lang="ru-RU" sz="1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самозанятые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В результате совместной работы за 9 мес. 2023 год из 11 чел. получивших консультационную помощь, открыли свое дело, став индивидуальными предпринимателями или </a:t>
            </a:r>
            <a:r>
              <a:rPr lang="ru-RU" sz="12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самозанятыми</a:t>
            </a:r>
            <a:r>
              <a:rPr lang="ru-RU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 получили финансовую поддержку, в виде социальной помощи в рамках социального контракта. </a:t>
            </a:r>
            <a:endParaRPr lang="ru-RU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11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1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608" y="3198045"/>
            <a:ext cx="4925567" cy="310286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-22323" y="-120413"/>
            <a:ext cx="12233202" cy="709882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51213" y="104057"/>
            <a:ext cx="3726809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VII.</a:t>
            </a:r>
            <a:r>
              <a:rPr lang="ru-RU" sz="13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Инфраструктурный потенциал.</a:t>
            </a:r>
            <a:endParaRPr lang="ru-RU" sz="13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9357" y="770857"/>
            <a:ext cx="114111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Жилищный фонд района представлен в большей степени неблагоустроенными деревянными жилыми домами в усадебной застройке. Капитальная застройка представлена 2-этажными многоквартирными жилыми домами и располагается преимущественно в селах Анучино, Пухово,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Староварваровка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с.Тихоречное.В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с. Анучино,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Новогордеевка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Тихоречное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имеются так же 3-этажные многоквартирные жилые дома. В индивидуальном жилом фонде доминируют деревянные одноэтажные дома.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8642" y="1566127"/>
            <a:ext cx="11152553" cy="616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</a:pP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 ремонт муниципального жилищного фонда и объектов, находящихся в собственности Анучинского муниципального округа: ремонт крыш 2 квартир с. Гражданка и с.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Тихоречное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а также ремонт квартир для детей-сирот.</a:t>
            </a: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476537" y="375877"/>
            <a:ext cx="40623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solidFill>
                  <a:srgbClr val="8A1A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Жилищное хозяйство.</a:t>
            </a:r>
            <a:endParaRPr lang="ru-RU" sz="1200" b="1" i="1" dirty="0">
              <a:solidFill>
                <a:srgbClr val="8A1A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132203" y="5052475"/>
            <a:ext cx="976827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76586" y="2319222"/>
            <a:ext cx="2876062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i="1" dirty="0">
                <a:solidFill>
                  <a:srgbClr val="8A1A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Коммунальное хозяйство</a:t>
            </a:r>
            <a:endParaRPr lang="ru-RU" sz="1300" b="1" i="1" dirty="0">
              <a:solidFill>
                <a:srgbClr val="8A1A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18642" y="2635134"/>
            <a:ext cx="1128183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Одной из важнейших структур в округе является жилищно-коммунальное хозяйство, которое представляют котельные, тепловые сети, сети водоснабжения и водоотведения и другие коммунальные услуги.. На территории округа ежеквартально проводится конкурс по отбору управляющей компании на право заключения договора на управление многоквартирными домами, и как следствие нет организации, оказывающей жилищно-коммунальные услуги.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Общая сумма средств, израсходованных на подготовку и текущий ремонт систем тепло- водоснабжения и водоотведения сост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авила 1,3 млн. руб.</a:t>
            </a:r>
            <a:endParaRPr lang="ru-RU" sz="1200" dirty="0">
              <a:solidFill>
                <a:srgbClr val="000000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32369" y="3528981"/>
            <a:ext cx="865822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систему водоснабжения Анучинского муниципального округа входит 3 водозабора и 9 отдельно стоящих скважин, включая Министерство Обороны, 3 станции обезжелезивания, сети водоснабжения с водопроводными колонками и пожарными гидрантами. Общая протяженность сетей водоснабжения на территории района  составляет  42,8  км.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Функциональные функции станций обезжелезивания – производить очистку воды, подаваемой на питьевые и хозяйственные нужды населения. источниками холодного водоснабжения населенных пунктов округа являются подземные воды из глубинных скважин. Водозаборные узлы обеспечены зоной санитарной охраны, размер которой составляет 30 м.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Централизованное горячее водоснабжение в населенных пунктах округа отсутствует. Обеспечение горячей водой населения осуществляется за счет индивидуальных водонагревателей накопительного и проточного типа.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Водоснабжение населения, не охваченных централизованными системами водоснабжения, обеспечивается от индивидуальных шахтных колодцев и бытовых скважин.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Разработана проектно-сметная документация на капитальный ремонт сетей водоснабжения в с. Анучино, ул.70лет Октября-Гагарина (645,9 тыс. руб.). </a:t>
            </a:r>
            <a:endParaRPr lang="ru-RU" sz="1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П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роведена работа по актуализации Схемы водоснабжения на сумму 90,0 тыс. руб.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Данная процедура призвана улучшить снабжение централизованной водой население округа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8114" y="3466131"/>
            <a:ext cx="16822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i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Водоснабжение</a:t>
            </a:r>
            <a:r>
              <a:rPr lang="ru-RU" sz="1800" b="1" i="1" dirty="0">
                <a:solidFill>
                  <a:srgbClr val="FF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800" b="1" i="1" dirty="0">
              <a:solidFill>
                <a:srgbClr val="FF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4462" y="4149968"/>
            <a:ext cx="2588015" cy="193717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292008"/>
            <a:ext cx="12192000" cy="715000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14828" y="188074"/>
            <a:ext cx="197398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solidFill>
                  <a:srgbClr val="8A1A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Водоотведение.</a:t>
            </a:r>
            <a:endParaRPr lang="ru-RU" sz="1200" b="1" i="1" dirty="0">
              <a:solidFill>
                <a:srgbClr val="8A1A7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01818" y="439300"/>
            <a:ext cx="951150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Централизованной системой водоотведения охвачена только часть территории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часть территории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с.Тихоречное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и 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Чернышевка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 Сточные воды от жилой застройки и объектов инфраструктуры по системе самотечных канализационных трубопроводов поступают в приемный резервуар канализационной насосной станции и при помощи насосов, работающих в автоматическом режиме, перекачиваются на очистные сооружения биологической очистки проектной производительностью 400м3/</a:t>
            </a:r>
            <a:r>
              <a:rPr kumimoji="0" lang="ru-RU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сут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В остальных населенных пунктах округа централизованная система водоотведения, предназначенная для приема, транспортировки и очистки сточных вод, образовавшихся в результате хозяйственно-бытовой деятельности населения, отсутствует. Сбор хозяйственно-бытовых стоков от общественных зданий осуществляется в автономные септики с последующим вывозом.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55984" y="1936663"/>
            <a:ext cx="98031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Система водоотведения включает: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канализационные очистные сооружения — 3 единицы,  в том числе: биологической очистки – 3единицы.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канализационные насосные станции  – 3;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- сети водоотведения, общая протяжённость сетей водоотведения на территории округа -   12,1 км.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Проведен капитальный ремонт сетей водоотведения в селах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Тихоречное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(2,2 км) и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Чернышевка</a:t>
            </a:r>
            <a:r>
              <a:rPr lang="ru-RU" sz="120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(0,7 км)</a:t>
            </a:r>
            <a:endParaRPr lang="ru-RU" sz="1200" dirty="0">
              <a:solidFill>
                <a:schemeClr val="bg1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16831" y="3415687"/>
            <a:ext cx="22084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851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Теплоснабжение.</a:t>
            </a:r>
            <a:endParaRPr lang="ru-RU" sz="1200" b="1" i="1" dirty="0">
              <a:solidFill>
                <a:srgbClr val="851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122873" y="3813510"/>
            <a:ext cx="3609145" cy="238983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988628" y="3554186"/>
            <a:ext cx="7924691" cy="29084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Теплоснабжение жилой и общественной застройки на территории  населенных пунктов округа  осуществляется по смешанной схеме. Часть индивидуальной жилой застройки оборудованы печами на твердом топливе.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Многоквартирный жилой фонд, крупные общественные здания и некоторые производственные предприятия подключены к централизованным  системам теплоснабжения, которые состоят и котельных (24 единицы) и тепловых сетей протяженностью 27км.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Котельные расположены в с. Анучино,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с.Шекляево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с.Еловка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с.Муравейка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с.Пухово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с.Гражданка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с.Рисовое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с.Староварваровка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с.Виноградовка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На остальной территории округа отопление зданий и сооружений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осущесвляется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индивидуальными источниками тепловой энергии. Население пользуется печным отоплением.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Услуги по теплоснабжению оказывает тепловой район «Анучинский» Арсеньевского филиала КГУП «Примтеплоэнерго».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В 2023 году тепловым районом «Анучинский» Арсеньевского филиала КГУП «Примтеплоэнерго» на    котельной в с.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Новогордеевка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 до конца года будет произведена замена котла УВКр-0,63. Выполнен ремонт изоляции сети теплоснабжения, протяженность которой составила 430 пм.</a:t>
            </a:r>
            <a:endParaRPr lang="ru-RU" sz="1200" dirty="0">
              <a:solidFill>
                <a:srgbClr val="000000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682" y="833649"/>
            <a:ext cx="1733049" cy="2282092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443671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8019" y="749068"/>
            <a:ext cx="2311149" cy="17049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00974" y="236034"/>
            <a:ext cx="22084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851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Электроснабжение.</a:t>
            </a:r>
            <a:endParaRPr lang="ru-RU" sz="1200" b="1" i="1" dirty="0">
              <a:solidFill>
                <a:srgbClr val="851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95516" y="255027"/>
            <a:ext cx="8830953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округа передача электрической энергии и технологическое присоединение к распределительным электрическим сетям  осуществляется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Анучинским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РЭС структурного подразделения ПСЭС АО «ДРСК» Приморских электрических сетей. Проведение работ по модернизации и  ремонту объектов электросетевого хозяйства ведется в основном за счет инвестиционных программ организаций, эксплуатирующих данные сети.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Опорными центрами питания для населенных пунктов округа являются ПС 220кВ «Арсеньев-2»,ПС 220кВ «НПС -10», ПС 35/10кВ «Анучино», ПС 35/10кВ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ПС 35/10кВ «Гражданка». Подстанции, осуществляющие электроснабжение округа, имеют резерв мощности для подключения новых потребителей без перераспределения нагрузок и замены оборудования. Энергоснабжение всех населенных пунктов и промышленных предприятий округа осуществляется по линиям 10кВ через ТП-10/0,4кВ.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Выполнение  работ по устройству освещения 18 улиц в 9 населенных пунктах округа, на общую сумму-5358,0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тыс.руб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., из м/б, общей протяженностью-12,8 км.;</a:t>
            </a:r>
            <a:endParaRPr lang="ru-RU" sz="1200" dirty="0">
              <a:solidFill>
                <a:srgbClr val="000000"/>
              </a:solidFill>
              <a:effectLst/>
              <a:latin typeface="Times New Roman CYR" panose="02020603050405020304" pitchFamily="18" charset="0"/>
              <a:ea typeface="Courier New" panose="02070309020205020404" pitchFamily="49" charset="0"/>
            </a:endParaRPr>
          </a:p>
          <a:p>
            <a:pPr algn="just"/>
            <a:r>
              <a:rPr lang="ru-RU" sz="1200" dirty="0">
                <a:solidFill>
                  <a:srgbClr val="000000"/>
                </a:solidFill>
                <a:latin typeface="Times New Roman CYR" panose="02020603050405020304" pitchFamily="18" charset="0"/>
                <a:ea typeface="Courier New" panose="02070309020205020404" pitchFamily="49" charset="0"/>
              </a:rPr>
              <a:t>В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ыполнение работы по устройству уличного освещения в с. Гродеково по ул. Центральная и в с.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Чернышевка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 по ул. Пролетарская (ТОС) на общую сумму 1050,00 тыс. руб., общей протяженностью -2,1 км.</a:t>
            </a:r>
            <a:endParaRPr lang="ru-RU" sz="1200" dirty="0">
              <a:solidFill>
                <a:srgbClr val="000000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3975" y="3041646"/>
            <a:ext cx="1971892" cy="13647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6322" y="2685599"/>
            <a:ext cx="220840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i="1" dirty="0">
                <a:solidFill>
                  <a:srgbClr val="851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Трубопроводный транспорт</a:t>
            </a:r>
            <a:endParaRPr lang="ru-RU" sz="1200" b="1" i="1" dirty="0">
              <a:solidFill>
                <a:srgbClr val="851CB4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09375" y="3219537"/>
            <a:ext cx="86996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территорию округа проходит магистральный трубопровод объекта «Трубопроводная система «Восточная Сибирь – Тихий океан» участок НПС «Сковородино» –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Спецморнефтепорт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«Козьмино» (ВСТО – </a:t>
            </a:r>
            <a:r>
              <a:rPr lang="en-US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)».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районе поселка Тигровый располагается нефтеперекачивающая станция НПС № 41. Это последняя перекачивающая станция перед терминалом в Козьмино и крупнейшая в Приморском крае. Помимо оборудования для перекачки нефти здесь расположены два резервуара на 50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тыс.кубометров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нефти каждый, так называемый резервуарный парк.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8702" y="4485456"/>
            <a:ext cx="74441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i="1" dirty="0">
                <a:solidFill>
                  <a:srgbClr val="851CB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Дороги</a:t>
            </a:r>
            <a:endParaRPr lang="ru-RU" sz="1300" dirty="0">
              <a:solidFill>
                <a:srgbClr val="851CB4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1313" y="4506666"/>
            <a:ext cx="8947074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транспортных коммуникаций Анучинского муниципального округа состоит из межселенных дорог местного значения общего пользования и сети автомобильных дорог(улиц). Общая протяженность сети автомобильных дорог общего пользования на территории округа составляет 315,3 км. В Анучинском муниципальном округе нет своего парка техники, пассажирские перевозки осуществляются только  межмуниципальными маршрутами.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В 2023 году на сумму 27,1 млн. руб. выполнен   ремонт асфальтового и гравийного покрытий 9,6 км дорог местного значения общего пользования в сельских населенных пунктах (асфальтированные 3,6км -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, гравийные- 6,0 км -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с.Чернышевка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с.Таежка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,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с.Ильмаковка</a:t>
            </a:r>
            <a:r>
              <a:rPr lang="ru-RU" sz="12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 и </a:t>
            </a:r>
            <a:r>
              <a:rPr lang="ru-RU" sz="12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с.Виноградовка</a:t>
            </a:r>
            <a:endParaRPr lang="ru-RU" sz="1200" dirty="0">
              <a:solidFill>
                <a:schemeClr val="bg1"/>
              </a:solidFill>
              <a:effectLst/>
              <a:latin typeface="Times New Roman CYR" panose="02020603050405020304" pitchFamily="18" charset="0"/>
              <a:ea typeface="Courier New" panose="02070309020205020404" pitchFamily="49" charset="0"/>
            </a:endParaRPr>
          </a:p>
          <a:p>
            <a:r>
              <a:rPr lang="ru-RU" sz="1200" dirty="0">
                <a:solidFill>
                  <a:srgbClr val="000000"/>
                </a:solidFill>
                <a:latin typeface="Times New Roman CYR" panose="02020603050405020304" pitchFamily="18" charset="0"/>
                <a:ea typeface="Courier New" panose="02070309020205020404" pitchFamily="49" charset="0"/>
              </a:rPr>
              <a:t>П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роведены работы по установке </a:t>
            </a:r>
            <a:r>
              <a:rPr lang="ru-RU" sz="1200" dirty="0" err="1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леерного</a:t>
            </a:r>
            <a:r>
              <a:rPr lang="ru-RU" sz="1200" dirty="0">
                <a:solidFill>
                  <a:srgbClr val="000000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 ограждения, искусственных неровностей, дорожной разметки и приобретению дорожных знаков на сумму 420,00 тыс. руб.</a:t>
            </a:r>
            <a:endParaRPr lang="ru-RU" sz="1200" dirty="0">
              <a:solidFill>
                <a:srgbClr val="000000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endParaRPr lang="ru-RU" sz="12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33" y="4833448"/>
            <a:ext cx="2445376" cy="170496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-83601"/>
            <a:ext cx="12192000" cy="702520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42814" y="211340"/>
            <a:ext cx="615332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Благоустройство</a:t>
            </a:r>
            <a:endParaRPr lang="ru-RU" sz="13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0394" y="497669"/>
            <a:ext cx="11661744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округа на постоянной основе ведутся работы по благоустройству территории, скверов,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обкашивание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незакрепленных территорий, ликвидация несанкционированных свалок, снос и обрезка аварийных деревьев, посадка и уход за цветниками, обрезка живых изгородей, посадка кустарников и деревьев-саженцев. 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 собственности округа отсутствует полигон ТБО, в связи, с чем региональным экологическим оператором проведена работа по заключению договора с компанией-перевозчиком ООО «Лидер» для дальнейшего сбора и транспортировки мусора на полигон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г.Арсеньева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0532" y="1585479"/>
            <a:ext cx="11762046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dirty="0">
                <a:solidFill>
                  <a:schemeClr val="bg1"/>
                </a:solidFill>
                <a:latin typeface="Times New Roman CYR" panose="02020603050405020304" pitchFamily="18" charset="0"/>
                <a:ea typeface="Courier New" panose="02070309020205020404" pitchFamily="49" charset="0"/>
              </a:rPr>
              <a:t>В</a:t>
            </a:r>
            <a:r>
              <a:rPr lang="ru-RU" sz="13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 2023 году реализованы мероприятия  по благоустройству  общественных территорий:</a:t>
            </a:r>
            <a:endParaRPr lang="ru-RU" sz="1300" dirty="0">
              <a:solidFill>
                <a:schemeClr val="bg1"/>
              </a:solidFill>
              <a:effectLst/>
              <a:latin typeface="Times New Roman CYR" panose="02020603050405020304" pitchFamily="18" charset="0"/>
              <a:ea typeface="Courier New" panose="02070309020205020404" pitchFamily="49" charset="0"/>
            </a:endParaRPr>
          </a:p>
          <a:p>
            <a:pPr algn="just"/>
            <a:r>
              <a:rPr lang="ru-RU" sz="1300" dirty="0">
                <a:solidFill>
                  <a:schemeClr val="bg1"/>
                </a:solidFill>
                <a:latin typeface="Times New Roman CYR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установка детский игровой площадки в с. </a:t>
            </a:r>
            <a:r>
              <a:rPr lang="ru-RU" sz="13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Корниловка</a:t>
            </a:r>
            <a:r>
              <a:rPr lang="ru-RU" sz="13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 по ул. Полтавская;</a:t>
            </a:r>
            <a:endParaRPr lang="ru-RU" sz="1300" dirty="0">
              <a:solidFill>
                <a:schemeClr val="bg1"/>
              </a:solidFill>
              <a:effectLst/>
              <a:latin typeface="Times New Roman CYR" panose="02020603050405020304" pitchFamily="18" charset="0"/>
              <a:ea typeface="Courier New" panose="02070309020205020404" pitchFamily="49" charset="0"/>
            </a:endParaRPr>
          </a:p>
          <a:p>
            <a:pPr algn="just"/>
            <a:r>
              <a:rPr lang="ru-RU" sz="1300" dirty="0">
                <a:solidFill>
                  <a:schemeClr val="bg1"/>
                </a:solidFill>
                <a:latin typeface="Times New Roman CYR" panose="02020603050405020304" pitchFamily="18" charset="0"/>
                <a:ea typeface="Courier New" panose="02070309020205020404" pitchFamily="49" charset="0"/>
              </a:rPr>
              <a:t>- </a:t>
            </a:r>
            <a:r>
              <a:rPr lang="ru-RU" sz="13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устройство пешеходной дорожки с освещением в с. Гражданка по ул. Юбилейная;</a:t>
            </a:r>
            <a:endParaRPr lang="ru-RU" sz="1300" dirty="0">
              <a:solidFill>
                <a:schemeClr val="bg1"/>
              </a:solidFill>
              <a:effectLst/>
              <a:latin typeface="Times New Roman CYR" panose="02020603050405020304" pitchFamily="18" charset="0"/>
              <a:ea typeface="Courier New" panose="02070309020205020404" pitchFamily="49" charset="0"/>
            </a:endParaRPr>
          </a:p>
          <a:p>
            <a:pPr algn="just"/>
            <a:r>
              <a:rPr lang="ru-RU" sz="1300" dirty="0">
                <a:solidFill>
                  <a:schemeClr val="bg1"/>
                </a:solidFill>
                <a:latin typeface="Times New Roman CYR" panose="02020603050405020304" pitchFamily="18" charset="0"/>
                <a:ea typeface="Courier New" panose="02070309020205020404" pitchFamily="49" charset="0"/>
              </a:rPr>
              <a:t>- </a:t>
            </a:r>
            <a:r>
              <a:rPr lang="ru-RU" sz="13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 благоустройство дворовой территории в с. Анучино по ул. </a:t>
            </a:r>
            <a:r>
              <a:rPr lang="ru-RU" sz="1300" dirty="0" err="1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Банивура</a:t>
            </a:r>
            <a:r>
              <a:rPr lang="ru-RU" sz="1300" dirty="0">
                <a:solidFill>
                  <a:schemeClr val="bg1"/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, д.10 и 10а.</a:t>
            </a:r>
            <a:endParaRPr lang="ru-RU" sz="1300" dirty="0">
              <a:solidFill>
                <a:schemeClr val="bg1"/>
              </a:solidFill>
              <a:effectLst/>
              <a:latin typeface="Times New Roman CYR" panose="02020603050405020304" pitchFamily="18" charset="0"/>
              <a:ea typeface="Courier New" panose="02070309020205020404" pitchFamily="49" charset="0"/>
            </a:endParaRPr>
          </a:p>
          <a:p>
            <a:pPr algn="just"/>
            <a:endParaRPr lang="ru-RU" sz="1300" dirty="0">
              <a:solidFill>
                <a:schemeClr val="bg1"/>
              </a:solidFill>
              <a:latin typeface="Times New Roman CYR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>
              <a:latin typeface="Times New Roman CYR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>
              <a:latin typeface="Times New Roman CYR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>
              <a:latin typeface="Times New Roman CYR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>
              <a:latin typeface="Times New Roman CYR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>
              <a:latin typeface="Times New Roman CYR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>
              <a:latin typeface="Times New Roman CYR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>
              <a:latin typeface="Times New Roman CYR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>
              <a:latin typeface="Times New Roman CYR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>
              <a:latin typeface="Times New Roman CYR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>
              <a:latin typeface="Times New Roman CYR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accent1">
                    <a:lumMod val="75000"/>
                  </a:schemeClr>
                </a:solidFill>
                <a:effectLst/>
                <a:latin typeface="Times New Roman CYR" panose="02020603050405020304" pitchFamily="18" charset="0"/>
                <a:ea typeface="Courier New" panose="02070309020205020404" pitchFamily="49" charset="0"/>
              </a:rPr>
              <a:t>В рамках инициативного бюджетирования по направлению «Твой проект» установлена детская игровая площадка в с. Гражданка по ул. Юбилейная</a:t>
            </a:r>
            <a:endParaRPr lang="ru-RU" sz="13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2050" y="1711825"/>
            <a:ext cx="2134088" cy="284545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087" y="2489301"/>
            <a:ext cx="2665046" cy="1998785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4660" y="2346398"/>
            <a:ext cx="2987629" cy="196083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032000" y="4878688"/>
            <a:ext cx="2477477" cy="1765411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735" y="4878688"/>
            <a:ext cx="2485292" cy="1765411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13254" y="0"/>
            <a:ext cx="12189611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736247" y="73078"/>
            <a:ext cx="316474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VIII.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социальной сферы</a:t>
            </a:r>
            <a:endParaRPr lang="ru-RU" sz="130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37108" y="371895"/>
            <a:ext cx="1963024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</a:t>
            </a:r>
            <a:endParaRPr lang="ru-RU" sz="1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57244" y="781656"/>
            <a:ext cx="791254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Оказание медицинских услуг населению в округе осуществляет Краевое государственное бюджетное учреждение здравоохранения «Анучинская центральная районная больница». В 2023 году общее население обслуживания составило 12391 человек.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Анучинская больница рассчитана на 61 коек для оказания медицинской помощи, из них: круглосуточного пребывания – 38 койки, дневного пребывания – 23 койки.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Стационарную помощь населению оказывают 2 стационарных отделения круглосуточного пребывания, в том числе: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хирургическое отделение на 12 коек, из них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акушерско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гинекологических – 6, хирургических – 8.;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терапевтическое отделение на 24 койки;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гериатрическое отделение на 5 коек.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7870" y="3048000"/>
            <a:ext cx="11802722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амбулаторно – поликлиническая помощь взрослому населению оказывается поликлиникой (мощностью 126 посещений в смену), детскому населению оказывается педиатрическим отделением поликлиники (мощностью 21 посещение в смену) в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Так же в структуру Анучинской больницы входит: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врачебная амбулатория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дневным стационаром на 5 коек, на 26 посещений в смену и отделение скорой медицинской помощи;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врачебная амбулатория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с.Староварваровка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17 посещений в смену;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 фельдшерско-акушерских пункта, из них 11 – модульных.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Отделение скорой медицинской помощи выполняет 4000 вызовов в год.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ЦРБ прием ведут специалисты по профилям: терапия, педиатрия, неврология, эндокринология, офтальмология, хирургия, гинекология, фтизиатрия, психиатрия, психиатрия-наркология, оториноларингология.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 рамках целевой подготовки в ТГМУ проходят обучение на различных курсах – 2 человека, Всем студентам, обучающимся по целевому направлению, выплачивается ежемесячная стипендия в размере 500 рублей.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Существенную роль в укомплектовании учреждения врачами играет реализация программы «Земский врач»/ «Земский фельдшер». В 2023 году трудоустроено 8 новых сотрудников.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Единовременную компенсационную выплату в 2023 году получили 5 специалиста (2 врача терапевта участковых, 1педиатр участковый, 2 фельдшера скорой  медицинской помощи).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За период 2023 года было предоставлено служебное жилье 1 сотруднику. Одному работнику была выплачена компенсация в сумме 240000руб на оплату за найм жилого помещения.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В рамках совершенствования  качества и доступности оказания медицинской помощи населению в 2023  году  было продолжено  укрепление  материальной  базы  ЛПУ ( более 17 </a:t>
            </a:r>
            <a:r>
              <a:rPr lang="ru-RU" sz="1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млн.руб</a:t>
            </a:r>
            <a:r>
              <a:rPr lang="ru-RU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.)</a:t>
            </a:r>
            <a:endParaRPr lang="ru-RU" sz="1300" dirty="0">
              <a:solidFill>
                <a:srgbClr val="000000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70" y="174410"/>
            <a:ext cx="2837516" cy="28032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389" y="0"/>
            <a:ext cx="12189611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46" y="211015"/>
            <a:ext cx="3088005" cy="2867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69" y="3630329"/>
            <a:ext cx="3175623" cy="2783827"/>
          </a:xfrm>
          <a:prstGeom prst="rect">
            <a:avLst/>
          </a:prstGeom>
          <a:noFill/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057" y="1808082"/>
            <a:ext cx="3548446" cy="2010747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3538908" y="776861"/>
            <a:ext cx="8301400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42950" lvl="1" indent="-285750" algn="just">
              <a:buFont typeface="+mj-lt"/>
              <a:buAutoNum type="arabicPeriod"/>
            </a:pPr>
            <a:r>
              <a:rPr lang="ru-RU" sz="1300" b="1" u="sng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Комплексный врачебный участок (</a:t>
            </a:r>
            <a:r>
              <a:rPr lang="ru-RU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сформировано 2 комплексных участка, и в 2023 году, как и в 2022 наиболее пристальное внимание уделено участку при врачебной амбулатории с. </a:t>
            </a:r>
            <a:r>
              <a:rPr lang="ru-RU" sz="1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Чернышевка</a:t>
            </a:r>
            <a:r>
              <a:rPr lang="ru-RU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. В структуру входят 1 амбулатория и 6 ФАПов в селах </a:t>
            </a:r>
            <a:r>
              <a:rPr lang="ru-RU" sz="1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Корниловка</a:t>
            </a:r>
            <a:r>
              <a:rPr lang="ru-RU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, Пухово, Гражданка, </a:t>
            </a:r>
            <a:r>
              <a:rPr lang="ru-RU" sz="13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Тихоречное</a:t>
            </a:r>
            <a:r>
              <a:rPr lang="ru-RU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, Новотроицкое, Рисовое. Этот комплекс сформирован для оказания   доступной и качественной  медицинской помощи в 11 населенных пунктах Анучинского округа);</a:t>
            </a:r>
            <a:endParaRPr lang="ru-RU" sz="13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742950" lvl="1" indent="-285750" algn="just">
              <a:buFont typeface="+mj-lt"/>
              <a:buAutoNum type="arabicPeriod"/>
            </a:pPr>
            <a:endParaRPr lang="ru-RU" sz="13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742950" lvl="1" indent="-285750" algn="just">
              <a:buFont typeface="+mj-lt"/>
              <a:buAutoNum type="arabicPeriod"/>
            </a:pPr>
            <a:endParaRPr lang="ru-RU" sz="13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742950" lvl="1" indent="-285750" algn="just">
              <a:buFont typeface="+mj-lt"/>
              <a:buAutoNum type="arabicPeriod"/>
            </a:pPr>
            <a:endParaRPr lang="ru-RU" sz="13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742950" lvl="1" indent="-285750" algn="just">
              <a:buFont typeface="+mj-lt"/>
              <a:buAutoNum type="arabicPeriod"/>
            </a:pPr>
            <a:endParaRPr lang="ru-RU" sz="13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lvl="1" algn="just"/>
            <a:endParaRPr lang="ru-RU" sz="13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742950" lvl="1" indent="-285750" algn="just">
              <a:buFont typeface="+mj-lt"/>
              <a:buAutoNum type="arabicPeriod"/>
            </a:pPr>
            <a:endParaRPr lang="ru-RU" sz="13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742950" lvl="1" indent="-285750" algn="just">
              <a:buFont typeface="+mj-lt"/>
              <a:buAutoNum type="arabicPeriod"/>
            </a:pPr>
            <a:endParaRPr lang="ru-RU" sz="13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742950" lvl="1" indent="-285750" algn="just">
              <a:buFont typeface="+mj-lt"/>
              <a:buAutoNum type="arabicPeriod"/>
            </a:pPr>
            <a:endParaRPr lang="ru-RU" sz="1300" dirty="0">
              <a:solidFill>
                <a:srgbClr val="000000"/>
              </a:solidFill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742950" lvl="1" indent="-285750" algn="just">
              <a:buFont typeface="+mj-lt"/>
              <a:buAutoNum type="arabicPeriod"/>
            </a:pPr>
            <a:endParaRPr lang="ru-RU" sz="13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742950" lvl="1" indent="-285750" algn="just">
              <a:buFont typeface="+mj-lt"/>
              <a:buAutoNum type="arabicPeriod"/>
            </a:pPr>
            <a:endParaRPr lang="ru-RU" sz="13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sz="13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Почта России (</a:t>
            </a:r>
            <a:r>
              <a:rPr lang="ru-RU" sz="1300" dirty="0">
                <a:solidFill>
                  <a:srgbClr val="202124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проект подразумевает</a:t>
            </a:r>
            <a:r>
              <a:rPr lang="ru-RU" sz="1300" dirty="0"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 </a:t>
            </a:r>
            <a:r>
              <a:rPr lang="ru-RU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доставку лекарственных препаратов к месту фактического проживания граждан, которые предоставили согласие на доставку лекарственных препаратов сотрудникам УФПС Приморского края АО «Почта России» и по которым медицинской организацией выданы рецепты сотрудникам УФПС Приморского края АО «Почта России»);</a:t>
            </a:r>
            <a:endParaRPr lang="ru-RU" sz="13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sz="1300" b="1" u="sng" dirty="0">
                <a:solidFill>
                  <a:srgbClr val="000000"/>
                </a:solidFill>
                <a:latin typeface="Times New Roman" panose="02020603050405020304" pitchFamily="18" charset="0"/>
                <a:ea typeface="Courier New" panose="02070309020205020404" pitchFamily="49" charset="0"/>
              </a:rPr>
              <a:t>П</a:t>
            </a:r>
            <a:r>
              <a:rPr lang="ru-RU" sz="13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роект   «Организация выписки рецептов на льготные  лекарственные препараты </a:t>
            </a:r>
            <a:r>
              <a:rPr lang="ru-RU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в фельдшерско-акушерских пунктах медицинских организаций, подведомственных министерству здравоохранения Приморского края»;</a:t>
            </a:r>
            <a:endParaRPr lang="ru-RU" sz="13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sz="13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Создание единого цифрового контура </a:t>
            </a:r>
            <a:r>
              <a:rPr lang="ru-RU" sz="13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ourier New" panose="02070309020205020404" pitchFamily="49" charset="0"/>
              </a:rPr>
              <a:t>в здравоохранении на основе Единой государственной информационной системы в сфере здравоохранения (ЕГИСЗ)» национального проекта «Здравоохранение». </a:t>
            </a:r>
            <a:endParaRPr lang="ru-RU" sz="1300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742950" lvl="1" indent="-285750" algn="just">
              <a:buFont typeface="+mj-lt"/>
              <a:buAutoNum type="arabicPeriod"/>
            </a:pPr>
            <a:r>
              <a:rPr lang="ru-RU" sz="1300" b="1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Проекта "Организация розничной торговли лекарственными препаратами </a:t>
            </a:r>
            <a:r>
              <a:rPr lang="ru-RU" sz="1300" u="sng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фельдшерско-акушерских пунктах медицинских организаций, подведомственных министерству здравоохранения Приморского края.» </a:t>
            </a:r>
            <a:endParaRPr lang="ru-RU" sz="1300" u="sng" dirty="0">
              <a:solidFill>
                <a:srgbClr val="202124"/>
              </a:solidFill>
              <a:effectLst/>
              <a:latin typeface="Times New Roman" panose="02020603050405020304" pitchFamily="18" charset="0"/>
              <a:ea typeface="Courier New" panose="02070309020205020404" pitchFamily="49" charset="0"/>
            </a:endParaRPr>
          </a:p>
          <a:p>
            <a:pPr marL="742950" lvl="1" indent="-285750" algn="just">
              <a:buFont typeface="+mj-lt"/>
              <a:buAutoNum type="arabicPeriod"/>
            </a:pPr>
            <a:endParaRPr lang="ru-RU" sz="1800" b="1" u="sng" dirty="0">
              <a:solidFill>
                <a:srgbClr val="000000"/>
              </a:solidFill>
              <a:effectLst/>
              <a:latin typeface="Courier New" panose="02070309020205020404" pitchFamily="49" charset="0"/>
              <a:ea typeface="Courier New" panose="02070309020205020404" pitchFamily="49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197122" y="84443"/>
            <a:ext cx="288361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Здравоохранение.</a:t>
            </a:r>
            <a:endParaRPr lang="ru-RU" sz="13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099169" y="376831"/>
            <a:ext cx="288361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Проекты</a:t>
            </a:r>
            <a:endParaRPr lang="ru-RU" sz="13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07216" y="65792"/>
            <a:ext cx="1754886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r>
              <a:rPr lang="ru-RU" sz="1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12986" y="423972"/>
            <a:ext cx="9448800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3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Образовательная система округа состоит из 7 дошкольных образовательных учреждений + 2 дошкольные группы при школах; 4 общеобразовательных учреждений и 5 филиалов; 2 учреждений дополнительного образования.</a:t>
            </a:r>
            <a:endParaRPr lang="ru-RU" sz="13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 в сфере образования работает 372 человек, из них 210 педагогов.</a:t>
            </a:r>
            <a:endParaRPr lang="ru-RU" sz="13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Услугами дошкольного образования охвачено 383 человека. Родительская плата за присмотр и уход за ребенком в детских садах составляет 2250 рублей в месяц.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территориях 9  детских садов установлены детские игровые площадки.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Наряду с реализацией основной образовательной программой в детских садах широко внедряются </a:t>
            </a:r>
            <a:r>
              <a:rPr lang="ru-RU" sz="1300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дополнительного образования, направленные на развитие индивидуальных способностей детей. На базе дошкольных учреждений работало 13 кружков разной направленности, их посещало 160 человек.</a:t>
            </a:r>
            <a:endParaRPr lang="ru-RU" sz="1300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76985" y="2132132"/>
            <a:ext cx="11794054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итоговая аттестация проводилась в соответствии с законодательством Министерства просвещения РФ. Аттестаты об основном общем образовании получили 138 выпускника 9 классов, из них 2 с отличием. Аттестаты о среднем  общем образовании получили 46 выпускников 11 классов, из них 1 с отличием и награжден медалями «За особые успехи в учении». Пятеро обучающихся и школ с. Анучино и с. Гражданка получили стипендию Губернатора Приморского края для одаренных детей. Один учащийся стал стипендиатом главы Анучинского муниципального округа.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Ежегодно обучающиеся школ округа активно принимают участие в международных, всероссийских и краевых конкурсах, показывая при этом хорошие результаты. Из 1556 учащихся, принявших участие в конкурсах, 288 ( 19%) стали победителями и призерами.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С целью доступности образования в округе обеспечен транспортный подвоз детей к месту учебы 7 школьными автобусами – 410 (30,8 %)  школьников. В 2023 году в общеобразовательных учреждениях 852 (64,0 %) школьника было охвачено горячим питанием.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На территории округа работает одно учреждение дополнительного образования –Детско-юношеская спортивная школа с. Анучино. В ДЮСШ с. Анучино обучение проводилось по 5 образовательным программам: легкая атлетика, волейбол, шахматы, лыжные гонки, футбол. 898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учащийхся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приняли участие в 37 соревнованиях различного уровня.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2023 в образовательные учреждения округа принято 4 молодых специалиста. Общая сумма единовременных выплат им составила 1400,00 тыс. руб.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В 2023 году было потрачено на укрепление материально-технической базы учреждений – 18507,7 </a:t>
            </a:r>
            <a:r>
              <a:rPr lang="ru-RU" sz="13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7" y="0"/>
            <a:ext cx="12177233" cy="746546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141" y="549857"/>
            <a:ext cx="3665415" cy="220518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92739" y="694649"/>
            <a:ext cx="515815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Профессиональный конкурс педагогов Анучинского МО «Педагог года- 2023»:</a:t>
            </a:r>
            <a:endParaRPr lang="ru-RU" sz="1200" b="1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М.В.Москаленко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учитель русского языка и литературы,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Пуховского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филиала МБОУ школы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победитель в номинации «Учитель года»;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Н.И.Глушак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воспитатель МБДОУ д/с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Староварваровка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победитель в номинации «Воспитатель года»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Д.Е.Кирсанов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тренер-наставник ДЮСШ, с. Анучино, победитель в номинации «Педагог дополнительного образования»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2" descr="C:\Users\2\Desktop\20230906_2103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768102" y="5327303"/>
            <a:ext cx="1916499" cy="1761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6110767" y="5748726"/>
            <a:ext cx="397412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 Центров «Точка роста» естественно-научной и технологической направленностей в 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школе с. Гражданка,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школе с.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школе с.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Новогордеевка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12" name="Picture 3" descr="C:\Users\2\Desktop\Точка роста 1\Анучинский МО\Анучинский МО МБОУ школа с. Гражданк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104" y="2835044"/>
            <a:ext cx="2773484" cy="2299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3514967" y="3429000"/>
            <a:ext cx="3141785" cy="1031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Проведён капитальный ремонт кабинетов Центра «Точка роста» естественно-научной </a:t>
            </a:r>
            <a:r>
              <a:rPr lang="ru-RU" sz="13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технологической направленностей в  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МБОУ школе с.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Чернышевка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(1183,35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.).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860082" y="3529026"/>
            <a:ext cx="198011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Проведён капитальный ремонт кровли здания ДЮСШ с. Анучино (1432,30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 </a:t>
            </a:r>
            <a:endParaRPr lang="ru-RU" sz="12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0892" y="2835045"/>
            <a:ext cx="3141784" cy="2299663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520461" y="402261"/>
            <a:ext cx="1153141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3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</a:t>
            </a:r>
            <a:endParaRPr lang="ru-RU" sz="1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819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13651" y="0"/>
            <a:ext cx="2309069" cy="366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44958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ru-RU" sz="13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Courier New" panose="02070309020205020404" pitchFamily="49" charset="0"/>
                <a:cs typeface="+mn-cs"/>
              </a:rPr>
              <a:t>Культура.</a:t>
            </a:r>
            <a:endParaRPr kumimoji="0" lang="ru-RU" sz="13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ourier New" panose="02070309020205020404" pitchFamily="49" charset="0"/>
              <a:ea typeface="Courier New" panose="02070309020205020404" pitchFamily="49" charset="0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854325" y="335280"/>
            <a:ext cx="9016365" cy="1938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округа функционирует 12 клубов, 9 библиотек,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историко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краеведческий музей с Анучино и филиал музея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с.Староварваровка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С 2023 года в состав МКУК «Информационно-досуговый центр» вошла Детская школа искусств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2023г учреждениями культуры и библиотеками применялись разнообразные формы работы. Было увеличено число мероприятий, патриотической направленности, особое внимание  а также участие во всероссийских акциях и конкурсах. 	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было проведено 2759 мероприятий, в которых приняли участие более 133 974 человек.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 году были созданы и работали 98 клубных формирований, в которых насчитывается 1081 участник, из них: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 детских клубных формирований – 670 детей;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 молодежных клубных формирований – 225 участников;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indent="-171450" algn="just">
              <a:buFontTx/>
              <a:buChar char="-"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 клубных формирования для старшего поколения, клубов по интересам – 339 участников.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21578" y="2242393"/>
            <a:ext cx="11533207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библиотек округа в 2023г были приобретены книги в количестве 335 экземпляра на общую сумму 95 704,02 руб. Приобретена оргтехника для нужд библиотек на сумму 72 296 руб. Организация клубов при библиотеках является хорошей формой привлечения новых читателей. В библиотеке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работает клуб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Партиот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для старшеклассников. Для молодежи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с.Гродеково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работает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медиастудия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«Живи, село родное». Ребята снимают видеоролики о жизни молодежи в селах округа, участвуют во всероссийских и региональных конкурсах.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детей работают клубы «Малышок»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Любознайка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с.Новогордеевка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«Эколог»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с.Муравейка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«Любитель»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с.Тихоречное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2023г музей посетили 7000 человек, проведено 102 мероприятия и 87 экскурсий.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16839" y="3441001"/>
            <a:ext cx="2813348" cy="2861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течение 2023 года в рамках краевого софинансирования по программе Приморского края «Развитие культуры Приморского края на 2020 - 2027 годы» были проведены работы по сохранению объекта культурного наследия «Памятник партизанам, погибшим в 1922 г. в боях с японо-американскими империалистами». Общая сумма затрат составила 2255,2 тыс. рублей. За счет средств местного бюджета были проведены работы по благоустройству территории памятника: уложена плитка, установлены лавочки и освещение на сумму 2442556,36 руб.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87537" y="3452862"/>
            <a:ext cx="3398360" cy="2122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Инициативного бюджетирования «Твой проект» - «Сохранение культуры» был проведен капитальный ремонт сельского клуба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с.Еловка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сумму 2255193,90 руб.: произведена замена фундамента,  оконных блоков и проемов, а также части трех рядов нижних венцов, устроена отмостка, водосточная система и дверные проемы с лестницей. Дополнительно к данным работам, за счет средств местного бюджета, было восстановлено крыльцо, отремонтирована котельная на сумму  599264,77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руб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87715" y="5588635"/>
            <a:ext cx="346710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укрепление материально-технической базы и проведение ремонтов в учреждениях культуры израсходовано более 16748,50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Изображение 5" descr="15 апреля Анучино 111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" y="375285"/>
            <a:ext cx="2809240" cy="1727200"/>
          </a:xfrm>
          <a:prstGeom prst="rect">
            <a:avLst/>
          </a:prstGeom>
        </p:spPr>
      </p:pic>
      <p:pic>
        <p:nvPicPr>
          <p:cNvPr id="15" name="Изображение 14" descr="1212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" y="3512185"/>
            <a:ext cx="2408555" cy="2790190"/>
          </a:xfrm>
          <a:prstGeom prst="rect">
            <a:avLst/>
          </a:prstGeom>
        </p:spPr>
      </p:pic>
      <p:pic>
        <p:nvPicPr>
          <p:cNvPr id="17" name="Изображение 16" descr="e8da97c8-8d87-4697-bb02-9ccd027859a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110" y="3441065"/>
            <a:ext cx="2791460" cy="1653540"/>
          </a:xfrm>
          <a:prstGeom prst="rect">
            <a:avLst/>
          </a:prstGeom>
        </p:spPr>
      </p:pic>
      <p:pic>
        <p:nvPicPr>
          <p:cNvPr id="18" name="Изображение 17" descr="964aaf21-a0a7-4e8e-a849-79570939beb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52110" y="5094605"/>
            <a:ext cx="2802255" cy="162687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894201" y="343354"/>
            <a:ext cx="908343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52" y="0"/>
            <a:ext cx="12129476" cy="685799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484265" y="215176"/>
            <a:ext cx="36781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Физическая культура и спорт</a:t>
            </a:r>
            <a:endParaRPr lang="ru-RU" sz="1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Picture 5" descr="\\192.168.0.67\обмен\АДМИНИСТРАЦИЯ\Соц развитие\Карпухин А.Д\фото к дню физкульт\DSC_0531.JPG"/>
          <p:cNvPicPr>
            <a:picLocks noChangeAspect="1" noChangeArrowheads="1"/>
          </p:cNvPicPr>
          <p:nvPr/>
        </p:nvPicPr>
        <p:blipFill>
          <a:blip r:embed="rId2" cstate="print"/>
          <a:srcRect t="19114" r="1031" b="10600"/>
          <a:stretch>
            <a:fillRect/>
          </a:stretch>
        </p:blipFill>
        <p:spPr bwMode="auto">
          <a:xfrm>
            <a:off x="177952" y="461109"/>
            <a:ext cx="3596879" cy="2024184"/>
          </a:xfrm>
          <a:prstGeom prst="rect">
            <a:avLst/>
          </a:prstGeom>
          <a:noFill/>
        </p:spPr>
      </p:pic>
      <p:sp>
        <p:nvSpPr>
          <p:cNvPr id="17" name="TextBox 16"/>
          <p:cNvSpPr txBox="1"/>
          <p:nvPr/>
        </p:nvSpPr>
        <p:spPr>
          <a:xfrm>
            <a:off x="4024923" y="615071"/>
            <a:ext cx="763563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Всего на территории округа имеются 34 спортивных объекта.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 граждан, систематически занимающихся физической культурой и спортом, в 2023году составило 6371 человек.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2023г было проведено 48 спортивных мероприятий. Спортсмены округа приняли активное участие и показали достойные результаты в следующих видах спорта: волейбол, мини-футбол, шахматы, бадминтон, лыжные гонки, легкая атлетика, спортивный туризм и т.д. Всего в спортивных мероприятиях приняли участие 3165 человек.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Центра тестирования «Готов к труду и обороне» ДЮСШ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2023 приняли участие в выполнении нормативов комплекса ГТО 375 человек (из них 55 –взрослые), прошли испытания 194 человека. 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 в следующих видах спорта: волейбол, мини-футбол, шахматы, бадминтон, лыжные гонки, легкая атлетика, спортивный туризм и т.д. Всего в спортивных мероприятиях приняли участие 3165 человек.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базе Центра тестирования «Готов к труду и обороне» ДЮСШ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с.Анучино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прошли тестирование 375 человек, прошли испытания 194 человека. 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8246" y="3503251"/>
            <a:ext cx="11535508" cy="9824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/>
            <a:r>
              <a:rPr lang="ru-RU" sz="12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ля развития лыжного спорта приобретены стойка-</a:t>
            </a:r>
            <a:r>
              <a:rPr lang="ru-RU" sz="1200" kern="12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стелаж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для хранения лыж, навесные механизмы и запасные части к спортивной технике для лыжного лыжного спорта (борона – 1шт, резак – 1шт, каток – 1шт) в сумме – 247520 рублей.</a:t>
            </a:r>
            <a:r>
              <a:rPr lang="ru-RU" sz="18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1200" kern="12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Для проката коньков приобретено 35 пар коньков, для хоккейной команды Атака (Пухово) – 22 пары коньков.  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938952" y="5683182"/>
            <a:ext cx="52832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территории МБОУ школа с. Анучино установлен ангар для хранения спортивного инвентаря и оборудования (1910,72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тыс.руб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.)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51" y="4485699"/>
            <a:ext cx="3596879" cy="191119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8246" y="3036332"/>
            <a:ext cx="1070106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540385" algn="just">
              <a:spcAft>
                <a:spcPts val="1000"/>
              </a:spcAft>
            </a:pPr>
            <a:r>
              <a:rPr lang="ru-RU" sz="1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2023 г. сборная команда Анучинского МО принимала участие в спортивных мероприятиях регионального уровня (Международные спортивные игры    «Дети Приморья»,  Сельские спортивные игры Приморского края)  </a:t>
            </a:r>
            <a:endParaRPr lang="ru-RU" sz="1200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420611" y="183503"/>
            <a:ext cx="4355983" cy="2923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 – правовые акты</a:t>
            </a:r>
            <a:endParaRPr lang="ru-RU" sz="13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4328" y="735508"/>
            <a:ext cx="11243344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Постановление администрации от 25.03.2020г. № 181 «О создании Совета по инвестициям и развитию малого и среднего предпринимательства при главе администрации Анучинского муниципального округа»;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Постановление администрации от 25.07.2019г № 378«Об утверждении положения о муниципальной поддержке инвестиционной деятельности на территории Анучинского муниципального района»;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Постановление администрации от 01.02.2019г № 64-па «Об организации работы по обеспечению благоприятного инвестиционного климата в Анучинском  муниципальном районе»;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Постановление от 13.07.2022 г. № 630 «Об утверждении Положения о </a:t>
            </a:r>
            <a:r>
              <a:rPr lang="ru-RU" sz="12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</a:t>
            </a: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-частном партнерстве в Анучинском муниципальном округе»; 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Постановление от 20.06.2022г №557 "Об утверждении Порядка предоставления субсидий, в том числе грантов в форме субсидий, юридическим лицам, индивидуальным предпринимателям, а также физическим лицам – производителям товаров, работ, услуг из бюджета АМО»;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Распоряжение от 25.07.2022 №363-р «О реализации мероприятий по внедрению стандарта развития конкуренции в Анучинском муниципальном округе Приморского края на 2022 – 2025 годы»;</a:t>
            </a:r>
            <a:endParaRPr lang="ru-RU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marR="0" lvl="0" indent="-17145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администрации от 13.12.202г № 1020-НПА «</a:t>
            </a: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 утверждении Порядка проведения оценки регулирующего воздействия проектов муниципальных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нормативных правовых актов Анучинского муниципального округа и Порядка проведения экспертизы муниципальных нормативных правовых актов Анучинского муниципального округа, затрагивающих вопросы осуществления предпринимательской и инвестиционной деятельности»;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R="0" lvl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defRPr/>
            </a:pPr>
            <a:r>
              <a:rPr lang="ru-RU" sz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Распоряжение от 25.09.2019г № 326-р «Об утверждении Плана мероприятий («дорожной карты») по содействию развитию конкуренции, развитию конкурентной среды в Анучинском муниципальном районе».</a:t>
            </a:r>
            <a:endParaRPr lang="ru-RU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D06F1E"/>
      </a:dk2>
      <a:lt2>
        <a:srgbClr val="F0BE21"/>
      </a:lt2>
      <a:accent1>
        <a:srgbClr val="760603"/>
      </a:accent1>
      <a:accent2>
        <a:srgbClr val="9F761A"/>
      </a:accent2>
      <a:accent3>
        <a:srgbClr val="92A200"/>
      </a:accent3>
      <a:accent4>
        <a:srgbClr val="4AA157"/>
      </a:accent4>
      <a:accent5>
        <a:srgbClr val="46788D"/>
      </a:accent5>
      <a:accent6>
        <a:srgbClr val="A848A8"/>
      </a:accent6>
      <a:hlink>
        <a:srgbClr val="460402"/>
      </a:hlink>
      <a:folHlink>
        <a:srgbClr val="991111"/>
      </a:folHlink>
    </a:clrScheme>
    <a:fontScheme name="Сектор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162000"/>
                <a:satMod val="200000"/>
                <a:lumMod val="124000"/>
              </a:schemeClr>
            </a:gs>
            <a:gs pos="100000">
              <a:schemeClr val="phClr">
                <a:shade val="96000"/>
                <a:hueMod val="88000"/>
                <a:satMod val="220000"/>
                <a:lumMod val="82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142000"/>
                <a:satMod val="200000"/>
                <a:lumMod val="118000"/>
              </a:schemeClr>
            </a:gs>
            <a:gs pos="100000">
              <a:schemeClr val="phClr">
                <a:shade val="92000"/>
                <a:hueMod val="22000"/>
                <a:satMod val="220000"/>
                <a:lumMod val="62000"/>
              </a:schemeClr>
            </a:gs>
          </a:gsLst>
          <a:path path="circle">
            <a:fillToRect b="10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0</TotalTime>
  <Words>58253</Words>
  <Application>WPS Presentation</Application>
  <PresentationFormat>Широкоэкранный</PresentationFormat>
  <Paragraphs>800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7" baseType="lpstr">
      <vt:lpstr>Arial</vt:lpstr>
      <vt:lpstr>SimSun</vt:lpstr>
      <vt:lpstr>Wingdings</vt:lpstr>
      <vt:lpstr>Wingdings 3</vt:lpstr>
      <vt:lpstr>Symbol</vt:lpstr>
      <vt:lpstr>Times New Roman</vt:lpstr>
      <vt:lpstr>Courier New</vt:lpstr>
      <vt:lpstr>Calibri</vt:lpstr>
      <vt:lpstr>Calibri</vt:lpstr>
      <vt:lpstr>Microsoft YaHei</vt:lpstr>
      <vt:lpstr>Arial Unicode MS</vt:lpstr>
      <vt:lpstr>Century Gothic</vt:lpstr>
      <vt:lpstr>Times New Roman CYR</vt:lpstr>
      <vt:lpstr>Arial Black</vt:lpstr>
      <vt:lpstr>Сектор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       Потребительский рынок</vt:lpstr>
      <vt:lpstr>Малый и средний бизнес</vt:lpstr>
      <vt:lpstr>Меры поддержки МСП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Вера В. Клыкова</dc:creator>
  <cp:lastModifiedBy>SkorikovaIV</cp:lastModifiedBy>
  <cp:revision>460</cp:revision>
  <cp:lastPrinted>2023-01-16T23:03:00Z</cp:lastPrinted>
  <dcterms:created xsi:type="dcterms:W3CDTF">2020-09-16T01:44:00Z</dcterms:created>
  <dcterms:modified xsi:type="dcterms:W3CDTF">2023-12-26T00:19:19Z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CDD8AD09A289433EA6F8B7316FAFB43A_12</vt:lpwstr>
  </property>
  <property fmtid="{D5CDD505-2E9C-101B-9397-08002B2CF9AE}" pid="3" name="KSOProductBuildVer">
    <vt:lpwstr>1049-12.2.0.13359</vt:lpwstr>
  </property>
</Properties>
</file>