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2.xml" ContentType="application/vnd.openxmlformats-officedocument.drawingml.chartshapes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3.xml" ContentType="application/vnd.openxmlformats-officedocument.drawingml.chartshapes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drawings/drawing4.xml" ContentType="application/vnd.openxmlformats-officedocument.drawingml.chartshapes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9" r:id="rId2"/>
    <p:sldId id="320" r:id="rId3"/>
    <p:sldId id="321" r:id="rId4"/>
    <p:sldId id="322" r:id="rId5"/>
    <p:sldId id="323" r:id="rId6"/>
    <p:sldId id="324" r:id="rId7"/>
    <p:sldId id="376" r:id="rId8"/>
    <p:sldId id="325" r:id="rId9"/>
    <p:sldId id="326" r:id="rId10"/>
    <p:sldId id="327" r:id="rId11"/>
    <p:sldId id="328" r:id="rId12"/>
    <p:sldId id="329" r:id="rId13"/>
    <p:sldId id="357" r:id="rId14"/>
    <p:sldId id="330" r:id="rId15"/>
    <p:sldId id="331" r:id="rId16"/>
    <p:sldId id="356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41" r:id="rId27"/>
    <p:sldId id="342" r:id="rId28"/>
    <p:sldId id="343" r:id="rId29"/>
    <p:sldId id="345" r:id="rId30"/>
    <p:sldId id="346" r:id="rId31"/>
    <p:sldId id="351" r:id="rId32"/>
    <p:sldId id="348" r:id="rId33"/>
    <p:sldId id="352" r:id="rId34"/>
    <p:sldId id="353" r:id="rId35"/>
    <p:sldId id="354" r:id="rId36"/>
    <p:sldId id="355" r:id="rId37"/>
    <p:sldId id="358" r:id="rId38"/>
    <p:sldId id="360" r:id="rId39"/>
    <p:sldId id="359" r:id="rId40"/>
    <p:sldId id="361" r:id="rId41"/>
    <p:sldId id="362" r:id="rId42"/>
    <p:sldId id="363" r:id="rId43"/>
    <p:sldId id="364" r:id="rId44"/>
    <p:sldId id="365" r:id="rId45"/>
    <p:sldId id="366" r:id="rId46"/>
    <p:sldId id="367" r:id="rId47"/>
    <p:sldId id="368" r:id="rId48"/>
    <p:sldId id="369" r:id="rId49"/>
    <p:sldId id="370" r:id="rId50"/>
    <p:sldId id="371" r:id="rId51"/>
    <p:sldId id="372" r:id="rId52"/>
    <p:sldId id="373" r:id="rId53"/>
    <p:sldId id="374" r:id="rId54"/>
    <p:sldId id="377" r:id="rId55"/>
    <p:sldId id="378" r:id="rId56"/>
    <p:sldId id="379" r:id="rId57"/>
    <p:sldId id="380" r:id="rId58"/>
    <p:sldId id="381" r:id="rId59"/>
    <p:sldId id="382" r:id="rId60"/>
    <p:sldId id="316" r:id="rId61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0CE5"/>
    <a:srgbClr val="FFCCFF"/>
    <a:srgbClr val="00FF99"/>
    <a:srgbClr val="10E7F8"/>
    <a:srgbClr val="FCFEAE"/>
    <a:srgbClr val="73FDBB"/>
    <a:srgbClr val="0CEBFC"/>
    <a:srgbClr val="FE86F3"/>
    <a:srgbClr val="0CFC8A"/>
    <a:srgbClr val="AEFE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1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5.xlsx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6.xlsx"/><Relationship Id="rId2" Type="http://schemas.microsoft.com/office/2011/relationships/chartColorStyle" Target="colors27.xml"/><Relationship Id="rId1" Type="http://schemas.microsoft.com/office/2011/relationships/chartStyle" Target="style27.xml"/><Relationship Id="rId4" Type="http://schemas.openxmlformats.org/officeDocument/2006/relationships/chartUserShapes" Target="../drawings/drawing4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7.xlsx"/><Relationship Id="rId2" Type="http://schemas.microsoft.com/office/2011/relationships/chartColorStyle" Target="colors28.xml"/><Relationship Id="rId1" Type="http://schemas.microsoft.com/office/2011/relationships/chartStyle" Target="style28.xml"/><Relationship Id="rId4" Type="http://schemas.openxmlformats.org/officeDocument/2006/relationships/chartUserShapes" Target="../drawings/drawing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населения (чел.)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2021г(отчет)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12545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54-4C22-B49D-CA1E4714122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2022г (факт)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12295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54-4C22-B49D-CA1E4714122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494867680"/>
        <c:axId val="494868008"/>
      </c:barChart>
      <c:catAx>
        <c:axId val="49486768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94868008"/>
        <c:crosses val="autoZero"/>
        <c:auto val="1"/>
        <c:lblAlgn val="ctr"/>
        <c:lblOffset val="100"/>
        <c:noMultiLvlLbl val="0"/>
      </c:catAx>
      <c:valAx>
        <c:axId val="49486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9486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жилищного строительства(</a:t>
            </a:r>
            <a:r>
              <a:rPr lang="ru-RU" sz="11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тыс.кв.м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2021г(отчет)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01600" prst="riblet"/>
            </a:sp3d>
          </c:spPr>
          <c:invertIfNegative val="0"/>
          <c:dLbls>
            <c:dLbl>
              <c:idx val="0"/>
              <c:layout>
                <c:manualLayout>
                  <c:x val="3.2216494845360823E-3"/>
                  <c:y val="-2.72067747011271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412-4A30-9FB6-A466B603E9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12-4A30-9FB6-A466B603E97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2022г(факт)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w="101600" prst="riblet"/>
            </a:sp3d>
          </c:spPr>
          <c:invertIfNegative val="0"/>
          <c:dLbls>
            <c:dLbl>
              <c:idx val="0"/>
              <c:layout>
                <c:manualLayout>
                  <c:x val="3.2216494845360823E-3"/>
                  <c:y val="-3.62756996015029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412-4A30-9FB6-A466B603E97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2424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12-4A30-9FB6-A466B603E9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6254368"/>
        <c:axId val="186260600"/>
        <c:axId val="0"/>
      </c:bar3DChart>
      <c:catAx>
        <c:axId val="1862543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6260600"/>
        <c:crosses val="autoZero"/>
        <c:auto val="1"/>
        <c:lblAlgn val="ctr"/>
        <c:lblOffset val="100"/>
        <c:noMultiLvlLbl val="0"/>
      </c:catAx>
      <c:valAx>
        <c:axId val="18626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625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безработицы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2021г(отчет)</c:v>
                </c:pt>
                <c:pt idx="1">
                  <c:v>2022г(факт)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3.2000000000000001E-2</c:v>
                </c:pt>
                <c:pt idx="1">
                  <c:v>2.7E-2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3E-4781-96C2-EB1D84385EFF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489348384"/>
        <c:axId val="489349040"/>
      </c:lineChart>
      <c:catAx>
        <c:axId val="489348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9349040"/>
        <c:crosses val="autoZero"/>
        <c:auto val="1"/>
        <c:lblAlgn val="ctr"/>
        <c:lblOffset val="100"/>
        <c:noMultiLvlLbl val="0"/>
      </c:catAx>
      <c:valAx>
        <c:axId val="48934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89348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заработная плата(руб.)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2021г(отчет)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48544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62-4221-A6F7-EB72CE3AB98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2022г(факт)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01F8-4D4B-82F4-7DA8F33A878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53484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62-4221-A6F7-EB72CE3AB98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583033760"/>
        <c:axId val="583031136"/>
        <c:axId val="0"/>
      </c:bar3DChart>
      <c:catAx>
        <c:axId val="5830337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83031136"/>
        <c:crosses val="autoZero"/>
        <c:auto val="1"/>
        <c:lblAlgn val="ctr"/>
        <c:lblOffset val="100"/>
        <c:noMultiLvlLbl val="0"/>
      </c:catAx>
      <c:valAx>
        <c:axId val="58303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83033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Инвестиции в основной капитал (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4">
                      <a:shade val="76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hade val="76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shade val="76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8AB4-4DE5-A9D2-390D26FD2205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4">
                      <a:tint val="7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tint val="7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tint val="7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8AB4-4DE5-A9D2-390D26FD220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2021г(отчет)</c:v>
                </c:pt>
                <c:pt idx="1">
                  <c:v>2022г(факт)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47.5</c:v>
                </c:pt>
                <c:pt idx="1">
                  <c:v>26.4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9E-47BD-B64A-7CB56FC0EE61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промышленного производства (</a:t>
            </a:r>
            <a:r>
              <a:rPr lang="ru-RU" sz="11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layout>
        <c:manualLayout>
          <c:xMode val="edge"/>
          <c:yMode val="edge"/>
          <c:x val="0.20985778327407636"/>
          <c:y val="1.024557514181449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73FDB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D25-49D8-BE18-252FEB4EA1F5}"/>
              </c:ext>
            </c:extLst>
          </c:dPt>
          <c:dPt>
            <c:idx val="1"/>
            <c:bubble3D val="0"/>
            <c:spPr>
              <a:solidFill>
                <a:srgbClr val="FE86F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D25-49D8-BE18-252FEB4EA1F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2021г</c:v>
                </c:pt>
                <c:pt idx="1">
                  <c:v>2022г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218.3</c:v>
                </c:pt>
                <c:pt idx="1">
                  <c:v>224.8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48-4830-A49C-4D873523D9B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Фонд оплаты труда (</a:t>
            </a:r>
            <a:r>
              <a:rPr lang="ru-RU" sz="11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2021г(факт)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852.8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BE-4B05-91BD-B529E116B4A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2022г(факт)</c:v>
                </c:pt>
              </c:strCache>
            </c:strRef>
          </c:tx>
          <c:spPr>
            <a:solidFill>
              <a:srgbClr val="FCFEAE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992.1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BE-4B05-91BD-B529E116B4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687202320"/>
        <c:axId val="687192600"/>
        <c:axId val="698806640"/>
      </c:bar3DChart>
      <c:catAx>
        <c:axId val="6872023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87192600"/>
        <c:crosses val="autoZero"/>
        <c:auto val="1"/>
        <c:lblAlgn val="ctr"/>
        <c:lblOffset val="100"/>
        <c:noMultiLvlLbl val="0"/>
      </c:catAx>
      <c:valAx>
        <c:axId val="687192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87202320"/>
        <c:crosses val="autoZero"/>
        <c:crossBetween val="between"/>
      </c:valAx>
      <c:serAx>
        <c:axId val="698806640"/>
        <c:scaling>
          <c:orientation val="minMax"/>
        </c:scaling>
        <c:delete val="1"/>
        <c:axPos val="b"/>
        <c:majorTickMark val="none"/>
        <c:minorTickMark val="none"/>
        <c:tickLblPos val="nextTo"/>
        <c:crossAx val="687192600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4"/>
          <c:dPt>
            <c:idx val="0"/>
            <c:bubble3D val="0"/>
            <c:explosion val="0"/>
            <c:spPr>
              <a:solidFill>
                <a:srgbClr val="FFCCFF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8738-4662-A7FB-FEC170FEC0DB}"/>
              </c:ext>
            </c:extLst>
          </c:dPt>
          <c:dPt>
            <c:idx val="1"/>
            <c:bubble3D val="0"/>
            <c:explosion val="6"/>
            <c:spPr>
              <a:solidFill>
                <a:srgbClr val="10E7F8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8738-4662-A7FB-FEC170FEC0D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2021г(факт)</c:v>
                </c:pt>
                <c:pt idx="1">
                  <c:v>2022г(факт)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1.0740000000000001</c:v>
                </c:pt>
                <c:pt idx="1">
                  <c:v>1.127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38-4662-A7FB-FEC170FEC0D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 (факт)</c:v>
                </c:pt>
              </c:strCache>
            </c:strRef>
          </c:tx>
          <c:spPr>
            <a:solidFill>
              <a:srgbClr val="00FF99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13963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1A-4C8B-B2DD-0CEA82F2938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2022г(факт)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Категория 1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16564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1A-4C8B-B2DD-0CEA82F2938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34104584"/>
        <c:axId val="434095224"/>
        <c:axId val="0"/>
      </c:bar3DChart>
      <c:catAx>
        <c:axId val="43410458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34095224"/>
        <c:crosses val="autoZero"/>
        <c:auto val="1"/>
        <c:lblAlgn val="ctr"/>
        <c:lblOffset val="100"/>
        <c:noMultiLvlLbl val="0"/>
      </c:catAx>
      <c:valAx>
        <c:axId val="4340952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410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2021г(факт)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atMod val="103000"/>
                    <a:lumMod val="102000"/>
                    <a:tint val="94000"/>
                  </a:schemeClr>
                </a:gs>
                <a:gs pos="50000">
                  <a:schemeClr val="accent6">
                    <a:satMod val="110000"/>
                    <a:lumMod val="100000"/>
                    <a:shade val="100000"/>
                  </a:schemeClr>
                </a:gs>
                <a:gs pos="100000">
                  <a:schemeClr val="accent6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587474</c:v>
                </c:pt>
                <c:pt idx="1">
                  <c:v>575604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C28E-438F-83DD-5B3360C57DD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2022г(факт)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716710</c:v>
                </c:pt>
                <c:pt idx="1">
                  <c:v>693507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1-C28E-438F-83DD-5B3360C57D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76846344"/>
        <c:axId val="476848312"/>
        <c:axId val="0"/>
      </c:bar3DChart>
      <c:catAx>
        <c:axId val="47684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6848312"/>
        <c:crosses val="autoZero"/>
        <c:auto val="1"/>
        <c:lblAlgn val="ctr"/>
        <c:lblOffset val="100"/>
        <c:noMultiLvlLbl val="0"/>
      </c:catAx>
      <c:valAx>
        <c:axId val="476848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7684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налоговые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2021г</c:v>
                </c:pt>
                <c:pt idx="1">
                  <c:v>2022г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227557</c:v>
                </c:pt>
                <c:pt idx="1">
                  <c:v>263618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5E7E-4233-9C49-B536A2900C4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неналоговые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2021г</c:v>
                </c:pt>
                <c:pt idx="1">
                  <c:v>2022г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25030</c:v>
                </c:pt>
                <c:pt idx="1">
                  <c:v>26712</c:v>
                </c:pt>
              </c:numCache>
            </c:numRef>
          </c:val>
          <c:shape val="coneToMax"/>
          <c:extLst>
            <c:ext xmlns:c16="http://schemas.microsoft.com/office/drawing/2014/chart" uri="{C3380CC4-5D6E-409C-BE32-E72D297353CC}">
              <c16:uniqueId val="{00000001-5E7E-4233-9C49-B536A2900C4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2021г</c:v>
                </c:pt>
                <c:pt idx="1">
                  <c:v>2022г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334886</c:v>
                </c:pt>
                <c:pt idx="1">
                  <c:v>225786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2-5E7E-4233-9C49-B536A2900C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94850256"/>
        <c:axId val="494848944"/>
        <c:axId val="489144496"/>
      </c:bar3DChart>
      <c:catAx>
        <c:axId val="49485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none" spc="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94848944"/>
        <c:crosses val="autoZero"/>
        <c:auto val="1"/>
        <c:lblAlgn val="ctr"/>
        <c:lblOffset val="100"/>
        <c:noMultiLvlLbl val="0"/>
      </c:catAx>
      <c:valAx>
        <c:axId val="49484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94850256"/>
        <c:crosses val="autoZero"/>
        <c:crossBetween val="between"/>
      </c:valAx>
      <c:serAx>
        <c:axId val="489144496"/>
        <c:scaling>
          <c:orientation val="minMax"/>
        </c:scaling>
        <c:delete val="1"/>
        <c:axPos val="b"/>
        <c:majorTickMark val="none"/>
        <c:minorTickMark val="none"/>
        <c:tickLblPos val="nextTo"/>
        <c:crossAx val="494848944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</c:v>
                </c:pt>
              </c:strCache>
            </c:strRef>
          </c:tx>
          <c:dPt>
            <c:idx val="0"/>
            <c:bubble3D val="0"/>
            <c:spPr>
              <a:solidFill>
                <a:srgbClr val="CC99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053-4984-ACC8-B9FAAAB2D9C8}"/>
              </c:ext>
            </c:extLst>
          </c:dPt>
          <c:dPt>
            <c:idx val="1"/>
            <c:bubble3D val="0"/>
            <c:spPr>
              <a:solidFill>
                <a:srgbClr val="25FFA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1053-4984-ACC8-B9FAAAB2D9C8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053-4984-ACC8-B9FAAAB2D9C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0.36799999999999999</c:v>
                </c:pt>
                <c:pt idx="1">
                  <c:v>3.6999999999999998E-2</c:v>
                </c:pt>
                <c:pt idx="2" formatCode="0.0%">
                  <c:v>0.59499999999999997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53-4984-ACC8-B9FAAAB2D9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949743857319043"/>
          <c:y val="7.3681761357026379E-2"/>
          <c:w val="0.2990868987762072"/>
          <c:h val="0.39298145833064035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</c:v>
                </c:pt>
              </c:strCache>
            </c:strRef>
          </c:tx>
          <c:dPt>
            <c:idx val="0"/>
            <c:bubble3D val="0"/>
            <c:spPr>
              <a:solidFill>
                <a:srgbClr val="CC99F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CD8-432D-BA7E-A33F78B0D31E}"/>
              </c:ext>
            </c:extLst>
          </c:dPt>
          <c:dPt>
            <c:idx val="1"/>
            <c:bubble3D val="0"/>
            <c:spPr>
              <a:solidFill>
                <a:srgbClr val="25FFA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CD8-432D-BA7E-A33F78B0D31E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CD8-432D-BA7E-A33F78B0D31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налоговые</c:v>
                </c:pt>
                <c:pt idx="1">
                  <c:v>неналоговые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0.38700000000000001</c:v>
                </c:pt>
                <c:pt idx="1">
                  <c:v>4.2999999999999997E-2</c:v>
                </c:pt>
                <c:pt idx="2" formatCode="0%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CD8-432D-BA7E-A33F78B0D3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949743857319043"/>
          <c:y val="7.3681761357026379E-2"/>
          <c:w val="0.2990868987762072"/>
          <c:h val="0.39298145833064035"/>
        </c:manualLayout>
      </c:layout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НДФЛ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2021г</c:v>
                </c:pt>
                <c:pt idx="1">
                  <c:v>2022г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191122</c:v>
                </c:pt>
                <c:pt idx="1">
                  <c:v>214397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1A-45DB-A08C-A893D02A841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Акцизы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2021г</c:v>
                </c:pt>
                <c:pt idx="1">
                  <c:v>2022г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22394</c:v>
                </c:pt>
                <c:pt idx="1">
                  <c:v>27826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1A-45DB-A08C-A893D02A841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Прочие поступления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2021г</c:v>
                </c:pt>
                <c:pt idx="1">
                  <c:v>2022г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14041</c:v>
                </c:pt>
                <c:pt idx="1">
                  <c:v>21395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41A-45DB-A08C-A893D02A84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03722512"/>
        <c:axId val="503716936"/>
        <c:axId val="0"/>
      </c:bar3DChart>
      <c:catAx>
        <c:axId val="50372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03716936"/>
        <c:crosses val="autoZero"/>
        <c:auto val="1"/>
        <c:lblAlgn val="ctr"/>
        <c:lblOffset val="100"/>
        <c:noMultiLvlLbl val="0"/>
      </c:catAx>
      <c:valAx>
        <c:axId val="503716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0372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</c:v>
                </c:pt>
              </c:strCache>
            </c:strRef>
          </c:tx>
          <c:spPr>
            <a:solidFill>
              <a:srgbClr val="25FFA7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Лист1!$A$2:$A$4</c:f>
              <c:strCache>
                <c:ptCount val="3"/>
                <c:pt idx="0">
                  <c:v>Доходы от аренды имущества</c:v>
                </c:pt>
                <c:pt idx="1">
                  <c:v>Доходы от продажи имущества</c:v>
                </c:pt>
                <c:pt idx="2">
                  <c:v>Прочие доходы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16695</c:v>
                </c:pt>
                <c:pt idx="1">
                  <c:v>5974</c:v>
                </c:pt>
                <c:pt idx="2">
                  <c:v>2361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0A-4460-A4BC-49D52EA6F5E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2022г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Лист1!$A$2:$A$4</c:f>
              <c:strCache>
                <c:ptCount val="3"/>
                <c:pt idx="0">
                  <c:v>Доходы от аренды имущества</c:v>
                </c:pt>
                <c:pt idx="1">
                  <c:v>Доходы от продажи имущества</c:v>
                </c:pt>
                <c:pt idx="2">
                  <c:v>Прочие доходы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17808</c:v>
                </c:pt>
                <c:pt idx="1">
                  <c:v>5885</c:v>
                </c:pt>
                <c:pt idx="2">
                  <c:v>3019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0A-4460-A4BC-49D52EA6F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593329632"/>
        <c:axId val="593330288"/>
        <c:axId val="0"/>
      </c:bar3DChart>
      <c:catAx>
        <c:axId val="59332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93330288"/>
        <c:crosses val="autoZero"/>
        <c:auto val="1"/>
        <c:lblAlgn val="ctr"/>
        <c:lblOffset val="100"/>
        <c:noMultiLvlLbl val="0"/>
      </c:catAx>
      <c:valAx>
        <c:axId val="59333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9332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2021г</a:t>
            </a:r>
          </a:p>
        </c:rich>
      </c:tx>
      <c:layout>
        <c:manualLayout>
          <c:xMode val="edge"/>
          <c:yMode val="edge"/>
          <c:x val="0.59071266696936109"/>
          <c:y val="2.84571837023244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AE66-46FC-8379-125F5907A6D8}"/>
              </c:ext>
            </c:extLst>
          </c:dPt>
          <c:dPt>
            <c:idx val="1"/>
            <c:bubble3D val="0"/>
            <c:spPr>
              <a:solidFill>
                <a:srgbClr val="FFCCFF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AE66-46FC-8379-125F5907A6D8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AE66-46FC-8379-125F5907A6D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66-46FC-8379-125F5907A6D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E66-46FC-8379-125F5907A6D8}"/>
                </c:ext>
              </c:extLst>
            </c:dLbl>
            <c:dLbl>
              <c:idx val="2"/>
              <c:layout>
                <c:manualLayout>
                  <c:x val="3.9588244682854865E-2"/>
                  <c:y val="-0.2513717893705323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925836415767579"/>
                      <c:h val="0.185967695494690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E66-46FC-8379-125F5907A6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spc="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Аренда имущества</c:v>
                </c:pt>
                <c:pt idx="1">
                  <c:v>Продажа имущества</c:v>
                </c:pt>
                <c:pt idx="2">
                  <c:v>Прочие доходы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6.6100000000000006E-2</c:v>
                </c:pt>
                <c:pt idx="1">
                  <c:v>2.3699999999999999E-2</c:v>
                </c:pt>
                <c:pt idx="2">
                  <c:v>9.4000000000000004E-3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E66-46FC-8379-125F5907A6D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8-AE66-46FC-8379-125F5907A6D8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A-AE66-46FC-8379-125F5907A6D8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C-AE66-46FC-8379-125F5907A6D8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AE66-46FC-8379-125F5907A6D8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AE66-46FC-8379-125F5907A6D8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AE66-46FC-8379-125F5907A6D8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Аренда имущества</c:v>
                </c:pt>
                <c:pt idx="1">
                  <c:v>Продажа имущества</c:v>
                </c:pt>
                <c:pt idx="2">
                  <c:v>Прочие доходы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D-AE66-46FC-8379-125F5907A6D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</a:t>
            </a:r>
          </a:p>
        </c:rich>
      </c:tx>
      <c:layout>
        <c:manualLayout>
          <c:xMode val="edge"/>
          <c:yMode val="edge"/>
          <c:x val="0.63093755648487682"/>
          <c:y val="1.827183673322578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2022г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5510-4138-BFDF-8DEFD8B7A8BD}"/>
              </c:ext>
            </c:extLst>
          </c:dPt>
          <c:dPt>
            <c:idx val="1"/>
            <c:bubble3D val="0"/>
            <c:spPr>
              <a:solidFill>
                <a:srgbClr val="FFCCFF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5510-4138-BFDF-8DEFD8B7A8BD}"/>
              </c:ext>
            </c:extLst>
          </c:dPt>
          <c:dPt>
            <c:idx val="2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5510-4138-BFDF-8DEFD8B7A8B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510-4138-BFDF-8DEFD8B7A8B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510-4138-BFDF-8DEFD8B7A8BD}"/>
                </c:ext>
              </c:extLst>
            </c:dLbl>
            <c:dLbl>
              <c:idx val="2"/>
              <c:layout>
                <c:manualLayout>
                  <c:x val="3.9588244682854865E-2"/>
                  <c:y val="-0.2513717893705323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925836415767579"/>
                      <c:h val="0.185967695494690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510-4138-BFDF-8DEFD8B7A8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spc="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Аренда имущества</c:v>
                </c:pt>
                <c:pt idx="1">
                  <c:v>Продажа имущества</c:v>
                </c:pt>
                <c:pt idx="2">
                  <c:v>Прочие доходы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6.13E-2</c:v>
                </c:pt>
                <c:pt idx="1">
                  <c:v>2.0299999999999999E-2</c:v>
                </c:pt>
                <c:pt idx="2">
                  <c:v>1.04E-2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510-4138-BFDF-8DEFD8B7A8B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8-5510-4138-BFDF-8DEFD8B7A8BD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A-5510-4138-BFDF-8DEFD8B7A8BD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C-5510-4138-BFDF-8DEFD8B7A8B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5510-4138-BFDF-8DEFD8B7A8B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5510-4138-BFDF-8DEFD8B7A8BD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5510-4138-BFDF-8DEFD8B7A8B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Аренда имущества</c:v>
                </c:pt>
                <c:pt idx="1">
                  <c:v>Продажа имущества</c:v>
                </c:pt>
                <c:pt idx="2">
                  <c:v>Прочие доходы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D-5510-4138-BFDF-8DEFD8B7A8BD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2021г</a:t>
            </a:r>
          </a:p>
        </c:rich>
      </c:tx>
      <c:layout>
        <c:manualLayout>
          <c:xMode val="edge"/>
          <c:yMode val="edge"/>
          <c:x val="0.57977633248650673"/>
          <c:y val="3.0115961696832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27BC-4944-B94E-31CA025A91BD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27BC-4944-B94E-31CA025A91BD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27BC-4944-B94E-31CA025A91B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7BC-4944-B94E-31CA025A91B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7BC-4944-B94E-31CA025A91BD}"/>
                </c:ext>
              </c:extLst>
            </c:dLbl>
            <c:dLbl>
              <c:idx val="2"/>
              <c:layout>
                <c:manualLayout>
                  <c:x val="7.1063769827048789E-2"/>
                  <c:y val="-2.84571837023244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925836415767579"/>
                      <c:h val="0.185967695494690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7BC-4944-B94E-31CA025A91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spc="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НДФЛ</c:v>
                </c:pt>
                <c:pt idx="1">
                  <c:v>Акцизы</c:v>
                </c:pt>
                <c:pt idx="2">
                  <c:v>Прочие поступления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0.75670000000000004</c:v>
                </c:pt>
                <c:pt idx="1">
                  <c:v>8.8700000000000001E-2</c:v>
                </c:pt>
                <c:pt idx="2">
                  <c:v>5.5599999999999997E-2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7BC-4944-B94E-31CA025A91B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8-27BC-4944-B94E-31CA025A91BD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A-27BC-4944-B94E-31CA025A91BD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C-27BC-4944-B94E-31CA025A91BD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27BC-4944-B94E-31CA025A91BD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27BC-4944-B94E-31CA025A91BD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27BC-4944-B94E-31CA025A91B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НДФЛ</c:v>
                </c:pt>
                <c:pt idx="1">
                  <c:v>Акцизы</c:v>
                </c:pt>
                <c:pt idx="2">
                  <c:v>Прочие поступления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D-27BC-4944-B94E-31CA025A91BD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</a:t>
            </a:r>
          </a:p>
        </c:rich>
      </c:tx>
      <c:layout>
        <c:manualLayout>
          <c:xMode val="edge"/>
          <c:yMode val="edge"/>
          <c:x val="0.6200103682899395"/>
          <c:y val="2.68365800194970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2022г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B92A-4C99-B20A-4157BB05C459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B92A-4C99-B20A-4157BB05C459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B92A-4C99-B20A-4157BB05C45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92A-4C99-B20A-4157BB05C459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92A-4C99-B20A-4157BB05C459}"/>
                </c:ext>
              </c:extLst>
            </c:dLbl>
            <c:dLbl>
              <c:idx val="2"/>
              <c:layout>
                <c:manualLayout>
                  <c:x val="7.1063769827048789E-2"/>
                  <c:y val="-2.84571837023244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1" i="0" u="none" strike="noStrike" kern="1200" spc="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925836415767579"/>
                      <c:h val="0.185967695494690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92A-4C99-B20A-4157BB05C4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spc="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НДФЛ</c:v>
                </c:pt>
                <c:pt idx="1">
                  <c:v>Акцизы</c:v>
                </c:pt>
                <c:pt idx="2">
                  <c:v>Прочие поступления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0.73850000000000005</c:v>
                </c:pt>
                <c:pt idx="1">
                  <c:v>9.5799999999999996E-2</c:v>
                </c:pt>
                <c:pt idx="2">
                  <c:v>7.3700000000000002E-2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92A-4C99-B20A-4157BB05C45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8-B92A-4C99-B20A-4157BB05C459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A-B92A-4C99-B20A-4157BB05C459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C-B92A-4C99-B20A-4157BB05C45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B92A-4C99-B20A-4157BB05C459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B92A-4C99-B20A-4157BB05C459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B92A-4C99-B20A-4157BB05C459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НДФЛ</c:v>
                </c:pt>
                <c:pt idx="1">
                  <c:v>Акцизы</c:v>
                </c:pt>
                <c:pt idx="2">
                  <c:v>Прочие поступления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D-B92A-4C99-B20A-4157BB05C459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cene3d>
          <a:camera prst="orthographicFront"/>
          <a:lightRig rig="threePt" dir="t"/>
        </a:scene3d>
        <a:sp3d>
          <a:bevelB prst="angle"/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B/>
            </a:sp3d>
          </c:spPr>
          <c:invertIfNegative val="0"/>
          <c:cat>
            <c:strRef>
              <c:f>Лист1!$A$2:$A$3</c:f>
              <c:strCache>
                <c:ptCount val="2"/>
                <c:pt idx="0">
                  <c:v>2021г</c:v>
                </c:pt>
                <c:pt idx="1">
                  <c:v>2022г</c:v>
                </c:pt>
              </c:strCache>
            </c:strRef>
          </c:cat>
          <c:val>
            <c:numRef>
              <c:f>Лист1!$B$2:$B$3</c:f>
              <c:numCache>
                <c:formatCode>0.00</c:formatCode>
                <c:ptCount val="2"/>
                <c:pt idx="0">
                  <c:v>86497</c:v>
                </c:pt>
                <c:pt idx="1">
                  <c:v>116757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E1-437F-BEB0-D508EA92545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субсидии</c:v>
                </c:pt>
              </c:strCache>
            </c:strRef>
          </c:tx>
          <c:spPr>
            <a:solidFill>
              <a:srgbClr val="CC99FF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B/>
            </a:sp3d>
          </c:spPr>
          <c:invertIfNegative val="0"/>
          <c:cat>
            <c:strRef>
              <c:f>Лист1!$A$2:$A$3</c:f>
              <c:strCache>
                <c:ptCount val="2"/>
                <c:pt idx="0">
                  <c:v>2021г</c:v>
                </c:pt>
                <c:pt idx="1">
                  <c:v>2022г</c:v>
                </c:pt>
              </c:strCache>
            </c:strRef>
          </c:cat>
          <c:val>
            <c:numRef>
              <c:f>Лист1!$C$2:$C$3</c:f>
              <c:numCache>
                <c:formatCode>0.00</c:formatCode>
                <c:ptCount val="2"/>
                <c:pt idx="0">
                  <c:v>20524</c:v>
                </c:pt>
                <c:pt idx="1">
                  <c:v>72067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E1-437F-BEB0-D508EA92545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B/>
            </a:sp3d>
          </c:spPr>
          <c:invertIfNegative val="0"/>
          <c:cat>
            <c:strRef>
              <c:f>Лист1!$A$2:$A$3</c:f>
              <c:strCache>
                <c:ptCount val="2"/>
                <c:pt idx="0">
                  <c:v>2021г</c:v>
                </c:pt>
                <c:pt idx="1">
                  <c:v>2022г</c:v>
                </c:pt>
              </c:strCache>
            </c:strRef>
          </c:cat>
          <c:val>
            <c:numRef>
              <c:f>Лист1!$D$2:$D$3</c:f>
              <c:numCache>
                <c:formatCode>0.00</c:formatCode>
                <c:ptCount val="2"/>
                <c:pt idx="0">
                  <c:v>215957</c:v>
                </c:pt>
                <c:pt idx="1">
                  <c:v>225786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E1-437F-BEB0-D508EA925459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межбюджетные трансферты</c:v>
                </c:pt>
              </c:strCache>
            </c:strRef>
          </c:tx>
          <c:spPr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B w="139700" h="139700" prst="divot"/>
            </a:sp3d>
          </c:spPr>
          <c:invertIfNegative val="0"/>
          <c:cat>
            <c:strRef>
              <c:f>Лист1!$A$2:$A$3</c:f>
              <c:strCache>
                <c:ptCount val="2"/>
                <c:pt idx="0">
                  <c:v>2021г</c:v>
                </c:pt>
                <c:pt idx="1">
                  <c:v>2022г</c:v>
                </c:pt>
              </c:strCache>
            </c:strRef>
          </c:cat>
          <c:val>
            <c:numRef>
              <c:f>Лист1!$E$2:$E$3</c:f>
              <c:numCache>
                <c:formatCode>0.00</c:formatCode>
                <c:ptCount val="2"/>
                <c:pt idx="0">
                  <c:v>11908</c:v>
                </c:pt>
                <c:pt idx="1">
                  <c:v>11770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FE1-437F-BEB0-D508EA925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572710280"/>
        <c:axId val="572712904"/>
        <c:axId val="0"/>
      </c:bar3DChart>
      <c:catAx>
        <c:axId val="572710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72712904"/>
        <c:crosses val="autoZero"/>
        <c:auto val="1"/>
        <c:lblAlgn val="ctr"/>
        <c:lblOffset val="100"/>
        <c:noMultiLvlLbl val="0"/>
      </c:catAx>
      <c:valAx>
        <c:axId val="572712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72710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программы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2021г</c:v>
                </c:pt>
                <c:pt idx="1">
                  <c:v>2022г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549159</c:v>
                </c:pt>
                <c:pt idx="1">
                  <c:v>656944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ED-43CD-A679-0FF71C504DD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непрограммные мероприятия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2021г</c:v>
                </c:pt>
                <c:pt idx="1">
                  <c:v>2022г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26445</c:v>
                </c:pt>
                <c:pt idx="1">
                  <c:v>36564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ED-43CD-A679-0FF71C504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91567224"/>
        <c:axId val="491567552"/>
        <c:axId val="0"/>
      </c:bar3DChart>
      <c:catAx>
        <c:axId val="491567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91567552"/>
        <c:crosses val="autoZero"/>
        <c:auto val="1"/>
        <c:lblAlgn val="ctr"/>
        <c:lblOffset val="100"/>
        <c:noMultiLvlLbl val="0"/>
      </c:catAx>
      <c:valAx>
        <c:axId val="49156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91567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pPr>
            <a:r>
              <a:rPr lang="ru-RU" sz="1000" b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spc="0" normalizeH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accent4">
                  <a:lumMod val="75000"/>
                </a:schemeClr>
              </a:soli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87E-4B87-AEB8-47230B18BB05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89E8-46A8-AF73-110C22E1128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программы</c:v>
                </c:pt>
                <c:pt idx="1">
                  <c:v>непрограммные мероприятия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0.95399999999999996</c:v>
                </c:pt>
                <c:pt idx="1">
                  <c:v>4.5999999999999999E-2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7E-4B87-AEB8-47230B18B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pPr>
            <a:r>
              <a:rPr lang="ru-RU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spc="0" normalizeH="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  <c:perspective val="5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dPt>
            <c:idx val="0"/>
            <c:bubble3D val="0"/>
            <c:spPr>
              <a:solidFill>
                <a:schemeClr val="accent4">
                  <a:lumMod val="75000"/>
                </a:schemeClr>
              </a:soli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D6B3-4600-A665-58998DC6D6D9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  <a:ln w="50800">
                <a:solidFill>
                  <a:schemeClr val="lt1"/>
                </a:solidFill>
              </a:ln>
              <a:effectLst/>
              <a:sp3d contourW="508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D6B3-4600-A665-58998DC6D6D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программы</c:v>
                </c:pt>
                <c:pt idx="1">
                  <c:v>непрограммные мероприятия</c:v>
                </c:pt>
              </c:strCache>
            </c:strRef>
          </c:cat>
          <c:val>
            <c:numRef>
              <c:f>Лист1!$B$2:$B$3</c:f>
              <c:numCache>
                <c:formatCode>0.00%</c:formatCode>
                <c:ptCount val="2"/>
                <c:pt idx="0">
                  <c:v>0.94699999999999995</c:v>
                </c:pt>
                <c:pt idx="1">
                  <c:v>5.2999999999999999E-2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B3-4600-A665-58998DC6D6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2021г</c:v>
                </c:pt>
                <c:pt idx="1">
                  <c:v>2022г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83987</c:v>
                </c:pt>
                <c:pt idx="1">
                  <c:v>85716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69-419F-832A-DDD132F78CD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начиональная экономика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2021г</c:v>
                </c:pt>
                <c:pt idx="1">
                  <c:v>2022г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37513</c:v>
                </c:pt>
                <c:pt idx="1">
                  <c:v>65216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69-419F-832A-DDD132F78CD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ЖКХ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2021г</c:v>
                </c:pt>
                <c:pt idx="1">
                  <c:v>2022г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32768</c:v>
                </c:pt>
                <c:pt idx="1">
                  <c:v>28212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F69-419F-832A-DDD132F78CD0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2021г</c:v>
                </c:pt>
                <c:pt idx="1">
                  <c:v>2022г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312836</c:v>
                </c:pt>
                <c:pt idx="1">
                  <c:v>380672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F69-419F-832A-DDD132F78CD0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Культура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2021г</c:v>
                </c:pt>
                <c:pt idx="1">
                  <c:v>2022г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>
                  <c:v>57683</c:v>
                </c:pt>
                <c:pt idx="1">
                  <c:v>88035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F69-419F-832A-DDD132F78CD0}"/>
            </c:ext>
          </c:extLst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2021г</c:v>
                </c:pt>
                <c:pt idx="1">
                  <c:v>2022г</c:v>
                </c:pt>
              </c:strCache>
            </c:strRef>
          </c:cat>
          <c:val>
            <c:numRef>
              <c:f>Лист1!$G$2:$G$3</c:f>
              <c:numCache>
                <c:formatCode>General</c:formatCode>
                <c:ptCount val="2"/>
                <c:pt idx="0">
                  <c:v>46148</c:v>
                </c:pt>
                <c:pt idx="1">
                  <c:v>30090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F69-419F-832A-DDD132F78CD0}"/>
            </c:ext>
          </c:extLst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Прочие расходы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Лист1!$A$2:$A$3</c:f>
              <c:strCache>
                <c:ptCount val="2"/>
                <c:pt idx="0">
                  <c:v>2021г</c:v>
                </c:pt>
                <c:pt idx="1">
                  <c:v>2022г</c:v>
                </c:pt>
              </c:strCache>
            </c:strRef>
          </c:cat>
          <c:val>
            <c:numRef>
              <c:f>Лист1!$H$2:$H$3</c:f>
              <c:numCache>
                <c:formatCode>General</c:formatCode>
                <c:ptCount val="2"/>
                <c:pt idx="0">
                  <c:v>4668</c:v>
                </c:pt>
                <c:pt idx="1">
                  <c:v>15568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F69-419F-832A-DDD132F78C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0094352"/>
        <c:axId val="540098616"/>
        <c:axId val="0"/>
      </c:bar3DChart>
      <c:catAx>
        <c:axId val="5400943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none" spc="0" normalizeH="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0098616"/>
        <c:crosses val="autoZero"/>
        <c:auto val="1"/>
        <c:lblAlgn val="ctr"/>
        <c:lblOffset val="100"/>
        <c:noMultiLvlLbl val="0"/>
      </c:catAx>
      <c:valAx>
        <c:axId val="5400986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4009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5648148148148154E-2"/>
          <c:y val="7.9283216098661943E-2"/>
          <c:w val="0.80224867724867721"/>
          <c:h val="0.716116987202077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</c:v>
                </c:pt>
              </c:strCache>
            </c:strRef>
          </c:tx>
          <c:dPt>
            <c:idx val="0"/>
            <c:bubble3D val="0"/>
            <c:explosion val="22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6CE9-422C-BB6C-B05A2C5A110F}"/>
              </c:ext>
            </c:extLst>
          </c:dPt>
          <c:dPt>
            <c:idx val="1"/>
            <c:bubble3D val="0"/>
            <c:explosion val="13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6-6CE9-422C-BB6C-B05A2C5A110F}"/>
              </c:ext>
            </c:extLst>
          </c:dPt>
          <c:dPt>
            <c:idx val="2"/>
            <c:bubble3D val="0"/>
            <c:explosion val="7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6CE9-422C-BB6C-B05A2C5A110F}"/>
              </c:ext>
            </c:extLst>
          </c:dPt>
          <c:dPt>
            <c:idx val="3"/>
            <c:bubble3D val="0"/>
            <c:explosion val="22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6CE9-422C-BB6C-B05A2C5A110F}"/>
              </c:ext>
            </c:extLst>
          </c:dPt>
          <c:dPt>
            <c:idx val="4"/>
            <c:bubble3D val="0"/>
            <c:explosion val="23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6CE9-422C-BB6C-B05A2C5A110F}"/>
              </c:ext>
            </c:extLst>
          </c:dPt>
          <c:dPt>
            <c:idx val="5"/>
            <c:bubble3D val="0"/>
            <c:explosion val="34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6CE9-422C-BB6C-B05A2C5A110F}"/>
              </c:ext>
            </c:extLst>
          </c:dPt>
          <c:dPt>
            <c:idx val="6"/>
            <c:bubble3D val="0"/>
            <c:explosion val="39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4-6CE9-422C-BB6C-B05A2C5A110F}"/>
              </c:ext>
            </c:extLst>
          </c:dPt>
          <c:dLbls>
            <c:dLbl>
              <c:idx val="0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CE9-422C-BB6C-B05A2C5A110F}"/>
                </c:ext>
              </c:extLst>
            </c:dLbl>
            <c:dLbl>
              <c:idx val="1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CE9-422C-BB6C-B05A2C5A110F}"/>
                </c:ext>
              </c:extLst>
            </c:dLbl>
            <c:dLbl>
              <c:idx val="2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CE9-422C-BB6C-B05A2C5A110F}"/>
                </c:ext>
              </c:extLst>
            </c:dLbl>
            <c:dLbl>
              <c:idx val="3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E9-422C-BB6C-B05A2C5A110F}"/>
                </c:ext>
              </c:extLst>
            </c:dLbl>
            <c:dLbl>
              <c:idx val="4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CE9-422C-BB6C-B05A2C5A110F}"/>
                </c:ext>
              </c:extLst>
            </c:dLbl>
            <c:dLbl>
              <c:idx val="5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E9-422C-BB6C-B05A2C5A110F}"/>
                </c:ext>
              </c:extLst>
            </c:dLbl>
            <c:dLbl>
              <c:idx val="6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CE9-422C-BB6C-B05A2C5A11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Лист1!$B$2:$B$8</c:f>
              <c:numCache>
                <c:formatCode>0.00%</c:formatCode>
                <c:ptCount val="7"/>
                <c:pt idx="0">
                  <c:v>0.1459</c:v>
                </c:pt>
                <c:pt idx="1">
                  <c:v>6.5199999999999994E-2</c:v>
                </c:pt>
                <c:pt idx="2">
                  <c:v>5.6899999999999999E-2</c:v>
                </c:pt>
                <c:pt idx="3">
                  <c:v>0.54349999999999998</c:v>
                </c:pt>
                <c:pt idx="4">
                  <c:v>0.1002</c:v>
                </c:pt>
                <c:pt idx="5">
                  <c:v>8.0199999999999994E-2</c:v>
                </c:pt>
                <c:pt idx="6">
                  <c:v>8.0999999999999996E-3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E9-422C-BB6C-B05A2C5A11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5648148148148154E-2"/>
          <c:y val="7.9283216098661943E-2"/>
          <c:w val="0.80224867724867721"/>
          <c:h val="0.716116987202077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2022г</c:v>
                </c:pt>
              </c:strCache>
            </c:strRef>
          </c:tx>
          <c:dPt>
            <c:idx val="0"/>
            <c:bubble3D val="0"/>
            <c:explosion val="22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1A6C-4A45-B3C0-8F9811C0F62C}"/>
              </c:ext>
            </c:extLst>
          </c:dPt>
          <c:dPt>
            <c:idx val="1"/>
            <c:bubble3D val="0"/>
            <c:explosion val="13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1A6C-4A45-B3C0-8F9811C0F62C}"/>
              </c:ext>
            </c:extLst>
          </c:dPt>
          <c:dPt>
            <c:idx val="2"/>
            <c:bubble3D val="0"/>
            <c:explosion val="7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1A6C-4A45-B3C0-8F9811C0F62C}"/>
              </c:ext>
            </c:extLst>
          </c:dPt>
          <c:dPt>
            <c:idx val="3"/>
            <c:bubble3D val="0"/>
            <c:explosion val="22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1A6C-4A45-B3C0-8F9811C0F62C}"/>
              </c:ext>
            </c:extLst>
          </c:dPt>
          <c:dPt>
            <c:idx val="4"/>
            <c:bubble3D val="0"/>
            <c:explosion val="23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1A6C-4A45-B3C0-8F9811C0F62C}"/>
              </c:ext>
            </c:extLst>
          </c:dPt>
          <c:dPt>
            <c:idx val="5"/>
            <c:bubble3D val="0"/>
            <c:explosion val="34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1A6C-4A45-B3C0-8F9811C0F62C}"/>
              </c:ext>
            </c:extLst>
          </c:dPt>
          <c:dPt>
            <c:idx val="6"/>
            <c:bubble3D val="0"/>
            <c:explosion val="39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1A6C-4A45-B3C0-8F9811C0F62C}"/>
              </c:ext>
            </c:extLst>
          </c:dPt>
          <c:dLbls>
            <c:dLbl>
              <c:idx val="0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A6C-4A45-B3C0-8F9811C0F62C}"/>
                </c:ext>
              </c:extLst>
            </c:dLbl>
            <c:dLbl>
              <c:idx val="1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A6C-4A45-B3C0-8F9811C0F62C}"/>
                </c:ext>
              </c:extLst>
            </c:dLbl>
            <c:dLbl>
              <c:idx val="2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A6C-4A45-B3C0-8F9811C0F62C}"/>
                </c:ext>
              </c:extLst>
            </c:dLbl>
            <c:dLbl>
              <c:idx val="3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A6C-4A45-B3C0-8F9811C0F62C}"/>
                </c:ext>
              </c:extLst>
            </c:dLbl>
            <c:dLbl>
              <c:idx val="4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A6C-4A45-B3C0-8F9811C0F62C}"/>
                </c:ext>
              </c:extLst>
            </c:dLbl>
            <c:dLbl>
              <c:idx val="5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A6C-4A45-B3C0-8F9811C0F62C}"/>
                </c:ext>
              </c:extLst>
            </c:dLbl>
            <c:dLbl>
              <c:idx val="6"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A6C-4A45-B3C0-8F9811C0F6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Лист1!$B$2:$B$8</c:f>
              <c:numCache>
                <c:formatCode>0.00%</c:formatCode>
                <c:ptCount val="7"/>
                <c:pt idx="0">
                  <c:v>0.1236</c:v>
                </c:pt>
                <c:pt idx="1">
                  <c:v>6.5199999999999994E-2</c:v>
                </c:pt>
                <c:pt idx="2">
                  <c:v>4.07E-2</c:v>
                </c:pt>
                <c:pt idx="3">
                  <c:v>0.54890000000000005</c:v>
                </c:pt>
                <c:pt idx="4">
                  <c:v>0.12690000000000001</c:v>
                </c:pt>
                <c:pt idx="5">
                  <c:v>4.3400000000000001E-2</c:v>
                </c:pt>
                <c:pt idx="6">
                  <c:v>2.24E-2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A6C-4A45-B3C0-8F9811C0F6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explosion val="9"/>
            <c:spPr>
              <a:solidFill>
                <a:srgbClr val="0CFC8A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447-459A-B8D7-4330390223C9}"/>
              </c:ext>
            </c:extLst>
          </c:dPt>
          <c:dPt>
            <c:idx val="1"/>
            <c:bubble3D val="0"/>
            <c:explosion val="6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0447-459A-B8D7-4330390223C9}"/>
              </c:ext>
            </c:extLst>
          </c:dPt>
          <c:dPt>
            <c:idx val="2"/>
            <c:bubble3D val="0"/>
            <c:explosion val="6"/>
            <c:spPr>
              <a:solidFill>
                <a:srgbClr val="FCFEA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0447-459A-B8D7-4330390223C9}"/>
              </c:ext>
            </c:extLst>
          </c:dPt>
          <c:dPt>
            <c:idx val="3"/>
            <c:bubble3D val="0"/>
            <c:explosion val="4"/>
            <c:spPr>
              <a:solidFill>
                <a:srgbClr val="10E7F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447-459A-B8D7-4330390223C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Лист1!$B$2:$B$5</c:f>
              <c:numCache>
                <c:formatCode>0.00%</c:formatCode>
                <c:ptCount val="4"/>
                <c:pt idx="0">
                  <c:v>0.26</c:v>
                </c:pt>
                <c:pt idx="1">
                  <c:v>0.09</c:v>
                </c:pt>
                <c:pt idx="2">
                  <c:v>0.43</c:v>
                </c:pt>
                <c:pt idx="3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47-459A-B8D7-4330390223C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2021г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-3.1250000000000002E-3"/>
                  <c:y val="-2.2456527500294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094-4DF0-B20D-3AAB86CACE52}"/>
                </c:ext>
              </c:extLst>
            </c:dLbl>
            <c:dLbl>
              <c:idx val="1"/>
              <c:layout>
                <c:manualLayout>
                  <c:x val="3.1250000000000002E-3"/>
                  <c:y val="-2.52635934378313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094-4DF0-B20D-3AAB86CACE52}"/>
                </c:ext>
              </c:extLst>
            </c:dLbl>
            <c:dLbl>
              <c:idx val="2"/>
              <c:layout>
                <c:manualLayout>
                  <c:x val="-1.40625E-2"/>
                  <c:y val="-2.71507013574875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094-4DF0-B20D-3AAB86CACE52}"/>
                </c:ext>
              </c:extLst>
            </c:dLbl>
            <c:dLbl>
              <c:idx val="3"/>
              <c:layout>
                <c:manualLayout>
                  <c:x val="-1.5625E-2"/>
                  <c:y val="-1.50837229763819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094-4DF0-B20D-3AAB86CACE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C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педагогические работники учреждений общего образования</c:v>
                </c:pt>
                <c:pt idx="1">
                  <c:v>педагогические работники дошкольных учреждений</c:v>
                </c:pt>
                <c:pt idx="2">
                  <c:v>педагогические работники учреждений дополнительного образования</c:v>
                </c:pt>
                <c:pt idx="3">
                  <c:v>работники учреждений культуры</c:v>
                </c:pt>
              </c:strCache>
            </c:strRef>
          </c:cat>
          <c:val>
            <c:numRef>
              <c:f>Лист1!$B$2:$B$5</c:f>
              <c:numCache>
                <c:formatCode>0.00</c:formatCode>
                <c:ptCount val="4"/>
                <c:pt idx="0">
                  <c:v>48621.21</c:v>
                </c:pt>
                <c:pt idx="1">
                  <c:v>43311.1</c:v>
                </c:pt>
                <c:pt idx="2">
                  <c:v>46132.5</c:v>
                </c:pt>
                <c:pt idx="3">
                  <c:v>44305.1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94-4DF0-B20D-3AAB86CACE5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2022г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1.5625000000000001E-3"/>
                  <c:y val="-1.6842395625220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094-4DF0-B20D-3AAB86CACE52}"/>
                </c:ext>
              </c:extLst>
            </c:dLbl>
            <c:dLbl>
              <c:idx val="1"/>
              <c:layout>
                <c:manualLayout>
                  <c:x val="6.8749999999999936E-2"/>
                  <c:y val="-2.80706593753681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094-4DF0-B20D-3AAB86CACE52}"/>
                </c:ext>
              </c:extLst>
            </c:dLbl>
            <c:dLbl>
              <c:idx val="2"/>
              <c:layout>
                <c:manualLayout>
                  <c:x val="7.1874999999999994E-2"/>
                  <c:y val="-3.01674459527639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094-4DF0-B20D-3AAB86CACE52}"/>
                </c:ext>
              </c:extLst>
            </c:dLbl>
            <c:dLbl>
              <c:idx val="3"/>
              <c:layout>
                <c:manualLayout>
                  <c:x val="4.9999999999999885E-2"/>
                  <c:y val="-3.01674459527639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094-4DF0-B20D-3AAB86CACE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rgbClr val="C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педагогические работники учреждений общего образования</c:v>
                </c:pt>
                <c:pt idx="1">
                  <c:v>педагогические работники дошкольных учреждений</c:v>
                </c:pt>
                <c:pt idx="2">
                  <c:v>педагогические работники учреждений дополнительного образования</c:v>
                </c:pt>
                <c:pt idx="3">
                  <c:v>работники учреждений культуры</c:v>
                </c:pt>
              </c:strCache>
            </c:strRef>
          </c:cat>
          <c:val>
            <c:numRef>
              <c:f>Лист1!$C$2:$C$5</c:f>
              <c:numCache>
                <c:formatCode>0.00</c:formatCode>
                <c:ptCount val="4"/>
                <c:pt idx="0">
                  <c:v>56653.84</c:v>
                </c:pt>
                <c:pt idx="1">
                  <c:v>54768.46</c:v>
                </c:pt>
                <c:pt idx="2">
                  <c:v>66884.2</c:v>
                </c:pt>
                <c:pt idx="3">
                  <c:v>51171.71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94-4DF0-B20D-3AAB86CACE5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43939352"/>
        <c:axId val="643941512"/>
        <c:axId val="0"/>
      </c:bar3DChart>
      <c:catAx>
        <c:axId val="643939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43941512"/>
        <c:crosses val="autoZero"/>
        <c:auto val="1"/>
        <c:lblAlgn val="ctr"/>
        <c:lblOffset val="100"/>
        <c:noMultiLvlLbl val="0"/>
      </c:catAx>
      <c:valAx>
        <c:axId val="64394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64393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3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/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alpha val="0"/>
            </a:schemeClr>
          </a:gs>
          <a:gs pos="50000">
            <a:schemeClr val="phClr"/>
          </a:gs>
        </a:gsLst>
        <a:lin ang="5400000" scaled="0"/>
      </a:gradFill>
      <a:sp3d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 flip="none" rotWithShape="1">
        <a:gsLst>
          <a:gs pos="0">
            <a:schemeClr val="phClr"/>
          </a:gs>
          <a:gs pos="75000">
            <a:schemeClr val="phClr">
              <a:lumMod val="60000"/>
              <a:lumOff val="40000"/>
            </a:schemeClr>
          </a:gs>
          <a:gs pos="51000">
            <a:schemeClr val="phClr">
              <a:alpha val="75000"/>
            </a:schemeClr>
          </a:gs>
          <a:gs pos="100000">
            <a:schemeClr val="phClr">
              <a:lumMod val="20000"/>
              <a:lumOff val="80000"/>
              <a:alpha val="15000"/>
            </a:schemeClr>
          </a:gs>
        </a:gsLst>
        <a:lin ang="5400000" scaled="0"/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267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2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6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Relationship Id="rId4" Type="http://schemas.openxmlformats.org/officeDocument/2006/relationships/image" Target="../media/image45.png"/></Relationships>
</file>

<file path=ppt/diagrams/_rels/data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2.png"/></Relationships>
</file>

<file path=ppt/diagrams/_rels/data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64.png"/></Relationships>
</file>

<file path=ppt/diagrams/_rels/data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diagrams/_rels/data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3.png"/></Relationships>
</file>

<file path=ppt/diagrams/_rels/data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image" Target="../media/image82.png"/></Relationships>
</file>

<file path=ppt/diagrams/_rels/data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image" Target="../media/image87.png"/></Relationships>
</file>

<file path=ppt/diagrams/_rels/data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image" Target="../media/image91.png"/><Relationship Id="rId4" Type="http://schemas.openxmlformats.org/officeDocument/2006/relationships/image" Target="../media/image9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Relationship Id="rId4" Type="http://schemas.openxmlformats.org/officeDocument/2006/relationships/image" Target="../media/image35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42.png"/><Relationship Id="rId4" Type="http://schemas.openxmlformats.org/officeDocument/2006/relationships/image" Target="../media/image45.png"/></Relationships>
</file>

<file path=ppt/diagram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47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diagrams/_rels/drawing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2.png"/></Relationships>
</file>

<file path=ppt/diagrams/_rels/drawing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64.png"/></Relationships>
</file>

<file path=ppt/diagrams/_rels/drawing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diagrams/_rels/drawing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diagrams/_rels/drawing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3.png"/></Relationships>
</file>

<file path=ppt/diagrams/_rels/drawing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image" Target="../media/image82.png"/></Relationships>
</file>

<file path=ppt/diagrams/_rels/drawing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image" Target="../media/image87.png"/></Relationships>
</file>

<file path=ppt/diagrams/_rels/drawing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image" Target="../media/image91.png"/><Relationship Id="rId4" Type="http://schemas.openxmlformats.org/officeDocument/2006/relationships/image" Target="../media/image9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2FFE8A-5947-4952-AAE1-64EEBFCD0089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859B1E72-24B2-445C-AD42-79B74644FD9A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Глава администрации Анучинского муниципального округа</a:t>
          </a:r>
        </a:p>
      </dgm:t>
    </dgm:pt>
    <dgm:pt modelId="{B0949B17-4062-43EE-AC8A-589A991889F0}" type="parTrans" cxnId="{914E0947-37F0-4837-B5F7-5A4609F61ED5}">
      <dgm:prSet/>
      <dgm:spPr/>
      <dgm:t>
        <a:bodyPr/>
        <a:lstStyle/>
        <a:p>
          <a:endParaRPr lang="ru-RU"/>
        </a:p>
      </dgm:t>
    </dgm:pt>
    <dgm:pt modelId="{7364A42A-2075-4E87-98EB-D3A623E05877}" type="sibTrans" cxnId="{914E0947-37F0-4837-B5F7-5A4609F61ED5}">
      <dgm:prSet/>
      <dgm:spPr/>
      <dgm:t>
        <a:bodyPr/>
        <a:lstStyle/>
        <a:p>
          <a:endParaRPr lang="ru-RU"/>
        </a:p>
      </dgm:t>
    </dgm:pt>
    <dgm:pt modelId="{0DC4DDBF-BA95-4E7E-9423-28BBD23C985F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Администрация Анучинского муниципального округа</a:t>
          </a:r>
        </a:p>
      </dgm:t>
    </dgm:pt>
    <dgm:pt modelId="{6134B91F-1BF3-4A6B-9FE7-8596053B98C5}" type="parTrans" cxnId="{A9637491-2457-4F1B-B55B-451E669CACD2}">
      <dgm:prSet/>
      <dgm:spPr/>
      <dgm:t>
        <a:bodyPr/>
        <a:lstStyle/>
        <a:p>
          <a:endParaRPr lang="ru-RU"/>
        </a:p>
      </dgm:t>
    </dgm:pt>
    <dgm:pt modelId="{7307F0C8-5835-489E-9051-09697927E765}" type="sibTrans" cxnId="{A9637491-2457-4F1B-B55B-451E669CACD2}">
      <dgm:prSet/>
      <dgm:spPr/>
      <dgm:t>
        <a:bodyPr/>
        <a:lstStyle/>
        <a:p>
          <a:endParaRPr lang="ru-RU"/>
        </a:p>
      </dgm:t>
    </dgm:pt>
    <dgm:pt modelId="{A63D6753-876A-4741-8DDC-8403CFE4AE76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Дума Анучинского муниципального округа</a:t>
          </a:r>
        </a:p>
      </dgm:t>
    </dgm:pt>
    <dgm:pt modelId="{5645E9B7-8438-49DE-A36A-49082AE89B42}" type="parTrans" cxnId="{CABD95B4-6F62-4A0E-8F0F-D34B5495365E}">
      <dgm:prSet/>
      <dgm:spPr/>
      <dgm:t>
        <a:bodyPr/>
        <a:lstStyle/>
        <a:p>
          <a:endParaRPr lang="ru-RU"/>
        </a:p>
      </dgm:t>
    </dgm:pt>
    <dgm:pt modelId="{A5C131DE-CE5D-41AA-95B0-C60ED4230319}" type="sibTrans" cxnId="{CABD95B4-6F62-4A0E-8F0F-D34B5495365E}">
      <dgm:prSet/>
      <dgm:spPr/>
      <dgm:t>
        <a:bodyPr/>
        <a:lstStyle/>
        <a:p>
          <a:endParaRPr lang="ru-RU"/>
        </a:p>
      </dgm:t>
    </dgm:pt>
    <dgm:pt modelId="{2D79FC21-1AC3-45FB-A3A0-395EC9F0E68B}" type="pres">
      <dgm:prSet presAssocID="{9E2FFE8A-5947-4952-AAE1-64EEBFCD0089}" presName="Name0" presStyleCnt="0">
        <dgm:presLayoutVars>
          <dgm:dir/>
          <dgm:resizeHandles val="exact"/>
        </dgm:presLayoutVars>
      </dgm:prSet>
      <dgm:spPr/>
    </dgm:pt>
    <dgm:pt modelId="{539FE530-D179-49FB-BE63-CF50DEC4B10D}" type="pres">
      <dgm:prSet presAssocID="{9E2FFE8A-5947-4952-AAE1-64EEBFCD0089}" presName="bkgdShp" presStyleLbl="alignAccFollowNode1" presStyleIdx="0" presStyleCnt="1"/>
      <dgm:spPr/>
    </dgm:pt>
    <dgm:pt modelId="{D43BEC09-6520-404A-AE85-54856A681655}" type="pres">
      <dgm:prSet presAssocID="{9E2FFE8A-5947-4952-AAE1-64EEBFCD0089}" presName="linComp" presStyleCnt="0"/>
      <dgm:spPr/>
    </dgm:pt>
    <dgm:pt modelId="{25AA04D6-41A1-46EA-A481-0F653FD65D72}" type="pres">
      <dgm:prSet presAssocID="{859B1E72-24B2-445C-AD42-79B74644FD9A}" presName="compNode" presStyleCnt="0"/>
      <dgm:spPr/>
    </dgm:pt>
    <dgm:pt modelId="{2AF0788E-615E-4B66-B437-C901D9860EA8}" type="pres">
      <dgm:prSet presAssocID="{859B1E72-24B2-445C-AD42-79B74644FD9A}" presName="node" presStyleLbl="node1" presStyleIdx="0" presStyleCnt="3">
        <dgm:presLayoutVars>
          <dgm:bulletEnabled val="1"/>
        </dgm:presLayoutVars>
      </dgm:prSet>
      <dgm:spPr/>
    </dgm:pt>
    <dgm:pt modelId="{188A6AEE-1ABE-411D-ABD7-72650A64468E}" type="pres">
      <dgm:prSet presAssocID="{859B1E72-24B2-445C-AD42-79B74644FD9A}" presName="invisiNode" presStyleLbl="node1" presStyleIdx="0" presStyleCnt="3"/>
      <dgm:spPr/>
    </dgm:pt>
    <dgm:pt modelId="{B26BAF32-BF32-4083-A72F-F8C87848F1CF}" type="pres">
      <dgm:prSet presAssocID="{859B1E72-24B2-445C-AD42-79B74644FD9A}" presName="imagNode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F99A39FF-B805-4C48-A76E-61FA328CB175}" type="pres">
      <dgm:prSet presAssocID="{7364A42A-2075-4E87-98EB-D3A623E05877}" presName="sibTrans" presStyleLbl="sibTrans2D1" presStyleIdx="0" presStyleCnt="0"/>
      <dgm:spPr/>
    </dgm:pt>
    <dgm:pt modelId="{501EF61F-FE36-43B4-9E68-6FB20781EB0B}" type="pres">
      <dgm:prSet presAssocID="{0DC4DDBF-BA95-4E7E-9423-28BBD23C985F}" presName="compNode" presStyleCnt="0"/>
      <dgm:spPr/>
    </dgm:pt>
    <dgm:pt modelId="{C281246D-F41D-4C99-A3D7-9700A6D194FB}" type="pres">
      <dgm:prSet presAssocID="{0DC4DDBF-BA95-4E7E-9423-28BBD23C985F}" presName="node" presStyleLbl="node1" presStyleIdx="1" presStyleCnt="3">
        <dgm:presLayoutVars>
          <dgm:bulletEnabled val="1"/>
        </dgm:presLayoutVars>
      </dgm:prSet>
      <dgm:spPr/>
    </dgm:pt>
    <dgm:pt modelId="{8C44B9A4-279E-46E4-817A-A7848A699F55}" type="pres">
      <dgm:prSet presAssocID="{0DC4DDBF-BA95-4E7E-9423-28BBD23C985F}" presName="invisiNode" presStyleLbl="node1" presStyleIdx="1" presStyleCnt="3"/>
      <dgm:spPr/>
    </dgm:pt>
    <dgm:pt modelId="{D62D0547-8ECB-45F7-8AD6-F733FFFD0E60}" type="pres">
      <dgm:prSet presAssocID="{0DC4DDBF-BA95-4E7E-9423-28BBD23C985F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17000" b="-17000"/>
          </a:stretch>
        </a:blipFill>
      </dgm:spPr>
    </dgm:pt>
    <dgm:pt modelId="{A0496546-3972-4225-A02E-9476322E2CC8}" type="pres">
      <dgm:prSet presAssocID="{7307F0C8-5835-489E-9051-09697927E765}" presName="sibTrans" presStyleLbl="sibTrans2D1" presStyleIdx="0" presStyleCnt="0"/>
      <dgm:spPr/>
    </dgm:pt>
    <dgm:pt modelId="{F07B23FE-88BC-4D5B-BDE9-98FA18C995C8}" type="pres">
      <dgm:prSet presAssocID="{A63D6753-876A-4741-8DDC-8403CFE4AE76}" presName="compNode" presStyleCnt="0"/>
      <dgm:spPr/>
    </dgm:pt>
    <dgm:pt modelId="{6F971147-6F3A-46F1-84BB-D334D57821DA}" type="pres">
      <dgm:prSet presAssocID="{A63D6753-876A-4741-8DDC-8403CFE4AE76}" presName="node" presStyleLbl="node1" presStyleIdx="2" presStyleCnt="3">
        <dgm:presLayoutVars>
          <dgm:bulletEnabled val="1"/>
        </dgm:presLayoutVars>
      </dgm:prSet>
      <dgm:spPr/>
    </dgm:pt>
    <dgm:pt modelId="{62ED3F5F-90C4-4126-94CE-84B4FE2EB75D}" type="pres">
      <dgm:prSet presAssocID="{A63D6753-876A-4741-8DDC-8403CFE4AE76}" presName="invisiNode" presStyleLbl="node1" presStyleIdx="2" presStyleCnt="3"/>
      <dgm:spPr/>
    </dgm:pt>
    <dgm:pt modelId="{A77E9EE2-3D21-4671-8AE2-532442681C48}" type="pres">
      <dgm:prSet presAssocID="{A63D6753-876A-4741-8DDC-8403CFE4AE76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46000" b="-46000"/>
          </a:stretch>
        </a:blipFill>
      </dgm:spPr>
    </dgm:pt>
  </dgm:ptLst>
  <dgm:cxnLst>
    <dgm:cxn modelId="{8A01A314-B71B-459C-A2B9-D3362559586E}" type="presOf" srcId="{9E2FFE8A-5947-4952-AAE1-64EEBFCD0089}" destId="{2D79FC21-1AC3-45FB-A3A0-395EC9F0E68B}" srcOrd="0" destOrd="0" presId="urn:microsoft.com/office/officeart/2005/8/layout/pList2"/>
    <dgm:cxn modelId="{E7F6DB31-7755-4076-8A0E-66867690F325}" type="presOf" srcId="{A63D6753-876A-4741-8DDC-8403CFE4AE76}" destId="{6F971147-6F3A-46F1-84BB-D334D57821DA}" srcOrd="0" destOrd="0" presId="urn:microsoft.com/office/officeart/2005/8/layout/pList2"/>
    <dgm:cxn modelId="{914E0947-37F0-4837-B5F7-5A4609F61ED5}" srcId="{9E2FFE8A-5947-4952-AAE1-64EEBFCD0089}" destId="{859B1E72-24B2-445C-AD42-79B74644FD9A}" srcOrd="0" destOrd="0" parTransId="{B0949B17-4062-43EE-AC8A-589A991889F0}" sibTransId="{7364A42A-2075-4E87-98EB-D3A623E05877}"/>
    <dgm:cxn modelId="{A97E5051-40A4-4566-B5E2-01286392131C}" type="presOf" srcId="{0DC4DDBF-BA95-4E7E-9423-28BBD23C985F}" destId="{C281246D-F41D-4C99-A3D7-9700A6D194FB}" srcOrd="0" destOrd="0" presId="urn:microsoft.com/office/officeart/2005/8/layout/pList2"/>
    <dgm:cxn modelId="{A9637491-2457-4F1B-B55B-451E669CACD2}" srcId="{9E2FFE8A-5947-4952-AAE1-64EEBFCD0089}" destId="{0DC4DDBF-BA95-4E7E-9423-28BBD23C985F}" srcOrd="1" destOrd="0" parTransId="{6134B91F-1BF3-4A6B-9FE7-8596053B98C5}" sibTransId="{7307F0C8-5835-489E-9051-09697927E765}"/>
    <dgm:cxn modelId="{CABD95B4-6F62-4A0E-8F0F-D34B5495365E}" srcId="{9E2FFE8A-5947-4952-AAE1-64EEBFCD0089}" destId="{A63D6753-876A-4741-8DDC-8403CFE4AE76}" srcOrd="2" destOrd="0" parTransId="{5645E9B7-8438-49DE-A36A-49082AE89B42}" sibTransId="{A5C131DE-CE5D-41AA-95B0-C60ED4230319}"/>
    <dgm:cxn modelId="{EB97E2CA-6819-4400-82FD-6F873751AE34}" type="presOf" srcId="{859B1E72-24B2-445C-AD42-79B74644FD9A}" destId="{2AF0788E-615E-4B66-B437-C901D9860EA8}" srcOrd="0" destOrd="0" presId="urn:microsoft.com/office/officeart/2005/8/layout/pList2"/>
    <dgm:cxn modelId="{DF3504CB-EAF1-479F-AE25-A9C09FDEEE14}" type="presOf" srcId="{7364A42A-2075-4E87-98EB-D3A623E05877}" destId="{F99A39FF-B805-4C48-A76E-61FA328CB175}" srcOrd="0" destOrd="0" presId="urn:microsoft.com/office/officeart/2005/8/layout/pList2"/>
    <dgm:cxn modelId="{52D7E9E4-FCE1-4219-8832-DC0BA869F2D9}" type="presOf" srcId="{7307F0C8-5835-489E-9051-09697927E765}" destId="{A0496546-3972-4225-A02E-9476322E2CC8}" srcOrd="0" destOrd="0" presId="urn:microsoft.com/office/officeart/2005/8/layout/pList2"/>
    <dgm:cxn modelId="{8BF96C3D-009B-482D-B3E1-4F38207AAD75}" type="presParOf" srcId="{2D79FC21-1AC3-45FB-A3A0-395EC9F0E68B}" destId="{539FE530-D179-49FB-BE63-CF50DEC4B10D}" srcOrd="0" destOrd="0" presId="urn:microsoft.com/office/officeart/2005/8/layout/pList2"/>
    <dgm:cxn modelId="{BCA4563E-3E21-45D4-B89E-EFF890B6974D}" type="presParOf" srcId="{2D79FC21-1AC3-45FB-A3A0-395EC9F0E68B}" destId="{D43BEC09-6520-404A-AE85-54856A681655}" srcOrd="1" destOrd="0" presId="urn:microsoft.com/office/officeart/2005/8/layout/pList2"/>
    <dgm:cxn modelId="{968C1EE6-0352-49A4-A310-AC18E0DEF9B9}" type="presParOf" srcId="{D43BEC09-6520-404A-AE85-54856A681655}" destId="{25AA04D6-41A1-46EA-A481-0F653FD65D72}" srcOrd="0" destOrd="0" presId="urn:microsoft.com/office/officeart/2005/8/layout/pList2"/>
    <dgm:cxn modelId="{D98F7706-E07B-4F58-A05A-8E7DC0A096E3}" type="presParOf" srcId="{25AA04D6-41A1-46EA-A481-0F653FD65D72}" destId="{2AF0788E-615E-4B66-B437-C901D9860EA8}" srcOrd="0" destOrd="0" presId="urn:microsoft.com/office/officeart/2005/8/layout/pList2"/>
    <dgm:cxn modelId="{8066E988-2802-4514-97E1-7662A7BEB176}" type="presParOf" srcId="{25AA04D6-41A1-46EA-A481-0F653FD65D72}" destId="{188A6AEE-1ABE-411D-ABD7-72650A64468E}" srcOrd="1" destOrd="0" presId="urn:microsoft.com/office/officeart/2005/8/layout/pList2"/>
    <dgm:cxn modelId="{16A69EE5-9454-4B22-AAB0-15D64B23C9B5}" type="presParOf" srcId="{25AA04D6-41A1-46EA-A481-0F653FD65D72}" destId="{B26BAF32-BF32-4083-A72F-F8C87848F1CF}" srcOrd="2" destOrd="0" presId="urn:microsoft.com/office/officeart/2005/8/layout/pList2"/>
    <dgm:cxn modelId="{10338367-3D96-4F54-9F2C-7573E48D4ABF}" type="presParOf" srcId="{D43BEC09-6520-404A-AE85-54856A681655}" destId="{F99A39FF-B805-4C48-A76E-61FA328CB175}" srcOrd="1" destOrd="0" presId="urn:microsoft.com/office/officeart/2005/8/layout/pList2"/>
    <dgm:cxn modelId="{E9B0344E-2BAF-44B5-82A5-C7E18E6A279F}" type="presParOf" srcId="{D43BEC09-6520-404A-AE85-54856A681655}" destId="{501EF61F-FE36-43B4-9E68-6FB20781EB0B}" srcOrd="2" destOrd="0" presId="urn:microsoft.com/office/officeart/2005/8/layout/pList2"/>
    <dgm:cxn modelId="{4ADB8227-98E0-4C45-8733-3D94DC504E00}" type="presParOf" srcId="{501EF61F-FE36-43B4-9E68-6FB20781EB0B}" destId="{C281246D-F41D-4C99-A3D7-9700A6D194FB}" srcOrd="0" destOrd="0" presId="urn:microsoft.com/office/officeart/2005/8/layout/pList2"/>
    <dgm:cxn modelId="{1655417B-D20C-4874-A9EB-1497E6C816AC}" type="presParOf" srcId="{501EF61F-FE36-43B4-9E68-6FB20781EB0B}" destId="{8C44B9A4-279E-46E4-817A-A7848A699F55}" srcOrd="1" destOrd="0" presId="urn:microsoft.com/office/officeart/2005/8/layout/pList2"/>
    <dgm:cxn modelId="{D6DA3226-6D90-4E5A-913D-DA0228FA6592}" type="presParOf" srcId="{501EF61F-FE36-43B4-9E68-6FB20781EB0B}" destId="{D62D0547-8ECB-45F7-8AD6-F733FFFD0E60}" srcOrd="2" destOrd="0" presId="urn:microsoft.com/office/officeart/2005/8/layout/pList2"/>
    <dgm:cxn modelId="{6CC6CE3E-57D9-4A7A-9524-02103D47269C}" type="presParOf" srcId="{D43BEC09-6520-404A-AE85-54856A681655}" destId="{A0496546-3972-4225-A02E-9476322E2CC8}" srcOrd="3" destOrd="0" presId="urn:microsoft.com/office/officeart/2005/8/layout/pList2"/>
    <dgm:cxn modelId="{158283FF-BD0C-46EB-9EA1-56E18D21D242}" type="presParOf" srcId="{D43BEC09-6520-404A-AE85-54856A681655}" destId="{F07B23FE-88BC-4D5B-BDE9-98FA18C995C8}" srcOrd="4" destOrd="0" presId="urn:microsoft.com/office/officeart/2005/8/layout/pList2"/>
    <dgm:cxn modelId="{44BA5684-A00F-4472-9E48-F6674AA79DA9}" type="presParOf" srcId="{F07B23FE-88BC-4D5B-BDE9-98FA18C995C8}" destId="{6F971147-6F3A-46F1-84BB-D334D57821DA}" srcOrd="0" destOrd="0" presId="urn:microsoft.com/office/officeart/2005/8/layout/pList2"/>
    <dgm:cxn modelId="{E7058DA5-9E7E-4ED8-BA20-66E5DDA86FF4}" type="presParOf" srcId="{F07B23FE-88BC-4D5B-BDE9-98FA18C995C8}" destId="{62ED3F5F-90C4-4126-94CE-84B4FE2EB75D}" srcOrd="1" destOrd="0" presId="urn:microsoft.com/office/officeart/2005/8/layout/pList2"/>
    <dgm:cxn modelId="{FB3ABFFD-0853-4FEE-8A0B-4F7BA30C160B}" type="presParOf" srcId="{F07B23FE-88BC-4D5B-BDE9-98FA18C995C8}" destId="{A77E9EE2-3D21-4671-8AE2-532442681C48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E2FFE8A-5947-4952-AAE1-64EEBFCD0089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859B1E72-24B2-445C-AD42-79B74644FD9A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Финансово – экономическое управление администрации Анучинского муниципального округа</a:t>
          </a:r>
        </a:p>
      </dgm:t>
    </dgm:pt>
    <dgm:pt modelId="{B0949B17-4062-43EE-AC8A-589A991889F0}" type="parTrans" cxnId="{914E0947-37F0-4837-B5F7-5A4609F61ED5}">
      <dgm:prSet/>
      <dgm:spPr/>
      <dgm:t>
        <a:bodyPr/>
        <a:lstStyle/>
        <a:p>
          <a:endParaRPr lang="ru-RU"/>
        </a:p>
      </dgm:t>
    </dgm:pt>
    <dgm:pt modelId="{7364A42A-2075-4E87-98EB-D3A623E05877}" type="sibTrans" cxnId="{914E0947-37F0-4837-B5F7-5A4609F61ED5}">
      <dgm:prSet/>
      <dgm:spPr/>
      <dgm:t>
        <a:bodyPr/>
        <a:lstStyle/>
        <a:p>
          <a:endParaRPr lang="ru-RU"/>
        </a:p>
      </dgm:t>
    </dgm:pt>
    <dgm:pt modelId="{0DC4DDBF-BA95-4E7E-9423-28BBD23C985F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Органы муниципального финансового контроля</a:t>
          </a:r>
        </a:p>
      </dgm:t>
    </dgm:pt>
    <dgm:pt modelId="{6134B91F-1BF3-4A6B-9FE7-8596053B98C5}" type="parTrans" cxnId="{A9637491-2457-4F1B-B55B-451E669CACD2}">
      <dgm:prSet/>
      <dgm:spPr/>
      <dgm:t>
        <a:bodyPr/>
        <a:lstStyle/>
        <a:p>
          <a:endParaRPr lang="ru-RU"/>
        </a:p>
      </dgm:t>
    </dgm:pt>
    <dgm:pt modelId="{7307F0C8-5835-489E-9051-09697927E765}" type="sibTrans" cxnId="{A9637491-2457-4F1B-B55B-451E669CACD2}">
      <dgm:prSet/>
      <dgm:spPr/>
      <dgm:t>
        <a:bodyPr/>
        <a:lstStyle/>
        <a:p>
          <a:endParaRPr lang="ru-RU"/>
        </a:p>
      </dgm:t>
    </dgm:pt>
    <dgm:pt modelId="{A63D6753-876A-4741-8DDC-8403CFE4AE76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администраторы (администраторы) доходов бюджета</a:t>
          </a:r>
        </a:p>
      </dgm:t>
    </dgm:pt>
    <dgm:pt modelId="{5645E9B7-8438-49DE-A36A-49082AE89B42}" type="parTrans" cxnId="{CABD95B4-6F62-4A0E-8F0F-D34B5495365E}">
      <dgm:prSet/>
      <dgm:spPr/>
      <dgm:t>
        <a:bodyPr/>
        <a:lstStyle/>
        <a:p>
          <a:endParaRPr lang="ru-RU"/>
        </a:p>
      </dgm:t>
    </dgm:pt>
    <dgm:pt modelId="{A5C131DE-CE5D-41AA-95B0-C60ED4230319}" type="sibTrans" cxnId="{CABD95B4-6F62-4A0E-8F0F-D34B5495365E}">
      <dgm:prSet/>
      <dgm:spPr/>
      <dgm:t>
        <a:bodyPr/>
        <a:lstStyle/>
        <a:p>
          <a:endParaRPr lang="ru-RU"/>
        </a:p>
      </dgm:t>
    </dgm:pt>
    <dgm:pt modelId="{2D79FC21-1AC3-45FB-A3A0-395EC9F0E68B}" type="pres">
      <dgm:prSet presAssocID="{9E2FFE8A-5947-4952-AAE1-64EEBFCD0089}" presName="Name0" presStyleCnt="0">
        <dgm:presLayoutVars>
          <dgm:dir/>
          <dgm:resizeHandles val="exact"/>
        </dgm:presLayoutVars>
      </dgm:prSet>
      <dgm:spPr/>
    </dgm:pt>
    <dgm:pt modelId="{539FE530-D179-49FB-BE63-CF50DEC4B10D}" type="pres">
      <dgm:prSet presAssocID="{9E2FFE8A-5947-4952-AAE1-64EEBFCD0089}" presName="bkgdShp" presStyleLbl="alignAccFollowNode1" presStyleIdx="0" presStyleCnt="1"/>
      <dgm:spPr/>
    </dgm:pt>
    <dgm:pt modelId="{D43BEC09-6520-404A-AE85-54856A681655}" type="pres">
      <dgm:prSet presAssocID="{9E2FFE8A-5947-4952-AAE1-64EEBFCD0089}" presName="linComp" presStyleCnt="0"/>
      <dgm:spPr/>
    </dgm:pt>
    <dgm:pt modelId="{25AA04D6-41A1-46EA-A481-0F653FD65D72}" type="pres">
      <dgm:prSet presAssocID="{859B1E72-24B2-445C-AD42-79B74644FD9A}" presName="compNode" presStyleCnt="0"/>
      <dgm:spPr/>
    </dgm:pt>
    <dgm:pt modelId="{2AF0788E-615E-4B66-B437-C901D9860EA8}" type="pres">
      <dgm:prSet presAssocID="{859B1E72-24B2-445C-AD42-79B74644FD9A}" presName="node" presStyleLbl="node1" presStyleIdx="0" presStyleCnt="3">
        <dgm:presLayoutVars>
          <dgm:bulletEnabled val="1"/>
        </dgm:presLayoutVars>
      </dgm:prSet>
      <dgm:spPr/>
    </dgm:pt>
    <dgm:pt modelId="{188A6AEE-1ABE-411D-ABD7-72650A64468E}" type="pres">
      <dgm:prSet presAssocID="{859B1E72-24B2-445C-AD42-79B74644FD9A}" presName="invisiNode" presStyleLbl="node1" presStyleIdx="0" presStyleCnt="3"/>
      <dgm:spPr/>
    </dgm:pt>
    <dgm:pt modelId="{B26BAF32-BF32-4083-A72F-F8C87848F1CF}" type="pres">
      <dgm:prSet presAssocID="{859B1E72-24B2-445C-AD42-79B74644FD9A}" presName="imagNode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14000" r="-14000"/>
          </a:stretch>
        </a:blipFill>
      </dgm:spPr>
    </dgm:pt>
    <dgm:pt modelId="{F99A39FF-B805-4C48-A76E-61FA328CB175}" type="pres">
      <dgm:prSet presAssocID="{7364A42A-2075-4E87-98EB-D3A623E05877}" presName="sibTrans" presStyleLbl="sibTrans2D1" presStyleIdx="0" presStyleCnt="0"/>
      <dgm:spPr/>
    </dgm:pt>
    <dgm:pt modelId="{501EF61F-FE36-43B4-9E68-6FB20781EB0B}" type="pres">
      <dgm:prSet presAssocID="{0DC4DDBF-BA95-4E7E-9423-28BBD23C985F}" presName="compNode" presStyleCnt="0"/>
      <dgm:spPr/>
    </dgm:pt>
    <dgm:pt modelId="{C281246D-F41D-4C99-A3D7-9700A6D194FB}" type="pres">
      <dgm:prSet presAssocID="{0DC4DDBF-BA95-4E7E-9423-28BBD23C985F}" presName="node" presStyleLbl="node1" presStyleIdx="1" presStyleCnt="3">
        <dgm:presLayoutVars>
          <dgm:bulletEnabled val="1"/>
        </dgm:presLayoutVars>
      </dgm:prSet>
      <dgm:spPr/>
    </dgm:pt>
    <dgm:pt modelId="{8C44B9A4-279E-46E4-817A-A7848A699F55}" type="pres">
      <dgm:prSet presAssocID="{0DC4DDBF-BA95-4E7E-9423-28BBD23C985F}" presName="invisiNode" presStyleLbl="node1" presStyleIdx="1" presStyleCnt="3"/>
      <dgm:spPr/>
    </dgm:pt>
    <dgm:pt modelId="{D62D0547-8ECB-45F7-8AD6-F733FFFD0E60}" type="pres">
      <dgm:prSet presAssocID="{0DC4DDBF-BA95-4E7E-9423-28BBD23C985F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1000" r="-1000"/>
          </a:stretch>
        </a:blipFill>
      </dgm:spPr>
    </dgm:pt>
    <dgm:pt modelId="{A0496546-3972-4225-A02E-9476322E2CC8}" type="pres">
      <dgm:prSet presAssocID="{7307F0C8-5835-489E-9051-09697927E765}" presName="sibTrans" presStyleLbl="sibTrans2D1" presStyleIdx="0" presStyleCnt="0"/>
      <dgm:spPr/>
    </dgm:pt>
    <dgm:pt modelId="{F07B23FE-88BC-4D5B-BDE9-98FA18C995C8}" type="pres">
      <dgm:prSet presAssocID="{A63D6753-876A-4741-8DDC-8403CFE4AE76}" presName="compNode" presStyleCnt="0"/>
      <dgm:spPr/>
    </dgm:pt>
    <dgm:pt modelId="{6F971147-6F3A-46F1-84BB-D334D57821DA}" type="pres">
      <dgm:prSet presAssocID="{A63D6753-876A-4741-8DDC-8403CFE4AE76}" presName="node" presStyleLbl="node1" presStyleIdx="2" presStyleCnt="3" custScaleX="118393">
        <dgm:presLayoutVars>
          <dgm:bulletEnabled val="1"/>
        </dgm:presLayoutVars>
      </dgm:prSet>
      <dgm:spPr/>
    </dgm:pt>
    <dgm:pt modelId="{62ED3F5F-90C4-4126-94CE-84B4FE2EB75D}" type="pres">
      <dgm:prSet presAssocID="{A63D6753-876A-4741-8DDC-8403CFE4AE76}" presName="invisiNode" presStyleLbl="node1" presStyleIdx="2" presStyleCnt="3"/>
      <dgm:spPr/>
    </dgm:pt>
    <dgm:pt modelId="{A77E9EE2-3D21-4671-8AE2-532442681C48}" type="pres">
      <dgm:prSet presAssocID="{A63D6753-876A-4741-8DDC-8403CFE4AE76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10000" b="-10000"/>
          </a:stretch>
        </a:blipFill>
      </dgm:spPr>
    </dgm:pt>
  </dgm:ptLst>
  <dgm:cxnLst>
    <dgm:cxn modelId="{8A01A314-B71B-459C-A2B9-D3362559586E}" type="presOf" srcId="{9E2FFE8A-5947-4952-AAE1-64EEBFCD0089}" destId="{2D79FC21-1AC3-45FB-A3A0-395EC9F0E68B}" srcOrd="0" destOrd="0" presId="urn:microsoft.com/office/officeart/2005/8/layout/pList2"/>
    <dgm:cxn modelId="{E7F6DB31-7755-4076-8A0E-66867690F325}" type="presOf" srcId="{A63D6753-876A-4741-8DDC-8403CFE4AE76}" destId="{6F971147-6F3A-46F1-84BB-D334D57821DA}" srcOrd="0" destOrd="0" presId="urn:microsoft.com/office/officeart/2005/8/layout/pList2"/>
    <dgm:cxn modelId="{914E0947-37F0-4837-B5F7-5A4609F61ED5}" srcId="{9E2FFE8A-5947-4952-AAE1-64EEBFCD0089}" destId="{859B1E72-24B2-445C-AD42-79B74644FD9A}" srcOrd="0" destOrd="0" parTransId="{B0949B17-4062-43EE-AC8A-589A991889F0}" sibTransId="{7364A42A-2075-4E87-98EB-D3A623E05877}"/>
    <dgm:cxn modelId="{A97E5051-40A4-4566-B5E2-01286392131C}" type="presOf" srcId="{0DC4DDBF-BA95-4E7E-9423-28BBD23C985F}" destId="{C281246D-F41D-4C99-A3D7-9700A6D194FB}" srcOrd="0" destOrd="0" presId="urn:microsoft.com/office/officeart/2005/8/layout/pList2"/>
    <dgm:cxn modelId="{A9637491-2457-4F1B-B55B-451E669CACD2}" srcId="{9E2FFE8A-5947-4952-AAE1-64EEBFCD0089}" destId="{0DC4DDBF-BA95-4E7E-9423-28BBD23C985F}" srcOrd="1" destOrd="0" parTransId="{6134B91F-1BF3-4A6B-9FE7-8596053B98C5}" sibTransId="{7307F0C8-5835-489E-9051-09697927E765}"/>
    <dgm:cxn modelId="{CABD95B4-6F62-4A0E-8F0F-D34B5495365E}" srcId="{9E2FFE8A-5947-4952-AAE1-64EEBFCD0089}" destId="{A63D6753-876A-4741-8DDC-8403CFE4AE76}" srcOrd="2" destOrd="0" parTransId="{5645E9B7-8438-49DE-A36A-49082AE89B42}" sibTransId="{A5C131DE-CE5D-41AA-95B0-C60ED4230319}"/>
    <dgm:cxn modelId="{EB97E2CA-6819-4400-82FD-6F873751AE34}" type="presOf" srcId="{859B1E72-24B2-445C-AD42-79B74644FD9A}" destId="{2AF0788E-615E-4B66-B437-C901D9860EA8}" srcOrd="0" destOrd="0" presId="urn:microsoft.com/office/officeart/2005/8/layout/pList2"/>
    <dgm:cxn modelId="{DF3504CB-EAF1-479F-AE25-A9C09FDEEE14}" type="presOf" srcId="{7364A42A-2075-4E87-98EB-D3A623E05877}" destId="{F99A39FF-B805-4C48-A76E-61FA328CB175}" srcOrd="0" destOrd="0" presId="urn:microsoft.com/office/officeart/2005/8/layout/pList2"/>
    <dgm:cxn modelId="{52D7E9E4-FCE1-4219-8832-DC0BA869F2D9}" type="presOf" srcId="{7307F0C8-5835-489E-9051-09697927E765}" destId="{A0496546-3972-4225-A02E-9476322E2CC8}" srcOrd="0" destOrd="0" presId="urn:microsoft.com/office/officeart/2005/8/layout/pList2"/>
    <dgm:cxn modelId="{8BF96C3D-009B-482D-B3E1-4F38207AAD75}" type="presParOf" srcId="{2D79FC21-1AC3-45FB-A3A0-395EC9F0E68B}" destId="{539FE530-D179-49FB-BE63-CF50DEC4B10D}" srcOrd="0" destOrd="0" presId="urn:microsoft.com/office/officeart/2005/8/layout/pList2"/>
    <dgm:cxn modelId="{BCA4563E-3E21-45D4-B89E-EFF890B6974D}" type="presParOf" srcId="{2D79FC21-1AC3-45FB-A3A0-395EC9F0E68B}" destId="{D43BEC09-6520-404A-AE85-54856A681655}" srcOrd="1" destOrd="0" presId="urn:microsoft.com/office/officeart/2005/8/layout/pList2"/>
    <dgm:cxn modelId="{968C1EE6-0352-49A4-A310-AC18E0DEF9B9}" type="presParOf" srcId="{D43BEC09-6520-404A-AE85-54856A681655}" destId="{25AA04D6-41A1-46EA-A481-0F653FD65D72}" srcOrd="0" destOrd="0" presId="urn:microsoft.com/office/officeart/2005/8/layout/pList2"/>
    <dgm:cxn modelId="{D98F7706-E07B-4F58-A05A-8E7DC0A096E3}" type="presParOf" srcId="{25AA04D6-41A1-46EA-A481-0F653FD65D72}" destId="{2AF0788E-615E-4B66-B437-C901D9860EA8}" srcOrd="0" destOrd="0" presId="urn:microsoft.com/office/officeart/2005/8/layout/pList2"/>
    <dgm:cxn modelId="{8066E988-2802-4514-97E1-7662A7BEB176}" type="presParOf" srcId="{25AA04D6-41A1-46EA-A481-0F653FD65D72}" destId="{188A6AEE-1ABE-411D-ABD7-72650A64468E}" srcOrd="1" destOrd="0" presId="urn:microsoft.com/office/officeart/2005/8/layout/pList2"/>
    <dgm:cxn modelId="{16A69EE5-9454-4B22-AAB0-15D64B23C9B5}" type="presParOf" srcId="{25AA04D6-41A1-46EA-A481-0F653FD65D72}" destId="{B26BAF32-BF32-4083-A72F-F8C87848F1CF}" srcOrd="2" destOrd="0" presId="urn:microsoft.com/office/officeart/2005/8/layout/pList2"/>
    <dgm:cxn modelId="{10338367-3D96-4F54-9F2C-7573E48D4ABF}" type="presParOf" srcId="{D43BEC09-6520-404A-AE85-54856A681655}" destId="{F99A39FF-B805-4C48-A76E-61FA328CB175}" srcOrd="1" destOrd="0" presId="urn:microsoft.com/office/officeart/2005/8/layout/pList2"/>
    <dgm:cxn modelId="{E9B0344E-2BAF-44B5-82A5-C7E18E6A279F}" type="presParOf" srcId="{D43BEC09-6520-404A-AE85-54856A681655}" destId="{501EF61F-FE36-43B4-9E68-6FB20781EB0B}" srcOrd="2" destOrd="0" presId="urn:microsoft.com/office/officeart/2005/8/layout/pList2"/>
    <dgm:cxn modelId="{4ADB8227-98E0-4C45-8733-3D94DC504E00}" type="presParOf" srcId="{501EF61F-FE36-43B4-9E68-6FB20781EB0B}" destId="{C281246D-F41D-4C99-A3D7-9700A6D194FB}" srcOrd="0" destOrd="0" presId="urn:microsoft.com/office/officeart/2005/8/layout/pList2"/>
    <dgm:cxn modelId="{1655417B-D20C-4874-A9EB-1497E6C816AC}" type="presParOf" srcId="{501EF61F-FE36-43B4-9E68-6FB20781EB0B}" destId="{8C44B9A4-279E-46E4-817A-A7848A699F55}" srcOrd="1" destOrd="0" presId="urn:microsoft.com/office/officeart/2005/8/layout/pList2"/>
    <dgm:cxn modelId="{D6DA3226-6D90-4E5A-913D-DA0228FA6592}" type="presParOf" srcId="{501EF61F-FE36-43B4-9E68-6FB20781EB0B}" destId="{D62D0547-8ECB-45F7-8AD6-F733FFFD0E60}" srcOrd="2" destOrd="0" presId="urn:microsoft.com/office/officeart/2005/8/layout/pList2"/>
    <dgm:cxn modelId="{6CC6CE3E-57D9-4A7A-9524-02103D47269C}" type="presParOf" srcId="{D43BEC09-6520-404A-AE85-54856A681655}" destId="{A0496546-3972-4225-A02E-9476322E2CC8}" srcOrd="3" destOrd="0" presId="urn:microsoft.com/office/officeart/2005/8/layout/pList2"/>
    <dgm:cxn modelId="{158283FF-BD0C-46EB-9EA1-56E18D21D242}" type="presParOf" srcId="{D43BEC09-6520-404A-AE85-54856A681655}" destId="{F07B23FE-88BC-4D5B-BDE9-98FA18C995C8}" srcOrd="4" destOrd="0" presId="urn:microsoft.com/office/officeart/2005/8/layout/pList2"/>
    <dgm:cxn modelId="{44BA5684-A00F-4472-9E48-F6674AA79DA9}" type="presParOf" srcId="{F07B23FE-88BC-4D5B-BDE9-98FA18C995C8}" destId="{6F971147-6F3A-46F1-84BB-D334D57821DA}" srcOrd="0" destOrd="0" presId="urn:microsoft.com/office/officeart/2005/8/layout/pList2"/>
    <dgm:cxn modelId="{E7058DA5-9E7E-4ED8-BA20-66E5DDA86FF4}" type="presParOf" srcId="{F07B23FE-88BC-4D5B-BDE9-98FA18C995C8}" destId="{62ED3F5F-90C4-4126-94CE-84B4FE2EB75D}" srcOrd="1" destOrd="0" presId="urn:microsoft.com/office/officeart/2005/8/layout/pList2"/>
    <dgm:cxn modelId="{FB3ABFFD-0853-4FEE-8A0B-4F7BA30C160B}" type="presParOf" srcId="{F07B23FE-88BC-4D5B-BDE9-98FA18C995C8}" destId="{A77E9EE2-3D21-4671-8AE2-532442681C48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2FFE8A-5947-4952-AAE1-64EEBFCD0089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859B1E72-24B2-445C-AD42-79B74644FD9A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администраторы (администраторы)источников финансирования дефицита бюджета</a:t>
          </a:r>
        </a:p>
      </dgm:t>
    </dgm:pt>
    <dgm:pt modelId="{B0949B17-4062-43EE-AC8A-589A991889F0}" type="parTrans" cxnId="{914E0947-37F0-4837-B5F7-5A4609F61ED5}">
      <dgm:prSet/>
      <dgm:spPr/>
      <dgm:t>
        <a:bodyPr/>
        <a:lstStyle/>
        <a:p>
          <a:endParaRPr lang="ru-RU"/>
        </a:p>
      </dgm:t>
    </dgm:pt>
    <dgm:pt modelId="{7364A42A-2075-4E87-98EB-D3A623E05877}" type="sibTrans" cxnId="{914E0947-37F0-4837-B5F7-5A4609F61ED5}">
      <dgm:prSet/>
      <dgm:spPr/>
      <dgm:t>
        <a:bodyPr/>
        <a:lstStyle/>
        <a:p>
          <a:endParaRPr lang="ru-RU"/>
        </a:p>
      </dgm:t>
    </dgm:pt>
    <dgm:pt modelId="{0DC4DDBF-BA95-4E7E-9423-28BBD23C985F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распорядители (распорядители) бюджетных средств</a:t>
          </a:r>
        </a:p>
      </dgm:t>
    </dgm:pt>
    <dgm:pt modelId="{6134B91F-1BF3-4A6B-9FE7-8596053B98C5}" type="parTrans" cxnId="{A9637491-2457-4F1B-B55B-451E669CACD2}">
      <dgm:prSet/>
      <dgm:spPr/>
      <dgm:t>
        <a:bodyPr/>
        <a:lstStyle/>
        <a:p>
          <a:endParaRPr lang="ru-RU"/>
        </a:p>
      </dgm:t>
    </dgm:pt>
    <dgm:pt modelId="{7307F0C8-5835-489E-9051-09697927E765}" type="sibTrans" cxnId="{A9637491-2457-4F1B-B55B-451E669CACD2}">
      <dgm:prSet/>
      <dgm:spPr/>
      <dgm:t>
        <a:bodyPr/>
        <a:lstStyle/>
        <a:p>
          <a:endParaRPr lang="ru-RU"/>
        </a:p>
      </dgm:t>
    </dgm:pt>
    <dgm:pt modelId="{A63D6753-876A-4741-8DDC-8403CFE4AE76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Получатели бюджетных средств</a:t>
          </a:r>
        </a:p>
      </dgm:t>
    </dgm:pt>
    <dgm:pt modelId="{5645E9B7-8438-49DE-A36A-49082AE89B42}" type="parTrans" cxnId="{CABD95B4-6F62-4A0E-8F0F-D34B5495365E}">
      <dgm:prSet/>
      <dgm:spPr/>
      <dgm:t>
        <a:bodyPr/>
        <a:lstStyle/>
        <a:p>
          <a:endParaRPr lang="ru-RU"/>
        </a:p>
      </dgm:t>
    </dgm:pt>
    <dgm:pt modelId="{A5C131DE-CE5D-41AA-95B0-C60ED4230319}" type="sibTrans" cxnId="{CABD95B4-6F62-4A0E-8F0F-D34B5495365E}">
      <dgm:prSet/>
      <dgm:spPr/>
      <dgm:t>
        <a:bodyPr/>
        <a:lstStyle/>
        <a:p>
          <a:endParaRPr lang="ru-RU"/>
        </a:p>
      </dgm:t>
    </dgm:pt>
    <dgm:pt modelId="{2D79FC21-1AC3-45FB-A3A0-395EC9F0E68B}" type="pres">
      <dgm:prSet presAssocID="{9E2FFE8A-5947-4952-AAE1-64EEBFCD0089}" presName="Name0" presStyleCnt="0">
        <dgm:presLayoutVars>
          <dgm:dir/>
          <dgm:resizeHandles val="exact"/>
        </dgm:presLayoutVars>
      </dgm:prSet>
      <dgm:spPr/>
    </dgm:pt>
    <dgm:pt modelId="{539FE530-D179-49FB-BE63-CF50DEC4B10D}" type="pres">
      <dgm:prSet presAssocID="{9E2FFE8A-5947-4952-AAE1-64EEBFCD0089}" presName="bkgdShp" presStyleLbl="alignAccFollowNode1" presStyleIdx="0" presStyleCnt="1"/>
      <dgm:spPr/>
    </dgm:pt>
    <dgm:pt modelId="{D43BEC09-6520-404A-AE85-54856A681655}" type="pres">
      <dgm:prSet presAssocID="{9E2FFE8A-5947-4952-AAE1-64EEBFCD0089}" presName="linComp" presStyleCnt="0"/>
      <dgm:spPr/>
    </dgm:pt>
    <dgm:pt modelId="{25AA04D6-41A1-46EA-A481-0F653FD65D72}" type="pres">
      <dgm:prSet presAssocID="{859B1E72-24B2-445C-AD42-79B74644FD9A}" presName="compNode" presStyleCnt="0"/>
      <dgm:spPr/>
    </dgm:pt>
    <dgm:pt modelId="{2AF0788E-615E-4B66-B437-C901D9860EA8}" type="pres">
      <dgm:prSet presAssocID="{859B1E72-24B2-445C-AD42-79B74644FD9A}" presName="node" presStyleLbl="node1" presStyleIdx="0" presStyleCnt="3" custScaleX="117421">
        <dgm:presLayoutVars>
          <dgm:bulletEnabled val="1"/>
        </dgm:presLayoutVars>
      </dgm:prSet>
      <dgm:spPr/>
    </dgm:pt>
    <dgm:pt modelId="{188A6AEE-1ABE-411D-ABD7-72650A64468E}" type="pres">
      <dgm:prSet presAssocID="{859B1E72-24B2-445C-AD42-79B74644FD9A}" presName="invisiNode" presStyleLbl="node1" presStyleIdx="0" presStyleCnt="3"/>
      <dgm:spPr/>
    </dgm:pt>
    <dgm:pt modelId="{B26BAF32-BF32-4083-A72F-F8C87848F1CF}" type="pres">
      <dgm:prSet presAssocID="{859B1E72-24B2-445C-AD42-79B74644FD9A}" presName="imagNode" presStyleLbl="fgImgPlace1" presStyleIdx="0" presStyleCnt="3"/>
      <dgm:spPr>
        <a:blipFill rotWithShape="1">
          <a:blip xmlns:r="http://schemas.openxmlformats.org/officeDocument/2006/relationships" r:embed="rId1"/>
          <a:srcRect/>
          <a:stretch>
            <a:fillRect t="-45000" b="-45000"/>
          </a:stretch>
        </a:blipFill>
      </dgm:spPr>
    </dgm:pt>
    <dgm:pt modelId="{F99A39FF-B805-4C48-A76E-61FA328CB175}" type="pres">
      <dgm:prSet presAssocID="{7364A42A-2075-4E87-98EB-D3A623E05877}" presName="sibTrans" presStyleLbl="sibTrans2D1" presStyleIdx="0" presStyleCnt="0"/>
      <dgm:spPr/>
    </dgm:pt>
    <dgm:pt modelId="{501EF61F-FE36-43B4-9E68-6FB20781EB0B}" type="pres">
      <dgm:prSet presAssocID="{0DC4DDBF-BA95-4E7E-9423-28BBD23C985F}" presName="compNode" presStyleCnt="0"/>
      <dgm:spPr/>
    </dgm:pt>
    <dgm:pt modelId="{C281246D-F41D-4C99-A3D7-9700A6D194FB}" type="pres">
      <dgm:prSet presAssocID="{0DC4DDBF-BA95-4E7E-9423-28BBD23C985F}" presName="node" presStyleLbl="node1" presStyleIdx="1" presStyleCnt="3" custScaleX="117724">
        <dgm:presLayoutVars>
          <dgm:bulletEnabled val="1"/>
        </dgm:presLayoutVars>
      </dgm:prSet>
      <dgm:spPr/>
    </dgm:pt>
    <dgm:pt modelId="{8C44B9A4-279E-46E4-817A-A7848A699F55}" type="pres">
      <dgm:prSet presAssocID="{0DC4DDBF-BA95-4E7E-9423-28BBD23C985F}" presName="invisiNode" presStyleLbl="node1" presStyleIdx="1" presStyleCnt="3"/>
      <dgm:spPr/>
    </dgm:pt>
    <dgm:pt modelId="{D62D0547-8ECB-45F7-8AD6-F733FFFD0E60}" type="pres">
      <dgm:prSet presAssocID="{0DC4DDBF-BA95-4E7E-9423-28BBD23C985F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28000" b="-28000"/>
          </a:stretch>
        </a:blipFill>
      </dgm:spPr>
    </dgm:pt>
    <dgm:pt modelId="{A0496546-3972-4225-A02E-9476322E2CC8}" type="pres">
      <dgm:prSet presAssocID="{7307F0C8-5835-489E-9051-09697927E765}" presName="sibTrans" presStyleLbl="sibTrans2D1" presStyleIdx="0" presStyleCnt="0"/>
      <dgm:spPr/>
    </dgm:pt>
    <dgm:pt modelId="{F07B23FE-88BC-4D5B-BDE9-98FA18C995C8}" type="pres">
      <dgm:prSet presAssocID="{A63D6753-876A-4741-8DDC-8403CFE4AE76}" presName="compNode" presStyleCnt="0"/>
      <dgm:spPr/>
    </dgm:pt>
    <dgm:pt modelId="{6F971147-6F3A-46F1-84BB-D334D57821DA}" type="pres">
      <dgm:prSet presAssocID="{A63D6753-876A-4741-8DDC-8403CFE4AE76}" presName="node" presStyleLbl="node1" presStyleIdx="2" presStyleCnt="3" custScaleX="118393">
        <dgm:presLayoutVars>
          <dgm:bulletEnabled val="1"/>
        </dgm:presLayoutVars>
      </dgm:prSet>
      <dgm:spPr/>
    </dgm:pt>
    <dgm:pt modelId="{62ED3F5F-90C4-4126-94CE-84B4FE2EB75D}" type="pres">
      <dgm:prSet presAssocID="{A63D6753-876A-4741-8DDC-8403CFE4AE76}" presName="invisiNode" presStyleLbl="node1" presStyleIdx="2" presStyleCnt="3"/>
      <dgm:spPr/>
    </dgm:pt>
    <dgm:pt modelId="{A77E9EE2-3D21-4671-8AE2-532442681C48}" type="pres">
      <dgm:prSet presAssocID="{A63D6753-876A-4741-8DDC-8403CFE4AE76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28000" b="-28000"/>
          </a:stretch>
        </a:blipFill>
      </dgm:spPr>
    </dgm:pt>
  </dgm:ptLst>
  <dgm:cxnLst>
    <dgm:cxn modelId="{8A01A314-B71B-459C-A2B9-D3362559586E}" type="presOf" srcId="{9E2FFE8A-5947-4952-AAE1-64EEBFCD0089}" destId="{2D79FC21-1AC3-45FB-A3A0-395EC9F0E68B}" srcOrd="0" destOrd="0" presId="urn:microsoft.com/office/officeart/2005/8/layout/pList2"/>
    <dgm:cxn modelId="{E7F6DB31-7755-4076-8A0E-66867690F325}" type="presOf" srcId="{A63D6753-876A-4741-8DDC-8403CFE4AE76}" destId="{6F971147-6F3A-46F1-84BB-D334D57821DA}" srcOrd="0" destOrd="0" presId="urn:microsoft.com/office/officeart/2005/8/layout/pList2"/>
    <dgm:cxn modelId="{914E0947-37F0-4837-B5F7-5A4609F61ED5}" srcId="{9E2FFE8A-5947-4952-AAE1-64EEBFCD0089}" destId="{859B1E72-24B2-445C-AD42-79B74644FD9A}" srcOrd="0" destOrd="0" parTransId="{B0949B17-4062-43EE-AC8A-589A991889F0}" sibTransId="{7364A42A-2075-4E87-98EB-D3A623E05877}"/>
    <dgm:cxn modelId="{A97E5051-40A4-4566-B5E2-01286392131C}" type="presOf" srcId="{0DC4DDBF-BA95-4E7E-9423-28BBD23C985F}" destId="{C281246D-F41D-4C99-A3D7-9700A6D194FB}" srcOrd="0" destOrd="0" presId="urn:microsoft.com/office/officeart/2005/8/layout/pList2"/>
    <dgm:cxn modelId="{A9637491-2457-4F1B-B55B-451E669CACD2}" srcId="{9E2FFE8A-5947-4952-AAE1-64EEBFCD0089}" destId="{0DC4DDBF-BA95-4E7E-9423-28BBD23C985F}" srcOrd="1" destOrd="0" parTransId="{6134B91F-1BF3-4A6B-9FE7-8596053B98C5}" sibTransId="{7307F0C8-5835-489E-9051-09697927E765}"/>
    <dgm:cxn modelId="{CABD95B4-6F62-4A0E-8F0F-D34B5495365E}" srcId="{9E2FFE8A-5947-4952-AAE1-64EEBFCD0089}" destId="{A63D6753-876A-4741-8DDC-8403CFE4AE76}" srcOrd="2" destOrd="0" parTransId="{5645E9B7-8438-49DE-A36A-49082AE89B42}" sibTransId="{A5C131DE-CE5D-41AA-95B0-C60ED4230319}"/>
    <dgm:cxn modelId="{EB97E2CA-6819-4400-82FD-6F873751AE34}" type="presOf" srcId="{859B1E72-24B2-445C-AD42-79B74644FD9A}" destId="{2AF0788E-615E-4B66-B437-C901D9860EA8}" srcOrd="0" destOrd="0" presId="urn:microsoft.com/office/officeart/2005/8/layout/pList2"/>
    <dgm:cxn modelId="{DF3504CB-EAF1-479F-AE25-A9C09FDEEE14}" type="presOf" srcId="{7364A42A-2075-4E87-98EB-D3A623E05877}" destId="{F99A39FF-B805-4C48-A76E-61FA328CB175}" srcOrd="0" destOrd="0" presId="urn:microsoft.com/office/officeart/2005/8/layout/pList2"/>
    <dgm:cxn modelId="{52D7E9E4-FCE1-4219-8832-DC0BA869F2D9}" type="presOf" srcId="{7307F0C8-5835-489E-9051-09697927E765}" destId="{A0496546-3972-4225-A02E-9476322E2CC8}" srcOrd="0" destOrd="0" presId="urn:microsoft.com/office/officeart/2005/8/layout/pList2"/>
    <dgm:cxn modelId="{8BF96C3D-009B-482D-B3E1-4F38207AAD75}" type="presParOf" srcId="{2D79FC21-1AC3-45FB-A3A0-395EC9F0E68B}" destId="{539FE530-D179-49FB-BE63-CF50DEC4B10D}" srcOrd="0" destOrd="0" presId="urn:microsoft.com/office/officeart/2005/8/layout/pList2"/>
    <dgm:cxn modelId="{BCA4563E-3E21-45D4-B89E-EFF890B6974D}" type="presParOf" srcId="{2D79FC21-1AC3-45FB-A3A0-395EC9F0E68B}" destId="{D43BEC09-6520-404A-AE85-54856A681655}" srcOrd="1" destOrd="0" presId="urn:microsoft.com/office/officeart/2005/8/layout/pList2"/>
    <dgm:cxn modelId="{968C1EE6-0352-49A4-A310-AC18E0DEF9B9}" type="presParOf" srcId="{D43BEC09-6520-404A-AE85-54856A681655}" destId="{25AA04D6-41A1-46EA-A481-0F653FD65D72}" srcOrd="0" destOrd="0" presId="urn:microsoft.com/office/officeart/2005/8/layout/pList2"/>
    <dgm:cxn modelId="{D98F7706-E07B-4F58-A05A-8E7DC0A096E3}" type="presParOf" srcId="{25AA04D6-41A1-46EA-A481-0F653FD65D72}" destId="{2AF0788E-615E-4B66-B437-C901D9860EA8}" srcOrd="0" destOrd="0" presId="urn:microsoft.com/office/officeart/2005/8/layout/pList2"/>
    <dgm:cxn modelId="{8066E988-2802-4514-97E1-7662A7BEB176}" type="presParOf" srcId="{25AA04D6-41A1-46EA-A481-0F653FD65D72}" destId="{188A6AEE-1ABE-411D-ABD7-72650A64468E}" srcOrd="1" destOrd="0" presId="urn:microsoft.com/office/officeart/2005/8/layout/pList2"/>
    <dgm:cxn modelId="{16A69EE5-9454-4B22-AAB0-15D64B23C9B5}" type="presParOf" srcId="{25AA04D6-41A1-46EA-A481-0F653FD65D72}" destId="{B26BAF32-BF32-4083-A72F-F8C87848F1CF}" srcOrd="2" destOrd="0" presId="urn:microsoft.com/office/officeart/2005/8/layout/pList2"/>
    <dgm:cxn modelId="{10338367-3D96-4F54-9F2C-7573E48D4ABF}" type="presParOf" srcId="{D43BEC09-6520-404A-AE85-54856A681655}" destId="{F99A39FF-B805-4C48-A76E-61FA328CB175}" srcOrd="1" destOrd="0" presId="urn:microsoft.com/office/officeart/2005/8/layout/pList2"/>
    <dgm:cxn modelId="{E9B0344E-2BAF-44B5-82A5-C7E18E6A279F}" type="presParOf" srcId="{D43BEC09-6520-404A-AE85-54856A681655}" destId="{501EF61F-FE36-43B4-9E68-6FB20781EB0B}" srcOrd="2" destOrd="0" presId="urn:microsoft.com/office/officeart/2005/8/layout/pList2"/>
    <dgm:cxn modelId="{4ADB8227-98E0-4C45-8733-3D94DC504E00}" type="presParOf" srcId="{501EF61F-FE36-43B4-9E68-6FB20781EB0B}" destId="{C281246D-F41D-4C99-A3D7-9700A6D194FB}" srcOrd="0" destOrd="0" presId="urn:microsoft.com/office/officeart/2005/8/layout/pList2"/>
    <dgm:cxn modelId="{1655417B-D20C-4874-A9EB-1497E6C816AC}" type="presParOf" srcId="{501EF61F-FE36-43B4-9E68-6FB20781EB0B}" destId="{8C44B9A4-279E-46E4-817A-A7848A699F55}" srcOrd="1" destOrd="0" presId="urn:microsoft.com/office/officeart/2005/8/layout/pList2"/>
    <dgm:cxn modelId="{D6DA3226-6D90-4E5A-913D-DA0228FA6592}" type="presParOf" srcId="{501EF61F-FE36-43B4-9E68-6FB20781EB0B}" destId="{D62D0547-8ECB-45F7-8AD6-F733FFFD0E60}" srcOrd="2" destOrd="0" presId="urn:microsoft.com/office/officeart/2005/8/layout/pList2"/>
    <dgm:cxn modelId="{6CC6CE3E-57D9-4A7A-9524-02103D47269C}" type="presParOf" srcId="{D43BEC09-6520-404A-AE85-54856A681655}" destId="{A0496546-3972-4225-A02E-9476322E2CC8}" srcOrd="3" destOrd="0" presId="urn:microsoft.com/office/officeart/2005/8/layout/pList2"/>
    <dgm:cxn modelId="{158283FF-BD0C-46EB-9EA1-56E18D21D242}" type="presParOf" srcId="{D43BEC09-6520-404A-AE85-54856A681655}" destId="{F07B23FE-88BC-4D5B-BDE9-98FA18C995C8}" srcOrd="4" destOrd="0" presId="urn:microsoft.com/office/officeart/2005/8/layout/pList2"/>
    <dgm:cxn modelId="{44BA5684-A00F-4472-9E48-F6674AA79DA9}" type="presParOf" srcId="{F07B23FE-88BC-4D5B-BDE9-98FA18C995C8}" destId="{6F971147-6F3A-46F1-84BB-D334D57821DA}" srcOrd="0" destOrd="0" presId="urn:microsoft.com/office/officeart/2005/8/layout/pList2"/>
    <dgm:cxn modelId="{E7058DA5-9E7E-4ED8-BA20-66E5DDA86FF4}" type="presParOf" srcId="{F07B23FE-88BC-4D5B-BDE9-98FA18C995C8}" destId="{62ED3F5F-90C4-4126-94CE-84B4FE2EB75D}" srcOrd="1" destOrd="0" presId="urn:microsoft.com/office/officeart/2005/8/layout/pList2"/>
    <dgm:cxn modelId="{FB3ABFFD-0853-4FEE-8A0B-4F7BA30C160B}" type="presParOf" srcId="{F07B23FE-88BC-4D5B-BDE9-98FA18C995C8}" destId="{A77E9EE2-3D21-4671-8AE2-532442681C48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5E445F5-5E35-42F3-A13A-836D13B23A02}" type="doc">
      <dgm:prSet loTypeId="urn:microsoft.com/office/officeart/2005/8/layout/vList4" loCatId="list" qsTypeId="urn:microsoft.com/office/officeart/2005/8/quickstyle/3d3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000B8DC1-7B62-4A52-8CD8-22E8FAB46370}">
      <dgm:prSet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 об исполнении бюджета составляется в установленном порядке на основании сводной бюджетной отчетности соответствующих главных администраторов бюджетных средств за предыдущий финансовый год  до 1 апреля текущего финансового года  </a:t>
          </a:r>
        </a:p>
      </dgm:t>
    </dgm:pt>
    <dgm:pt modelId="{36C10DF6-418C-41C5-82AF-39B5BE076D02}" type="parTrans" cxnId="{22A565CF-50C9-40C7-9B3E-52AF75E8E6E2}">
      <dgm:prSet/>
      <dgm:spPr/>
      <dgm:t>
        <a:bodyPr/>
        <a:lstStyle/>
        <a:p>
          <a:endParaRPr lang="ru-RU"/>
        </a:p>
      </dgm:t>
    </dgm:pt>
    <dgm:pt modelId="{181CFC6A-821B-4FD2-B1A4-47954899CF2D}" type="sibTrans" cxnId="{22A565CF-50C9-40C7-9B3E-52AF75E8E6E2}">
      <dgm:prSet/>
      <dgm:spPr/>
      <dgm:t>
        <a:bodyPr/>
        <a:lstStyle/>
        <a:p>
          <a:endParaRPr lang="ru-RU"/>
        </a:p>
      </dgm:t>
    </dgm:pt>
    <dgm:pt modelId="{1ABCEDC0-A90B-46FD-8186-100485EA5D25}">
      <dgm:prSet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Предоставление отчета об исполнении бюджета в контрольный орган для осуществления внешней проверки до 1 мая текущего финансового года</a:t>
          </a:r>
        </a:p>
      </dgm:t>
    </dgm:pt>
    <dgm:pt modelId="{45675508-C977-4754-B50D-A9131AC6F4B7}" type="parTrans" cxnId="{56BB71EA-05C6-41F6-9A0B-4D13FD77F783}">
      <dgm:prSet/>
      <dgm:spPr/>
      <dgm:t>
        <a:bodyPr/>
        <a:lstStyle/>
        <a:p>
          <a:endParaRPr lang="ru-RU"/>
        </a:p>
      </dgm:t>
    </dgm:pt>
    <dgm:pt modelId="{3860059B-887B-498D-8C8C-455132E9A103}" type="sibTrans" cxnId="{56BB71EA-05C6-41F6-9A0B-4D13FD77F783}">
      <dgm:prSet/>
      <dgm:spPr/>
      <dgm:t>
        <a:bodyPr/>
        <a:lstStyle/>
        <a:p>
          <a:endParaRPr lang="ru-RU"/>
        </a:p>
      </dgm:t>
    </dgm:pt>
    <dgm:pt modelId="{ECCBC82C-78C1-43F4-ACDC-21B31B0DCD8B}">
      <dgm:prSet custT="1"/>
      <dgm:spPr/>
      <dgm:t>
        <a:bodyPr/>
        <a:lstStyle/>
        <a:p>
          <a:r>
            <a: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публичных слушаний по проекту «Отчет об исполнении бюджета»</a:t>
          </a:r>
        </a:p>
      </dgm:t>
    </dgm:pt>
    <dgm:pt modelId="{1E98C2B7-9789-4B71-98D9-04505DC21663}" type="parTrans" cxnId="{EA52F71F-A6CB-446E-AD8B-B49872932010}">
      <dgm:prSet/>
      <dgm:spPr/>
      <dgm:t>
        <a:bodyPr/>
        <a:lstStyle/>
        <a:p>
          <a:endParaRPr lang="ru-RU"/>
        </a:p>
      </dgm:t>
    </dgm:pt>
    <dgm:pt modelId="{05905B91-815C-4A71-8EA4-B0DBA4CE73F9}" type="sibTrans" cxnId="{EA52F71F-A6CB-446E-AD8B-B49872932010}">
      <dgm:prSet/>
      <dgm:spPr/>
      <dgm:t>
        <a:bodyPr/>
        <a:lstStyle/>
        <a:p>
          <a:endParaRPr lang="ru-RU"/>
        </a:p>
      </dgm:t>
    </dgm:pt>
    <dgm:pt modelId="{00C1B387-A287-4F55-8064-769D405C5354}">
      <dgm:prSet custT="1"/>
      <dgm:spPr/>
      <dgm:t>
        <a:bodyPr/>
        <a:lstStyle/>
        <a:p>
          <a:pPr>
            <a:buClrTx/>
            <a:buSzTx/>
            <a:buFontTx/>
            <a:buNone/>
          </a:pPr>
          <a:r>
            <a:rPr kumimoji="0" lang="ru-RU" sz="1100" b="0" i="0" u="none" strike="noStrike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Предоставление отчета об исполнении бюджета и сопутствующих документов в Думу округа.</a:t>
          </a:r>
        </a:p>
        <a:p>
          <a:pPr>
            <a:buClrTx/>
            <a:buSzTx/>
            <a:buFontTx/>
            <a:buNone/>
          </a:pP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 об исполнении бюджета утверждается решением Думы округа</a:t>
          </a:r>
          <a:endParaRPr kumimoji="0" lang="ru-RU" sz="1100" b="0" i="0" u="none" strike="noStrike" cap="none" spc="0" normalizeH="0" baseline="0" noProof="0" dirty="0">
            <a:ln>
              <a:noFill/>
            </a:ln>
            <a:solidFill>
              <a:schemeClr val="tx1">
                <a:lumMod val="95000"/>
                <a:lumOff val="5000"/>
              </a:schemeClr>
            </a:solidFill>
            <a:effectLst/>
            <a:uLnTx/>
            <a:uFillTx/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3D61E529-C7AB-4B2A-8435-42C9B8EF2F9D}" type="parTrans" cxnId="{309CC7CC-C2E1-42CF-84B9-B4CFF5207896}">
      <dgm:prSet/>
      <dgm:spPr/>
      <dgm:t>
        <a:bodyPr/>
        <a:lstStyle/>
        <a:p>
          <a:endParaRPr lang="ru-RU"/>
        </a:p>
      </dgm:t>
    </dgm:pt>
    <dgm:pt modelId="{4479221B-5309-4D16-BB9C-116F8A89C5B5}" type="sibTrans" cxnId="{309CC7CC-C2E1-42CF-84B9-B4CFF5207896}">
      <dgm:prSet/>
      <dgm:spPr/>
      <dgm:t>
        <a:bodyPr/>
        <a:lstStyle/>
        <a:p>
          <a:endParaRPr lang="ru-RU"/>
        </a:p>
      </dgm:t>
    </dgm:pt>
    <dgm:pt modelId="{5CBA84B5-430F-4EE1-9744-5989C3AAEF27}" type="pres">
      <dgm:prSet presAssocID="{25E445F5-5E35-42F3-A13A-836D13B23A02}" presName="linear" presStyleCnt="0">
        <dgm:presLayoutVars>
          <dgm:dir/>
          <dgm:resizeHandles val="exact"/>
        </dgm:presLayoutVars>
      </dgm:prSet>
      <dgm:spPr/>
    </dgm:pt>
    <dgm:pt modelId="{0BF52C1A-4F30-46CB-985C-2D002D0F5912}" type="pres">
      <dgm:prSet presAssocID="{000B8DC1-7B62-4A52-8CD8-22E8FAB46370}" presName="comp" presStyleCnt="0"/>
      <dgm:spPr/>
    </dgm:pt>
    <dgm:pt modelId="{A1CA40AD-6983-4570-B029-91AAC2715B00}" type="pres">
      <dgm:prSet presAssocID="{000B8DC1-7B62-4A52-8CD8-22E8FAB46370}" presName="box" presStyleLbl="node1" presStyleIdx="0" presStyleCnt="4"/>
      <dgm:spPr/>
    </dgm:pt>
    <dgm:pt modelId="{DF4C75ED-08B2-48E0-953D-4D5BB6406999}" type="pres">
      <dgm:prSet presAssocID="{000B8DC1-7B62-4A52-8CD8-22E8FAB46370}" presName="img" presStyleLbl="fgImgPlace1" presStyleIdx="0" presStyleCnt="4"/>
      <dgm:spPr>
        <a:blipFill rotWithShape="1">
          <a:blip xmlns:r="http://schemas.openxmlformats.org/officeDocument/2006/relationships" r:embed="rId1"/>
          <a:srcRect/>
          <a:stretch>
            <a:fillRect l="-11000" r="-11000"/>
          </a:stretch>
        </a:blipFill>
      </dgm:spPr>
    </dgm:pt>
    <dgm:pt modelId="{3809980C-3F75-4254-BD5B-382ED6F59A0E}" type="pres">
      <dgm:prSet presAssocID="{000B8DC1-7B62-4A52-8CD8-22E8FAB46370}" presName="text" presStyleLbl="node1" presStyleIdx="0" presStyleCnt="4">
        <dgm:presLayoutVars>
          <dgm:bulletEnabled val="1"/>
        </dgm:presLayoutVars>
      </dgm:prSet>
      <dgm:spPr/>
    </dgm:pt>
    <dgm:pt modelId="{010318D6-F1BC-447A-8BFC-B2ED6879308C}" type="pres">
      <dgm:prSet presAssocID="{181CFC6A-821B-4FD2-B1A4-47954899CF2D}" presName="spacer" presStyleCnt="0"/>
      <dgm:spPr/>
    </dgm:pt>
    <dgm:pt modelId="{FF94A999-4616-455C-BE23-A9BFF0DD4597}" type="pres">
      <dgm:prSet presAssocID="{1ABCEDC0-A90B-46FD-8186-100485EA5D25}" presName="comp" presStyleCnt="0"/>
      <dgm:spPr/>
    </dgm:pt>
    <dgm:pt modelId="{5BAB7AD6-166C-4B6F-87B5-47514BD218D0}" type="pres">
      <dgm:prSet presAssocID="{1ABCEDC0-A90B-46FD-8186-100485EA5D25}" presName="box" presStyleLbl="node1" presStyleIdx="1" presStyleCnt="4"/>
      <dgm:spPr/>
    </dgm:pt>
    <dgm:pt modelId="{7B27FE99-7254-49D2-8E2A-DFEC99D98C7C}" type="pres">
      <dgm:prSet presAssocID="{1ABCEDC0-A90B-46FD-8186-100485EA5D25}" presName="img" presStyleLbl="fgImgPlace1" presStyleIdx="1" presStyleCnt="4"/>
      <dgm:spPr>
        <a:blipFill rotWithShape="1"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D53BE025-B90C-4132-96A5-4ECA0A8F1285}" type="pres">
      <dgm:prSet presAssocID="{1ABCEDC0-A90B-46FD-8186-100485EA5D25}" presName="text" presStyleLbl="node1" presStyleIdx="1" presStyleCnt="4">
        <dgm:presLayoutVars>
          <dgm:bulletEnabled val="1"/>
        </dgm:presLayoutVars>
      </dgm:prSet>
      <dgm:spPr/>
    </dgm:pt>
    <dgm:pt modelId="{7019169B-3400-44B3-BB51-14BBEE3D94AF}" type="pres">
      <dgm:prSet presAssocID="{3860059B-887B-498D-8C8C-455132E9A103}" presName="spacer" presStyleCnt="0"/>
      <dgm:spPr/>
    </dgm:pt>
    <dgm:pt modelId="{C966C549-34E5-48DA-8229-0C849CD688A5}" type="pres">
      <dgm:prSet presAssocID="{ECCBC82C-78C1-43F4-ACDC-21B31B0DCD8B}" presName="comp" presStyleCnt="0"/>
      <dgm:spPr/>
    </dgm:pt>
    <dgm:pt modelId="{B64DA9C5-E08E-48FB-A1FA-B09FB91B4A45}" type="pres">
      <dgm:prSet presAssocID="{ECCBC82C-78C1-43F4-ACDC-21B31B0DCD8B}" presName="box" presStyleLbl="node1" presStyleIdx="2" presStyleCnt="4"/>
      <dgm:spPr/>
    </dgm:pt>
    <dgm:pt modelId="{9A92528A-FE77-4960-9B7B-A18A909A282D}" type="pres">
      <dgm:prSet presAssocID="{ECCBC82C-78C1-43F4-ACDC-21B31B0DCD8B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/>
          </a:stretch>
        </a:blipFill>
      </dgm:spPr>
    </dgm:pt>
    <dgm:pt modelId="{AFE9EA6D-2CCB-4F3A-91F2-62B36C0C31E8}" type="pres">
      <dgm:prSet presAssocID="{ECCBC82C-78C1-43F4-ACDC-21B31B0DCD8B}" presName="text" presStyleLbl="node1" presStyleIdx="2" presStyleCnt="4">
        <dgm:presLayoutVars>
          <dgm:bulletEnabled val="1"/>
        </dgm:presLayoutVars>
      </dgm:prSet>
      <dgm:spPr/>
    </dgm:pt>
    <dgm:pt modelId="{AE090A5A-3A21-474D-A69A-70069C6F4D1A}" type="pres">
      <dgm:prSet presAssocID="{05905B91-815C-4A71-8EA4-B0DBA4CE73F9}" presName="spacer" presStyleCnt="0"/>
      <dgm:spPr/>
    </dgm:pt>
    <dgm:pt modelId="{6A5C0724-BACF-4053-A0FA-E67201D02BD1}" type="pres">
      <dgm:prSet presAssocID="{00C1B387-A287-4F55-8064-769D405C5354}" presName="comp" presStyleCnt="0"/>
      <dgm:spPr/>
    </dgm:pt>
    <dgm:pt modelId="{F51342B7-35A6-4F7C-8228-05AF209D0098}" type="pres">
      <dgm:prSet presAssocID="{00C1B387-A287-4F55-8064-769D405C5354}" presName="box" presStyleLbl="node1" presStyleIdx="3" presStyleCnt="4"/>
      <dgm:spPr/>
    </dgm:pt>
    <dgm:pt modelId="{8517F516-0E08-4D6C-8BD9-0F0AC0331CF5}" type="pres">
      <dgm:prSet presAssocID="{00C1B387-A287-4F55-8064-769D405C5354}" presName="img" presStyleLbl="fgImgPlace1" presStyleIdx="3" presStyleCnt="4"/>
      <dgm:spPr>
        <a:blipFill rotWithShape="1">
          <a:blip xmlns:r="http://schemas.openxmlformats.org/officeDocument/2006/relationships" r:embed="rId4"/>
          <a:srcRect/>
          <a:stretch>
            <a:fillRect t="-64000" b="-64000"/>
          </a:stretch>
        </a:blipFill>
      </dgm:spPr>
    </dgm:pt>
    <dgm:pt modelId="{3FFD6AED-0749-4E97-B2B2-B95C7827F7CD}" type="pres">
      <dgm:prSet presAssocID="{00C1B387-A287-4F55-8064-769D405C5354}" presName="text" presStyleLbl="node1" presStyleIdx="3" presStyleCnt="4">
        <dgm:presLayoutVars>
          <dgm:bulletEnabled val="1"/>
        </dgm:presLayoutVars>
      </dgm:prSet>
      <dgm:spPr/>
    </dgm:pt>
  </dgm:ptLst>
  <dgm:cxnLst>
    <dgm:cxn modelId="{3C46C202-30C8-4C1F-A1EB-7CFA0AE15F6E}" type="presOf" srcId="{000B8DC1-7B62-4A52-8CD8-22E8FAB46370}" destId="{3809980C-3F75-4254-BD5B-382ED6F59A0E}" srcOrd="1" destOrd="0" presId="urn:microsoft.com/office/officeart/2005/8/layout/vList4"/>
    <dgm:cxn modelId="{C8AC0B09-CF64-414D-AA3E-B3F902EFEBC8}" type="presOf" srcId="{1ABCEDC0-A90B-46FD-8186-100485EA5D25}" destId="{5BAB7AD6-166C-4B6F-87B5-47514BD218D0}" srcOrd="0" destOrd="0" presId="urn:microsoft.com/office/officeart/2005/8/layout/vList4"/>
    <dgm:cxn modelId="{37108209-1C9C-48B0-97ED-94E6EF204810}" type="presOf" srcId="{00C1B387-A287-4F55-8064-769D405C5354}" destId="{F51342B7-35A6-4F7C-8228-05AF209D0098}" srcOrd="0" destOrd="0" presId="urn:microsoft.com/office/officeart/2005/8/layout/vList4"/>
    <dgm:cxn modelId="{EA52F71F-A6CB-446E-AD8B-B49872932010}" srcId="{25E445F5-5E35-42F3-A13A-836D13B23A02}" destId="{ECCBC82C-78C1-43F4-ACDC-21B31B0DCD8B}" srcOrd="2" destOrd="0" parTransId="{1E98C2B7-9789-4B71-98D9-04505DC21663}" sibTransId="{05905B91-815C-4A71-8EA4-B0DBA4CE73F9}"/>
    <dgm:cxn modelId="{D3ECB735-2939-452E-AE4D-946C1733540E}" type="presOf" srcId="{00C1B387-A287-4F55-8064-769D405C5354}" destId="{3FFD6AED-0749-4E97-B2B2-B95C7827F7CD}" srcOrd="1" destOrd="0" presId="urn:microsoft.com/office/officeart/2005/8/layout/vList4"/>
    <dgm:cxn modelId="{38D76F75-4CD1-4D7F-9712-02074782D7F6}" type="presOf" srcId="{25E445F5-5E35-42F3-A13A-836D13B23A02}" destId="{5CBA84B5-430F-4EE1-9744-5989C3AAEF27}" srcOrd="0" destOrd="0" presId="urn:microsoft.com/office/officeart/2005/8/layout/vList4"/>
    <dgm:cxn modelId="{F11D1F9B-736B-4AC1-8B95-FDDF527F4101}" type="presOf" srcId="{000B8DC1-7B62-4A52-8CD8-22E8FAB46370}" destId="{A1CA40AD-6983-4570-B029-91AAC2715B00}" srcOrd="0" destOrd="0" presId="urn:microsoft.com/office/officeart/2005/8/layout/vList4"/>
    <dgm:cxn modelId="{4207F5B1-54B4-47CF-AD56-B239E2774CC9}" type="presOf" srcId="{ECCBC82C-78C1-43F4-ACDC-21B31B0DCD8B}" destId="{B64DA9C5-E08E-48FB-A1FA-B09FB91B4A45}" srcOrd="0" destOrd="0" presId="urn:microsoft.com/office/officeart/2005/8/layout/vList4"/>
    <dgm:cxn modelId="{664ED5CB-0398-41D9-B21C-DED2C0A81D7C}" type="presOf" srcId="{ECCBC82C-78C1-43F4-ACDC-21B31B0DCD8B}" destId="{AFE9EA6D-2CCB-4F3A-91F2-62B36C0C31E8}" srcOrd="1" destOrd="0" presId="urn:microsoft.com/office/officeart/2005/8/layout/vList4"/>
    <dgm:cxn modelId="{309CC7CC-C2E1-42CF-84B9-B4CFF5207896}" srcId="{25E445F5-5E35-42F3-A13A-836D13B23A02}" destId="{00C1B387-A287-4F55-8064-769D405C5354}" srcOrd="3" destOrd="0" parTransId="{3D61E529-C7AB-4B2A-8435-42C9B8EF2F9D}" sibTransId="{4479221B-5309-4D16-BB9C-116F8A89C5B5}"/>
    <dgm:cxn modelId="{22A565CF-50C9-40C7-9B3E-52AF75E8E6E2}" srcId="{25E445F5-5E35-42F3-A13A-836D13B23A02}" destId="{000B8DC1-7B62-4A52-8CD8-22E8FAB46370}" srcOrd="0" destOrd="0" parTransId="{36C10DF6-418C-41C5-82AF-39B5BE076D02}" sibTransId="{181CFC6A-821B-4FD2-B1A4-47954899CF2D}"/>
    <dgm:cxn modelId="{56BB71EA-05C6-41F6-9A0B-4D13FD77F783}" srcId="{25E445F5-5E35-42F3-A13A-836D13B23A02}" destId="{1ABCEDC0-A90B-46FD-8186-100485EA5D25}" srcOrd="1" destOrd="0" parTransId="{45675508-C977-4754-B50D-A9131AC6F4B7}" sibTransId="{3860059B-887B-498D-8C8C-455132E9A103}"/>
    <dgm:cxn modelId="{D14C9FF9-001D-4D20-8723-ED4EAE62A1F0}" type="presOf" srcId="{1ABCEDC0-A90B-46FD-8186-100485EA5D25}" destId="{D53BE025-B90C-4132-96A5-4ECA0A8F1285}" srcOrd="1" destOrd="0" presId="urn:microsoft.com/office/officeart/2005/8/layout/vList4"/>
    <dgm:cxn modelId="{F64C39C2-362E-4810-B7BE-C7B115602550}" type="presParOf" srcId="{5CBA84B5-430F-4EE1-9744-5989C3AAEF27}" destId="{0BF52C1A-4F30-46CB-985C-2D002D0F5912}" srcOrd="0" destOrd="0" presId="urn:microsoft.com/office/officeart/2005/8/layout/vList4"/>
    <dgm:cxn modelId="{A1227E0E-005D-43A1-90CC-17CB3D1A5A69}" type="presParOf" srcId="{0BF52C1A-4F30-46CB-985C-2D002D0F5912}" destId="{A1CA40AD-6983-4570-B029-91AAC2715B00}" srcOrd="0" destOrd="0" presId="urn:microsoft.com/office/officeart/2005/8/layout/vList4"/>
    <dgm:cxn modelId="{2FEB2071-75DE-47F6-8A1F-8D406B761FC9}" type="presParOf" srcId="{0BF52C1A-4F30-46CB-985C-2D002D0F5912}" destId="{DF4C75ED-08B2-48E0-953D-4D5BB6406999}" srcOrd="1" destOrd="0" presId="urn:microsoft.com/office/officeart/2005/8/layout/vList4"/>
    <dgm:cxn modelId="{B2E960F3-CC60-43CC-8FC6-AB90155B3948}" type="presParOf" srcId="{0BF52C1A-4F30-46CB-985C-2D002D0F5912}" destId="{3809980C-3F75-4254-BD5B-382ED6F59A0E}" srcOrd="2" destOrd="0" presId="urn:microsoft.com/office/officeart/2005/8/layout/vList4"/>
    <dgm:cxn modelId="{3408B577-4200-4A5E-AC06-650A4F573D24}" type="presParOf" srcId="{5CBA84B5-430F-4EE1-9744-5989C3AAEF27}" destId="{010318D6-F1BC-447A-8BFC-B2ED6879308C}" srcOrd="1" destOrd="0" presId="urn:microsoft.com/office/officeart/2005/8/layout/vList4"/>
    <dgm:cxn modelId="{67EA1920-749C-418A-8465-855AC9A35DC9}" type="presParOf" srcId="{5CBA84B5-430F-4EE1-9744-5989C3AAEF27}" destId="{FF94A999-4616-455C-BE23-A9BFF0DD4597}" srcOrd="2" destOrd="0" presId="urn:microsoft.com/office/officeart/2005/8/layout/vList4"/>
    <dgm:cxn modelId="{BF63922E-B8B2-4BA5-B185-EEDE23F849A4}" type="presParOf" srcId="{FF94A999-4616-455C-BE23-A9BFF0DD4597}" destId="{5BAB7AD6-166C-4B6F-87B5-47514BD218D0}" srcOrd="0" destOrd="0" presId="urn:microsoft.com/office/officeart/2005/8/layout/vList4"/>
    <dgm:cxn modelId="{F185298A-70F4-43B2-AA9D-A9A7CD0B3A21}" type="presParOf" srcId="{FF94A999-4616-455C-BE23-A9BFF0DD4597}" destId="{7B27FE99-7254-49D2-8E2A-DFEC99D98C7C}" srcOrd="1" destOrd="0" presId="urn:microsoft.com/office/officeart/2005/8/layout/vList4"/>
    <dgm:cxn modelId="{E3A4249D-87BD-4F3D-88CC-98D45C3FD9B7}" type="presParOf" srcId="{FF94A999-4616-455C-BE23-A9BFF0DD4597}" destId="{D53BE025-B90C-4132-96A5-4ECA0A8F1285}" srcOrd="2" destOrd="0" presId="urn:microsoft.com/office/officeart/2005/8/layout/vList4"/>
    <dgm:cxn modelId="{57918B9A-AACC-417C-82DD-C14DFE5F9A82}" type="presParOf" srcId="{5CBA84B5-430F-4EE1-9744-5989C3AAEF27}" destId="{7019169B-3400-44B3-BB51-14BBEE3D94AF}" srcOrd="3" destOrd="0" presId="urn:microsoft.com/office/officeart/2005/8/layout/vList4"/>
    <dgm:cxn modelId="{3CCC213C-0E48-4813-AD18-73EC765D3FDB}" type="presParOf" srcId="{5CBA84B5-430F-4EE1-9744-5989C3AAEF27}" destId="{C966C549-34E5-48DA-8229-0C849CD688A5}" srcOrd="4" destOrd="0" presId="urn:microsoft.com/office/officeart/2005/8/layout/vList4"/>
    <dgm:cxn modelId="{E7FD5DA3-041E-46F4-B79C-A4A797F1145A}" type="presParOf" srcId="{C966C549-34E5-48DA-8229-0C849CD688A5}" destId="{B64DA9C5-E08E-48FB-A1FA-B09FB91B4A45}" srcOrd="0" destOrd="0" presId="urn:microsoft.com/office/officeart/2005/8/layout/vList4"/>
    <dgm:cxn modelId="{32C5545B-DD1A-43FD-9C06-F018212F2289}" type="presParOf" srcId="{C966C549-34E5-48DA-8229-0C849CD688A5}" destId="{9A92528A-FE77-4960-9B7B-A18A909A282D}" srcOrd="1" destOrd="0" presId="urn:microsoft.com/office/officeart/2005/8/layout/vList4"/>
    <dgm:cxn modelId="{F110EEB5-6E9A-487E-B001-23190D735946}" type="presParOf" srcId="{C966C549-34E5-48DA-8229-0C849CD688A5}" destId="{AFE9EA6D-2CCB-4F3A-91F2-62B36C0C31E8}" srcOrd="2" destOrd="0" presId="urn:microsoft.com/office/officeart/2005/8/layout/vList4"/>
    <dgm:cxn modelId="{F5C0D24D-6A25-4251-BFD5-75F6F1D3435E}" type="presParOf" srcId="{5CBA84B5-430F-4EE1-9744-5989C3AAEF27}" destId="{AE090A5A-3A21-474D-A69A-70069C6F4D1A}" srcOrd="5" destOrd="0" presId="urn:microsoft.com/office/officeart/2005/8/layout/vList4"/>
    <dgm:cxn modelId="{D5DFA411-20B4-4B20-91BC-44C469BB5883}" type="presParOf" srcId="{5CBA84B5-430F-4EE1-9744-5989C3AAEF27}" destId="{6A5C0724-BACF-4053-A0FA-E67201D02BD1}" srcOrd="6" destOrd="0" presId="urn:microsoft.com/office/officeart/2005/8/layout/vList4"/>
    <dgm:cxn modelId="{2E7B1D20-BB1C-4939-8BE2-C42F561F882D}" type="presParOf" srcId="{6A5C0724-BACF-4053-A0FA-E67201D02BD1}" destId="{F51342B7-35A6-4F7C-8228-05AF209D0098}" srcOrd="0" destOrd="0" presId="urn:microsoft.com/office/officeart/2005/8/layout/vList4"/>
    <dgm:cxn modelId="{C33C5BE7-122B-4F54-B7D1-C2ED843A1EC0}" type="presParOf" srcId="{6A5C0724-BACF-4053-A0FA-E67201D02BD1}" destId="{8517F516-0E08-4D6C-8BD9-0F0AC0331CF5}" srcOrd="1" destOrd="0" presId="urn:microsoft.com/office/officeart/2005/8/layout/vList4"/>
    <dgm:cxn modelId="{5F107814-FB0F-4366-BAA4-0C55609C3254}" type="presParOf" srcId="{6A5C0724-BACF-4053-A0FA-E67201D02BD1}" destId="{3FFD6AED-0749-4E97-B2B2-B95C7827F7C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304D8DB-B645-488A-A762-706DEFA10879}" type="doc">
      <dgm:prSet loTypeId="urn:microsoft.com/office/officeart/2008/layout/PictureAccentList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BBBE49-F52A-428C-A5C2-1975C8124015}">
      <dgm:prSet phldrT="[Текст]" custT="1"/>
      <dgm:spPr>
        <a:solidFill>
          <a:srgbClr val="DBF612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выравнивание бюджетной обеспеченности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86767408,00 руб.</a:t>
          </a:r>
        </a:p>
      </dgm:t>
    </dgm:pt>
    <dgm:pt modelId="{7E26DEC4-7CD5-41E2-BA32-B133850A1104}" type="parTrans" cxnId="{43A4288C-B73F-41A3-84F6-441ADECAA19D}">
      <dgm:prSet/>
      <dgm:spPr/>
      <dgm:t>
        <a:bodyPr/>
        <a:lstStyle/>
        <a:p>
          <a:endParaRPr lang="ru-RU"/>
        </a:p>
      </dgm:t>
    </dgm:pt>
    <dgm:pt modelId="{2E6CCC5E-AD4E-41FB-82A0-7AF32600278A}" type="sibTrans" cxnId="{43A4288C-B73F-41A3-84F6-441ADECAA19D}">
      <dgm:prSet/>
      <dgm:spPr/>
      <dgm:t>
        <a:bodyPr/>
        <a:lstStyle/>
        <a:p>
          <a:endParaRPr lang="ru-RU"/>
        </a:p>
      </dgm:t>
    </dgm:pt>
    <dgm:pt modelId="{E94D0CF6-19E7-4AE9-BF3A-C66188D9504D}">
      <dgm:prSet phldrT="[Текст]" custT="1"/>
      <dgm:spPr>
        <a:solidFill>
          <a:srgbClr val="DBF612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поддержку мер по обеспечению сбалансированности бюджетов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1549800,00 руб.</a:t>
          </a:r>
        </a:p>
      </dgm:t>
    </dgm:pt>
    <dgm:pt modelId="{C26474E0-B3F3-4D4E-8546-8E4875C7BFF5}" type="parTrans" cxnId="{CAB34FC4-E3F4-4BEB-8F35-E49109926BE7}">
      <dgm:prSet/>
      <dgm:spPr/>
      <dgm:t>
        <a:bodyPr/>
        <a:lstStyle/>
        <a:p>
          <a:endParaRPr lang="ru-RU"/>
        </a:p>
      </dgm:t>
    </dgm:pt>
    <dgm:pt modelId="{30934206-1563-4D57-B5A3-22BF421E5D33}" type="sibTrans" cxnId="{CAB34FC4-E3F4-4BEB-8F35-E49109926BE7}">
      <dgm:prSet/>
      <dgm:spPr/>
      <dgm:t>
        <a:bodyPr/>
        <a:lstStyle/>
        <a:p>
          <a:endParaRPr lang="ru-RU"/>
        </a:p>
      </dgm:t>
    </dgm:pt>
    <dgm:pt modelId="{1D885DDC-36B9-4323-9812-4725B3F14CB0}">
      <dgm:prSet phldrT="[Текст]" custT="1"/>
      <dgm:spPr>
        <a:solidFill>
          <a:srgbClr val="DBF612"/>
        </a:solidFill>
      </dgm:spPr>
      <dgm:t>
        <a:bodyPr/>
        <a:lstStyle/>
        <a:p>
          <a:r>
            <a:rPr lang="ru-RU" sz="1200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Дотации</a:t>
          </a:r>
        </a:p>
      </dgm:t>
    </dgm:pt>
    <dgm:pt modelId="{1F4D7FDF-FF1C-4B16-8D45-6CE460433BEC}" type="sibTrans" cxnId="{BA5BA5EF-4AB2-43E0-AFCA-62C3687C5C11}">
      <dgm:prSet/>
      <dgm:spPr/>
      <dgm:t>
        <a:bodyPr/>
        <a:lstStyle/>
        <a:p>
          <a:endParaRPr lang="ru-RU"/>
        </a:p>
      </dgm:t>
    </dgm:pt>
    <dgm:pt modelId="{7926EE70-583C-46C1-B68B-3C146D7634B4}" type="parTrans" cxnId="{BA5BA5EF-4AB2-43E0-AFCA-62C3687C5C11}">
      <dgm:prSet/>
      <dgm:spPr/>
      <dgm:t>
        <a:bodyPr/>
        <a:lstStyle/>
        <a:p>
          <a:endParaRPr lang="ru-RU"/>
        </a:p>
      </dgm:t>
    </dgm:pt>
    <dgm:pt modelId="{11CED224-615B-451B-B0C2-A0901B42BB22}">
      <dgm:prSet phldrT="[Текст]" custT="1"/>
      <dgm:spPr>
        <a:solidFill>
          <a:srgbClr val="DBF612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дотации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28439739,24 руб.</a:t>
          </a:r>
        </a:p>
      </dgm:t>
    </dgm:pt>
    <dgm:pt modelId="{2950D734-F393-4F70-8148-AB26F7DB3B1A}" type="parTrans" cxnId="{CC8B8E75-4827-47C9-AC18-E824AC8AD4FF}">
      <dgm:prSet/>
      <dgm:spPr/>
      <dgm:t>
        <a:bodyPr/>
        <a:lstStyle/>
        <a:p>
          <a:endParaRPr lang="ru-RU"/>
        </a:p>
      </dgm:t>
    </dgm:pt>
    <dgm:pt modelId="{F6FF0BA9-F8C7-44F9-9458-5465BF8A6389}" type="sibTrans" cxnId="{CC8B8E75-4827-47C9-AC18-E824AC8AD4FF}">
      <dgm:prSet/>
      <dgm:spPr/>
      <dgm:t>
        <a:bodyPr/>
        <a:lstStyle/>
        <a:p>
          <a:endParaRPr lang="ru-RU"/>
        </a:p>
      </dgm:t>
    </dgm:pt>
    <dgm:pt modelId="{D08CD10F-F649-4251-9C8B-5B66DB11DCCA}" type="pres">
      <dgm:prSet presAssocID="{5304D8DB-B645-488A-A762-706DEFA10879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104C45C6-F669-48AC-B5D8-3CB01F496C19}" type="pres">
      <dgm:prSet presAssocID="{1D885DDC-36B9-4323-9812-4725B3F14CB0}" presName="root" presStyleCnt="0">
        <dgm:presLayoutVars>
          <dgm:chMax/>
          <dgm:chPref val="4"/>
        </dgm:presLayoutVars>
      </dgm:prSet>
      <dgm:spPr/>
    </dgm:pt>
    <dgm:pt modelId="{F7447423-34F0-46EB-8C5E-2DF0F4D8EF35}" type="pres">
      <dgm:prSet presAssocID="{1D885DDC-36B9-4323-9812-4725B3F14CB0}" presName="rootComposite" presStyleCnt="0">
        <dgm:presLayoutVars/>
      </dgm:prSet>
      <dgm:spPr/>
    </dgm:pt>
    <dgm:pt modelId="{C1C9C777-0817-47A4-A669-547425E7E7B1}" type="pres">
      <dgm:prSet presAssocID="{1D885DDC-36B9-4323-9812-4725B3F14CB0}" presName="rootText" presStyleLbl="node0" presStyleIdx="0" presStyleCnt="1">
        <dgm:presLayoutVars>
          <dgm:chMax/>
          <dgm:chPref val="4"/>
        </dgm:presLayoutVars>
      </dgm:prSet>
      <dgm:spPr/>
    </dgm:pt>
    <dgm:pt modelId="{DDBA848F-85DC-4826-8E65-D9521BDDF185}" type="pres">
      <dgm:prSet presAssocID="{1D885DDC-36B9-4323-9812-4725B3F14CB0}" presName="childShape" presStyleCnt="0">
        <dgm:presLayoutVars>
          <dgm:chMax val="0"/>
          <dgm:chPref val="0"/>
        </dgm:presLayoutVars>
      </dgm:prSet>
      <dgm:spPr/>
    </dgm:pt>
    <dgm:pt modelId="{24938140-6436-4B9D-86E3-321496A8FD48}" type="pres">
      <dgm:prSet presAssocID="{BABBBE49-F52A-428C-A5C2-1975C8124015}" presName="childComposite" presStyleCnt="0">
        <dgm:presLayoutVars>
          <dgm:chMax val="0"/>
          <dgm:chPref val="0"/>
        </dgm:presLayoutVars>
      </dgm:prSet>
      <dgm:spPr/>
    </dgm:pt>
    <dgm:pt modelId="{D887B432-965B-4C12-8A25-45DB5F53C435}" type="pres">
      <dgm:prSet presAssocID="{BABBBE49-F52A-428C-A5C2-1975C8124015}" presName="Image" presStyleLbl="node1" presStyleIdx="0" presStyleCnt="3"/>
      <dgm:spPr>
        <a:blipFill rotWithShape="1">
          <a:blip xmlns:r="http://schemas.openxmlformats.org/officeDocument/2006/relationships" r:embed="rId1"/>
          <a:srcRect/>
          <a:stretch>
            <a:fillRect l="-25000" r="-25000"/>
          </a:stretch>
        </a:blipFill>
      </dgm:spPr>
    </dgm:pt>
    <dgm:pt modelId="{E2837004-12BB-4D37-A555-E8EB259AC879}" type="pres">
      <dgm:prSet presAssocID="{BABBBE49-F52A-428C-A5C2-1975C8124015}" presName="childText" presStyleLbl="lnNode1" presStyleIdx="0" presStyleCnt="3">
        <dgm:presLayoutVars>
          <dgm:chMax val="0"/>
          <dgm:chPref val="0"/>
          <dgm:bulletEnabled val="1"/>
        </dgm:presLayoutVars>
      </dgm:prSet>
      <dgm:spPr/>
    </dgm:pt>
    <dgm:pt modelId="{8B4DA0F6-525A-4CD6-9342-5DBDA7D64BDF}" type="pres">
      <dgm:prSet presAssocID="{E94D0CF6-19E7-4AE9-BF3A-C66188D9504D}" presName="childComposite" presStyleCnt="0">
        <dgm:presLayoutVars>
          <dgm:chMax val="0"/>
          <dgm:chPref val="0"/>
        </dgm:presLayoutVars>
      </dgm:prSet>
      <dgm:spPr/>
    </dgm:pt>
    <dgm:pt modelId="{2BFEE5AA-D80C-4D82-A7A5-7BBD6BDE9E36}" type="pres">
      <dgm:prSet presAssocID="{E94D0CF6-19E7-4AE9-BF3A-C66188D9504D}" presName="Image" presStyleLbl="nod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29000" r="-29000"/>
          </a:stretch>
        </a:blipFill>
      </dgm:spPr>
    </dgm:pt>
    <dgm:pt modelId="{C44B965D-6C99-4714-BC1F-AE94B9840661}" type="pres">
      <dgm:prSet presAssocID="{E94D0CF6-19E7-4AE9-BF3A-C66188D9504D}" presName="childText" presStyleLbl="lnNode1" presStyleIdx="1" presStyleCnt="3">
        <dgm:presLayoutVars>
          <dgm:chMax val="0"/>
          <dgm:chPref val="0"/>
          <dgm:bulletEnabled val="1"/>
        </dgm:presLayoutVars>
      </dgm:prSet>
      <dgm:spPr/>
    </dgm:pt>
    <dgm:pt modelId="{F2ED6DF9-E530-4D2B-BA33-935FF2ECBF37}" type="pres">
      <dgm:prSet presAssocID="{11CED224-615B-451B-B0C2-A0901B42BB22}" presName="childComposite" presStyleCnt="0">
        <dgm:presLayoutVars>
          <dgm:chMax val="0"/>
          <dgm:chPref val="0"/>
        </dgm:presLayoutVars>
      </dgm:prSet>
      <dgm:spPr/>
    </dgm:pt>
    <dgm:pt modelId="{98BB9C72-5D83-47BE-9757-F8B38078F97E}" type="pres">
      <dgm:prSet presAssocID="{11CED224-615B-451B-B0C2-A0901B42BB22}" presName="Image" presStyleLbl="nod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40000" r="-40000"/>
          </a:stretch>
        </a:blipFill>
      </dgm:spPr>
    </dgm:pt>
    <dgm:pt modelId="{AC2F409C-2752-4B57-A249-AF8E28B10E65}" type="pres">
      <dgm:prSet presAssocID="{11CED224-615B-451B-B0C2-A0901B42BB22}" presName="childText" presStyleLbl="ln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23077F16-E207-4CB9-A5BA-79652C34F561}" type="presOf" srcId="{E94D0CF6-19E7-4AE9-BF3A-C66188D9504D}" destId="{C44B965D-6C99-4714-BC1F-AE94B9840661}" srcOrd="0" destOrd="0" presId="urn:microsoft.com/office/officeart/2008/layout/PictureAccentList"/>
    <dgm:cxn modelId="{97E7F961-8DC4-41CD-9789-004B258502C8}" type="presOf" srcId="{5304D8DB-B645-488A-A762-706DEFA10879}" destId="{D08CD10F-F649-4251-9C8B-5B66DB11DCCA}" srcOrd="0" destOrd="0" presId="urn:microsoft.com/office/officeart/2008/layout/PictureAccentList"/>
    <dgm:cxn modelId="{EFF13067-1926-4E52-9EB6-AFAB9BA1183F}" type="presOf" srcId="{11CED224-615B-451B-B0C2-A0901B42BB22}" destId="{AC2F409C-2752-4B57-A249-AF8E28B10E65}" srcOrd="0" destOrd="0" presId="urn:microsoft.com/office/officeart/2008/layout/PictureAccentList"/>
    <dgm:cxn modelId="{CC8B8E75-4827-47C9-AC18-E824AC8AD4FF}" srcId="{1D885DDC-36B9-4323-9812-4725B3F14CB0}" destId="{11CED224-615B-451B-B0C2-A0901B42BB22}" srcOrd="2" destOrd="0" parTransId="{2950D734-F393-4F70-8148-AB26F7DB3B1A}" sibTransId="{F6FF0BA9-F8C7-44F9-9458-5465BF8A6389}"/>
    <dgm:cxn modelId="{43A4288C-B73F-41A3-84F6-441ADECAA19D}" srcId="{1D885DDC-36B9-4323-9812-4725B3F14CB0}" destId="{BABBBE49-F52A-428C-A5C2-1975C8124015}" srcOrd="0" destOrd="0" parTransId="{7E26DEC4-7CD5-41E2-BA32-B133850A1104}" sibTransId="{2E6CCC5E-AD4E-41FB-82A0-7AF32600278A}"/>
    <dgm:cxn modelId="{F5C39894-21AC-4961-9D38-033F7258FF3A}" type="presOf" srcId="{1D885DDC-36B9-4323-9812-4725B3F14CB0}" destId="{C1C9C777-0817-47A4-A669-547425E7E7B1}" srcOrd="0" destOrd="0" presId="urn:microsoft.com/office/officeart/2008/layout/PictureAccentList"/>
    <dgm:cxn modelId="{CAB34FC4-E3F4-4BEB-8F35-E49109926BE7}" srcId="{1D885DDC-36B9-4323-9812-4725B3F14CB0}" destId="{E94D0CF6-19E7-4AE9-BF3A-C66188D9504D}" srcOrd="1" destOrd="0" parTransId="{C26474E0-B3F3-4D4E-8546-8E4875C7BFF5}" sibTransId="{30934206-1563-4D57-B5A3-22BF421E5D33}"/>
    <dgm:cxn modelId="{BA5BA5EF-4AB2-43E0-AFCA-62C3687C5C11}" srcId="{5304D8DB-B645-488A-A762-706DEFA10879}" destId="{1D885DDC-36B9-4323-9812-4725B3F14CB0}" srcOrd="0" destOrd="0" parTransId="{7926EE70-583C-46C1-B68B-3C146D7634B4}" sibTransId="{1F4D7FDF-FF1C-4B16-8D45-6CE460433BEC}"/>
    <dgm:cxn modelId="{6DDDD7FA-FC19-4446-96EA-CC81F092424B}" type="presOf" srcId="{BABBBE49-F52A-428C-A5C2-1975C8124015}" destId="{E2837004-12BB-4D37-A555-E8EB259AC879}" srcOrd="0" destOrd="0" presId="urn:microsoft.com/office/officeart/2008/layout/PictureAccentList"/>
    <dgm:cxn modelId="{23D68330-0DE9-410A-8652-EE3BB17D0758}" type="presParOf" srcId="{D08CD10F-F649-4251-9C8B-5B66DB11DCCA}" destId="{104C45C6-F669-48AC-B5D8-3CB01F496C19}" srcOrd="0" destOrd="0" presId="urn:microsoft.com/office/officeart/2008/layout/PictureAccentList"/>
    <dgm:cxn modelId="{2C6CD6AA-1384-4048-BF5A-CE9FC8AE66A6}" type="presParOf" srcId="{104C45C6-F669-48AC-B5D8-3CB01F496C19}" destId="{F7447423-34F0-46EB-8C5E-2DF0F4D8EF35}" srcOrd="0" destOrd="0" presId="urn:microsoft.com/office/officeart/2008/layout/PictureAccentList"/>
    <dgm:cxn modelId="{62AE8768-4D2C-4242-9E2A-16E2BF44FAEC}" type="presParOf" srcId="{F7447423-34F0-46EB-8C5E-2DF0F4D8EF35}" destId="{C1C9C777-0817-47A4-A669-547425E7E7B1}" srcOrd="0" destOrd="0" presId="urn:microsoft.com/office/officeart/2008/layout/PictureAccentList"/>
    <dgm:cxn modelId="{D109D5E0-B156-4E11-879B-C6B8EB923BB6}" type="presParOf" srcId="{104C45C6-F669-48AC-B5D8-3CB01F496C19}" destId="{DDBA848F-85DC-4826-8E65-D9521BDDF185}" srcOrd="1" destOrd="0" presId="urn:microsoft.com/office/officeart/2008/layout/PictureAccentList"/>
    <dgm:cxn modelId="{927701F4-5245-4976-8955-03821347B2C6}" type="presParOf" srcId="{DDBA848F-85DC-4826-8E65-D9521BDDF185}" destId="{24938140-6436-4B9D-86E3-321496A8FD48}" srcOrd="0" destOrd="0" presId="urn:microsoft.com/office/officeart/2008/layout/PictureAccentList"/>
    <dgm:cxn modelId="{96002750-3C34-44BB-9828-5F5C7A7E8579}" type="presParOf" srcId="{24938140-6436-4B9D-86E3-321496A8FD48}" destId="{D887B432-965B-4C12-8A25-45DB5F53C435}" srcOrd="0" destOrd="0" presId="urn:microsoft.com/office/officeart/2008/layout/PictureAccentList"/>
    <dgm:cxn modelId="{A9A8D4B8-A3C1-42AE-8281-38437F010106}" type="presParOf" srcId="{24938140-6436-4B9D-86E3-321496A8FD48}" destId="{E2837004-12BB-4D37-A555-E8EB259AC879}" srcOrd="1" destOrd="0" presId="urn:microsoft.com/office/officeart/2008/layout/PictureAccentList"/>
    <dgm:cxn modelId="{9300E956-0899-4B35-B74A-3BC770944FE1}" type="presParOf" srcId="{DDBA848F-85DC-4826-8E65-D9521BDDF185}" destId="{8B4DA0F6-525A-4CD6-9342-5DBDA7D64BDF}" srcOrd="1" destOrd="0" presId="urn:microsoft.com/office/officeart/2008/layout/PictureAccentList"/>
    <dgm:cxn modelId="{22B486F0-4E45-4B04-BF0C-580442C49C70}" type="presParOf" srcId="{8B4DA0F6-525A-4CD6-9342-5DBDA7D64BDF}" destId="{2BFEE5AA-D80C-4D82-A7A5-7BBD6BDE9E36}" srcOrd="0" destOrd="0" presId="urn:microsoft.com/office/officeart/2008/layout/PictureAccentList"/>
    <dgm:cxn modelId="{CB0F9475-8B84-4C37-A8E5-2AFE31249B75}" type="presParOf" srcId="{8B4DA0F6-525A-4CD6-9342-5DBDA7D64BDF}" destId="{C44B965D-6C99-4714-BC1F-AE94B9840661}" srcOrd="1" destOrd="0" presId="urn:microsoft.com/office/officeart/2008/layout/PictureAccentList"/>
    <dgm:cxn modelId="{45A7FF69-68C9-4DFD-88A0-D95A7E6C474B}" type="presParOf" srcId="{DDBA848F-85DC-4826-8E65-D9521BDDF185}" destId="{F2ED6DF9-E530-4D2B-BA33-935FF2ECBF37}" srcOrd="2" destOrd="0" presId="urn:microsoft.com/office/officeart/2008/layout/PictureAccentList"/>
    <dgm:cxn modelId="{701DCEF2-985D-4B15-9E99-619701E6C53C}" type="presParOf" srcId="{F2ED6DF9-E530-4D2B-BA33-935FF2ECBF37}" destId="{98BB9C72-5D83-47BE-9757-F8B38078F97E}" srcOrd="0" destOrd="0" presId="urn:microsoft.com/office/officeart/2008/layout/PictureAccentList"/>
    <dgm:cxn modelId="{6D2AB816-5FF7-4829-BC0D-527A5010FDBD}" type="presParOf" srcId="{F2ED6DF9-E530-4D2B-BA33-935FF2ECBF37}" destId="{AC2F409C-2752-4B57-A249-AF8E28B10E65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07B3B63-486C-4E25-8D84-FAE5AF620C65}" type="doc">
      <dgm:prSet loTypeId="urn:microsoft.com/office/officeart/2008/layout/AlternatingPictureBlocks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CD3E62-FED3-47C9-9F72-6A8A4365D990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реализацию мероприятий по обеспечению жильем молодых семей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2356560,00 руб.</a:t>
          </a:r>
        </a:p>
      </dgm:t>
    </dgm:pt>
    <dgm:pt modelId="{398534DB-D5B8-493F-AA67-A5840589B6F2}" type="parTrans" cxnId="{4F624BCB-8E93-455E-91BE-37514A1EA31E}">
      <dgm:prSet/>
      <dgm:spPr/>
      <dgm:t>
        <a:bodyPr/>
        <a:lstStyle/>
        <a:p>
          <a:endParaRPr lang="ru-RU"/>
        </a:p>
      </dgm:t>
    </dgm:pt>
    <dgm:pt modelId="{E0BC0C47-18A9-42D4-85F1-7F96A9ACD2B7}" type="sibTrans" cxnId="{4F624BCB-8E93-455E-91BE-37514A1EA31E}">
      <dgm:prSet/>
      <dgm:spPr/>
      <dgm:t>
        <a:bodyPr/>
        <a:lstStyle/>
        <a:p>
          <a:endParaRPr lang="ru-RU"/>
        </a:p>
      </dgm:t>
    </dgm:pt>
    <dgm:pt modelId="{69B10650-8F00-4C5A-8A58-FE5A9ED90C79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развитие сети учреждений культурно-досугового типа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16026952,80 руб.</a:t>
          </a:r>
        </a:p>
      </dgm:t>
    </dgm:pt>
    <dgm:pt modelId="{A337985A-57D2-4CA8-AA88-4AF90F7EDB80}" type="parTrans" cxnId="{4E71CA70-329F-40CE-A208-840EBCFE181F}">
      <dgm:prSet/>
      <dgm:spPr/>
      <dgm:t>
        <a:bodyPr/>
        <a:lstStyle/>
        <a:p>
          <a:endParaRPr lang="ru-RU"/>
        </a:p>
      </dgm:t>
    </dgm:pt>
    <dgm:pt modelId="{420CFEB2-7E38-4F11-8F3F-1470C5CC5FB1}" type="sibTrans" cxnId="{4E71CA70-329F-40CE-A208-840EBCFE181F}">
      <dgm:prSet/>
      <dgm:spPr/>
      <dgm:t>
        <a:bodyPr/>
        <a:lstStyle/>
        <a:p>
          <a:endParaRPr lang="ru-RU"/>
        </a:p>
      </dgm:t>
    </dgm:pt>
    <dgm:pt modelId="{DB87E082-949E-48E2-A6E0-2CBDE379A2CB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поддержку отрасли культуры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1273913,69 руб.</a:t>
          </a:r>
        </a:p>
      </dgm:t>
    </dgm:pt>
    <dgm:pt modelId="{52324638-CC3F-4489-AB8A-D379E5424E3D}" type="parTrans" cxnId="{0F1E6D86-986C-414F-A704-9A8607824853}">
      <dgm:prSet/>
      <dgm:spPr/>
      <dgm:t>
        <a:bodyPr/>
        <a:lstStyle/>
        <a:p>
          <a:endParaRPr lang="ru-RU"/>
        </a:p>
      </dgm:t>
    </dgm:pt>
    <dgm:pt modelId="{BE0D7E2F-3E4A-49F2-91B2-BD59E94AA892}" type="sibTrans" cxnId="{0F1E6D86-986C-414F-A704-9A8607824853}">
      <dgm:prSet/>
      <dgm:spPr/>
      <dgm:t>
        <a:bodyPr/>
        <a:lstStyle/>
        <a:p>
          <a:endParaRPr lang="ru-RU"/>
        </a:p>
      </dgm:t>
    </dgm:pt>
    <dgm:pt modelId="{3090DE83-AE42-4A08-8C20-9D60D55CDE99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субсидии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52409307,62 руб.</a:t>
          </a:r>
        </a:p>
      </dgm:t>
    </dgm:pt>
    <dgm:pt modelId="{A1FFDB0D-17A2-4417-9086-07A37B264C39}" type="parTrans" cxnId="{41EFCD2D-78BA-434C-A78B-B9EF7AC77655}">
      <dgm:prSet/>
      <dgm:spPr/>
      <dgm:t>
        <a:bodyPr/>
        <a:lstStyle/>
        <a:p>
          <a:endParaRPr lang="ru-RU"/>
        </a:p>
      </dgm:t>
    </dgm:pt>
    <dgm:pt modelId="{EA205042-F923-4E7B-BBB5-EA7DF5058090}" type="sibTrans" cxnId="{41EFCD2D-78BA-434C-A78B-B9EF7AC77655}">
      <dgm:prSet/>
      <dgm:spPr/>
      <dgm:t>
        <a:bodyPr/>
        <a:lstStyle/>
        <a:p>
          <a:endParaRPr lang="ru-RU"/>
        </a:p>
      </dgm:t>
    </dgm:pt>
    <dgm:pt modelId="{B8DA7789-443D-4816-A97B-4DB756E704E1}" type="pres">
      <dgm:prSet presAssocID="{507B3B63-486C-4E25-8D84-FAE5AF620C65}" presName="linearFlow" presStyleCnt="0">
        <dgm:presLayoutVars>
          <dgm:dir/>
          <dgm:resizeHandles val="exact"/>
        </dgm:presLayoutVars>
      </dgm:prSet>
      <dgm:spPr/>
    </dgm:pt>
    <dgm:pt modelId="{F55095F2-BC49-4C0D-A3D9-51A10CACCE5B}" type="pres">
      <dgm:prSet presAssocID="{4DCD3E62-FED3-47C9-9F72-6A8A4365D990}" presName="comp" presStyleCnt="0"/>
      <dgm:spPr/>
    </dgm:pt>
    <dgm:pt modelId="{FEA7E394-210C-4EBF-B76E-2871C3509524}" type="pres">
      <dgm:prSet presAssocID="{4DCD3E62-FED3-47C9-9F72-6A8A4365D990}" presName="rect2" presStyleLbl="node1" presStyleIdx="0" presStyleCnt="4">
        <dgm:presLayoutVars>
          <dgm:bulletEnabled val="1"/>
        </dgm:presLayoutVars>
      </dgm:prSet>
      <dgm:spPr/>
    </dgm:pt>
    <dgm:pt modelId="{79A86345-4BE7-4800-B0FD-83F1E27789DB}" type="pres">
      <dgm:prSet presAssocID="{4DCD3E62-FED3-47C9-9F72-6A8A4365D990}" presName="rect1" presStyleLbl="lnNode1" presStyleIdx="0" presStyleCnt="4"/>
      <dgm:spPr>
        <a:blipFill rotWithShape="1">
          <a:blip xmlns:r="http://schemas.openxmlformats.org/officeDocument/2006/relationships" r:embed="rId1"/>
          <a:srcRect/>
          <a:stretch>
            <a:fillRect l="-17000" r="-17000"/>
          </a:stretch>
        </a:blipFill>
      </dgm:spPr>
    </dgm:pt>
    <dgm:pt modelId="{BA192DE3-F66E-4706-9DE9-62C63A4AEBC4}" type="pres">
      <dgm:prSet presAssocID="{E0BC0C47-18A9-42D4-85F1-7F96A9ACD2B7}" presName="sibTrans" presStyleCnt="0"/>
      <dgm:spPr/>
    </dgm:pt>
    <dgm:pt modelId="{902AE8A2-3E6B-4200-A53C-3F8743C098F6}" type="pres">
      <dgm:prSet presAssocID="{69B10650-8F00-4C5A-8A58-FE5A9ED90C79}" presName="comp" presStyleCnt="0"/>
      <dgm:spPr/>
    </dgm:pt>
    <dgm:pt modelId="{6674687E-E764-4CDB-9D11-200E7039C7A9}" type="pres">
      <dgm:prSet presAssocID="{69B10650-8F00-4C5A-8A58-FE5A9ED90C79}" presName="rect2" presStyleLbl="node1" presStyleIdx="1" presStyleCnt="4">
        <dgm:presLayoutVars>
          <dgm:bulletEnabled val="1"/>
        </dgm:presLayoutVars>
      </dgm:prSet>
      <dgm:spPr/>
    </dgm:pt>
    <dgm:pt modelId="{9C22F216-1585-4870-9818-F409FD4BFF8A}" type="pres">
      <dgm:prSet presAssocID="{69B10650-8F00-4C5A-8A58-FE5A9ED90C79}" presName="rect1" presStyleLbl="lnNode1" presStyleIdx="1" presStyleCnt="4"/>
      <dgm:spPr>
        <a:blipFill rotWithShape="1">
          <a:blip xmlns:r="http://schemas.openxmlformats.org/officeDocument/2006/relationships" r:embed="rId2"/>
          <a:srcRect/>
          <a:stretch>
            <a:fillRect l="-17000" r="-17000"/>
          </a:stretch>
        </a:blipFill>
      </dgm:spPr>
    </dgm:pt>
    <dgm:pt modelId="{6C0560ED-053F-4D36-B8A6-DCA3F7081036}" type="pres">
      <dgm:prSet presAssocID="{420CFEB2-7E38-4F11-8F3F-1470C5CC5FB1}" presName="sibTrans" presStyleCnt="0"/>
      <dgm:spPr/>
    </dgm:pt>
    <dgm:pt modelId="{E0FAC519-CA54-4484-8F9B-C66484753FB0}" type="pres">
      <dgm:prSet presAssocID="{DB87E082-949E-48E2-A6E0-2CBDE379A2CB}" presName="comp" presStyleCnt="0"/>
      <dgm:spPr/>
    </dgm:pt>
    <dgm:pt modelId="{85C66361-AB2A-40C1-A7F5-B7616270D5C1}" type="pres">
      <dgm:prSet presAssocID="{DB87E082-949E-48E2-A6E0-2CBDE379A2CB}" presName="rect2" presStyleLbl="node1" presStyleIdx="2" presStyleCnt="4">
        <dgm:presLayoutVars>
          <dgm:bulletEnabled val="1"/>
        </dgm:presLayoutVars>
      </dgm:prSet>
      <dgm:spPr/>
    </dgm:pt>
    <dgm:pt modelId="{E13EC2F8-16FE-4535-8D3F-55BA651D164D}" type="pres">
      <dgm:prSet presAssocID="{DB87E082-949E-48E2-A6E0-2CBDE379A2CB}" presName="rect1" presStyleLbl="lnNode1" presStyleIdx="2" presStyleCnt="4"/>
      <dgm:spPr>
        <a:blipFill rotWithShape="1">
          <a:blip xmlns:r="http://schemas.openxmlformats.org/officeDocument/2006/relationships" r:embed="rId3"/>
          <a:srcRect/>
          <a:stretch>
            <a:fillRect l="-31000" r="-31000"/>
          </a:stretch>
        </a:blipFill>
      </dgm:spPr>
    </dgm:pt>
    <dgm:pt modelId="{27A5B779-2D8A-460F-870D-1ED12A21DBD4}" type="pres">
      <dgm:prSet presAssocID="{BE0D7E2F-3E4A-49F2-91B2-BD59E94AA892}" presName="sibTrans" presStyleCnt="0"/>
      <dgm:spPr/>
    </dgm:pt>
    <dgm:pt modelId="{417C7C80-8127-46CE-8F8A-958D93CFF192}" type="pres">
      <dgm:prSet presAssocID="{3090DE83-AE42-4A08-8C20-9D60D55CDE99}" presName="comp" presStyleCnt="0"/>
      <dgm:spPr/>
    </dgm:pt>
    <dgm:pt modelId="{2AB91673-942D-48F8-A96C-59DA29C69033}" type="pres">
      <dgm:prSet presAssocID="{3090DE83-AE42-4A08-8C20-9D60D55CDE99}" presName="rect2" presStyleLbl="node1" presStyleIdx="3" presStyleCnt="4">
        <dgm:presLayoutVars>
          <dgm:bulletEnabled val="1"/>
        </dgm:presLayoutVars>
      </dgm:prSet>
      <dgm:spPr/>
    </dgm:pt>
    <dgm:pt modelId="{7932A458-6EE8-4006-918F-CDDF30F8B373}" type="pres">
      <dgm:prSet presAssocID="{3090DE83-AE42-4A08-8C20-9D60D55CDE99}" presName="rect1" presStyleLbl="lnNode1" presStyleIdx="3" presStyleCnt="4"/>
      <dgm:spPr>
        <a:blipFill rotWithShape="1">
          <a:blip xmlns:r="http://schemas.openxmlformats.org/officeDocument/2006/relationships" r:embed="rId4"/>
          <a:srcRect/>
          <a:stretch>
            <a:fillRect l="-4000" r="-4000"/>
          </a:stretch>
        </a:blipFill>
      </dgm:spPr>
    </dgm:pt>
  </dgm:ptLst>
  <dgm:cxnLst>
    <dgm:cxn modelId="{41EFCD2D-78BA-434C-A78B-B9EF7AC77655}" srcId="{507B3B63-486C-4E25-8D84-FAE5AF620C65}" destId="{3090DE83-AE42-4A08-8C20-9D60D55CDE99}" srcOrd="3" destOrd="0" parTransId="{A1FFDB0D-17A2-4417-9086-07A37B264C39}" sibTransId="{EA205042-F923-4E7B-BBB5-EA7DF5058090}"/>
    <dgm:cxn modelId="{CED46330-8F05-4120-AFF9-FE9BE75E5919}" type="presOf" srcId="{4DCD3E62-FED3-47C9-9F72-6A8A4365D990}" destId="{FEA7E394-210C-4EBF-B76E-2871C3509524}" srcOrd="0" destOrd="0" presId="urn:microsoft.com/office/officeart/2008/layout/AlternatingPictureBlocks"/>
    <dgm:cxn modelId="{2F674B6C-65DB-4CC2-8550-6ABEB70D5CE7}" type="presOf" srcId="{69B10650-8F00-4C5A-8A58-FE5A9ED90C79}" destId="{6674687E-E764-4CDB-9D11-200E7039C7A9}" srcOrd="0" destOrd="0" presId="urn:microsoft.com/office/officeart/2008/layout/AlternatingPictureBlocks"/>
    <dgm:cxn modelId="{4E71CA70-329F-40CE-A208-840EBCFE181F}" srcId="{507B3B63-486C-4E25-8D84-FAE5AF620C65}" destId="{69B10650-8F00-4C5A-8A58-FE5A9ED90C79}" srcOrd="1" destOrd="0" parTransId="{A337985A-57D2-4CA8-AA88-4AF90F7EDB80}" sibTransId="{420CFEB2-7E38-4F11-8F3F-1470C5CC5FB1}"/>
    <dgm:cxn modelId="{2C6B5174-F838-4EC4-8CE0-314A633DB944}" type="presOf" srcId="{3090DE83-AE42-4A08-8C20-9D60D55CDE99}" destId="{2AB91673-942D-48F8-A96C-59DA29C69033}" srcOrd="0" destOrd="0" presId="urn:microsoft.com/office/officeart/2008/layout/AlternatingPictureBlocks"/>
    <dgm:cxn modelId="{F8255678-9CB9-4E57-907C-916FC05A6E0D}" type="presOf" srcId="{DB87E082-949E-48E2-A6E0-2CBDE379A2CB}" destId="{85C66361-AB2A-40C1-A7F5-B7616270D5C1}" srcOrd="0" destOrd="0" presId="urn:microsoft.com/office/officeart/2008/layout/AlternatingPictureBlocks"/>
    <dgm:cxn modelId="{0F1E6D86-986C-414F-A704-9A8607824853}" srcId="{507B3B63-486C-4E25-8D84-FAE5AF620C65}" destId="{DB87E082-949E-48E2-A6E0-2CBDE379A2CB}" srcOrd="2" destOrd="0" parTransId="{52324638-CC3F-4489-AB8A-D379E5424E3D}" sibTransId="{BE0D7E2F-3E4A-49F2-91B2-BD59E94AA892}"/>
    <dgm:cxn modelId="{A8555093-1235-4676-AC81-2F1470BD4E37}" type="presOf" srcId="{507B3B63-486C-4E25-8D84-FAE5AF620C65}" destId="{B8DA7789-443D-4816-A97B-4DB756E704E1}" srcOrd="0" destOrd="0" presId="urn:microsoft.com/office/officeart/2008/layout/AlternatingPictureBlocks"/>
    <dgm:cxn modelId="{4F624BCB-8E93-455E-91BE-37514A1EA31E}" srcId="{507B3B63-486C-4E25-8D84-FAE5AF620C65}" destId="{4DCD3E62-FED3-47C9-9F72-6A8A4365D990}" srcOrd="0" destOrd="0" parTransId="{398534DB-D5B8-493F-AA67-A5840589B6F2}" sibTransId="{E0BC0C47-18A9-42D4-85F1-7F96A9ACD2B7}"/>
    <dgm:cxn modelId="{15FD78F2-3F30-4E14-BCE6-F51671CD20F1}" type="presParOf" srcId="{B8DA7789-443D-4816-A97B-4DB756E704E1}" destId="{F55095F2-BC49-4C0D-A3D9-51A10CACCE5B}" srcOrd="0" destOrd="0" presId="urn:microsoft.com/office/officeart/2008/layout/AlternatingPictureBlocks"/>
    <dgm:cxn modelId="{64523478-D7A8-4B32-98E9-F1903C4A03AB}" type="presParOf" srcId="{F55095F2-BC49-4C0D-A3D9-51A10CACCE5B}" destId="{FEA7E394-210C-4EBF-B76E-2871C3509524}" srcOrd="0" destOrd="0" presId="urn:microsoft.com/office/officeart/2008/layout/AlternatingPictureBlocks"/>
    <dgm:cxn modelId="{8FDF211E-9112-4FCC-86A4-05CB336497A2}" type="presParOf" srcId="{F55095F2-BC49-4C0D-A3D9-51A10CACCE5B}" destId="{79A86345-4BE7-4800-B0FD-83F1E27789DB}" srcOrd="1" destOrd="0" presId="urn:microsoft.com/office/officeart/2008/layout/AlternatingPictureBlocks"/>
    <dgm:cxn modelId="{F276D2CB-5A82-411A-8F12-6A799F78C839}" type="presParOf" srcId="{B8DA7789-443D-4816-A97B-4DB756E704E1}" destId="{BA192DE3-F66E-4706-9DE9-62C63A4AEBC4}" srcOrd="1" destOrd="0" presId="urn:microsoft.com/office/officeart/2008/layout/AlternatingPictureBlocks"/>
    <dgm:cxn modelId="{A03B5402-95D1-4D25-B444-0567178822AA}" type="presParOf" srcId="{B8DA7789-443D-4816-A97B-4DB756E704E1}" destId="{902AE8A2-3E6B-4200-A53C-3F8743C098F6}" srcOrd="2" destOrd="0" presId="urn:microsoft.com/office/officeart/2008/layout/AlternatingPictureBlocks"/>
    <dgm:cxn modelId="{4AD65995-01CB-4DFD-ADA4-3BF138F9FE4A}" type="presParOf" srcId="{902AE8A2-3E6B-4200-A53C-3F8743C098F6}" destId="{6674687E-E764-4CDB-9D11-200E7039C7A9}" srcOrd="0" destOrd="0" presId="urn:microsoft.com/office/officeart/2008/layout/AlternatingPictureBlocks"/>
    <dgm:cxn modelId="{8A586C88-6F0A-4A17-8F72-C352914F0DC6}" type="presParOf" srcId="{902AE8A2-3E6B-4200-A53C-3F8743C098F6}" destId="{9C22F216-1585-4870-9818-F409FD4BFF8A}" srcOrd="1" destOrd="0" presId="urn:microsoft.com/office/officeart/2008/layout/AlternatingPictureBlocks"/>
    <dgm:cxn modelId="{971C0296-55C7-4811-843B-174714C30D96}" type="presParOf" srcId="{B8DA7789-443D-4816-A97B-4DB756E704E1}" destId="{6C0560ED-053F-4D36-B8A6-DCA3F7081036}" srcOrd="3" destOrd="0" presId="urn:microsoft.com/office/officeart/2008/layout/AlternatingPictureBlocks"/>
    <dgm:cxn modelId="{4089AC47-B076-4067-9342-4BFDC2DF9F1C}" type="presParOf" srcId="{B8DA7789-443D-4816-A97B-4DB756E704E1}" destId="{E0FAC519-CA54-4484-8F9B-C66484753FB0}" srcOrd="4" destOrd="0" presId="urn:microsoft.com/office/officeart/2008/layout/AlternatingPictureBlocks"/>
    <dgm:cxn modelId="{D3CFC792-42C1-4E2D-A09D-70F8BC675816}" type="presParOf" srcId="{E0FAC519-CA54-4484-8F9B-C66484753FB0}" destId="{85C66361-AB2A-40C1-A7F5-B7616270D5C1}" srcOrd="0" destOrd="0" presId="urn:microsoft.com/office/officeart/2008/layout/AlternatingPictureBlocks"/>
    <dgm:cxn modelId="{1187F5D9-80DA-4CFA-856E-8CC15295736D}" type="presParOf" srcId="{E0FAC519-CA54-4484-8F9B-C66484753FB0}" destId="{E13EC2F8-16FE-4535-8D3F-55BA651D164D}" srcOrd="1" destOrd="0" presId="urn:microsoft.com/office/officeart/2008/layout/AlternatingPictureBlocks"/>
    <dgm:cxn modelId="{CF79DAFE-FFA7-43DF-B1B1-00A4998081D2}" type="presParOf" srcId="{B8DA7789-443D-4816-A97B-4DB756E704E1}" destId="{27A5B779-2D8A-460F-870D-1ED12A21DBD4}" srcOrd="5" destOrd="0" presId="urn:microsoft.com/office/officeart/2008/layout/AlternatingPictureBlocks"/>
    <dgm:cxn modelId="{E9FCD5CD-7865-4783-B76A-5F511F426897}" type="presParOf" srcId="{B8DA7789-443D-4816-A97B-4DB756E704E1}" destId="{417C7C80-8127-46CE-8F8A-958D93CFF192}" srcOrd="6" destOrd="0" presId="urn:microsoft.com/office/officeart/2008/layout/AlternatingPictureBlocks"/>
    <dgm:cxn modelId="{93E62059-181C-48B2-B5FA-BA93F762AE78}" type="presParOf" srcId="{417C7C80-8127-46CE-8F8A-958D93CFF192}" destId="{2AB91673-942D-48F8-A96C-59DA29C69033}" srcOrd="0" destOrd="0" presId="urn:microsoft.com/office/officeart/2008/layout/AlternatingPictureBlocks"/>
    <dgm:cxn modelId="{3E4ABAC6-CC2F-4A89-A406-97F9F5AE6EEE}" type="presParOf" srcId="{417C7C80-8127-46CE-8F8A-958D93CFF192}" destId="{7932A458-6EE8-4006-918F-CDDF30F8B373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B60BD96-4490-46B4-A532-4498AB82A9CD}" type="doc">
      <dgm:prSet loTypeId="urn:microsoft.com/office/officeart/2008/layout/PictureAccentList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9E149CD0-A876-4B5B-8BA5-17732729974B}">
      <dgm:prSet phldrT="[Текст]" custT="1"/>
      <dgm:spPr>
        <a:solidFill>
          <a:srgbClr val="FFCCFF"/>
        </a:solidFill>
      </dgm:spPr>
      <dgm:t>
        <a:bodyPr/>
        <a:lstStyle/>
        <a:p>
          <a:r>
            <a:rPr lang="ru-RU" sz="12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Иные межбюджетные трансферты</a:t>
          </a:r>
        </a:p>
      </dgm:t>
    </dgm:pt>
    <dgm:pt modelId="{8FA3EFCE-910B-4553-A29B-CD0830B0BAED}" type="parTrans" cxnId="{A824D6FD-16F6-499A-8A1B-A487DC82349B}">
      <dgm:prSet/>
      <dgm:spPr/>
      <dgm:t>
        <a:bodyPr/>
        <a:lstStyle/>
        <a:p>
          <a:endParaRPr lang="ru-RU"/>
        </a:p>
      </dgm:t>
    </dgm:pt>
    <dgm:pt modelId="{778628EF-CDF5-41E4-9358-1E66178FE7AD}" type="sibTrans" cxnId="{A824D6FD-16F6-499A-8A1B-A487DC82349B}">
      <dgm:prSet/>
      <dgm:spPr/>
      <dgm:t>
        <a:bodyPr/>
        <a:lstStyle/>
        <a:p>
          <a:endParaRPr lang="ru-RU"/>
        </a:p>
      </dgm:t>
    </dgm:pt>
    <dgm:pt modelId="{FCEF185D-1E0F-423A-8DFB-B0B9059C98D0}">
      <dgm:prSet phldrT="[Текст]" custT="1"/>
      <dgm:spPr>
        <a:solidFill>
          <a:srgbClr val="FFCCFF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Ежемесячное денежное вознаграждение за классное руководство педагогическим работникам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11770433,24 руб.</a:t>
          </a:r>
        </a:p>
      </dgm:t>
    </dgm:pt>
    <dgm:pt modelId="{CE19692D-B285-40AE-A817-279751773D9E}" type="parTrans" cxnId="{85B4F79B-E665-422F-AA86-E1FB96AA8DC2}">
      <dgm:prSet/>
      <dgm:spPr/>
      <dgm:t>
        <a:bodyPr/>
        <a:lstStyle/>
        <a:p>
          <a:endParaRPr lang="ru-RU"/>
        </a:p>
      </dgm:t>
    </dgm:pt>
    <dgm:pt modelId="{B4CB5935-1A1F-4A00-949A-5352FD5A4BE8}" type="sibTrans" cxnId="{85B4F79B-E665-422F-AA86-E1FB96AA8DC2}">
      <dgm:prSet/>
      <dgm:spPr/>
      <dgm:t>
        <a:bodyPr/>
        <a:lstStyle/>
        <a:p>
          <a:endParaRPr lang="ru-RU"/>
        </a:p>
      </dgm:t>
    </dgm:pt>
    <dgm:pt modelId="{26304A86-E127-49DB-8673-60FCCDF50921}" type="pres">
      <dgm:prSet presAssocID="{6B60BD96-4490-46B4-A532-4498AB82A9CD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BA090A5B-D793-44CA-869B-BCA0CBB487BC}" type="pres">
      <dgm:prSet presAssocID="{9E149CD0-A876-4B5B-8BA5-17732729974B}" presName="root" presStyleCnt="0">
        <dgm:presLayoutVars>
          <dgm:chMax/>
          <dgm:chPref val="4"/>
        </dgm:presLayoutVars>
      </dgm:prSet>
      <dgm:spPr/>
    </dgm:pt>
    <dgm:pt modelId="{BF01046C-E540-45F5-AF43-FE884AB77775}" type="pres">
      <dgm:prSet presAssocID="{9E149CD0-A876-4B5B-8BA5-17732729974B}" presName="rootComposite" presStyleCnt="0">
        <dgm:presLayoutVars/>
      </dgm:prSet>
      <dgm:spPr/>
    </dgm:pt>
    <dgm:pt modelId="{9ABDB64F-AAA9-4004-A3CF-F5039A738DBA}" type="pres">
      <dgm:prSet presAssocID="{9E149CD0-A876-4B5B-8BA5-17732729974B}" presName="rootText" presStyleLbl="node0" presStyleIdx="0" presStyleCnt="1">
        <dgm:presLayoutVars>
          <dgm:chMax/>
          <dgm:chPref val="4"/>
        </dgm:presLayoutVars>
      </dgm:prSet>
      <dgm:spPr/>
    </dgm:pt>
    <dgm:pt modelId="{9DA57391-DA9B-411F-95A9-5C12E775F916}" type="pres">
      <dgm:prSet presAssocID="{9E149CD0-A876-4B5B-8BA5-17732729974B}" presName="childShape" presStyleCnt="0">
        <dgm:presLayoutVars>
          <dgm:chMax val="0"/>
          <dgm:chPref val="0"/>
        </dgm:presLayoutVars>
      </dgm:prSet>
      <dgm:spPr/>
    </dgm:pt>
    <dgm:pt modelId="{4CD3EA71-FCCC-4DB5-A5F5-963241C88958}" type="pres">
      <dgm:prSet presAssocID="{FCEF185D-1E0F-423A-8DFB-B0B9059C98D0}" presName="childComposite" presStyleCnt="0">
        <dgm:presLayoutVars>
          <dgm:chMax val="0"/>
          <dgm:chPref val="0"/>
        </dgm:presLayoutVars>
      </dgm:prSet>
      <dgm:spPr/>
    </dgm:pt>
    <dgm:pt modelId="{3B46CCC4-E4F1-473E-8077-46B6C3BE8E9F}" type="pres">
      <dgm:prSet presAssocID="{FCEF185D-1E0F-423A-8DFB-B0B9059C98D0}" presName="Image" presStyleLbl="node1" presStyleIdx="0" presStyleCnt="1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7178CD8F-7DF9-4E7C-842B-5D42518BEC71}" type="pres">
      <dgm:prSet presAssocID="{FCEF185D-1E0F-423A-8DFB-B0B9059C98D0}" presName="childText" presStyleLbl="lnNode1" presStyleIdx="0" presStyleCnt="1">
        <dgm:presLayoutVars>
          <dgm:chMax val="0"/>
          <dgm:chPref val="0"/>
          <dgm:bulletEnabled val="1"/>
        </dgm:presLayoutVars>
      </dgm:prSet>
      <dgm:spPr/>
    </dgm:pt>
  </dgm:ptLst>
  <dgm:cxnLst>
    <dgm:cxn modelId="{FDDDF963-B526-4D2D-9F57-8C075874D6CB}" type="presOf" srcId="{9E149CD0-A876-4B5B-8BA5-17732729974B}" destId="{9ABDB64F-AAA9-4004-A3CF-F5039A738DBA}" srcOrd="0" destOrd="0" presId="urn:microsoft.com/office/officeart/2008/layout/PictureAccentList"/>
    <dgm:cxn modelId="{85B4F79B-E665-422F-AA86-E1FB96AA8DC2}" srcId="{9E149CD0-A876-4B5B-8BA5-17732729974B}" destId="{FCEF185D-1E0F-423A-8DFB-B0B9059C98D0}" srcOrd="0" destOrd="0" parTransId="{CE19692D-B285-40AE-A817-279751773D9E}" sibTransId="{B4CB5935-1A1F-4A00-949A-5352FD5A4BE8}"/>
    <dgm:cxn modelId="{490C54AA-AE2C-432D-9879-5DF8454C67E3}" type="presOf" srcId="{6B60BD96-4490-46B4-A532-4498AB82A9CD}" destId="{26304A86-E127-49DB-8673-60FCCDF50921}" srcOrd="0" destOrd="0" presId="urn:microsoft.com/office/officeart/2008/layout/PictureAccentList"/>
    <dgm:cxn modelId="{66FD73E7-7812-4BAD-AE08-FA8A05EC7EE0}" type="presOf" srcId="{FCEF185D-1E0F-423A-8DFB-B0B9059C98D0}" destId="{7178CD8F-7DF9-4E7C-842B-5D42518BEC71}" srcOrd="0" destOrd="0" presId="urn:microsoft.com/office/officeart/2008/layout/PictureAccentList"/>
    <dgm:cxn modelId="{A824D6FD-16F6-499A-8A1B-A487DC82349B}" srcId="{6B60BD96-4490-46B4-A532-4498AB82A9CD}" destId="{9E149CD0-A876-4B5B-8BA5-17732729974B}" srcOrd="0" destOrd="0" parTransId="{8FA3EFCE-910B-4553-A29B-CD0830B0BAED}" sibTransId="{778628EF-CDF5-41E4-9358-1E66178FE7AD}"/>
    <dgm:cxn modelId="{22225536-AEF2-49A9-9930-5B4E4FB204F3}" type="presParOf" srcId="{26304A86-E127-49DB-8673-60FCCDF50921}" destId="{BA090A5B-D793-44CA-869B-BCA0CBB487BC}" srcOrd="0" destOrd="0" presId="urn:microsoft.com/office/officeart/2008/layout/PictureAccentList"/>
    <dgm:cxn modelId="{AB2375E8-9F10-43FA-AF2E-554EDE0111A8}" type="presParOf" srcId="{BA090A5B-D793-44CA-869B-BCA0CBB487BC}" destId="{BF01046C-E540-45F5-AF43-FE884AB77775}" srcOrd="0" destOrd="0" presId="urn:microsoft.com/office/officeart/2008/layout/PictureAccentList"/>
    <dgm:cxn modelId="{2B18A64D-CDCF-4216-BAB4-C6D8800003D8}" type="presParOf" srcId="{BF01046C-E540-45F5-AF43-FE884AB77775}" destId="{9ABDB64F-AAA9-4004-A3CF-F5039A738DBA}" srcOrd="0" destOrd="0" presId="urn:microsoft.com/office/officeart/2008/layout/PictureAccentList"/>
    <dgm:cxn modelId="{AEE87B6D-584E-4F24-88C8-0CFE64D1D705}" type="presParOf" srcId="{BA090A5B-D793-44CA-869B-BCA0CBB487BC}" destId="{9DA57391-DA9B-411F-95A9-5C12E775F916}" srcOrd="1" destOrd="0" presId="urn:microsoft.com/office/officeart/2008/layout/PictureAccentList"/>
    <dgm:cxn modelId="{37E04DDA-38C5-4498-A032-389973B6854D}" type="presParOf" srcId="{9DA57391-DA9B-411F-95A9-5C12E775F916}" destId="{4CD3EA71-FCCC-4DB5-A5F5-963241C88958}" srcOrd="0" destOrd="0" presId="urn:microsoft.com/office/officeart/2008/layout/PictureAccentList"/>
    <dgm:cxn modelId="{D8E42FEF-AABB-4133-9329-53261D49DDAE}" type="presParOf" srcId="{4CD3EA71-FCCC-4DB5-A5F5-963241C88958}" destId="{3B46CCC4-E4F1-473E-8077-46B6C3BE8E9F}" srcOrd="0" destOrd="0" presId="urn:microsoft.com/office/officeart/2008/layout/PictureAccentList"/>
    <dgm:cxn modelId="{F23E77F9-B3DF-4226-BF7A-FCBF99BD060F}" type="presParOf" srcId="{4CD3EA71-FCCC-4DB5-A5F5-963241C88958}" destId="{7178CD8F-7DF9-4E7C-842B-5D42518BEC71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1C8219F-7E8A-43C4-8B5A-C60E300FFA3D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4A8F33E-7D1C-4A20-B1FE-D7E5736917E5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Получение общедоступного и бесплатного образования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178777632,81 руб.</a:t>
          </a: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884BF88-D31B-4056-81D9-5C47776B24B4}" type="parTrans" cxnId="{D583168D-2E3E-4233-846E-6FAC25EE2A8E}">
      <dgm:prSet/>
      <dgm:spPr/>
      <dgm:t>
        <a:bodyPr/>
        <a:lstStyle/>
        <a:p>
          <a:endParaRPr lang="ru-RU"/>
        </a:p>
      </dgm:t>
    </dgm:pt>
    <dgm:pt modelId="{D012E87B-18B5-436F-957A-BE57C2F15EC7}" type="sibTrans" cxnId="{D583168D-2E3E-4233-846E-6FAC25EE2A8E}">
      <dgm:prSet/>
      <dgm:spPr>
        <a:blipFill rotWithShape="0">
          <a:blip xmlns:r="http://schemas.openxmlformats.org/officeDocument/2006/relationships" r:embed="rId1"/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DD1DC69A-E245-4D66-96FA-679B359782C3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и обеспечение оздоровления и отдыха детей 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1388076,70 руб.</a:t>
          </a:r>
        </a:p>
      </dgm:t>
    </dgm:pt>
    <dgm:pt modelId="{CE9EB3C4-C91A-4876-8C18-872A1B06A061}" type="parTrans" cxnId="{F5B20095-B17A-471C-821E-CF1DD0FDD85E}">
      <dgm:prSet/>
      <dgm:spPr/>
      <dgm:t>
        <a:bodyPr/>
        <a:lstStyle/>
        <a:p>
          <a:endParaRPr lang="ru-RU"/>
        </a:p>
      </dgm:t>
    </dgm:pt>
    <dgm:pt modelId="{84B241E1-08D7-4BF2-ADC8-F0F7D01C7D4B}" type="sibTrans" cxnId="{F5B20095-B17A-471C-821E-CF1DD0FDD85E}">
      <dgm:prSet/>
      <dgm:spPr>
        <a:blipFill rotWithShape="0">
          <a:blip xmlns:r="http://schemas.openxmlformats.org/officeDocument/2006/relationships" r:embed="rId2"/>
          <a:srcRect/>
          <a:stretch>
            <a:fillRect l="-16000" r="-16000"/>
          </a:stretch>
        </a:blipFill>
      </dgm:spPr>
      <dgm:t>
        <a:bodyPr/>
        <a:lstStyle/>
        <a:p>
          <a:endParaRPr lang="ru-RU"/>
        </a:p>
      </dgm:t>
    </dgm:pt>
    <dgm:pt modelId="{8C6AFAC1-4484-40AA-9E99-C65963A51E7A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мер социальной поддержки педагогическим работникам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1011732,14 руб.</a:t>
          </a:r>
        </a:p>
      </dgm:t>
    </dgm:pt>
    <dgm:pt modelId="{EF97F49C-F58A-408D-AB77-98C4FB837CF8}" type="parTrans" cxnId="{446B9693-5CD9-4336-A778-7A7DB27D42A5}">
      <dgm:prSet/>
      <dgm:spPr/>
      <dgm:t>
        <a:bodyPr/>
        <a:lstStyle/>
        <a:p>
          <a:endParaRPr lang="ru-RU"/>
        </a:p>
      </dgm:t>
    </dgm:pt>
    <dgm:pt modelId="{EC7A8749-2C17-4022-81B1-DB504519CC34}" type="sibTrans" cxnId="{446B9693-5CD9-4336-A778-7A7DB27D42A5}">
      <dgm:prSet/>
      <dgm:spPr>
        <a:blipFill rotWithShape="0">
          <a:blip xmlns:r="http://schemas.openxmlformats.org/officeDocument/2006/relationships" r:embed="rId3"/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1959CCC8-DD84-4EFF-B75D-77DDB4388C7D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бесплатным питанием детей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11761895 руб.</a:t>
          </a:r>
        </a:p>
      </dgm:t>
    </dgm:pt>
    <dgm:pt modelId="{E2FAD6C8-26C0-457F-8EF3-40F28544F94E}" type="parTrans" cxnId="{89A608E8-0916-42ED-A221-CB7F9C4CEFE9}">
      <dgm:prSet/>
      <dgm:spPr/>
      <dgm:t>
        <a:bodyPr/>
        <a:lstStyle/>
        <a:p>
          <a:endParaRPr lang="ru-RU"/>
        </a:p>
      </dgm:t>
    </dgm:pt>
    <dgm:pt modelId="{50E9AA43-BB79-459C-9C17-55F0DF7A5401}" type="sibTrans" cxnId="{89A608E8-0916-42ED-A221-CB7F9C4CEFE9}">
      <dgm:prSet/>
      <dgm:spPr>
        <a:blipFill rotWithShape="0">
          <a:blip xmlns:r="http://schemas.openxmlformats.org/officeDocument/2006/relationships" r:embed="rId4"/>
          <a:srcRect/>
          <a:stretch>
            <a:fillRect l="-6000" r="-6000"/>
          </a:stretch>
        </a:blipFill>
      </dgm:spPr>
      <dgm:t>
        <a:bodyPr/>
        <a:lstStyle/>
        <a:p>
          <a:endParaRPr lang="ru-RU"/>
        </a:p>
      </dgm:t>
    </dgm:pt>
    <dgm:pt modelId="{8BA21301-C043-4C82-A354-DE8958830002}">
      <dgm:prSet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Компенсация части родительской платы за присмотр и уход за детьми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1679639,74 руб.</a:t>
          </a:r>
        </a:p>
      </dgm:t>
    </dgm:pt>
    <dgm:pt modelId="{C4FB5593-907C-4174-9024-F1FB16B2BB5B}" type="parTrans" cxnId="{BEE62DD7-14AB-4855-B66B-A69022696F8C}">
      <dgm:prSet/>
      <dgm:spPr/>
      <dgm:t>
        <a:bodyPr/>
        <a:lstStyle/>
        <a:p>
          <a:endParaRPr lang="ru-RU"/>
        </a:p>
      </dgm:t>
    </dgm:pt>
    <dgm:pt modelId="{8DB98EB8-3864-4841-B9B4-CCC6FEA20A71}" type="sibTrans" cxnId="{BEE62DD7-14AB-4855-B66B-A69022696F8C}">
      <dgm:prSet/>
      <dgm:spPr>
        <a:blipFill rotWithShape="0">
          <a:blip xmlns:r="http://schemas.openxmlformats.org/officeDocument/2006/relationships" r:embed="rId5"/>
          <a:srcRect/>
          <a:stretch>
            <a:fillRect l="-6000" r="-6000"/>
          </a:stretch>
        </a:blipFill>
      </dgm:spPr>
      <dgm:t>
        <a:bodyPr/>
        <a:lstStyle/>
        <a:p>
          <a:endParaRPr lang="ru-RU"/>
        </a:p>
      </dgm:t>
    </dgm:pt>
    <dgm:pt modelId="{86DACCB5-6C86-41DE-BE30-3B6AE47D573D}" type="pres">
      <dgm:prSet presAssocID="{C1C8219F-7E8A-43C4-8B5A-C60E300FFA3D}" presName="Name0" presStyleCnt="0">
        <dgm:presLayoutVars>
          <dgm:chMax/>
          <dgm:chPref/>
          <dgm:dir/>
          <dgm:animLvl val="lvl"/>
        </dgm:presLayoutVars>
      </dgm:prSet>
      <dgm:spPr/>
    </dgm:pt>
    <dgm:pt modelId="{A8A29E83-CC33-41C6-B013-C7FBE371E5D1}" type="pres">
      <dgm:prSet presAssocID="{B4A8F33E-7D1C-4A20-B1FE-D7E5736917E5}" presName="composite" presStyleCnt="0"/>
      <dgm:spPr/>
    </dgm:pt>
    <dgm:pt modelId="{66194617-8C6B-4579-871B-F786E6AEC3FC}" type="pres">
      <dgm:prSet presAssocID="{B4A8F33E-7D1C-4A20-B1FE-D7E5736917E5}" presName="Parent1" presStyleLbl="node1" presStyleIdx="0" presStyleCnt="10" custScaleX="134996">
        <dgm:presLayoutVars>
          <dgm:chMax val="1"/>
          <dgm:chPref val="1"/>
          <dgm:bulletEnabled val="1"/>
        </dgm:presLayoutVars>
      </dgm:prSet>
      <dgm:spPr/>
    </dgm:pt>
    <dgm:pt modelId="{3E93FC30-A29C-4AD7-89CF-5A02A23CF393}" type="pres">
      <dgm:prSet presAssocID="{B4A8F33E-7D1C-4A20-B1FE-D7E5736917E5}" presName="Childtext1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F18A8B38-D9B8-4390-BBF0-5F23288E735B}" type="pres">
      <dgm:prSet presAssocID="{B4A8F33E-7D1C-4A20-B1FE-D7E5736917E5}" presName="BalanceSpacing" presStyleCnt="0"/>
      <dgm:spPr/>
    </dgm:pt>
    <dgm:pt modelId="{9ABC844D-1083-4850-B18C-F6FFAC29BC6A}" type="pres">
      <dgm:prSet presAssocID="{B4A8F33E-7D1C-4A20-B1FE-D7E5736917E5}" presName="BalanceSpacing1" presStyleCnt="0"/>
      <dgm:spPr/>
    </dgm:pt>
    <dgm:pt modelId="{482018EF-BE60-4617-91FD-AA5321FC564D}" type="pres">
      <dgm:prSet presAssocID="{D012E87B-18B5-436F-957A-BE57C2F15EC7}" presName="Accent1Text" presStyleLbl="node1" presStyleIdx="1" presStyleCnt="10" custLinFactNeighborX="-9547" custLinFactNeighborY="502"/>
      <dgm:spPr/>
    </dgm:pt>
    <dgm:pt modelId="{2F462554-3425-4D5A-AEE4-92DF7656B90F}" type="pres">
      <dgm:prSet presAssocID="{D012E87B-18B5-436F-957A-BE57C2F15EC7}" presName="spaceBetweenRectangles" presStyleCnt="0"/>
      <dgm:spPr/>
    </dgm:pt>
    <dgm:pt modelId="{1B51636F-1BCD-44E8-9105-FF766BC1C7B3}" type="pres">
      <dgm:prSet presAssocID="{DD1DC69A-E245-4D66-96FA-679B359782C3}" presName="composite" presStyleCnt="0"/>
      <dgm:spPr/>
    </dgm:pt>
    <dgm:pt modelId="{EFBFB947-E303-4772-ABFE-7A5B6D1C9063}" type="pres">
      <dgm:prSet presAssocID="{DD1DC69A-E245-4D66-96FA-679B359782C3}" presName="Parent1" presStyleLbl="node1" presStyleIdx="2" presStyleCnt="10" custScaleX="128926">
        <dgm:presLayoutVars>
          <dgm:chMax val="1"/>
          <dgm:chPref val="1"/>
          <dgm:bulletEnabled val="1"/>
        </dgm:presLayoutVars>
      </dgm:prSet>
      <dgm:spPr/>
    </dgm:pt>
    <dgm:pt modelId="{F597EDC5-55CC-43B9-A4A6-DC7767A9D1BA}" type="pres">
      <dgm:prSet presAssocID="{DD1DC69A-E245-4D66-96FA-679B359782C3}" presName="Childtext1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30B71432-E6C1-4D11-90C5-15AF7A46CE17}" type="pres">
      <dgm:prSet presAssocID="{DD1DC69A-E245-4D66-96FA-679B359782C3}" presName="BalanceSpacing" presStyleCnt="0"/>
      <dgm:spPr/>
    </dgm:pt>
    <dgm:pt modelId="{FD17D1C3-26BB-4A7E-9E36-BDBBB86A791C}" type="pres">
      <dgm:prSet presAssocID="{DD1DC69A-E245-4D66-96FA-679B359782C3}" presName="BalanceSpacing1" presStyleCnt="0"/>
      <dgm:spPr/>
    </dgm:pt>
    <dgm:pt modelId="{CC9F7A1C-6AA5-4F2C-A2C8-2DCC806F3DAF}" type="pres">
      <dgm:prSet presAssocID="{84B241E1-08D7-4BF2-ADC8-F0F7D01C7D4B}" presName="Accent1Text" presStyleLbl="node1" presStyleIdx="3" presStyleCnt="10" custLinFactNeighborX="4774" custLinFactNeighborY="0"/>
      <dgm:spPr/>
    </dgm:pt>
    <dgm:pt modelId="{D4D91BF5-7952-4AF2-A087-5C29BB85116E}" type="pres">
      <dgm:prSet presAssocID="{84B241E1-08D7-4BF2-ADC8-F0F7D01C7D4B}" presName="spaceBetweenRectangles" presStyleCnt="0"/>
      <dgm:spPr/>
    </dgm:pt>
    <dgm:pt modelId="{8E1BFD82-AADC-4EE3-A73A-982ADB994263}" type="pres">
      <dgm:prSet presAssocID="{8C6AFAC1-4484-40AA-9E99-C65963A51E7A}" presName="composite" presStyleCnt="0"/>
      <dgm:spPr/>
    </dgm:pt>
    <dgm:pt modelId="{778ED261-2EF5-4D25-9D78-AA2A951995C9}" type="pres">
      <dgm:prSet presAssocID="{8C6AFAC1-4484-40AA-9E99-C65963A51E7A}" presName="Parent1" presStyleLbl="node1" presStyleIdx="4" presStyleCnt="10" custScaleX="128176">
        <dgm:presLayoutVars>
          <dgm:chMax val="1"/>
          <dgm:chPref val="1"/>
          <dgm:bulletEnabled val="1"/>
        </dgm:presLayoutVars>
      </dgm:prSet>
      <dgm:spPr/>
    </dgm:pt>
    <dgm:pt modelId="{70A5D8D1-C5B2-4D6D-BD61-62A50C6708F6}" type="pres">
      <dgm:prSet presAssocID="{8C6AFAC1-4484-40AA-9E99-C65963A51E7A}" presName="Childtext1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EFBA2A5F-90D5-4C89-8274-E216793EF939}" type="pres">
      <dgm:prSet presAssocID="{8C6AFAC1-4484-40AA-9E99-C65963A51E7A}" presName="BalanceSpacing" presStyleCnt="0"/>
      <dgm:spPr/>
    </dgm:pt>
    <dgm:pt modelId="{40ECB23A-5142-4DEA-8AAE-0D2AB357F7CB}" type="pres">
      <dgm:prSet presAssocID="{8C6AFAC1-4484-40AA-9E99-C65963A51E7A}" presName="BalanceSpacing1" presStyleCnt="0"/>
      <dgm:spPr/>
    </dgm:pt>
    <dgm:pt modelId="{42ACA9C5-3A65-4791-93E4-1A974A701515}" type="pres">
      <dgm:prSet presAssocID="{EC7A8749-2C17-4022-81B1-DB504519CC34}" presName="Accent1Text" presStyleLbl="node1" presStyleIdx="5" presStyleCnt="10" custLinFactNeighborX="-4774" custLinFactNeighborY="0"/>
      <dgm:spPr/>
    </dgm:pt>
    <dgm:pt modelId="{73AE0E84-07D8-4C5B-9908-010BCCB289C0}" type="pres">
      <dgm:prSet presAssocID="{EC7A8749-2C17-4022-81B1-DB504519CC34}" presName="spaceBetweenRectangles" presStyleCnt="0"/>
      <dgm:spPr/>
    </dgm:pt>
    <dgm:pt modelId="{AE059261-1D7C-4439-A4BF-837F045361F3}" type="pres">
      <dgm:prSet presAssocID="{1959CCC8-DD84-4EFF-B75D-77DDB4388C7D}" presName="composite" presStyleCnt="0"/>
      <dgm:spPr/>
    </dgm:pt>
    <dgm:pt modelId="{7CF9E581-7D32-4654-A3FD-663880BB01A6}" type="pres">
      <dgm:prSet presAssocID="{1959CCC8-DD84-4EFF-B75D-77DDB4388C7D}" presName="Parent1" presStyleLbl="node1" presStyleIdx="6" presStyleCnt="10" custScaleX="128176">
        <dgm:presLayoutVars>
          <dgm:chMax val="1"/>
          <dgm:chPref val="1"/>
          <dgm:bulletEnabled val="1"/>
        </dgm:presLayoutVars>
      </dgm:prSet>
      <dgm:spPr/>
    </dgm:pt>
    <dgm:pt modelId="{7DB4420C-2457-407D-87E8-3E4F7D157D54}" type="pres">
      <dgm:prSet presAssocID="{1959CCC8-DD84-4EFF-B75D-77DDB4388C7D}" presName="Childtext1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EC7B9B85-BD7E-4238-B948-68543DC12140}" type="pres">
      <dgm:prSet presAssocID="{1959CCC8-DD84-4EFF-B75D-77DDB4388C7D}" presName="BalanceSpacing" presStyleCnt="0"/>
      <dgm:spPr/>
    </dgm:pt>
    <dgm:pt modelId="{DB93D78A-AF39-46C1-95FF-0AA09B8D2DE2}" type="pres">
      <dgm:prSet presAssocID="{1959CCC8-DD84-4EFF-B75D-77DDB4388C7D}" presName="BalanceSpacing1" presStyleCnt="0"/>
      <dgm:spPr/>
    </dgm:pt>
    <dgm:pt modelId="{59A17251-7165-49B0-865C-BB4C1B7CDBC0}" type="pres">
      <dgm:prSet presAssocID="{50E9AA43-BB79-459C-9C17-55F0DF7A5401}" presName="Accent1Text" presStyleLbl="node1" presStyleIdx="7" presStyleCnt="10" custLinFactNeighborX="-4774" custLinFactNeighborY="0"/>
      <dgm:spPr/>
    </dgm:pt>
    <dgm:pt modelId="{6103D15A-4836-4C7A-9D62-BAA4807AFC7A}" type="pres">
      <dgm:prSet presAssocID="{50E9AA43-BB79-459C-9C17-55F0DF7A5401}" presName="spaceBetweenRectangles" presStyleCnt="0"/>
      <dgm:spPr/>
    </dgm:pt>
    <dgm:pt modelId="{809BF95C-BA64-403F-BDA0-3915F7F2E214}" type="pres">
      <dgm:prSet presAssocID="{8BA21301-C043-4C82-A354-DE8958830002}" presName="composite" presStyleCnt="0"/>
      <dgm:spPr/>
    </dgm:pt>
    <dgm:pt modelId="{7D65395C-8B3E-414D-91FE-E9EFA752FD07}" type="pres">
      <dgm:prSet presAssocID="{8BA21301-C043-4C82-A354-DE8958830002}" presName="Parent1" presStyleLbl="node1" presStyleIdx="8" presStyleCnt="10" custScaleX="156071" custLinFactNeighborX="20539" custLinFactNeighborY="-1176">
        <dgm:presLayoutVars>
          <dgm:chMax val="1"/>
          <dgm:chPref val="1"/>
          <dgm:bulletEnabled val="1"/>
        </dgm:presLayoutVars>
      </dgm:prSet>
      <dgm:spPr/>
    </dgm:pt>
    <dgm:pt modelId="{52302B7C-9631-4778-8952-D310AE99739E}" type="pres">
      <dgm:prSet presAssocID="{8BA21301-C043-4C82-A354-DE8958830002}" presName="Childtext1" presStyleLbl="revTx" presStyleIdx="4" presStyleCnt="5">
        <dgm:presLayoutVars>
          <dgm:chMax val="0"/>
          <dgm:chPref val="0"/>
          <dgm:bulletEnabled val="1"/>
        </dgm:presLayoutVars>
      </dgm:prSet>
      <dgm:spPr/>
    </dgm:pt>
    <dgm:pt modelId="{FB8E9F65-AF37-460E-91D5-1A15278D1A7E}" type="pres">
      <dgm:prSet presAssocID="{8BA21301-C043-4C82-A354-DE8958830002}" presName="BalanceSpacing" presStyleCnt="0"/>
      <dgm:spPr/>
    </dgm:pt>
    <dgm:pt modelId="{B89A678C-F3A5-4AE8-9D68-56DE0C045D72}" type="pres">
      <dgm:prSet presAssocID="{8BA21301-C043-4C82-A354-DE8958830002}" presName="BalanceSpacing1" presStyleCnt="0"/>
      <dgm:spPr/>
    </dgm:pt>
    <dgm:pt modelId="{68FF894F-78CF-4833-B0C8-85C18EB05130}" type="pres">
      <dgm:prSet presAssocID="{8DB98EB8-3864-4841-B9B4-CCC6FEA20A71}" presName="Accent1Text" presStyleLbl="node1" presStyleIdx="9" presStyleCnt="10" custScaleX="112449" custLinFactNeighborX="-4774" custLinFactNeighborY="0"/>
      <dgm:spPr/>
    </dgm:pt>
  </dgm:ptLst>
  <dgm:cxnLst>
    <dgm:cxn modelId="{52B6C518-7EEF-4BED-8978-2EDE789DFF09}" type="presOf" srcId="{8DB98EB8-3864-4841-B9B4-CCC6FEA20A71}" destId="{68FF894F-78CF-4833-B0C8-85C18EB05130}" srcOrd="0" destOrd="0" presId="urn:microsoft.com/office/officeart/2008/layout/AlternatingHexagons"/>
    <dgm:cxn modelId="{0367D629-D65A-45C4-A48C-175B8B77615E}" type="presOf" srcId="{50E9AA43-BB79-459C-9C17-55F0DF7A5401}" destId="{59A17251-7165-49B0-865C-BB4C1B7CDBC0}" srcOrd="0" destOrd="0" presId="urn:microsoft.com/office/officeart/2008/layout/AlternatingHexagons"/>
    <dgm:cxn modelId="{B6E0F43D-B716-4D0B-ADFD-BA6EE5D26FC1}" type="presOf" srcId="{D012E87B-18B5-436F-957A-BE57C2F15EC7}" destId="{482018EF-BE60-4617-91FD-AA5321FC564D}" srcOrd="0" destOrd="0" presId="urn:microsoft.com/office/officeart/2008/layout/AlternatingHexagons"/>
    <dgm:cxn modelId="{D583168D-2E3E-4233-846E-6FAC25EE2A8E}" srcId="{C1C8219F-7E8A-43C4-8B5A-C60E300FFA3D}" destId="{B4A8F33E-7D1C-4A20-B1FE-D7E5736917E5}" srcOrd="0" destOrd="0" parTransId="{7884BF88-D31B-4056-81D9-5C47776B24B4}" sibTransId="{D012E87B-18B5-436F-957A-BE57C2F15EC7}"/>
    <dgm:cxn modelId="{446B9693-5CD9-4336-A778-7A7DB27D42A5}" srcId="{C1C8219F-7E8A-43C4-8B5A-C60E300FFA3D}" destId="{8C6AFAC1-4484-40AA-9E99-C65963A51E7A}" srcOrd="2" destOrd="0" parTransId="{EF97F49C-F58A-408D-AB77-98C4FB837CF8}" sibTransId="{EC7A8749-2C17-4022-81B1-DB504519CC34}"/>
    <dgm:cxn modelId="{F5B20095-B17A-471C-821E-CF1DD0FDD85E}" srcId="{C1C8219F-7E8A-43C4-8B5A-C60E300FFA3D}" destId="{DD1DC69A-E245-4D66-96FA-679B359782C3}" srcOrd="1" destOrd="0" parTransId="{CE9EB3C4-C91A-4876-8C18-872A1B06A061}" sibTransId="{84B241E1-08D7-4BF2-ADC8-F0F7D01C7D4B}"/>
    <dgm:cxn modelId="{4A9AEEB5-83C5-42E5-848A-39AD38A5310B}" type="presOf" srcId="{8BA21301-C043-4C82-A354-DE8958830002}" destId="{7D65395C-8B3E-414D-91FE-E9EFA752FD07}" srcOrd="0" destOrd="0" presId="urn:microsoft.com/office/officeart/2008/layout/AlternatingHexagons"/>
    <dgm:cxn modelId="{D4172DBE-3309-44A5-85B3-AA35EE8BC04C}" type="presOf" srcId="{B4A8F33E-7D1C-4A20-B1FE-D7E5736917E5}" destId="{66194617-8C6B-4579-871B-F786E6AEC3FC}" srcOrd="0" destOrd="0" presId="urn:microsoft.com/office/officeart/2008/layout/AlternatingHexagons"/>
    <dgm:cxn modelId="{62E5C2D5-B646-4C89-B0CD-8CEFA2885670}" type="presOf" srcId="{1959CCC8-DD84-4EFF-B75D-77DDB4388C7D}" destId="{7CF9E581-7D32-4654-A3FD-663880BB01A6}" srcOrd="0" destOrd="0" presId="urn:microsoft.com/office/officeart/2008/layout/AlternatingHexagons"/>
    <dgm:cxn modelId="{BEE62DD7-14AB-4855-B66B-A69022696F8C}" srcId="{C1C8219F-7E8A-43C4-8B5A-C60E300FFA3D}" destId="{8BA21301-C043-4C82-A354-DE8958830002}" srcOrd="4" destOrd="0" parTransId="{C4FB5593-907C-4174-9024-F1FB16B2BB5B}" sibTransId="{8DB98EB8-3864-4841-B9B4-CCC6FEA20A71}"/>
    <dgm:cxn modelId="{AFE80EE5-9A71-4E78-A4E5-3E7106FA928D}" type="presOf" srcId="{8C6AFAC1-4484-40AA-9E99-C65963A51E7A}" destId="{778ED261-2EF5-4D25-9D78-AA2A951995C9}" srcOrd="0" destOrd="0" presId="urn:microsoft.com/office/officeart/2008/layout/AlternatingHexagons"/>
    <dgm:cxn modelId="{89A608E8-0916-42ED-A221-CB7F9C4CEFE9}" srcId="{C1C8219F-7E8A-43C4-8B5A-C60E300FFA3D}" destId="{1959CCC8-DD84-4EFF-B75D-77DDB4388C7D}" srcOrd="3" destOrd="0" parTransId="{E2FAD6C8-26C0-457F-8EF3-40F28544F94E}" sibTransId="{50E9AA43-BB79-459C-9C17-55F0DF7A5401}"/>
    <dgm:cxn modelId="{BC8D36EC-FB5A-4F22-BC8E-66E01865AD44}" type="presOf" srcId="{C1C8219F-7E8A-43C4-8B5A-C60E300FFA3D}" destId="{86DACCB5-6C86-41DE-BE30-3B6AE47D573D}" srcOrd="0" destOrd="0" presId="urn:microsoft.com/office/officeart/2008/layout/AlternatingHexagons"/>
    <dgm:cxn modelId="{FEB1BAEE-C9AF-420A-86D6-E3AF68D6360B}" type="presOf" srcId="{EC7A8749-2C17-4022-81B1-DB504519CC34}" destId="{42ACA9C5-3A65-4791-93E4-1A974A701515}" srcOrd="0" destOrd="0" presId="urn:microsoft.com/office/officeart/2008/layout/AlternatingHexagons"/>
    <dgm:cxn modelId="{80B6C7F2-E11A-4236-9C98-039C13792FA6}" type="presOf" srcId="{DD1DC69A-E245-4D66-96FA-679B359782C3}" destId="{EFBFB947-E303-4772-ABFE-7A5B6D1C9063}" srcOrd="0" destOrd="0" presId="urn:microsoft.com/office/officeart/2008/layout/AlternatingHexagons"/>
    <dgm:cxn modelId="{DBBF21F9-BADF-49E3-8266-5C34E021CFF9}" type="presOf" srcId="{84B241E1-08D7-4BF2-ADC8-F0F7D01C7D4B}" destId="{CC9F7A1C-6AA5-4F2C-A2C8-2DCC806F3DAF}" srcOrd="0" destOrd="0" presId="urn:microsoft.com/office/officeart/2008/layout/AlternatingHexagons"/>
    <dgm:cxn modelId="{BA8FC6D2-C398-4527-8D97-953A4ABB26F2}" type="presParOf" srcId="{86DACCB5-6C86-41DE-BE30-3B6AE47D573D}" destId="{A8A29E83-CC33-41C6-B013-C7FBE371E5D1}" srcOrd="0" destOrd="0" presId="urn:microsoft.com/office/officeart/2008/layout/AlternatingHexagons"/>
    <dgm:cxn modelId="{2E0F3812-0491-434D-9511-2261FD7D0A2E}" type="presParOf" srcId="{A8A29E83-CC33-41C6-B013-C7FBE371E5D1}" destId="{66194617-8C6B-4579-871B-F786E6AEC3FC}" srcOrd="0" destOrd="0" presId="urn:microsoft.com/office/officeart/2008/layout/AlternatingHexagons"/>
    <dgm:cxn modelId="{676EF2EB-E84A-4D0A-9B18-860ADA5BE5C5}" type="presParOf" srcId="{A8A29E83-CC33-41C6-B013-C7FBE371E5D1}" destId="{3E93FC30-A29C-4AD7-89CF-5A02A23CF393}" srcOrd="1" destOrd="0" presId="urn:microsoft.com/office/officeart/2008/layout/AlternatingHexagons"/>
    <dgm:cxn modelId="{E9E27AA0-105C-455D-A6C6-76F25FA05264}" type="presParOf" srcId="{A8A29E83-CC33-41C6-B013-C7FBE371E5D1}" destId="{F18A8B38-D9B8-4390-BBF0-5F23288E735B}" srcOrd="2" destOrd="0" presId="urn:microsoft.com/office/officeart/2008/layout/AlternatingHexagons"/>
    <dgm:cxn modelId="{1B80C7BE-F25E-42EA-A3E3-9342983D8160}" type="presParOf" srcId="{A8A29E83-CC33-41C6-B013-C7FBE371E5D1}" destId="{9ABC844D-1083-4850-B18C-F6FFAC29BC6A}" srcOrd="3" destOrd="0" presId="urn:microsoft.com/office/officeart/2008/layout/AlternatingHexagons"/>
    <dgm:cxn modelId="{C4E377CF-81D7-4337-811E-B78F218EE620}" type="presParOf" srcId="{A8A29E83-CC33-41C6-B013-C7FBE371E5D1}" destId="{482018EF-BE60-4617-91FD-AA5321FC564D}" srcOrd="4" destOrd="0" presId="urn:microsoft.com/office/officeart/2008/layout/AlternatingHexagons"/>
    <dgm:cxn modelId="{5B14DACB-6E26-421B-B1B5-24EAC7968A8C}" type="presParOf" srcId="{86DACCB5-6C86-41DE-BE30-3B6AE47D573D}" destId="{2F462554-3425-4D5A-AEE4-92DF7656B90F}" srcOrd="1" destOrd="0" presId="urn:microsoft.com/office/officeart/2008/layout/AlternatingHexagons"/>
    <dgm:cxn modelId="{226DAAEE-C36E-4137-8615-FFF9505AFA7D}" type="presParOf" srcId="{86DACCB5-6C86-41DE-BE30-3B6AE47D573D}" destId="{1B51636F-1BCD-44E8-9105-FF766BC1C7B3}" srcOrd="2" destOrd="0" presId="urn:microsoft.com/office/officeart/2008/layout/AlternatingHexagons"/>
    <dgm:cxn modelId="{9F700BB8-B37D-49CB-A3AD-50C583B81BCB}" type="presParOf" srcId="{1B51636F-1BCD-44E8-9105-FF766BC1C7B3}" destId="{EFBFB947-E303-4772-ABFE-7A5B6D1C9063}" srcOrd="0" destOrd="0" presId="urn:microsoft.com/office/officeart/2008/layout/AlternatingHexagons"/>
    <dgm:cxn modelId="{99F089FE-C6E6-4944-8D85-70825A98BB02}" type="presParOf" srcId="{1B51636F-1BCD-44E8-9105-FF766BC1C7B3}" destId="{F597EDC5-55CC-43B9-A4A6-DC7767A9D1BA}" srcOrd="1" destOrd="0" presId="urn:microsoft.com/office/officeart/2008/layout/AlternatingHexagons"/>
    <dgm:cxn modelId="{211619B0-03F7-4F6F-A0CC-DB5593ECE5D3}" type="presParOf" srcId="{1B51636F-1BCD-44E8-9105-FF766BC1C7B3}" destId="{30B71432-E6C1-4D11-90C5-15AF7A46CE17}" srcOrd="2" destOrd="0" presId="urn:microsoft.com/office/officeart/2008/layout/AlternatingHexagons"/>
    <dgm:cxn modelId="{EA90EB9E-C427-4C2D-AC05-23265F6BED02}" type="presParOf" srcId="{1B51636F-1BCD-44E8-9105-FF766BC1C7B3}" destId="{FD17D1C3-26BB-4A7E-9E36-BDBBB86A791C}" srcOrd="3" destOrd="0" presId="urn:microsoft.com/office/officeart/2008/layout/AlternatingHexagons"/>
    <dgm:cxn modelId="{72C792C1-7C67-4D2A-A2E5-A341C1EE51EB}" type="presParOf" srcId="{1B51636F-1BCD-44E8-9105-FF766BC1C7B3}" destId="{CC9F7A1C-6AA5-4F2C-A2C8-2DCC806F3DAF}" srcOrd="4" destOrd="0" presId="urn:microsoft.com/office/officeart/2008/layout/AlternatingHexagons"/>
    <dgm:cxn modelId="{38F8481B-7D01-4299-939D-21287C6754BB}" type="presParOf" srcId="{86DACCB5-6C86-41DE-BE30-3B6AE47D573D}" destId="{D4D91BF5-7952-4AF2-A087-5C29BB85116E}" srcOrd="3" destOrd="0" presId="urn:microsoft.com/office/officeart/2008/layout/AlternatingHexagons"/>
    <dgm:cxn modelId="{C1C43BEB-094D-4699-85A1-6CE92DBB9B11}" type="presParOf" srcId="{86DACCB5-6C86-41DE-BE30-3B6AE47D573D}" destId="{8E1BFD82-AADC-4EE3-A73A-982ADB994263}" srcOrd="4" destOrd="0" presId="urn:microsoft.com/office/officeart/2008/layout/AlternatingHexagons"/>
    <dgm:cxn modelId="{BF7AD4F6-E142-415D-93FE-B42683637C8B}" type="presParOf" srcId="{8E1BFD82-AADC-4EE3-A73A-982ADB994263}" destId="{778ED261-2EF5-4D25-9D78-AA2A951995C9}" srcOrd="0" destOrd="0" presId="urn:microsoft.com/office/officeart/2008/layout/AlternatingHexagons"/>
    <dgm:cxn modelId="{82B27F61-AB4A-4827-9269-A025DA6A0D0A}" type="presParOf" srcId="{8E1BFD82-AADC-4EE3-A73A-982ADB994263}" destId="{70A5D8D1-C5B2-4D6D-BD61-62A50C6708F6}" srcOrd="1" destOrd="0" presId="urn:microsoft.com/office/officeart/2008/layout/AlternatingHexagons"/>
    <dgm:cxn modelId="{CCF53C02-363B-4DEA-A577-9179C6BADB79}" type="presParOf" srcId="{8E1BFD82-AADC-4EE3-A73A-982ADB994263}" destId="{EFBA2A5F-90D5-4C89-8274-E216793EF939}" srcOrd="2" destOrd="0" presId="urn:microsoft.com/office/officeart/2008/layout/AlternatingHexagons"/>
    <dgm:cxn modelId="{3D06201C-E8BA-4D1E-89A4-E6E57A2D4423}" type="presParOf" srcId="{8E1BFD82-AADC-4EE3-A73A-982ADB994263}" destId="{40ECB23A-5142-4DEA-8AAE-0D2AB357F7CB}" srcOrd="3" destOrd="0" presId="urn:microsoft.com/office/officeart/2008/layout/AlternatingHexagons"/>
    <dgm:cxn modelId="{A2D98797-A415-46EF-9A7B-4BD314BF57C5}" type="presParOf" srcId="{8E1BFD82-AADC-4EE3-A73A-982ADB994263}" destId="{42ACA9C5-3A65-4791-93E4-1A974A701515}" srcOrd="4" destOrd="0" presId="urn:microsoft.com/office/officeart/2008/layout/AlternatingHexagons"/>
    <dgm:cxn modelId="{699B998F-D034-4C49-8054-4EC1BF1E4C7C}" type="presParOf" srcId="{86DACCB5-6C86-41DE-BE30-3B6AE47D573D}" destId="{73AE0E84-07D8-4C5B-9908-010BCCB289C0}" srcOrd="5" destOrd="0" presId="urn:microsoft.com/office/officeart/2008/layout/AlternatingHexagons"/>
    <dgm:cxn modelId="{72D965A4-4597-4356-915A-79899D485443}" type="presParOf" srcId="{86DACCB5-6C86-41DE-BE30-3B6AE47D573D}" destId="{AE059261-1D7C-4439-A4BF-837F045361F3}" srcOrd="6" destOrd="0" presId="urn:microsoft.com/office/officeart/2008/layout/AlternatingHexagons"/>
    <dgm:cxn modelId="{9EB373D9-053F-4984-9267-D7148DD862C5}" type="presParOf" srcId="{AE059261-1D7C-4439-A4BF-837F045361F3}" destId="{7CF9E581-7D32-4654-A3FD-663880BB01A6}" srcOrd="0" destOrd="0" presId="urn:microsoft.com/office/officeart/2008/layout/AlternatingHexagons"/>
    <dgm:cxn modelId="{C1208946-6624-406F-A195-3553BAC71D82}" type="presParOf" srcId="{AE059261-1D7C-4439-A4BF-837F045361F3}" destId="{7DB4420C-2457-407D-87E8-3E4F7D157D54}" srcOrd="1" destOrd="0" presId="urn:microsoft.com/office/officeart/2008/layout/AlternatingHexagons"/>
    <dgm:cxn modelId="{1963CF0D-D711-49A3-848A-90E67EB361D6}" type="presParOf" srcId="{AE059261-1D7C-4439-A4BF-837F045361F3}" destId="{EC7B9B85-BD7E-4238-B948-68543DC12140}" srcOrd="2" destOrd="0" presId="urn:microsoft.com/office/officeart/2008/layout/AlternatingHexagons"/>
    <dgm:cxn modelId="{3249F7CB-D561-42BD-95E1-128052B86E49}" type="presParOf" srcId="{AE059261-1D7C-4439-A4BF-837F045361F3}" destId="{DB93D78A-AF39-46C1-95FF-0AA09B8D2DE2}" srcOrd="3" destOrd="0" presId="urn:microsoft.com/office/officeart/2008/layout/AlternatingHexagons"/>
    <dgm:cxn modelId="{45523F09-3B90-4C31-A449-29A714141F98}" type="presParOf" srcId="{AE059261-1D7C-4439-A4BF-837F045361F3}" destId="{59A17251-7165-49B0-865C-BB4C1B7CDBC0}" srcOrd="4" destOrd="0" presId="urn:microsoft.com/office/officeart/2008/layout/AlternatingHexagons"/>
    <dgm:cxn modelId="{9A640FDF-F72D-4740-850B-ACC9102774C6}" type="presParOf" srcId="{86DACCB5-6C86-41DE-BE30-3B6AE47D573D}" destId="{6103D15A-4836-4C7A-9D62-BAA4807AFC7A}" srcOrd="7" destOrd="0" presId="urn:microsoft.com/office/officeart/2008/layout/AlternatingHexagons"/>
    <dgm:cxn modelId="{8CE1901B-93E4-4E7B-A4A0-0E52E7B2B03F}" type="presParOf" srcId="{86DACCB5-6C86-41DE-BE30-3B6AE47D573D}" destId="{809BF95C-BA64-403F-BDA0-3915F7F2E214}" srcOrd="8" destOrd="0" presId="urn:microsoft.com/office/officeart/2008/layout/AlternatingHexagons"/>
    <dgm:cxn modelId="{5735A31F-4DD6-424B-8FDE-7622BB311FEE}" type="presParOf" srcId="{809BF95C-BA64-403F-BDA0-3915F7F2E214}" destId="{7D65395C-8B3E-414D-91FE-E9EFA752FD07}" srcOrd="0" destOrd="0" presId="urn:microsoft.com/office/officeart/2008/layout/AlternatingHexagons"/>
    <dgm:cxn modelId="{0362C290-7763-4E86-8EC0-6B33E9D4820B}" type="presParOf" srcId="{809BF95C-BA64-403F-BDA0-3915F7F2E214}" destId="{52302B7C-9631-4778-8952-D310AE99739E}" srcOrd="1" destOrd="0" presId="urn:microsoft.com/office/officeart/2008/layout/AlternatingHexagons"/>
    <dgm:cxn modelId="{74EF088A-245C-4912-BA1A-8DE2CBC329C1}" type="presParOf" srcId="{809BF95C-BA64-403F-BDA0-3915F7F2E214}" destId="{FB8E9F65-AF37-460E-91D5-1A15278D1A7E}" srcOrd="2" destOrd="0" presId="urn:microsoft.com/office/officeart/2008/layout/AlternatingHexagons"/>
    <dgm:cxn modelId="{DBD7E465-1E53-45E6-9ECC-FFB8F9CAFEC3}" type="presParOf" srcId="{809BF95C-BA64-403F-BDA0-3915F7F2E214}" destId="{B89A678C-F3A5-4AE8-9D68-56DE0C045D72}" srcOrd="3" destOrd="0" presId="urn:microsoft.com/office/officeart/2008/layout/AlternatingHexagons"/>
    <dgm:cxn modelId="{96B1D6B1-B37E-43A2-90DB-1C733ABAA4FD}" type="presParOf" srcId="{809BF95C-BA64-403F-BDA0-3915F7F2E214}" destId="{68FF894F-78CF-4833-B0C8-85C18EB05130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A759415-CCA0-4B3B-8BC2-17C0B6ED1D8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6357A9-119F-4302-826B-9486372566B0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детей – сирот и детей, оставшихся без попечения родителей жилыми помещениями</a:t>
          </a:r>
        </a:p>
        <a:p>
          <a:pPr algn="ctr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4913057,87 руб.</a:t>
          </a:r>
        </a:p>
        <a:p>
          <a:pPr algn="l"/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FD2F05F-97DC-4A0F-908A-A14BF0E86BD1}" type="parTrans" cxnId="{AFA0D605-FC51-469A-A185-6AB741669A2A}">
      <dgm:prSet/>
      <dgm:spPr/>
      <dgm:t>
        <a:bodyPr/>
        <a:lstStyle/>
        <a:p>
          <a:endParaRPr lang="ru-RU"/>
        </a:p>
      </dgm:t>
    </dgm:pt>
    <dgm:pt modelId="{77B70743-C00A-44A3-B69D-B5B8D358932D}" type="sibTrans" cxnId="{AFA0D605-FC51-469A-A185-6AB741669A2A}">
      <dgm:prSet/>
      <dgm:spPr/>
      <dgm:t>
        <a:bodyPr/>
        <a:lstStyle/>
        <a:p>
          <a:endParaRPr lang="ru-RU"/>
        </a:p>
      </dgm:t>
    </dgm:pt>
    <dgm:pt modelId="{52E5B722-4AF7-43A7-AB6D-5F6A751C8AEA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поддержка детей, оставшихся без попечения родителей и лиц, принявших на воспитание в семью детей, оставшихся без попечения родителей</a:t>
          </a:r>
        </a:p>
        <a:p>
          <a:pPr algn="ctr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18142863,60 руб.</a:t>
          </a:r>
        </a:p>
      </dgm:t>
    </dgm:pt>
    <dgm:pt modelId="{625E8619-8A08-4B47-8B4C-1AE6C542F52E}" type="parTrans" cxnId="{6258C105-DE29-4858-9517-47E77CE39E8B}">
      <dgm:prSet/>
      <dgm:spPr/>
      <dgm:t>
        <a:bodyPr/>
        <a:lstStyle/>
        <a:p>
          <a:endParaRPr lang="ru-RU"/>
        </a:p>
      </dgm:t>
    </dgm:pt>
    <dgm:pt modelId="{7CAE4AB4-42AC-4915-BAE3-97651E59A8BE}" type="sibTrans" cxnId="{6258C105-DE29-4858-9517-47E77CE39E8B}">
      <dgm:prSet/>
      <dgm:spPr/>
      <dgm:t>
        <a:bodyPr/>
        <a:lstStyle/>
        <a:p>
          <a:endParaRPr lang="ru-RU"/>
        </a:p>
      </dgm:t>
    </dgm:pt>
    <dgm:pt modelId="{1C849034-9EFC-4BED-935D-9AFEBEBF87E3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реализацию полномочий органов опеки и попечительства в отношении несовершеннолетних</a:t>
          </a:r>
        </a:p>
        <a:p>
          <a:pPr algn="ctr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1950219 руб.</a:t>
          </a:r>
        </a:p>
      </dgm:t>
    </dgm:pt>
    <dgm:pt modelId="{DD7543A2-1B6A-48FA-893B-E1608E1186F0}" type="parTrans" cxnId="{4B568F92-18AF-4D8F-91D3-51949CB5780E}">
      <dgm:prSet/>
      <dgm:spPr/>
      <dgm:t>
        <a:bodyPr/>
        <a:lstStyle/>
        <a:p>
          <a:endParaRPr lang="ru-RU"/>
        </a:p>
      </dgm:t>
    </dgm:pt>
    <dgm:pt modelId="{8D5CADD0-4149-4380-8380-25880B34CC70}" type="sibTrans" cxnId="{4B568F92-18AF-4D8F-91D3-51949CB5780E}">
      <dgm:prSet/>
      <dgm:spPr/>
      <dgm:t>
        <a:bodyPr/>
        <a:lstStyle/>
        <a:p>
          <a:endParaRPr lang="ru-RU"/>
        </a:p>
      </dgm:t>
    </dgm:pt>
    <dgm:pt modelId="{C6A52A40-BEB3-4F50-886D-5EC1C86746CC}" type="pres">
      <dgm:prSet presAssocID="{1A759415-CCA0-4B3B-8BC2-17C0B6ED1D85}" presName="Name0" presStyleCnt="0">
        <dgm:presLayoutVars>
          <dgm:chMax val="7"/>
          <dgm:chPref val="7"/>
          <dgm:dir/>
        </dgm:presLayoutVars>
      </dgm:prSet>
      <dgm:spPr/>
    </dgm:pt>
    <dgm:pt modelId="{5DCA5E56-E2C7-4D54-8A09-C65E12CCCE02}" type="pres">
      <dgm:prSet presAssocID="{1A759415-CCA0-4B3B-8BC2-17C0B6ED1D85}" presName="Name1" presStyleCnt="0"/>
      <dgm:spPr/>
    </dgm:pt>
    <dgm:pt modelId="{1B2CB711-E437-46D7-BB83-91FEB34BF71F}" type="pres">
      <dgm:prSet presAssocID="{1A759415-CCA0-4B3B-8BC2-17C0B6ED1D85}" presName="cycle" presStyleCnt="0"/>
      <dgm:spPr/>
    </dgm:pt>
    <dgm:pt modelId="{44614887-8794-4E9D-9BE2-2050F0329FF8}" type="pres">
      <dgm:prSet presAssocID="{1A759415-CCA0-4B3B-8BC2-17C0B6ED1D85}" presName="srcNode" presStyleLbl="node1" presStyleIdx="0" presStyleCnt="3"/>
      <dgm:spPr/>
    </dgm:pt>
    <dgm:pt modelId="{F2AF1A0B-10D1-425E-8DD2-73B598EB4A5B}" type="pres">
      <dgm:prSet presAssocID="{1A759415-CCA0-4B3B-8BC2-17C0B6ED1D85}" presName="conn" presStyleLbl="parChTrans1D2" presStyleIdx="0" presStyleCnt="1"/>
      <dgm:spPr/>
    </dgm:pt>
    <dgm:pt modelId="{123FFA04-BEEE-4C7C-A764-19C37E3A3FCD}" type="pres">
      <dgm:prSet presAssocID="{1A759415-CCA0-4B3B-8BC2-17C0B6ED1D85}" presName="extraNode" presStyleLbl="node1" presStyleIdx="0" presStyleCnt="3"/>
      <dgm:spPr/>
    </dgm:pt>
    <dgm:pt modelId="{CC05C738-61D7-4C1D-929A-784C49B1873F}" type="pres">
      <dgm:prSet presAssocID="{1A759415-CCA0-4B3B-8BC2-17C0B6ED1D85}" presName="dstNode" presStyleLbl="node1" presStyleIdx="0" presStyleCnt="3"/>
      <dgm:spPr/>
    </dgm:pt>
    <dgm:pt modelId="{2D2FB0CF-7B7B-4D75-8FA9-6F4E8A398F3E}" type="pres">
      <dgm:prSet presAssocID="{476357A9-119F-4302-826B-9486372566B0}" presName="text_1" presStyleLbl="node1" presStyleIdx="0" presStyleCnt="3" custScaleY="129212" custLinFactNeighborX="-1423" custLinFactNeighborY="-24973">
        <dgm:presLayoutVars>
          <dgm:bulletEnabled val="1"/>
        </dgm:presLayoutVars>
      </dgm:prSet>
      <dgm:spPr/>
    </dgm:pt>
    <dgm:pt modelId="{BAF59BEC-4162-4CFD-87F7-DE73CA1C8FBB}" type="pres">
      <dgm:prSet presAssocID="{476357A9-119F-4302-826B-9486372566B0}" presName="accent_1" presStyleCnt="0"/>
      <dgm:spPr/>
    </dgm:pt>
    <dgm:pt modelId="{781F3511-6D5E-4784-B460-113CD41F8E2B}" type="pres">
      <dgm:prSet presAssocID="{476357A9-119F-4302-826B-9486372566B0}" presName="accentRepeatNode" presStyleLbl="solidFgAcc1" presStyleIdx="0" presStyleCnt="3" custLinFactNeighborX="-1726" custLinFactNeighborY="-18293"/>
      <dgm:spPr>
        <a:blipFill rotWithShape="0">
          <a:blip xmlns:r="http://schemas.openxmlformats.org/officeDocument/2006/relationships" r:embed="rId1"/>
          <a:srcRect/>
          <a:stretch>
            <a:fillRect l="-10000" r="-10000"/>
          </a:stretch>
        </a:blipFill>
      </dgm:spPr>
    </dgm:pt>
    <dgm:pt modelId="{B5DB917F-415A-4E2A-A5A5-47D7EA92663C}" type="pres">
      <dgm:prSet presAssocID="{52E5B722-4AF7-43A7-AB6D-5F6A751C8AEA}" presName="text_2" presStyleLbl="node1" presStyleIdx="1" presStyleCnt="3" custScaleY="168258">
        <dgm:presLayoutVars>
          <dgm:bulletEnabled val="1"/>
        </dgm:presLayoutVars>
      </dgm:prSet>
      <dgm:spPr/>
    </dgm:pt>
    <dgm:pt modelId="{A91F8F2D-DB1E-40B7-AE56-75C47957C545}" type="pres">
      <dgm:prSet presAssocID="{52E5B722-4AF7-43A7-AB6D-5F6A751C8AEA}" presName="accent_2" presStyleCnt="0"/>
      <dgm:spPr/>
    </dgm:pt>
    <dgm:pt modelId="{FA7B652E-3E3D-4568-9A77-39D19851AA31}" type="pres">
      <dgm:prSet presAssocID="{52E5B722-4AF7-43A7-AB6D-5F6A751C8AEA}" presName="accentRepeatNode" presStyleLbl="solidFgAcc1" presStyleIdx="1" presStyleCnt="3"/>
      <dgm:spPr>
        <a:blipFill rotWithShape="0">
          <a:blip xmlns:r="http://schemas.openxmlformats.org/officeDocument/2006/relationships" r:embed="rId2"/>
          <a:srcRect/>
          <a:stretch>
            <a:fillRect l="-10000" r="-10000"/>
          </a:stretch>
        </a:blipFill>
      </dgm:spPr>
    </dgm:pt>
    <dgm:pt modelId="{D7AE3259-9F7B-4FC6-B85A-DA08D9B64F31}" type="pres">
      <dgm:prSet presAssocID="{1C849034-9EFC-4BED-935D-9AFEBEBF87E3}" presName="text_3" presStyleLbl="node1" presStyleIdx="2" presStyleCnt="3" custScaleY="110769">
        <dgm:presLayoutVars>
          <dgm:bulletEnabled val="1"/>
        </dgm:presLayoutVars>
      </dgm:prSet>
      <dgm:spPr/>
    </dgm:pt>
    <dgm:pt modelId="{DEE1A321-6BC5-4C37-BB12-7643FDE6E306}" type="pres">
      <dgm:prSet presAssocID="{1C849034-9EFC-4BED-935D-9AFEBEBF87E3}" presName="accent_3" presStyleCnt="0"/>
      <dgm:spPr/>
    </dgm:pt>
    <dgm:pt modelId="{9884F8C8-79F3-467A-84FE-C282BBA0F9A0}" type="pres">
      <dgm:prSet presAssocID="{1C849034-9EFC-4BED-935D-9AFEBEBF87E3}" presName="accentRepeatNode" presStyleLbl="solidFgAcc1" presStyleIdx="2" presStyleCnt="3"/>
      <dgm:spPr>
        <a:blipFill rotWithShape="0">
          <a:blip xmlns:r="http://schemas.openxmlformats.org/officeDocument/2006/relationships" r:embed="rId3"/>
          <a:srcRect/>
          <a:stretch>
            <a:fillRect l="-26000" r="-26000"/>
          </a:stretch>
        </a:blipFill>
      </dgm:spPr>
    </dgm:pt>
  </dgm:ptLst>
  <dgm:cxnLst>
    <dgm:cxn modelId="{6258C105-DE29-4858-9517-47E77CE39E8B}" srcId="{1A759415-CCA0-4B3B-8BC2-17C0B6ED1D85}" destId="{52E5B722-4AF7-43A7-AB6D-5F6A751C8AEA}" srcOrd="1" destOrd="0" parTransId="{625E8619-8A08-4B47-8B4C-1AE6C542F52E}" sibTransId="{7CAE4AB4-42AC-4915-BAE3-97651E59A8BE}"/>
    <dgm:cxn modelId="{AFA0D605-FC51-469A-A185-6AB741669A2A}" srcId="{1A759415-CCA0-4B3B-8BC2-17C0B6ED1D85}" destId="{476357A9-119F-4302-826B-9486372566B0}" srcOrd="0" destOrd="0" parTransId="{5FD2F05F-97DC-4A0F-908A-A14BF0E86BD1}" sibTransId="{77B70743-C00A-44A3-B69D-B5B8D358932D}"/>
    <dgm:cxn modelId="{5993A15B-67D3-44D6-9CEA-9B3AC56E5CF6}" type="presOf" srcId="{52E5B722-4AF7-43A7-AB6D-5F6A751C8AEA}" destId="{B5DB917F-415A-4E2A-A5A5-47D7EA92663C}" srcOrd="0" destOrd="0" presId="urn:microsoft.com/office/officeart/2008/layout/VerticalCurvedList"/>
    <dgm:cxn modelId="{1D5A5F5D-D216-436D-9C6B-9BDAD0823E1B}" type="presOf" srcId="{476357A9-119F-4302-826B-9486372566B0}" destId="{2D2FB0CF-7B7B-4D75-8FA9-6F4E8A398F3E}" srcOrd="0" destOrd="0" presId="urn:microsoft.com/office/officeart/2008/layout/VerticalCurvedList"/>
    <dgm:cxn modelId="{A2A7BA5A-8FA1-4296-AA27-1BC4E606563E}" type="presOf" srcId="{77B70743-C00A-44A3-B69D-B5B8D358932D}" destId="{F2AF1A0B-10D1-425E-8DD2-73B598EB4A5B}" srcOrd="0" destOrd="0" presId="urn:microsoft.com/office/officeart/2008/layout/VerticalCurvedList"/>
    <dgm:cxn modelId="{3071DA81-C323-432F-9B3F-EB8EE2445BAF}" type="presOf" srcId="{1A759415-CCA0-4B3B-8BC2-17C0B6ED1D85}" destId="{C6A52A40-BEB3-4F50-886D-5EC1C86746CC}" srcOrd="0" destOrd="0" presId="urn:microsoft.com/office/officeart/2008/layout/VerticalCurvedList"/>
    <dgm:cxn modelId="{4B568F92-18AF-4D8F-91D3-51949CB5780E}" srcId="{1A759415-CCA0-4B3B-8BC2-17C0B6ED1D85}" destId="{1C849034-9EFC-4BED-935D-9AFEBEBF87E3}" srcOrd="2" destOrd="0" parTransId="{DD7543A2-1B6A-48FA-893B-E1608E1186F0}" sibTransId="{8D5CADD0-4149-4380-8380-25880B34CC70}"/>
    <dgm:cxn modelId="{900207FE-89FE-4D08-98D4-B53A9574E186}" type="presOf" srcId="{1C849034-9EFC-4BED-935D-9AFEBEBF87E3}" destId="{D7AE3259-9F7B-4FC6-B85A-DA08D9B64F31}" srcOrd="0" destOrd="0" presId="urn:microsoft.com/office/officeart/2008/layout/VerticalCurvedList"/>
    <dgm:cxn modelId="{F81DF52D-51F5-49EE-8C7B-78069D9DE10A}" type="presParOf" srcId="{C6A52A40-BEB3-4F50-886D-5EC1C86746CC}" destId="{5DCA5E56-E2C7-4D54-8A09-C65E12CCCE02}" srcOrd="0" destOrd="0" presId="urn:microsoft.com/office/officeart/2008/layout/VerticalCurvedList"/>
    <dgm:cxn modelId="{9F165BC8-CD46-405A-AA5A-D2A9C23C1B4B}" type="presParOf" srcId="{5DCA5E56-E2C7-4D54-8A09-C65E12CCCE02}" destId="{1B2CB711-E437-46D7-BB83-91FEB34BF71F}" srcOrd="0" destOrd="0" presId="urn:microsoft.com/office/officeart/2008/layout/VerticalCurvedList"/>
    <dgm:cxn modelId="{7E810EB1-AC59-418A-88CB-2C745AE0A2C3}" type="presParOf" srcId="{1B2CB711-E437-46D7-BB83-91FEB34BF71F}" destId="{44614887-8794-4E9D-9BE2-2050F0329FF8}" srcOrd="0" destOrd="0" presId="urn:microsoft.com/office/officeart/2008/layout/VerticalCurvedList"/>
    <dgm:cxn modelId="{83AC93CC-7E80-4F50-9C53-8D6185DC581B}" type="presParOf" srcId="{1B2CB711-E437-46D7-BB83-91FEB34BF71F}" destId="{F2AF1A0B-10D1-425E-8DD2-73B598EB4A5B}" srcOrd="1" destOrd="0" presId="urn:microsoft.com/office/officeart/2008/layout/VerticalCurvedList"/>
    <dgm:cxn modelId="{25FDE331-C73C-475B-BB21-62DF524671DE}" type="presParOf" srcId="{1B2CB711-E437-46D7-BB83-91FEB34BF71F}" destId="{123FFA04-BEEE-4C7C-A764-19C37E3A3FCD}" srcOrd="2" destOrd="0" presId="urn:microsoft.com/office/officeart/2008/layout/VerticalCurvedList"/>
    <dgm:cxn modelId="{28E03EAA-C980-4639-BC0E-A99F0985CF2D}" type="presParOf" srcId="{1B2CB711-E437-46D7-BB83-91FEB34BF71F}" destId="{CC05C738-61D7-4C1D-929A-784C49B1873F}" srcOrd="3" destOrd="0" presId="urn:microsoft.com/office/officeart/2008/layout/VerticalCurvedList"/>
    <dgm:cxn modelId="{67EC2D16-4B93-4E77-8BD5-2CDC0329D4A1}" type="presParOf" srcId="{5DCA5E56-E2C7-4D54-8A09-C65E12CCCE02}" destId="{2D2FB0CF-7B7B-4D75-8FA9-6F4E8A398F3E}" srcOrd="1" destOrd="0" presId="urn:microsoft.com/office/officeart/2008/layout/VerticalCurvedList"/>
    <dgm:cxn modelId="{CF32E4E9-9592-4CBD-935B-D4F91D794233}" type="presParOf" srcId="{5DCA5E56-E2C7-4D54-8A09-C65E12CCCE02}" destId="{BAF59BEC-4162-4CFD-87F7-DE73CA1C8FBB}" srcOrd="2" destOrd="0" presId="urn:microsoft.com/office/officeart/2008/layout/VerticalCurvedList"/>
    <dgm:cxn modelId="{C2675F16-65CC-4B85-8E4E-AAB0A88D3F73}" type="presParOf" srcId="{BAF59BEC-4162-4CFD-87F7-DE73CA1C8FBB}" destId="{781F3511-6D5E-4784-B460-113CD41F8E2B}" srcOrd="0" destOrd="0" presId="urn:microsoft.com/office/officeart/2008/layout/VerticalCurvedList"/>
    <dgm:cxn modelId="{545A5210-A23E-4D77-9E26-6BC5CFC7D68A}" type="presParOf" srcId="{5DCA5E56-E2C7-4D54-8A09-C65E12CCCE02}" destId="{B5DB917F-415A-4E2A-A5A5-47D7EA92663C}" srcOrd="3" destOrd="0" presId="urn:microsoft.com/office/officeart/2008/layout/VerticalCurvedList"/>
    <dgm:cxn modelId="{62F96C14-4C40-4662-AE18-BC180DEF1644}" type="presParOf" srcId="{5DCA5E56-E2C7-4D54-8A09-C65E12CCCE02}" destId="{A91F8F2D-DB1E-40B7-AE56-75C47957C545}" srcOrd="4" destOrd="0" presId="urn:microsoft.com/office/officeart/2008/layout/VerticalCurvedList"/>
    <dgm:cxn modelId="{09896023-9DB9-46F7-98B3-7960835A58BB}" type="presParOf" srcId="{A91F8F2D-DB1E-40B7-AE56-75C47957C545}" destId="{FA7B652E-3E3D-4568-9A77-39D19851AA31}" srcOrd="0" destOrd="0" presId="urn:microsoft.com/office/officeart/2008/layout/VerticalCurvedList"/>
    <dgm:cxn modelId="{3FEC9A0C-875C-49D2-8365-F51B616FB550}" type="presParOf" srcId="{5DCA5E56-E2C7-4D54-8A09-C65E12CCCE02}" destId="{D7AE3259-9F7B-4FC6-B85A-DA08D9B64F31}" srcOrd="5" destOrd="0" presId="urn:microsoft.com/office/officeart/2008/layout/VerticalCurvedList"/>
    <dgm:cxn modelId="{1CCF7C00-58C8-4A38-BFA2-ACD00AD3FF7F}" type="presParOf" srcId="{5DCA5E56-E2C7-4D54-8A09-C65E12CCCE02}" destId="{DEE1A321-6BC5-4C37-BB12-7643FDE6E306}" srcOrd="6" destOrd="0" presId="urn:microsoft.com/office/officeart/2008/layout/VerticalCurvedList"/>
    <dgm:cxn modelId="{35694745-D8AE-4A37-83EF-ABDA4D147D3B}" type="presParOf" srcId="{DEE1A321-6BC5-4C37-BB12-7643FDE6E306}" destId="{9884F8C8-79F3-467A-84FE-C282BBA0F9A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E384E51-1E1F-4F22-8EB5-31E8ACC59FD7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440CFDD-67D4-4C85-846A-090F7BF41EF4}">
      <dgm:prSet phldrT="[Текст]" custT="1"/>
      <dgm:spPr>
        <a:solidFill>
          <a:srgbClr val="10E7F8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полномочий по государственному управлению охраной труда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909860 руб.</a:t>
          </a:r>
        </a:p>
      </dgm:t>
    </dgm:pt>
    <dgm:pt modelId="{68E04DF9-1DA2-4511-83EF-A409F5D99566}" type="parTrans" cxnId="{FB467323-7735-451C-A42E-DBF315EC5657}">
      <dgm:prSet/>
      <dgm:spPr/>
      <dgm:t>
        <a:bodyPr/>
        <a:lstStyle/>
        <a:p>
          <a:endParaRPr lang="ru-RU"/>
        </a:p>
      </dgm:t>
    </dgm:pt>
    <dgm:pt modelId="{C6CE4252-F9B6-4EEB-9AFC-0EE0D19E425F}" type="sibTrans" cxnId="{FB467323-7735-451C-A42E-DBF315EC5657}">
      <dgm:prSet/>
      <dgm:spPr/>
      <dgm:t>
        <a:bodyPr/>
        <a:lstStyle/>
        <a:p>
          <a:endParaRPr lang="ru-RU"/>
        </a:p>
      </dgm:t>
    </dgm:pt>
    <dgm:pt modelId="{C6AC0FF3-EA45-445B-871F-C6078BA09B43}">
      <dgm:prSet phldrT="[Текст]" custT="1"/>
      <dgm:spPr>
        <a:solidFill>
          <a:srgbClr val="10E7F8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первичного воинского учета на территориях, где отсутствуют военные комиссариаты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1100382 руб.</a:t>
          </a:r>
        </a:p>
      </dgm:t>
    </dgm:pt>
    <dgm:pt modelId="{D0A17B8A-06E5-458F-A794-8732F1673D61}" type="parTrans" cxnId="{18BA282B-7D56-4198-B2FC-279F96784FC7}">
      <dgm:prSet/>
      <dgm:spPr/>
      <dgm:t>
        <a:bodyPr/>
        <a:lstStyle/>
        <a:p>
          <a:endParaRPr lang="ru-RU"/>
        </a:p>
      </dgm:t>
    </dgm:pt>
    <dgm:pt modelId="{163F0DD9-C4D4-49DF-8DE5-0BB4B9F8742C}" type="sibTrans" cxnId="{18BA282B-7D56-4198-B2FC-279F96784FC7}">
      <dgm:prSet/>
      <dgm:spPr/>
      <dgm:t>
        <a:bodyPr/>
        <a:lstStyle/>
        <a:p>
          <a:endParaRPr lang="ru-RU"/>
        </a:p>
      </dgm:t>
    </dgm:pt>
    <dgm:pt modelId="{855104CA-E4DC-4BDB-A00E-F74ECA8B0246}">
      <dgm:prSet phldrT="[Текст]" custT="1"/>
      <dgm:spPr>
        <a:solidFill>
          <a:srgbClr val="10E7F8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полномочий по составлению (изменению) списков кандидатов в присяжные заседатели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123474 руб.</a:t>
          </a:r>
        </a:p>
      </dgm:t>
    </dgm:pt>
    <dgm:pt modelId="{A651F4D8-977B-430F-BA99-67540C52A873}" type="parTrans" cxnId="{02ADB18B-B3E1-449C-8A4D-0E2AFDD2E932}">
      <dgm:prSet/>
      <dgm:spPr/>
      <dgm:t>
        <a:bodyPr/>
        <a:lstStyle/>
        <a:p>
          <a:endParaRPr lang="ru-RU"/>
        </a:p>
      </dgm:t>
    </dgm:pt>
    <dgm:pt modelId="{B8DEC24A-FCD4-4709-8F0B-703413058B2C}" type="sibTrans" cxnId="{02ADB18B-B3E1-449C-8A4D-0E2AFDD2E932}">
      <dgm:prSet/>
      <dgm:spPr/>
      <dgm:t>
        <a:bodyPr/>
        <a:lstStyle/>
        <a:p>
          <a:endParaRPr lang="ru-RU"/>
        </a:p>
      </dgm:t>
    </dgm:pt>
    <dgm:pt modelId="{B1521BD6-E2CC-4940-84E9-2C414563D4D4}" type="pres">
      <dgm:prSet presAssocID="{6E384E51-1E1F-4F22-8EB5-31E8ACC59FD7}" presName="Name0" presStyleCnt="0">
        <dgm:presLayoutVars>
          <dgm:dir/>
          <dgm:resizeHandles val="exact"/>
        </dgm:presLayoutVars>
      </dgm:prSet>
      <dgm:spPr/>
    </dgm:pt>
    <dgm:pt modelId="{F288EF7F-AC46-4986-9F05-4D1CA78152EB}" type="pres">
      <dgm:prSet presAssocID="{A440CFDD-67D4-4C85-846A-090F7BF41EF4}" presName="composite" presStyleCnt="0"/>
      <dgm:spPr/>
    </dgm:pt>
    <dgm:pt modelId="{A338FDD2-67F6-4F24-844E-A248B5CC38CD}" type="pres">
      <dgm:prSet presAssocID="{A440CFDD-67D4-4C85-846A-090F7BF41EF4}" presName="imagSh" presStyleLbl="bgImgPlace1" presStyleIdx="0" presStyleCnt="3" custLinFactNeighborX="13932" custLinFactNeighborY="-3383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DBC84C6C-C209-4024-82BC-8815E330D472}" type="pres">
      <dgm:prSet presAssocID="{A440CFDD-67D4-4C85-846A-090F7BF41EF4}" presName="txNode" presStyleLbl="node1" presStyleIdx="0" presStyleCnt="3" custScaleX="128138" custLinFactNeighborX="-14455" custLinFactNeighborY="42302">
        <dgm:presLayoutVars>
          <dgm:bulletEnabled val="1"/>
        </dgm:presLayoutVars>
      </dgm:prSet>
      <dgm:spPr/>
    </dgm:pt>
    <dgm:pt modelId="{C2CB3A5C-13A0-4C78-92AA-9E6187D62DB3}" type="pres">
      <dgm:prSet presAssocID="{C6CE4252-F9B6-4EEB-9AFC-0EE0D19E425F}" presName="sibTrans" presStyleLbl="sibTrans2D1" presStyleIdx="0" presStyleCnt="2"/>
      <dgm:spPr/>
    </dgm:pt>
    <dgm:pt modelId="{D35927D0-A63D-40D6-B64A-66937EDF5848}" type="pres">
      <dgm:prSet presAssocID="{C6CE4252-F9B6-4EEB-9AFC-0EE0D19E425F}" presName="connTx" presStyleLbl="sibTrans2D1" presStyleIdx="0" presStyleCnt="2"/>
      <dgm:spPr/>
    </dgm:pt>
    <dgm:pt modelId="{4445BDCD-D3C8-4C15-AD00-A22D613C66E7}" type="pres">
      <dgm:prSet presAssocID="{C6AC0FF3-EA45-445B-871F-C6078BA09B43}" presName="composite" presStyleCnt="0"/>
      <dgm:spPr/>
    </dgm:pt>
    <dgm:pt modelId="{BF3D0C37-6B42-4AA0-A0D2-CE64B3C93B58}" type="pres">
      <dgm:prSet presAssocID="{C6AC0FF3-EA45-445B-871F-C6078BA09B43}" presName="imagSh" presStyleLbl="bgImgPlace1" presStyleIdx="1" presStyleCnt="3" custLinFactNeighborX="-16159" custLinFactNeighborY="-23060"/>
      <dgm:spPr>
        <a:blipFill rotWithShape="1">
          <a:blip xmlns:r="http://schemas.openxmlformats.org/officeDocument/2006/relationships" r:embed="rId2"/>
          <a:srcRect/>
          <a:stretch>
            <a:fillRect/>
          </a:stretch>
        </a:blipFill>
      </dgm:spPr>
    </dgm:pt>
    <dgm:pt modelId="{C993685D-2D98-4243-836C-4836C0E1ABAF}" type="pres">
      <dgm:prSet presAssocID="{C6AC0FF3-EA45-445B-871F-C6078BA09B43}" presName="txNode" presStyleLbl="node1" presStyleIdx="1" presStyleCnt="3" custAng="0" custScaleX="115144" custScaleY="147316" custLinFactNeighborX="-29389" custLinFactNeighborY="37378">
        <dgm:presLayoutVars>
          <dgm:bulletEnabled val="1"/>
        </dgm:presLayoutVars>
      </dgm:prSet>
      <dgm:spPr/>
    </dgm:pt>
    <dgm:pt modelId="{3E3832CD-C1DD-44E8-A0A3-C946BD4673B6}" type="pres">
      <dgm:prSet presAssocID="{163F0DD9-C4D4-49DF-8DE5-0BB4B9F8742C}" presName="sibTrans" presStyleLbl="sibTrans2D1" presStyleIdx="1" presStyleCnt="2"/>
      <dgm:spPr/>
    </dgm:pt>
    <dgm:pt modelId="{CAF1722C-D965-4412-BDCE-EFEF7A4F245E}" type="pres">
      <dgm:prSet presAssocID="{163F0DD9-C4D4-49DF-8DE5-0BB4B9F8742C}" presName="connTx" presStyleLbl="sibTrans2D1" presStyleIdx="1" presStyleCnt="2"/>
      <dgm:spPr/>
    </dgm:pt>
    <dgm:pt modelId="{B90E3948-3086-4A74-BC01-8BA61018540F}" type="pres">
      <dgm:prSet presAssocID="{855104CA-E4DC-4BDB-A00E-F74ECA8B0246}" presName="composite" presStyleCnt="0"/>
      <dgm:spPr/>
    </dgm:pt>
    <dgm:pt modelId="{E4795CD7-3FDA-4843-BB9A-0E5F44F66EFE}" type="pres">
      <dgm:prSet presAssocID="{855104CA-E4DC-4BDB-A00E-F74ECA8B0246}" presName="imagSh" presStyleLbl="bgImgPlace1" presStyleIdx="2" presStyleCnt="3" custLinFactNeighborX="-22100" custLinFactNeighborY="-3061"/>
      <dgm:spPr>
        <a:blipFill rotWithShape="1">
          <a:blip xmlns:r="http://schemas.openxmlformats.org/officeDocument/2006/relationships" r:embed="rId3"/>
          <a:srcRect/>
          <a:stretch>
            <a:fillRect l="-32000" r="-32000"/>
          </a:stretch>
        </a:blipFill>
      </dgm:spPr>
    </dgm:pt>
    <dgm:pt modelId="{EFE3F9A3-B723-4CBD-AF01-2C1C0B1606E7}" type="pres">
      <dgm:prSet presAssocID="{855104CA-E4DC-4BDB-A00E-F74ECA8B0246}" presName="txNode" presStyleLbl="node1" presStyleIdx="2" presStyleCnt="3" custScaleX="120267" custScaleY="136678" custLinFactNeighborX="-39933" custLinFactNeighborY="44083">
        <dgm:presLayoutVars>
          <dgm:bulletEnabled val="1"/>
        </dgm:presLayoutVars>
      </dgm:prSet>
      <dgm:spPr/>
    </dgm:pt>
  </dgm:ptLst>
  <dgm:cxnLst>
    <dgm:cxn modelId="{FC1A6E03-FE62-4810-A358-7FF7EECF7E42}" type="presOf" srcId="{C6CE4252-F9B6-4EEB-9AFC-0EE0D19E425F}" destId="{C2CB3A5C-13A0-4C78-92AA-9E6187D62DB3}" srcOrd="0" destOrd="0" presId="urn:microsoft.com/office/officeart/2005/8/layout/hProcess10"/>
    <dgm:cxn modelId="{FB467323-7735-451C-A42E-DBF315EC5657}" srcId="{6E384E51-1E1F-4F22-8EB5-31E8ACC59FD7}" destId="{A440CFDD-67D4-4C85-846A-090F7BF41EF4}" srcOrd="0" destOrd="0" parTransId="{68E04DF9-1DA2-4511-83EF-A409F5D99566}" sibTransId="{C6CE4252-F9B6-4EEB-9AFC-0EE0D19E425F}"/>
    <dgm:cxn modelId="{18BA282B-7D56-4198-B2FC-279F96784FC7}" srcId="{6E384E51-1E1F-4F22-8EB5-31E8ACC59FD7}" destId="{C6AC0FF3-EA45-445B-871F-C6078BA09B43}" srcOrd="1" destOrd="0" parTransId="{D0A17B8A-06E5-458F-A794-8732F1673D61}" sibTransId="{163F0DD9-C4D4-49DF-8DE5-0BB4B9F8742C}"/>
    <dgm:cxn modelId="{4DFB992C-ABEF-4565-9713-5EF98CBB75CC}" type="presOf" srcId="{C6AC0FF3-EA45-445B-871F-C6078BA09B43}" destId="{C993685D-2D98-4243-836C-4836C0E1ABAF}" srcOrd="0" destOrd="0" presId="urn:microsoft.com/office/officeart/2005/8/layout/hProcess10"/>
    <dgm:cxn modelId="{6208165E-6FBD-4A4E-9D28-AF074CC591F6}" type="presOf" srcId="{C6CE4252-F9B6-4EEB-9AFC-0EE0D19E425F}" destId="{D35927D0-A63D-40D6-B64A-66937EDF5848}" srcOrd="1" destOrd="0" presId="urn:microsoft.com/office/officeart/2005/8/layout/hProcess10"/>
    <dgm:cxn modelId="{FCDE2163-DD7C-4212-A611-8CC25EE99CFA}" type="presOf" srcId="{163F0DD9-C4D4-49DF-8DE5-0BB4B9F8742C}" destId="{3E3832CD-C1DD-44E8-A0A3-C946BD4673B6}" srcOrd="0" destOrd="0" presId="urn:microsoft.com/office/officeart/2005/8/layout/hProcess10"/>
    <dgm:cxn modelId="{6B100554-0DD8-4BE8-9EA7-08D5FFAB6B00}" type="presOf" srcId="{855104CA-E4DC-4BDB-A00E-F74ECA8B0246}" destId="{EFE3F9A3-B723-4CBD-AF01-2C1C0B1606E7}" srcOrd="0" destOrd="0" presId="urn:microsoft.com/office/officeart/2005/8/layout/hProcess10"/>
    <dgm:cxn modelId="{AE4F4F58-E0DA-4179-A99B-61FAF00FDD7F}" type="presOf" srcId="{A440CFDD-67D4-4C85-846A-090F7BF41EF4}" destId="{DBC84C6C-C209-4024-82BC-8815E330D472}" srcOrd="0" destOrd="0" presId="urn:microsoft.com/office/officeart/2005/8/layout/hProcess10"/>
    <dgm:cxn modelId="{02ADB18B-B3E1-449C-8A4D-0E2AFDD2E932}" srcId="{6E384E51-1E1F-4F22-8EB5-31E8ACC59FD7}" destId="{855104CA-E4DC-4BDB-A00E-F74ECA8B0246}" srcOrd="2" destOrd="0" parTransId="{A651F4D8-977B-430F-BA99-67540C52A873}" sibTransId="{B8DEC24A-FCD4-4709-8F0B-703413058B2C}"/>
    <dgm:cxn modelId="{E48B75BA-8359-4139-B235-6DDFD6F32B18}" type="presOf" srcId="{6E384E51-1E1F-4F22-8EB5-31E8ACC59FD7}" destId="{B1521BD6-E2CC-4940-84E9-2C414563D4D4}" srcOrd="0" destOrd="0" presId="urn:microsoft.com/office/officeart/2005/8/layout/hProcess10"/>
    <dgm:cxn modelId="{107F8CCC-D5B2-4225-B20B-1C5213CA1DFF}" type="presOf" srcId="{163F0DD9-C4D4-49DF-8DE5-0BB4B9F8742C}" destId="{CAF1722C-D965-4412-BDCE-EFEF7A4F245E}" srcOrd="1" destOrd="0" presId="urn:microsoft.com/office/officeart/2005/8/layout/hProcess10"/>
    <dgm:cxn modelId="{DC2DF3B9-7C1A-4EB8-A70F-2CEFDC09535D}" type="presParOf" srcId="{B1521BD6-E2CC-4940-84E9-2C414563D4D4}" destId="{F288EF7F-AC46-4986-9F05-4D1CA78152EB}" srcOrd="0" destOrd="0" presId="urn:microsoft.com/office/officeart/2005/8/layout/hProcess10"/>
    <dgm:cxn modelId="{AEAD9979-59D8-4037-B3FE-80009D031973}" type="presParOf" srcId="{F288EF7F-AC46-4986-9F05-4D1CA78152EB}" destId="{A338FDD2-67F6-4F24-844E-A248B5CC38CD}" srcOrd="0" destOrd="0" presId="urn:microsoft.com/office/officeart/2005/8/layout/hProcess10"/>
    <dgm:cxn modelId="{7FBAC14F-8AD0-4FCE-BF63-EDAF75D288B0}" type="presParOf" srcId="{F288EF7F-AC46-4986-9F05-4D1CA78152EB}" destId="{DBC84C6C-C209-4024-82BC-8815E330D472}" srcOrd="1" destOrd="0" presId="urn:microsoft.com/office/officeart/2005/8/layout/hProcess10"/>
    <dgm:cxn modelId="{33C9AC59-764B-43ED-BD70-9F080A90E750}" type="presParOf" srcId="{B1521BD6-E2CC-4940-84E9-2C414563D4D4}" destId="{C2CB3A5C-13A0-4C78-92AA-9E6187D62DB3}" srcOrd="1" destOrd="0" presId="urn:microsoft.com/office/officeart/2005/8/layout/hProcess10"/>
    <dgm:cxn modelId="{EF6912C6-4B2B-442B-9021-1563C3FB4161}" type="presParOf" srcId="{C2CB3A5C-13A0-4C78-92AA-9E6187D62DB3}" destId="{D35927D0-A63D-40D6-B64A-66937EDF5848}" srcOrd="0" destOrd="0" presId="urn:microsoft.com/office/officeart/2005/8/layout/hProcess10"/>
    <dgm:cxn modelId="{1248DFF4-66A4-4FCF-9CE7-979E17779CB9}" type="presParOf" srcId="{B1521BD6-E2CC-4940-84E9-2C414563D4D4}" destId="{4445BDCD-D3C8-4C15-AD00-A22D613C66E7}" srcOrd="2" destOrd="0" presId="urn:microsoft.com/office/officeart/2005/8/layout/hProcess10"/>
    <dgm:cxn modelId="{D40FB809-0513-4CAE-AF02-FE6D84CCEBBB}" type="presParOf" srcId="{4445BDCD-D3C8-4C15-AD00-A22D613C66E7}" destId="{BF3D0C37-6B42-4AA0-A0D2-CE64B3C93B58}" srcOrd="0" destOrd="0" presId="urn:microsoft.com/office/officeart/2005/8/layout/hProcess10"/>
    <dgm:cxn modelId="{21410BB3-76A0-4B3C-B457-784B25D465B9}" type="presParOf" srcId="{4445BDCD-D3C8-4C15-AD00-A22D613C66E7}" destId="{C993685D-2D98-4243-836C-4836C0E1ABAF}" srcOrd="1" destOrd="0" presId="urn:microsoft.com/office/officeart/2005/8/layout/hProcess10"/>
    <dgm:cxn modelId="{157A174B-ACCA-4362-B624-424133EC92AE}" type="presParOf" srcId="{B1521BD6-E2CC-4940-84E9-2C414563D4D4}" destId="{3E3832CD-C1DD-44E8-A0A3-C946BD4673B6}" srcOrd="3" destOrd="0" presId="urn:microsoft.com/office/officeart/2005/8/layout/hProcess10"/>
    <dgm:cxn modelId="{A4D5D8F2-1C71-4E9F-B238-39C65E9B7C21}" type="presParOf" srcId="{3E3832CD-C1DD-44E8-A0A3-C946BD4673B6}" destId="{CAF1722C-D965-4412-BDCE-EFEF7A4F245E}" srcOrd="0" destOrd="0" presId="urn:microsoft.com/office/officeart/2005/8/layout/hProcess10"/>
    <dgm:cxn modelId="{33366CBB-AC36-4968-8DFB-23015294A035}" type="presParOf" srcId="{B1521BD6-E2CC-4940-84E9-2C414563D4D4}" destId="{B90E3948-3086-4A74-BC01-8BA61018540F}" srcOrd="4" destOrd="0" presId="urn:microsoft.com/office/officeart/2005/8/layout/hProcess10"/>
    <dgm:cxn modelId="{E81A2E61-4FF2-4216-8DF9-5FA7D5BB7BF0}" type="presParOf" srcId="{B90E3948-3086-4A74-BC01-8BA61018540F}" destId="{E4795CD7-3FDA-4843-BB9A-0E5F44F66EFE}" srcOrd="0" destOrd="0" presId="urn:microsoft.com/office/officeart/2005/8/layout/hProcess10"/>
    <dgm:cxn modelId="{EC6B6795-83B2-461B-BD1D-5202C877C36A}" type="presParOf" srcId="{B90E3948-3086-4A74-BC01-8BA61018540F}" destId="{EFE3F9A3-B723-4CBD-AF01-2C1C0B1606E7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E384E51-1E1F-4F22-8EB5-31E8ACC59FD7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440CFDD-67D4-4C85-846A-090F7BF41EF4}">
      <dgm:prSet phldrT="[Текст]" custT="1"/>
      <dgm:spPr>
        <a:solidFill>
          <a:srgbClr val="10E7F8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Единая субвенция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2043385 руб.</a:t>
          </a:r>
        </a:p>
      </dgm:t>
    </dgm:pt>
    <dgm:pt modelId="{68E04DF9-1DA2-4511-83EF-A409F5D99566}" type="parTrans" cxnId="{FB467323-7735-451C-A42E-DBF315EC5657}">
      <dgm:prSet/>
      <dgm:spPr/>
      <dgm:t>
        <a:bodyPr/>
        <a:lstStyle/>
        <a:p>
          <a:endParaRPr lang="ru-RU"/>
        </a:p>
      </dgm:t>
    </dgm:pt>
    <dgm:pt modelId="{C6CE4252-F9B6-4EEB-9AFC-0EE0D19E425F}" type="sibTrans" cxnId="{FB467323-7735-451C-A42E-DBF315EC5657}">
      <dgm:prSet/>
      <dgm:spPr/>
      <dgm:t>
        <a:bodyPr/>
        <a:lstStyle/>
        <a:p>
          <a:endParaRPr lang="ru-RU"/>
        </a:p>
      </dgm:t>
    </dgm:pt>
    <dgm:pt modelId="{C6AC0FF3-EA45-445B-871F-C6078BA09B43}">
      <dgm:prSet phldrT="[Текст]" custT="1"/>
      <dgm:spPr>
        <a:solidFill>
          <a:srgbClr val="10E7F8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государственную регистрацию актов гражданского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1132223 руб.</a:t>
          </a:r>
        </a:p>
      </dgm:t>
    </dgm:pt>
    <dgm:pt modelId="{D0A17B8A-06E5-458F-A794-8732F1673D61}" type="parTrans" cxnId="{18BA282B-7D56-4198-B2FC-279F96784FC7}">
      <dgm:prSet/>
      <dgm:spPr/>
      <dgm:t>
        <a:bodyPr/>
        <a:lstStyle/>
        <a:p>
          <a:endParaRPr lang="ru-RU"/>
        </a:p>
      </dgm:t>
    </dgm:pt>
    <dgm:pt modelId="{163F0DD9-C4D4-49DF-8DE5-0BB4B9F8742C}" type="sibTrans" cxnId="{18BA282B-7D56-4198-B2FC-279F96784FC7}">
      <dgm:prSet/>
      <dgm:spPr/>
      <dgm:t>
        <a:bodyPr/>
        <a:lstStyle/>
        <a:p>
          <a:endParaRPr lang="ru-RU"/>
        </a:p>
      </dgm:t>
    </dgm:pt>
    <dgm:pt modelId="{855104CA-E4DC-4BDB-A00E-F74ECA8B0246}">
      <dgm:prSet phldrT="[Текст]" custT="1"/>
      <dgm:spPr>
        <a:solidFill>
          <a:srgbClr val="10E7F8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субвенции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265185 руб.</a:t>
          </a:r>
        </a:p>
      </dgm:t>
    </dgm:pt>
    <dgm:pt modelId="{A651F4D8-977B-430F-BA99-67540C52A873}" type="parTrans" cxnId="{02ADB18B-B3E1-449C-8A4D-0E2AFDD2E932}">
      <dgm:prSet/>
      <dgm:spPr/>
      <dgm:t>
        <a:bodyPr/>
        <a:lstStyle/>
        <a:p>
          <a:endParaRPr lang="ru-RU"/>
        </a:p>
      </dgm:t>
    </dgm:pt>
    <dgm:pt modelId="{B8DEC24A-FCD4-4709-8F0B-703413058B2C}" type="sibTrans" cxnId="{02ADB18B-B3E1-449C-8A4D-0E2AFDD2E932}">
      <dgm:prSet/>
      <dgm:spPr/>
      <dgm:t>
        <a:bodyPr/>
        <a:lstStyle/>
        <a:p>
          <a:endParaRPr lang="ru-RU"/>
        </a:p>
      </dgm:t>
    </dgm:pt>
    <dgm:pt modelId="{B1521BD6-E2CC-4940-84E9-2C414563D4D4}" type="pres">
      <dgm:prSet presAssocID="{6E384E51-1E1F-4F22-8EB5-31E8ACC59FD7}" presName="Name0" presStyleCnt="0">
        <dgm:presLayoutVars>
          <dgm:dir/>
          <dgm:resizeHandles val="exact"/>
        </dgm:presLayoutVars>
      </dgm:prSet>
      <dgm:spPr/>
    </dgm:pt>
    <dgm:pt modelId="{F288EF7F-AC46-4986-9F05-4D1CA78152EB}" type="pres">
      <dgm:prSet presAssocID="{A440CFDD-67D4-4C85-846A-090F7BF41EF4}" presName="composite" presStyleCnt="0"/>
      <dgm:spPr/>
    </dgm:pt>
    <dgm:pt modelId="{A338FDD2-67F6-4F24-844E-A248B5CC38CD}" type="pres">
      <dgm:prSet presAssocID="{A440CFDD-67D4-4C85-846A-090F7BF41EF4}" presName="imagSh" presStyleLbl="bgImgPlace1" presStyleIdx="0" presStyleCnt="3" custLinFactNeighborX="13932" custLinFactNeighborY="-3383"/>
      <dgm:spPr>
        <a:blipFill rotWithShape="1">
          <a:blip xmlns:r="http://schemas.openxmlformats.org/officeDocument/2006/relationships" r:embed="rId1"/>
          <a:srcRect/>
          <a:stretch>
            <a:fillRect l="-2000" r="-2000"/>
          </a:stretch>
        </a:blipFill>
      </dgm:spPr>
    </dgm:pt>
    <dgm:pt modelId="{DBC84C6C-C209-4024-82BC-8815E330D472}" type="pres">
      <dgm:prSet presAssocID="{A440CFDD-67D4-4C85-846A-090F7BF41EF4}" presName="txNode" presStyleLbl="node1" presStyleIdx="0" presStyleCnt="3" custScaleX="114831" custScaleY="67526" custLinFactNeighborX="-191" custLinFactNeighborY="25992">
        <dgm:presLayoutVars>
          <dgm:bulletEnabled val="1"/>
        </dgm:presLayoutVars>
      </dgm:prSet>
      <dgm:spPr/>
    </dgm:pt>
    <dgm:pt modelId="{C2CB3A5C-13A0-4C78-92AA-9E6187D62DB3}" type="pres">
      <dgm:prSet presAssocID="{C6CE4252-F9B6-4EEB-9AFC-0EE0D19E425F}" presName="sibTrans" presStyleLbl="sibTrans2D1" presStyleIdx="0" presStyleCnt="2"/>
      <dgm:spPr/>
    </dgm:pt>
    <dgm:pt modelId="{D35927D0-A63D-40D6-B64A-66937EDF5848}" type="pres">
      <dgm:prSet presAssocID="{C6CE4252-F9B6-4EEB-9AFC-0EE0D19E425F}" presName="connTx" presStyleLbl="sibTrans2D1" presStyleIdx="0" presStyleCnt="2"/>
      <dgm:spPr/>
    </dgm:pt>
    <dgm:pt modelId="{4445BDCD-D3C8-4C15-AD00-A22D613C66E7}" type="pres">
      <dgm:prSet presAssocID="{C6AC0FF3-EA45-445B-871F-C6078BA09B43}" presName="composite" presStyleCnt="0"/>
      <dgm:spPr/>
    </dgm:pt>
    <dgm:pt modelId="{BF3D0C37-6B42-4AA0-A0D2-CE64B3C93B58}" type="pres">
      <dgm:prSet presAssocID="{C6AC0FF3-EA45-445B-871F-C6078BA09B43}" presName="imagSh" presStyleLbl="bgImgPlace1" presStyleIdx="1" presStyleCnt="3" custLinFactNeighborX="-14451" custLinFactNeighborY="-5800"/>
      <dgm:spPr>
        <a:blipFill rotWithShape="1">
          <a:blip xmlns:r="http://schemas.openxmlformats.org/officeDocument/2006/relationships" r:embed="rId2"/>
          <a:srcRect/>
          <a:stretch>
            <a:fillRect l="-39000" r="-39000"/>
          </a:stretch>
        </a:blipFill>
      </dgm:spPr>
    </dgm:pt>
    <dgm:pt modelId="{C993685D-2D98-4243-836C-4836C0E1ABAF}" type="pres">
      <dgm:prSet presAssocID="{C6AC0FF3-EA45-445B-871F-C6078BA09B43}" presName="txNode" presStyleLbl="node1" presStyleIdx="1" presStyleCnt="3" custAng="0" custScaleX="115144" custScaleY="92276" custLinFactNeighborX="-29389" custLinFactNeighborY="37378">
        <dgm:presLayoutVars>
          <dgm:bulletEnabled val="1"/>
        </dgm:presLayoutVars>
      </dgm:prSet>
      <dgm:spPr/>
    </dgm:pt>
    <dgm:pt modelId="{3E3832CD-C1DD-44E8-A0A3-C946BD4673B6}" type="pres">
      <dgm:prSet presAssocID="{163F0DD9-C4D4-49DF-8DE5-0BB4B9F8742C}" presName="sibTrans" presStyleLbl="sibTrans2D1" presStyleIdx="1" presStyleCnt="2"/>
      <dgm:spPr/>
    </dgm:pt>
    <dgm:pt modelId="{CAF1722C-D965-4412-BDCE-EFEF7A4F245E}" type="pres">
      <dgm:prSet presAssocID="{163F0DD9-C4D4-49DF-8DE5-0BB4B9F8742C}" presName="connTx" presStyleLbl="sibTrans2D1" presStyleIdx="1" presStyleCnt="2"/>
      <dgm:spPr/>
    </dgm:pt>
    <dgm:pt modelId="{B90E3948-3086-4A74-BC01-8BA61018540F}" type="pres">
      <dgm:prSet presAssocID="{855104CA-E4DC-4BDB-A00E-F74ECA8B0246}" presName="composite" presStyleCnt="0"/>
      <dgm:spPr/>
    </dgm:pt>
    <dgm:pt modelId="{E4795CD7-3FDA-4843-BB9A-0E5F44F66EFE}" type="pres">
      <dgm:prSet presAssocID="{855104CA-E4DC-4BDB-A00E-F74ECA8B0246}" presName="imagSh" presStyleLbl="bgImgPlace1" presStyleIdx="2" presStyleCnt="3" custLinFactNeighborX="-22100" custLinFactNeighborY="-3061"/>
      <dgm:spPr>
        <a:blipFill rotWithShape="1">
          <a:blip xmlns:r="http://schemas.openxmlformats.org/officeDocument/2006/relationships" r:embed="rId3"/>
          <a:srcRect/>
          <a:stretch>
            <a:fillRect l="-40000" r="-40000"/>
          </a:stretch>
        </a:blipFill>
      </dgm:spPr>
    </dgm:pt>
    <dgm:pt modelId="{EFE3F9A3-B723-4CBD-AF01-2C1C0B1606E7}" type="pres">
      <dgm:prSet presAssocID="{855104CA-E4DC-4BDB-A00E-F74ECA8B0246}" presName="txNode" presStyleLbl="node1" presStyleIdx="2" presStyleCnt="3" custScaleX="120267" custScaleY="76225" custLinFactNeighborX="-41798" custLinFactNeighborY="28166">
        <dgm:presLayoutVars>
          <dgm:bulletEnabled val="1"/>
        </dgm:presLayoutVars>
      </dgm:prSet>
      <dgm:spPr/>
    </dgm:pt>
  </dgm:ptLst>
  <dgm:cxnLst>
    <dgm:cxn modelId="{FC1A6E03-FE62-4810-A358-7FF7EECF7E42}" type="presOf" srcId="{C6CE4252-F9B6-4EEB-9AFC-0EE0D19E425F}" destId="{C2CB3A5C-13A0-4C78-92AA-9E6187D62DB3}" srcOrd="0" destOrd="0" presId="urn:microsoft.com/office/officeart/2005/8/layout/hProcess10"/>
    <dgm:cxn modelId="{FB467323-7735-451C-A42E-DBF315EC5657}" srcId="{6E384E51-1E1F-4F22-8EB5-31E8ACC59FD7}" destId="{A440CFDD-67D4-4C85-846A-090F7BF41EF4}" srcOrd="0" destOrd="0" parTransId="{68E04DF9-1DA2-4511-83EF-A409F5D99566}" sibTransId="{C6CE4252-F9B6-4EEB-9AFC-0EE0D19E425F}"/>
    <dgm:cxn modelId="{18BA282B-7D56-4198-B2FC-279F96784FC7}" srcId="{6E384E51-1E1F-4F22-8EB5-31E8ACC59FD7}" destId="{C6AC0FF3-EA45-445B-871F-C6078BA09B43}" srcOrd="1" destOrd="0" parTransId="{D0A17B8A-06E5-458F-A794-8732F1673D61}" sibTransId="{163F0DD9-C4D4-49DF-8DE5-0BB4B9F8742C}"/>
    <dgm:cxn modelId="{4DFB992C-ABEF-4565-9713-5EF98CBB75CC}" type="presOf" srcId="{C6AC0FF3-EA45-445B-871F-C6078BA09B43}" destId="{C993685D-2D98-4243-836C-4836C0E1ABAF}" srcOrd="0" destOrd="0" presId="urn:microsoft.com/office/officeart/2005/8/layout/hProcess10"/>
    <dgm:cxn modelId="{6208165E-6FBD-4A4E-9D28-AF074CC591F6}" type="presOf" srcId="{C6CE4252-F9B6-4EEB-9AFC-0EE0D19E425F}" destId="{D35927D0-A63D-40D6-B64A-66937EDF5848}" srcOrd="1" destOrd="0" presId="urn:microsoft.com/office/officeart/2005/8/layout/hProcess10"/>
    <dgm:cxn modelId="{FCDE2163-DD7C-4212-A611-8CC25EE99CFA}" type="presOf" srcId="{163F0DD9-C4D4-49DF-8DE5-0BB4B9F8742C}" destId="{3E3832CD-C1DD-44E8-A0A3-C946BD4673B6}" srcOrd="0" destOrd="0" presId="urn:microsoft.com/office/officeart/2005/8/layout/hProcess10"/>
    <dgm:cxn modelId="{6B100554-0DD8-4BE8-9EA7-08D5FFAB6B00}" type="presOf" srcId="{855104CA-E4DC-4BDB-A00E-F74ECA8B0246}" destId="{EFE3F9A3-B723-4CBD-AF01-2C1C0B1606E7}" srcOrd="0" destOrd="0" presId="urn:microsoft.com/office/officeart/2005/8/layout/hProcess10"/>
    <dgm:cxn modelId="{AE4F4F58-E0DA-4179-A99B-61FAF00FDD7F}" type="presOf" srcId="{A440CFDD-67D4-4C85-846A-090F7BF41EF4}" destId="{DBC84C6C-C209-4024-82BC-8815E330D472}" srcOrd="0" destOrd="0" presId="urn:microsoft.com/office/officeart/2005/8/layout/hProcess10"/>
    <dgm:cxn modelId="{02ADB18B-B3E1-449C-8A4D-0E2AFDD2E932}" srcId="{6E384E51-1E1F-4F22-8EB5-31E8ACC59FD7}" destId="{855104CA-E4DC-4BDB-A00E-F74ECA8B0246}" srcOrd="2" destOrd="0" parTransId="{A651F4D8-977B-430F-BA99-67540C52A873}" sibTransId="{B8DEC24A-FCD4-4709-8F0B-703413058B2C}"/>
    <dgm:cxn modelId="{E48B75BA-8359-4139-B235-6DDFD6F32B18}" type="presOf" srcId="{6E384E51-1E1F-4F22-8EB5-31E8ACC59FD7}" destId="{B1521BD6-E2CC-4940-84E9-2C414563D4D4}" srcOrd="0" destOrd="0" presId="urn:microsoft.com/office/officeart/2005/8/layout/hProcess10"/>
    <dgm:cxn modelId="{107F8CCC-D5B2-4225-B20B-1C5213CA1DFF}" type="presOf" srcId="{163F0DD9-C4D4-49DF-8DE5-0BB4B9F8742C}" destId="{CAF1722C-D965-4412-BDCE-EFEF7A4F245E}" srcOrd="1" destOrd="0" presId="urn:microsoft.com/office/officeart/2005/8/layout/hProcess10"/>
    <dgm:cxn modelId="{DC2DF3B9-7C1A-4EB8-A70F-2CEFDC09535D}" type="presParOf" srcId="{B1521BD6-E2CC-4940-84E9-2C414563D4D4}" destId="{F288EF7F-AC46-4986-9F05-4D1CA78152EB}" srcOrd="0" destOrd="0" presId="urn:microsoft.com/office/officeart/2005/8/layout/hProcess10"/>
    <dgm:cxn modelId="{AEAD9979-59D8-4037-B3FE-80009D031973}" type="presParOf" srcId="{F288EF7F-AC46-4986-9F05-4D1CA78152EB}" destId="{A338FDD2-67F6-4F24-844E-A248B5CC38CD}" srcOrd="0" destOrd="0" presId="urn:microsoft.com/office/officeart/2005/8/layout/hProcess10"/>
    <dgm:cxn modelId="{7FBAC14F-8AD0-4FCE-BF63-EDAF75D288B0}" type="presParOf" srcId="{F288EF7F-AC46-4986-9F05-4D1CA78152EB}" destId="{DBC84C6C-C209-4024-82BC-8815E330D472}" srcOrd="1" destOrd="0" presId="urn:microsoft.com/office/officeart/2005/8/layout/hProcess10"/>
    <dgm:cxn modelId="{33C9AC59-764B-43ED-BD70-9F080A90E750}" type="presParOf" srcId="{B1521BD6-E2CC-4940-84E9-2C414563D4D4}" destId="{C2CB3A5C-13A0-4C78-92AA-9E6187D62DB3}" srcOrd="1" destOrd="0" presId="urn:microsoft.com/office/officeart/2005/8/layout/hProcess10"/>
    <dgm:cxn modelId="{EF6912C6-4B2B-442B-9021-1563C3FB4161}" type="presParOf" srcId="{C2CB3A5C-13A0-4C78-92AA-9E6187D62DB3}" destId="{D35927D0-A63D-40D6-B64A-66937EDF5848}" srcOrd="0" destOrd="0" presId="urn:microsoft.com/office/officeart/2005/8/layout/hProcess10"/>
    <dgm:cxn modelId="{1248DFF4-66A4-4FCF-9CE7-979E17779CB9}" type="presParOf" srcId="{B1521BD6-E2CC-4940-84E9-2C414563D4D4}" destId="{4445BDCD-D3C8-4C15-AD00-A22D613C66E7}" srcOrd="2" destOrd="0" presId="urn:microsoft.com/office/officeart/2005/8/layout/hProcess10"/>
    <dgm:cxn modelId="{D40FB809-0513-4CAE-AF02-FE6D84CCEBBB}" type="presParOf" srcId="{4445BDCD-D3C8-4C15-AD00-A22D613C66E7}" destId="{BF3D0C37-6B42-4AA0-A0D2-CE64B3C93B58}" srcOrd="0" destOrd="0" presId="urn:microsoft.com/office/officeart/2005/8/layout/hProcess10"/>
    <dgm:cxn modelId="{21410BB3-76A0-4B3C-B457-784B25D465B9}" type="presParOf" srcId="{4445BDCD-D3C8-4C15-AD00-A22D613C66E7}" destId="{C993685D-2D98-4243-836C-4836C0E1ABAF}" srcOrd="1" destOrd="0" presId="urn:microsoft.com/office/officeart/2005/8/layout/hProcess10"/>
    <dgm:cxn modelId="{157A174B-ACCA-4362-B624-424133EC92AE}" type="presParOf" srcId="{B1521BD6-E2CC-4940-84E9-2C414563D4D4}" destId="{3E3832CD-C1DD-44E8-A0A3-C946BD4673B6}" srcOrd="3" destOrd="0" presId="urn:microsoft.com/office/officeart/2005/8/layout/hProcess10"/>
    <dgm:cxn modelId="{A4D5D8F2-1C71-4E9F-B238-39C65E9B7C21}" type="presParOf" srcId="{3E3832CD-C1DD-44E8-A0A3-C946BD4673B6}" destId="{CAF1722C-D965-4412-BDCE-EFEF7A4F245E}" srcOrd="0" destOrd="0" presId="urn:microsoft.com/office/officeart/2005/8/layout/hProcess10"/>
    <dgm:cxn modelId="{33366CBB-AC36-4968-8DFB-23015294A035}" type="presParOf" srcId="{B1521BD6-E2CC-4940-84E9-2C414563D4D4}" destId="{B90E3948-3086-4A74-BC01-8BA61018540F}" srcOrd="4" destOrd="0" presId="urn:microsoft.com/office/officeart/2005/8/layout/hProcess10"/>
    <dgm:cxn modelId="{E81A2E61-4FF2-4216-8DF9-5FA7D5BB7BF0}" type="presParOf" srcId="{B90E3948-3086-4A74-BC01-8BA61018540F}" destId="{E4795CD7-3FDA-4843-BB9A-0E5F44F66EFE}" srcOrd="0" destOrd="0" presId="urn:microsoft.com/office/officeart/2005/8/layout/hProcess10"/>
    <dgm:cxn modelId="{EC6B6795-83B2-461B-BD1D-5202C877C36A}" type="presParOf" srcId="{B90E3948-3086-4A74-BC01-8BA61018540F}" destId="{EFE3F9A3-B723-4CBD-AF01-2C1C0B1606E7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BE6343EC-921D-4232-8A89-F1BA021676D1}" type="doc">
      <dgm:prSet loTypeId="urn:microsoft.com/office/officeart/2008/layout/Picture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6F44CDC-01F4-480B-8E2C-2B8AA9153877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Безопасность жизнедеятельности</a:t>
          </a:r>
        </a:p>
      </dgm:t>
    </dgm:pt>
    <dgm:pt modelId="{CA477ED9-85C8-4F38-A565-8F01DAD317B3}" type="parTrans" cxnId="{8D9AC983-5FA1-4B17-A500-15DBE834DD2A}">
      <dgm:prSet/>
      <dgm:spPr/>
      <dgm:t>
        <a:bodyPr/>
        <a:lstStyle/>
        <a:p>
          <a:endParaRPr lang="ru-RU"/>
        </a:p>
      </dgm:t>
    </dgm:pt>
    <dgm:pt modelId="{9F5B22CF-096B-4039-87F9-08012215C8A6}" type="sibTrans" cxnId="{8D9AC983-5FA1-4B17-A500-15DBE834DD2A}">
      <dgm:prSet/>
      <dgm:spPr/>
      <dgm:t>
        <a:bodyPr/>
        <a:lstStyle/>
        <a:p>
          <a:endParaRPr lang="ru-RU"/>
        </a:p>
      </dgm:t>
    </dgm:pt>
    <dgm:pt modelId="{A85ECD2C-B1A0-4C7A-8931-C4B7A9E885CB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проведения мероприятий по предупреждению и ликвидации болезней животных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586714,65 руб.</a:t>
          </a:r>
        </a:p>
      </dgm:t>
    </dgm:pt>
    <dgm:pt modelId="{2A7911F9-74AF-49A8-9D0D-333BCE5B0D7B}" type="parTrans" cxnId="{D7EF6A34-8092-408E-857B-2EA0F1F0B00F}">
      <dgm:prSet/>
      <dgm:spPr/>
      <dgm:t>
        <a:bodyPr/>
        <a:lstStyle/>
        <a:p>
          <a:endParaRPr lang="ru-RU"/>
        </a:p>
      </dgm:t>
    </dgm:pt>
    <dgm:pt modelId="{CCB2DA82-ACBC-42D7-B0D7-1CCB82132227}" type="sibTrans" cxnId="{D7EF6A34-8092-408E-857B-2EA0F1F0B00F}">
      <dgm:prSet/>
      <dgm:spPr/>
      <dgm:t>
        <a:bodyPr/>
        <a:lstStyle/>
        <a:p>
          <a:endParaRPr lang="ru-RU"/>
        </a:p>
      </dgm:t>
    </dgm:pt>
    <dgm:pt modelId="{EA26BC68-A15B-4CE2-BD20-5FC57FC8B4FA}" type="pres">
      <dgm:prSet presAssocID="{BE6343EC-921D-4232-8A89-F1BA021676D1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7F632694-5363-4D3B-9A20-F57645ED36EA}" type="pres">
      <dgm:prSet presAssocID="{46F44CDC-01F4-480B-8E2C-2B8AA9153877}" presName="root" presStyleCnt="0">
        <dgm:presLayoutVars>
          <dgm:chMax/>
          <dgm:chPref val="4"/>
        </dgm:presLayoutVars>
      </dgm:prSet>
      <dgm:spPr/>
    </dgm:pt>
    <dgm:pt modelId="{EF2A954F-E959-443C-A887-E081D4865DD4}" type="pres">
      <dgm:prSet presAssocID="{46F44CDC-01F4-480B-8E2C-2B8AA9153877}" presName="rootComposite" presStyleCnt="0">
        <dgm:presLayoutVars/>
      </dgm:prSet>
      <dgm:spPr/>
    </dgm:pt>
    <dgm:pt modelId="{209DF293-0B2D-43D5-84BA-B07B2A67335F}" type="pres">
      <dgm:prSet presAssocID="{46F44CDC-01F4-480B-8E2C-2B8AA9153877}" presName="rootText" presStyleLbl="node0" presStyleIdx="0" presStyleCnt="1" custLinFactNeighborX="-1103" custLinFactNeighborY="77292">
        <dgm:presLayoutVars>
          <dgm:chMax/>
          <dgm:chPref val="4"/>
        </dgm:presLayoutVars>
      </dgm:prSet>
      <dgm:spPr/>
    </dgm:pt>
    <dgm:pt modelId="{1CC5B630-1D92-488A-9526-84C1C186A3B7}" type="pres">
      <dgm:prSet presAssocID="{46F44CDC-01F4-480B-8E2C-2B8AA9153877}" presName="childShape" presStyleCnt="0">
        <dgm:presLayoutVars>
          <dgm:chMax val="0"/>
          <dgm:chPref val="0"/>
        </dgm:presLayoutVars>
      </dgm:prSet>
      <dgm:spPr/>
    </dgm:pt>
    <dgm:pt modelId="{DAC23E9D-5BC4-41B1-B483-248280937D19}" type="pres">
      <dgm:prSet presAssocID="{A85ECD2C-B1A0-4C7A-8931-C4B7A9E885CB}" presName="childComposite" presStyleCnt="0">
        <dgm:presLayoutVars>
          <dgm:chMax val="0"/>
          <dgm:chPref val="0"/>
        </dgm:presLayoutVars>
      </dgm:prSet>
      <dgm:spPr/>
    </dgm:pt>
    <dgm:pt modelId="{F5BB5452-9B79-4873-BB3B-FF55D3E86465}" type="pres">
      <dgm:prSet presAssocID="{A85ECD2C-B1A0-4C7A-8931-C4B7A9E885CB}" presName="Image" presStyleLbl="node1" presStyleIdx="0" presStyleCnt="1" custLinFactNeighborX="-2911" custLinFactNeighborY="74559"/>
      <dgm:spPr>
        <a:blipFill rotWithShape="1">
          <a:blip xmlns:r="http://schemas.openxmlformats.org/officeDocument/2006/relationships" r:embed="rId1"/>
          <a:srcRect/>
          <a:stretch>
            <a:fillRect l="-14000" r="-14000"/>
          </a:stretch>
        </a:blipFill>
      </dgm:spPr>
    </dgm:pt>
    <dgm:pt modelId="{F3D18CA8-121B-435B-B0F2-C6132EF8E6C2}" type="pres">
      <dgm:prSet presAssocID="{A85ECD2C-B1A0-4C7A-8931-C4B7A9E885CB}" presName="childText" presStyleLbl="lnNode1" presStyleIdx="0" presStyleCnt="1" custLinFactNeighborX="2390" custLinFactNeighborY="70372">
        <dgm:presLayoutVars>
          <dgm:chMax val="0"/>
          <dgm:chPref val="0"/>
          <dgm:bulletEnabled val="1"/>
        </dgm:presLayoutVars>
      </dgm:prSet>
      <dgm:spPr/>
    </dgm:pt>
  </dgm:ptLst>
  <dgm:cxnLst>
    <dgm:cxn modelId="{D7EF6A34-8092-408E-857B-2EA0F1F0B00F}" srcId="{46F44CDC-01F4-480B-8E2C-2B8AA9153877}" destId="{A85ECD2C-B1A0-4C7A-8931-C4B7A9E885CB}" srcOrd="0" destOrd="0" parTransId="{2A7911F9-74AF-49A8-9D0D-333BCE5B0D7B}" sibTransId="{CCB2DA82-ACBC-42D7-B0D7-1CCB82132227}"/>
    <dgm:cxn modelId="{AB1D6E75-86AA-4AE8-A1D2-F7EC1798F89F}" type="presOf" srcId="{46F44CDC-01F4-480B-8E2C-2B8AA9153877}" destId="{209DF293-0B2D-43D5-84BA-B07B2A67335F}" srcOrd="0" destOrd="0" presId="urn:microsoft.com/office/officeart/2008/layout/PictureAccentList"/>
    <dgm:cxn modelId="{8D9AC983-5FA1-4B17-A500-15DBE834DD2A}" srcId="{BE6343EC-921D-4232-8A89-F1BA021676D1}" destId="{46F44CDC-01F4-480B-8E2C-2B8AA9153877}" srcOrd="0" destOrd="0" parTransId="{CA477ED9-85C8-4F38-A565-8F01DAD317B3}" sibTransId="{9F5B22CF-096B-4039-87F9-08012215C8A6}"/>
    <dgm:cxn modelId="{BC28E59E-3824-4FDD-AB11-DC65B24CD2D0}" type="presOf" srcId="{A85ECD2C-B1A0-4C7A-8931-C4B7A9E885CB}" destId="{F3D18CA8-121B-435B-B0F2-C6132EF8E6C2}" srcOrd="0" destOrd="0" presId="urn:microsoft.com/office/officeart/2008/layout/PictureAccentList"/>
    <dgm:cxn modelId="{A72539F1-BF8B-4180-AE30-DE8C346A50C3}" type="presOf" srcId="{BE6343EC-921D-4232-8A89-F1BA021676D1}" destId="{EA26BC68-A15B-4CE2-BD20-5FC57FC8B4FA}" srcOrd="0" destOrd="0" presId="urn:microsoft.com/office/officeart/2008/layout/PictureAccentList"/>
    <dgm:cxn modelId="{7DD20B80-0030-4973-85F3-81793751A3D9}" type="presParOf" srcId="{EA26BC68-A15B-4CE2-BD20-5FC57FC8B4FA}" destId="{7F632694-5363-4D3B-9A20-F57645ED36EA}" srcOrd="0" destOrd="0" presId="urn:microsoft.com/office/officeart/2008/layout/PictureAccentList"/>
    <dgm:cxn modelId="{FEBDED8C-B4BF-4757-948D-B8F115DC9154}" type="presParOf" srcId="{7F632694-5363-4D3B-9A20-F57645ED36EA}" destId="{EF2A954F-E959-443C-A887-E081D4865DD4}" srcOrd="0" destOrd="0" presId="urn:microsoft.com/office/officeart/2008/layout/PictureAccentList"/>
    <dgm:cxn modelId="{805CA953-6357-45E2-9B34-FB710CB49020}" type="presParOf" srcId="{EF2A954F-E959-443C-A887-E081D4865DD4}" destId="{209DF293-0B2D-43D5-84BA-B07B2A67335F}" srcOrd="0" destOrd="0" presId="urn:microsoft.com/office/officeart/2008/layout/PictureAccentList"/>
    <dgm:cxn modelId="{0D8CE49D-15A9-4BD9-B150-0FEF41BFF457}" type="presParOf" srcId="{7F632694-5363-4D3B-9A20-F57645ED36EA}" destId="{1CC5B630-1D92-488A-9526-84C1C186A3B7}" srcOrd="1" destOrd="0" presId="urn:microsoft.com/office/officeart/2008/layout/PictureAccentList"/>
    <dgm:cxn modelId="{83B56CBE-E3B7-4BF0-AF2F-1275FDF5C73A}" type="presParOf" srcId="{1CC5B630-1D92-488A-9526-84C1C186A3B7}" destId="{DAC23E9D-5BC4-41B1-B483-248280937D19}" srcOrd="0" destOrd="0" presId="urn:microsoft.com/office/officeart/2008/layout/PictureAccentList"/>
    <dgm:cxn modelId="{B3878802-5609-4D9C-9B21-7D29F553639A}" type="presParOf" srcId="{DAC23E9D-5BC4-41B1-B483-248280937D19}" destId="{F5BB5452-9B79-4873-BB3B-FF55D3E86465}" srcOrd="0" destOrd="0" presId="urn:microsoft.com/office/officeart/2008/layout/PictureAccentList"/>
    <dgm:cxn modelId="{D973E394-9F52-4F3D-A017-111975788F6E}" type="presParOf" srcId="{DAC23E9D-5BC4-41B1-B483-248280937D19}" destId="{F3D18CA8-121B-435B-B0F2-C6132EF8E6C2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3C32CF2-0948-492B-8D0A-ABCD320BA5C3}" type="doc">
      <dgm:prSet loTypeId="urn:microsoft.com/office/officeart/2005/8/layout/pList2" loCatId="list" qsTypeId="urn:microsoft.com/office/officeart/2005/8/quickstyle/3d3" qsCatId="3D" csTypeId="urn:microsoft.com/office/officeart/2005/8/colors/accent1_2" csCatId="accent1" phldr="1"/>
      <dgm:spPr/>
    </dgm:pt>
    <dgm:pt modelId="{6789931A-6B62-407D-8C8B-2D9040D9B627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Общегосударственные расходы</a:t>
          </a:r>
        </a:p>
      </dgm:t>
    </dgm:pt>
    <dgm:pt modelId="{3063212C-CA84-40C3-86CB-DD716D765D0C}" type="parTrans" cxnId="{77D62562-7E92-4199-A1FF-B31DCC872565}">
      <dgm:prSet/>
      <dgm:spPr/>
      <dgm:t>
        <a:bodyPr/>
        <a:lstStyle/>
        <a:p>
          <a:endParaRPr lang="ru-RU"/>
        </a:p>
      </dgm:t>
    </dgm:pt>
    <dgm:pt modelId="{218C50A3-4C85-4929-8144-34F8F91A5261}" type="sibTrans" cxnId="{77D62562-7E92-4199-A1FF-B31DCC872565}">
      <dgm:prSet/>
      <dgm:spPr/>
      <dgm:t>
        <a:bodyPr/>
        <a:lstStyle/>
        <a:p>
          <a:endParaRPr lang="ru-RU"/>
        </a:p>
      </dgm:t>
    </dgm:pt>
    <dgm:pt modelId="{3D79C6BC-7E42-4437-8521-7415DEC1B08E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Национальная оборона</a:t>
          </a:r>
        </a:p>
      </dgm:t>
    </dgm:pt>
    <dgm:pt modelId="{DA694D9A-34A3-410B-8A52-A42E3F436726}" type="parTrans" cxnId="{41FD65E4-3C20-4FEE-99CA-56CAF6B86B5B}">
      <dgm:prSet/>
      <dgm:spPr/>
      <dgm:t>
        <a:bodyPr/>
        <a:lstStyle/>
        <a:p>
          <a:endParaRPr lang="ru-RU"/>
        </a:p>
      </dgm:t>
    </dgm:pt>
    <dgm:pt modelId="{7FB3AF79-30BE-475A-8F17-85E221BA54C9}" type="sibTrans" cxnId="{41FD65E4-3C20-4FEE-99CA-56CAF6B86B5B}">
      <dgm:prSet/>
      <dgm:spPr/>
      <dgm:t>
        <a:bodyPr/>
        <a:lstStyle/>
        <a:p>
          <a:endParaRPr lang="ru-RU"/>
        </a:p>
      </dgm:t>
    </dgm:pt>
    <dgm:pt modelId="{9E234FB7-313D-40CD-AA21-8809FD977A0A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Национальная безопасность и правоохранительная деятельность</a:t>
          </a:r>
        </a:p>
      </dgm:t>
    </dgm:pt>
    <dgm:pt modelId="{B1A89BBB-11F1-4092-8F14-36375D0A793F}" type="parTrans" cxnId="{DE2AD732-7EF2-49D5-9597-1D5677C82691}">
      <dgm:prSet/>
      <dgm:spPr/>
      <dgm:t>
        <a:bodyPr/>
        <a:lstStyle/>
        <a:p>
          <a:endParaRPr lang="ru-RU"/>
        </a:p>
      </dgm:t>
    </dgm:pt>
    <dgm:pt modelId="{C93E3B7C-2EBF-45B8-A124-18FC4D7F1544}" type="sibTrans" cxnId="{DE2AD732-7EF2-49D5-9597-1D5677C82691}">
      <dgm:prSet/>
      <dgm:spPr/>
      <dgm:t>
        <a:bodyPr/>
        <a:lstStyle/>
        <a:p>
          <a:endParaRPr lang="ru-RU"/>
        </a:p>
      </dgm:t>
    </dgm:pt>
    <dgm:pt modelId="{0962391B-955A-432D-BDD0-0C14CF4823E5}" type="pres">
      <dgm:prSet presAssocID="{73C32CF2-0948-492B-8D0A-ABCD320BA5C3}" presName="Name0" presStyleCnt="0">
        <dgm:presLayoutVars>
          <dgm:dir/>
          <dgm:resizeHandles val="exact"/>
        </dgm:presLayoutVars>
      </dgm:prSet>
      <dgm:spPr/>
    </dgm:pt>
    <dgm:pt modelId="{DEE3089F-B04F-4B73-B313-19161EB7A778}" type="pres">
      <dgm:prSet presAssocID="{73C32CF2-0948-492B-8D0A-ABCD320BA5C3}" presName="bkgdShp" presStyleLbl="alignAccFollowNode1" presStyleIdx="0" presStyleCnt="1"/>
      <dgm:spPr/>
    </dgm:pt>
    <dgm:pt modelId="{5BCBFE5F-8ABF-4D6C-B826-0C0C5FFC4CB9}" type="pres">
      <dgm:prSet presAssocID="{73C32CF2-0948-492B-8D0A-ABCD320BA5C3}" presName="linComp" presStyleCnt="0"/>
      <dgm:spPr/>
    </dgm:pt>
    <dgm:pt modelId="{96CE91D7-D7D5-4F5C-9A2D-210C8ADEDB6E}" type="pres">
      <dgm:prSet presAssocID="{6789931A-6B62-407D-8C8B-2D9040D9B627}" presName="compNode" presStyleCnt="0"/>
      <dgm:spPr/>
    </dgm:pt>
    <dgm:pt modelId="{6C791B8C-5C73-49F0-9B0F-E9D973528E56}" type="pres">
      <dgm:prSet presAssocID="{6789931A-6B62-407D-8C8B-2D9040D9B627}" presName="node" presStyleLbl="node1" presStyleIdx="0" presStyleCnt="3">
        <dgm:presLayoutVars>
          <dgm:bulletEnabled val="1"/>
        </dgm:presLayoutVars>
      </dgm:prSet>
      <dgm:spPr/>
    </dgm:pt>
    <dgm:pt modelId="{C7B3BF0A-FD59-4ED9-A5E7-9B08680656FD}" type="pres">
      <dgm:prSet presAssocID="{6789931A-6B62-407D-8C8B-2D9040D9B627}" presName="invisiNode" presStyleLbl="node1" presStyleIdx="0" presStyleCnt="3"/>
      <dgm:spPr/>
    </dgm:pt>
    <dgm:pt modelId="{C32C5F5F-4229-4228-8651-98A19806711D}" type="pres">
      <dgm:prSet presAssocID="{6789931A-6B62-407D-8C8B-2D9040D9B627}" presName="imagNode" presStyleLbl="fgImgPlace1" presStyleIdx="0" presStyleCnt="3" custScaleX="102275"/>
      <dgm:spPr>
        <a:blipFill rotWithShape="1">
          <a:blip xmlns:r="http://schemas.openxmlformats.org/officeDocument/2006/relationships" r:embed="rId1"/>
          <a:srcRect/>
          <a:stretch>
            <a:fillRect l="-17000" r="-17000"/>
          </a:stretch>
        </a:blipFill>
      </dgm:spPr>
    </dgm:pt>
    <dgm:pt modelId="{332C75B7-321A-4DF2-B7ED-40417174EDFC}" type="pres">
      <dgm:prSet presAssocID="{218C50A3-4C85-4929-8144-34F8F91A5261}" presName="sibTrans" presStyleLbl="sibTrans2D1" presStyleIdx="0" presStyleCnt="0"/>
      <dgm:spPr/>
    </dgm:pt>
    <dgm:pt modelId="{F726878B-830C-408E-AF62-D57CA3ABC412}" type="pres">
      <dgm:prSet presAssocID="{3D79C6BC-7E42-4437-8521-7415DEC1B08E}" presName="compNode" presStyleCnt="0"/>
      <dgm:spPr/>
    </dgm:pt>
    <dgm:pt modelId="{B82F3B29-B742-44D0-B5F1-D664559D4B26}" type="pres">
      <dgm:prSet presAssocID="{3D79C6BC-7E42-4437-8521-7415DEC1B08E}" presName="node" presStyleLbl="node1" presStyleIdx="1" presStyleCnt="3">
        <dgm:presLayoutVars>
          <dgm:bulletEnabled val="1"/>
        </dgm:presLayoutVars>
      </dgm:prSet>
      <dgm:spPr/>
    </dgm:pt>
    <dgm:pt modelId="{2A43ABAF-1F58-4E40-8F38-C7F31E48D317}" type="pres">
      <dgm:prSet presAssocID="{3D79C6BC-7E42-4437-8521-7415DEC1B08E}" presName="invisiNode" presStyleLbl="node1" presStyleIdx="1" presStyleCnt="3"/>
      <dgm:spPr/>
    </dgm:pt>
    <dgm:pt modelId="{4B368D20-15EE-468D-A6D7-F5F4C6FEE3C5}" type="pres">
      <dgm:prSet presAssocID="{3D79C6BC-7E42-4437-8521-7415DEC1B08E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20000" b="-20000"/>
          </a:stretch>
        </a:blipFill>
      </dgm:spPr>
    </dgm:pt>
    <dgm:pt modelId="{65C3CC5A-D0D0-48C9-B1B3-986CBDE00B28}" type="pres">
      <dgm:prSet presAssocID="{7FB3AF79-30BE-475A-8F17-85E221BA54C9}" presName="sibTrans" presStyleLbl="sibTrans2D1" presStyleIdx="0" presStyleCnt="0"/>
      <dgm:spPr/>
    </dgm:pt>
    <dgm:pt modelId="{3DC57A18-9953-4BE1-BE8E-768BDB6FB02B}" type="pres">
      <dgm:prSet presAssocID="{9E234FB7-313D-40CD-AA21-8809FD977A0A}" presName="compNode" presStyleCnt="0"/>
      <dgm:spPr/>
    </dgm:pt>
    <dgm:pt modelId="{87CE141A-9F6B-4F3B-B463-EC3B817B7E49}" type="pres">
      <dgm:prSet presAssocID="{9E234FB7-313D-40CD-AA21-8809FD977A0A}" presName="node" presStyleLbl="node1" presStyleIdx="2" presStyleCnt="3">
        <dgm:presLayoutVars>
          <dgm:bulletEnabled val="1"/>
        </dgm:presLayoutVars>
      </dgm:prSet>
      <dgm:spPr/>
    </dgm:pt>
    <dgm:pt modelId="{B9B75D41-5099-40C8-9237-2542562DE253}" type="pres">
      <dgm:prSet presAssocID="{9E234FB7-313D-40CD-AA21-8809FD977A0A}" presName="invisiNode" presStyleLbl="node1" presStyleIdx="2" presStyleCnt="3"/>
      <dgm:spPr/>
    </dgm:pt>
    <dgm:pt modelId="{CF05B9CF-4A68-4908-966E-7C6507C4722A}" type="pres">
      <dgm:prSet presAssocID="{9E234FB7-313D-40CD-AA21-8809FD977A0A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5000" b="-5000"/>
          </a:stretch>
        </a:blipFill>
      </dgm:spPr>
    </dgm:pt>
  </dgm:ptLst>
  <dgm:cxnLst>
    <dgm:cxn modelId="{DE2AD732-7EF2-49D5-9597-1D5677C82691}" srcId="{73C32CF2-0948-492B-8D0A-ABCD320BA5C3}" destId="{9E234FB7-313D-40CD-AA21-8809FD977A0A}" srcOrd="2" destOrd="0" parTransId="{B1A89BBB-11F1-4092-8F14-36375D0A793F}" sibTransId="{C93E3B7C-2EBF-45B8-A124-18FC4D7F1544}"/>
    <dgm:cxn modelId="{FA3F8433-8E62-4BD1-9B7A-D4CEA27493A3}" type="presOf" srcId="{9E234FB7-313D-40CD-AA21-8809FD977A0A}" destId="{87CE141A-9F6B-4F3B-B463-EC3B817B7E49}" srcOrd="0" destOrd="0" presId="urn:microsoft.com/office/officeart/2005/8/layout/pList2"/>
    <dgm:cxn modelId="{77D62562-7E92-4199-A1FF-B31DCC872565}" srcId="{73C32CF2-0948-492B-8D0A-ABCD320BA5C3}" destId="{6789931A-6B62-407D-8C8B-2D9040D9B627}" srcOrd="0" destOrd="0" parTransId="{3063212C-CA84-40C3-86CB-DD716D765D0C}" sibTransId="{218C50A3-4C85-4929-8144-34F8F91A5261}"/>
    <dgm:cxn modelId="{800BA663-37E4-41E9-9552-AF7A4792FB33}" type="presOf" srcId="{218C50A3-4C85-4929-8144-34F8F91A5261}" destId="{332C75B7-321A-4DF2-B7ED-40417174EDFC}" srcOrd="0" destOrd="0" presId="urn:microsoft.com/office/officeart/2005/8/layout/pList2"/>
    <dgm:cxn modelId="{D336D346-638F-4024-B498-09BE88DB68EB}" type="presOf" srcId="{3D79C6BC-7E42-4437-8521-7415DEC1B08E}" destId="{B82F3B29-B742-44D0-B5F1-D664559D4B26}" srcOrd="0" destOrd="0" presId="urn:microsoft.com/office/officeart/2005/8/layout/pList2"/>
    <dgm:cxn modelId="{EDDA6880-C7A8-49B2-A70A-E292F937553C}" type="presOf" srcId="{73C32CF2-0948-492B-8D0A-ABCD320BA5C3}" destId="{0962391B-955A-432D-BDD0-0C14CF4823E5}" srcOrd="0" destOrd="0" presId="urn:microsoft.com/office/officeart/2005/8/layout/pList2"/>
    <dgm:cxn modelId="{55D796BD-0D64-46EA-8772-7B8B40A63E1B}" type="presOf" srcId="{6789931A-6B62-407D-8C8B-2D9040D9B627}" destId="{6C791B8C-5C73-49F0-9B0F-E9D973528E56}" srcOrd="0" destOrd="0" presId="urn:microsoft.com/office/officeart/2005/8/layout/pList2"/>
    <dgm:cxn modelId="{41FD65E4-3C20-4FEE-99CA-56CAF6B86B5B}" srcId="{73C32CF2-0948-492B-8D0A-ABCD320BA5C3}" destId="{3D79C6BC-7E42-4437-8521-7415DEC1B08E}" srcOrd="1" destOrd="0" parTransId="{DA694D9A-34A3-410B-8A52-A42E3F436726}" sibTransId="{7FB3AF79-30BE-475A-8F17-85E221BA54C9}"/>
    <dgm:cxn modelId="{E1BA52F2-A311-4CD0-BBD3-740CA5C64C4F}" type="presOf" srcId="{7FB3AF79-30BE-475A-8F17-85E221BA54C9}" destId="{65C3CC5A-D0D0-48C9-B1B3-986CBDE00B28}" srcOrd="0" destOrd="0" presId="urn:microsoft.com/office/officeart/2005/8/layout/pList2"/>
    <dgm:cxn modelId="{B4D53FA4-BBB8-48ED-BB05-F5230C9AA442}" type="presParOf" srcId="{0962391B-955A-432D-BDD0-0C14CF4823E5}" destId="{DEE3089F-B04F-4B73-B313-19161EB7A778}" srcOrd="0" destOrd="0" presId="urn:microsoft.com/office/officeart/2005/8/layout/pList2"/>
    <dgm:cxn modelId="{16199104-03CB-41DE-AE46-D0A281DC6EDE}" type="presParOf" srcId="{0962391B-955A-432D-BDD0-0C14CF4823E5}" destId="{5BCBFE5F-8ABF-4D6C-B826-0C0C5FFC4CB9}" srcOrd="1" destOrd="0" presId="urn:microsoft.com/office/officeart/2005/8/layout/pList2"/>
    <dgm:cxn modelId="{F0599697-C793-4BD6-A113-F62D2FDB9178}" type="presParOf" srcId="{5BCBFE5F-8ABF-4D6C-B826-0C0C5FFC4CB9}" destId="{96CE91D7-D7D5-4F5C-9A2D-210C8ADEDB6E}" srcOrd="0" destOrd="0" presId="urn:microsoft.com/office/officeart/2005/8/layout/pList2"/>
    <dgm:cxn modelId="{78E69109-105E-479A-B75C-C475B57B5AAB}" type="presParOf" srcId="{96CE91D7-D7D5-4F5C-9A2D-210C8ADEDB6E}" destId="{6C791B8C-5C73-49F0-9B0F-E9D973528E56}" srcOrd="0" destOrd="0" presId="urn:microsoft.com/office/officeart/2005/8/layout/pList2"/>
    <dgm:cxn modelId="{22CF26C5-E6D3-4BD4-B173-F9E5A5EE0914}" type="presParOf" srcId="{96CE91D7-D7D5-4F5C-9A2D-210C8ADEDB6E}" destId="{C7B3BF0A-FD59-4ED9-A5E7-9B08680656FD}" srcOrd="1" destOrd="0" presId="urn:microsoft.com/office/officeart/2005/8/layout/pList2"/>
    <dgm:cxn modelId="{F5627F5D-D13B-4B2B-990A-8F2FBE710565}" type="presParOf" srcId="{96CE91D7-D7D5-4F5C-9A2D-210C8ADEDB6E}" destId="{C32C5F5F-4229-4228-8651-98A19806711D}" srcOrd="2" destOrd="0" presId="urn:microsoft.com/office/officeart/2005/8/layout/pList2"/>
    <dgm:cxn modelId="{0F5B8618-1128-4DDA-81E3-702F9DAA6E50}" type="presParOf" srcId="{5BCBFE5F-8ABF-4D6C-B826-0C0C5FFC4CB9}" destId="{332C75B7-321A-4DF2-B7ED-40417174EDFC}" srcOrd="1" destOrd="0" presId="urn:microsoft.com/office/officeart/2005/8/layout/pList2"/>
    <dgm:cxn modelId="{FAC8EFA9-64BE-4628-8649-F5ABC0962C96}" type="presParOf" srcId="{5BCBFE5F-8ABF-4D6C-B826-0C0C5FFC4CB9}" destId="{F726878B-830C-408E-AF62-D57CA3ABC412}" srcOrd="2" destOrd="0" presId="urn:microsoft.com/office/officeart/2005/8/layout/pList2"/>
    <dgm:cxn modelId="{2864450C-37CD-4128-A3CB-D35BDF72D097}" type="presParOf" srcId="{F726878B-830C-408E-AF62-D57CA3ABC412}" destId="{B82F3B29-B742-44D0-B5F1-D664559D4B26}" srcOrd="0" destOrd="0" presId="urn:microsoft.com/office/officeart/2005/8/layout/pList2"/>
    <dgm:cxn modelId="{0532CE9A-7711-49D0-88CD-93F26D01F763}" type="presParOf" srcId="{F726878B-830C-408E-AF62-D57CA3ABC412}" destId="{2A43ABAF-1F58-4E40-8F38-C7F31E48D317}" srcOrd="1" destOrd="0" presId="urn:microsoft.com/office/officeart/2005/8/layout/pList2"/>
    <dgm:cxn modelId="{EDE9568E-4327-448B-A9F0-5459A5838597}" type="presParOf" srcId="{F726878B-830C-408E-AF62-D57CA3ABC412}" destId="{4B368D20-15EE-468D-A6D7-F5F4C6FEE3C5}" srcOrd="2" destOrd="0" presId="urn:microsoft.com/office/officeart/2005/8/layout/pList2"/>
    <dgm:cxn modelId="{6790176E-4903-420C-868A-9A8ABADFE802}" type="presParOf" srcId="{5BCBFE5F-8ABF-4D6C-B826-0C0C5FFC4CB9}" destId="{65C3CC5A-D0D0-48C9-B1B3-986CBDE00B28}" srcOrd="3" destOrd="0" presId="urn:microsoft.com/office/officeart/2005/8/layout/pList2"/>
    <dgm:cxn modelId="{A7332011-A518-46C7-9F66-97D3A211F8BF}" type="presParOf" srcId="{5BCBFE5F-8ABF-4D6C-B826-0C0C5FFC4CB9}" destId="{3DC57A18-9953-4BE1-BE8E-768BDB6FB02B}" srcOrd="4" destOrd="0" presId="urn:microsoft.com/office/officeart/2005/8/layout/pList2"/>
    <dgm:cxn modelId="{BB659B46-B893-4514-84B1-85D007C4E0CD}" type="presParOf" srcId="{3DC57A18-9953-4BE1-BE8E-768BDB6FB02B}" destId="{87CE141A-9F6B-4F3B-B463-EC3B817B7E49}" srcOrd="0" destOrd="0" presId="urn:microsoft.com/office/officeart/2005/8/layout/pList2"/>
    <dgm:cxn modelId="{257745A5-917E-490F-B272-32FC6EA9F6FB}" type="presParOf" srcId="{3DC57A18-9953-4BE1-BE8E-768BDB6FB02B}" destId="{B9B75D41-5099-40C8-9237-2542562DE253}" srcOrd="1" destOrd="0" presId="urn:microsoft.com/office/officeart/2005/8/layout/pList2"/>
    <dgm:cxn modelId="{603ECD4B-CB31-4632-B7B8-8FE88C7AD250}" type="presParOf" srcId="{3DC57A18-9953-4BE1-BE8E-768BDB6FB02B}" destId="{CF05B9CF-4A68-4908-966E-7C6507C4722A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3C32CF2-0948-492B-8D0A-ABCD320BA5C3}" type="doc">
      <dgm:prSet loTypeId="urn:microsoft.com/office/officeart/2005/8/layout/pList2" loCatId="list" qsTypeId="urn:microsoft.com/office/officeart/2005/8/quickstyle/3d3" qsCatId="3D" csTypeId="urn:microsoft.com/office/officeart/2005/8/colors/accent1_2" csCatId="accent1" phldr="1"/>
      <dgm:spPr/>
    </dgm:pt>
    <dgm:pt modelId="{6789931A-6B62-407D-8C8B-2D9040D9B627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Национальная экономика</a:t>
          </a:r>
        </a:p>
      </dgm:t>
    </dgm:pt>
    <dgm:pt modelId="{3063212C-CA84-40C3-86CB-DD716D765D0C}" type="parTrans" cxnId="{77D62562-7E92-4199-A1FF-B31DCC872565}">
      <dgm:prSet/>
      <dgm:spPr/>
      <dgm:t>
        <a:bodyPr/>
        <a:lstStyle/>
        <a:p>
          <a:endParaRPr lang="ru-RU"/>
        </a:p>
      </dgm:t>
    </dgm:pt>
    <dgm:pt modelId="{218C50A3-4C85-4929-8144-34F8F91A5261}" type="sibTrans" cxnId="{77D62562-7E92-4199-A1FF-B31DCC872565}">
      <dgm:prSet/>
      <dgm:spPr/>
      <dgm:t>
        <a:bodyPr/>
        <a:lstStyle/>
        <a:p>
          <a:endParaRPr lang="ru-RU"/>
        </a:p>
      </dgm:t>
    </dgm:pt>
    <dgm:pt modelId="{3D79C6BC-7E42-4437-8521-7415DEC1B08E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1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Жилищно</a:t>
          </a: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коммунальное хозяйство</a:t>
          </a:r>
        </a:p>
      </dgm:t>
    </dgm:pt>
    <dgm:pt modelId="{DA694D9A-34A3-410B-8A52-A42E3F436726}" type="parTrans" cxnId="{41FD65E4-3C20-4FEE-99CA-56CAF6B86B5B}">
      <dgm:prSet/>
      <dgm:spPr/>
      <dgm:t>
        <a:bodyPr/>
        <a:lstStyle/>
        <a:p>
          <a:endParaRPr lang="ru-RU"/>
        </a:p>
      </dgm:t>
    </dgm:pt>
    <dgm:pt modelId="{7FB3AF79-30BE-475A-8F17-85E221BA54C9}" type="sibTrans" cxnId="{41FD65E4-3C20-4FEE-99CA-56CAF6B86B5B}">
      <dgm:prSet/>
      <dgm:spPr/>
      <dgm:t>
        <a:bodyPr/>
        <a:lstStyle/>
        <a:p>
          <a:endParaRPr lang="ru-RU"/>
        </a:p>
      </dgm:t>
    </dgm:pt>
    <dgm:pt modelId="{9E234FB7-313D-40CD-AA21-8809FD977A0A}">
      <dgm:prSet phldrT="[Текст]" custT="1"/>
      <dgm:spPr>
        <a:solidFill>
          <a:srgbClr val="FFCCFF"/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Образование</a:t>
          </a:r>
        </a:p>
      </dgm:t>
    </dgm:pt>
    <dgm:pt modelId="{B1A89BBB-11F1-4092-8F14-36375D0A793F}" type="parTrans" cxnId="{DE2AD732-7EF2-49D5-9597-1D5677C82691}">
      <dgm:prSet/>
      <dgm:spPr/>
      <dgm:t>
        <a:bodyPr/>
        <a:lstStyle/>
        <a:p>
          <a:endParaRPr lang="ru-RU"/>
        </a:p>
      </dgm:t>
    </dgm:pt>
    <dgm:pt modelId="{C93E3B7C-2EBF-45B8-A124-18FC4D7F1544}" type="sibTrans" cxnId="{DE2AD732-7EF2-49D5-9597-1D5677C82691}">
      <dgm:prSet/>
      <dgm:spPr/>
      <dgm:t>
        <a:bodyPr/>
        <a:lstStyle/>
        <a:p>
          <a:endParaRPr lang="ru-RU"/>
        </a:p>
      </dgm:t>
    </dgm:pt>
    <dgm:pt modelId="{0962391B-955A-432D-BDD0-0C14CF4823E5}" type="pres">
      <dgm:prSet presAssocID="{73C32CF2-0948-492B-8D0A-ABCD320BA5C3}" presName="Name0" presStyleCnt="0">
        <dgm:presLayoutVars>
          <dgm:dir/>
          <dgm:resizeHandles val="exact"/>
        </dgm:presLayoutVars>
      </dgm:prSet>
      <dgm:spPr/>
    </dgm:pt>
    <dgm:pt modelId="{DEE3089F-B04F-4B73-B313-19161EB7A778}" type="pres">
      <dgm:prSet presAssocID="{73C32CF2-0948-492B-8D0A-ABCD320BA5C3}" presName="bkgdShp" presStyleLbl="alignAccFollowNode1" presStyleIdx="0" presStyleCnt="1"/>
      <dgm:spPr/>
    </dgm:pt>
    <dgm:pt modelId="{5BCBFE5F-8ABF-4D6C-B826-0C0C5FFC4CB9}" type="pres">
      <dgm:prSet presAssocID="{73C32CF2-0948-492B-8D0A-ABCD320BA5C3}" presName="linComp" presStyleCnt="0"/>
      <dgm:spPr/>
    </dgm:pt>
    <dgm:pt modelId="{96CE91D7-D7D5-4F5C-9A2D-210C8ADEDB6E}" type="pres">
      <dgm:prSet presAssocID="{6789931A-6B62-407D-8C8B-2D9040D9B627}" presName="compNode" presStyleCnt="0"/>
      <dgm:spPr/>
    </dgm:pt>
    <dgm:pt modelId="{6C791B8C-5C73-49F0-9B0F-E9D973528E56}" type="pres">
      <dgm:prSet presAssocID="{6789931A-6B62-407D-8C8B-2D9040D9B627}" presName="node" presStyleLbl="node1" presStyleIdx="0" presStyleCnt="3">
        <dgm:presLayoutVars>
          <dgm:bulletEnabled val="1"/>
        </dgm:presLayoutVars>
      </dgm:prSet>
      <dgm:spPr/>
    </dgm:pt>
    <dgm:pt modelId="{C7B3BF0A-FD59-4ED9-A5E7-9B08680656FD}" type="pres">
      <dgm:prSet presAssocID="{6789931A-6B62-407D-8C8B-2D9040D9B627}" presName="invisiNode" presStyleLbl="node1" presStyleIdx="0" presStyleCnt="3"/>
      <dgm:spPr/>
    </dgm:pt>
    <dgm:pt modelId="{C32C5F5F-4229-4228-8651-98A19806711D}" type="pres">
      <dgm:prSet presAssocID="{6789931A-6B62-407D-8C8B-2D9040D9B627}" presName="imagNode" presStyleLbl="fgImgPlace1" presStyleIdx="0" presStyleCnt="3" custScaleX="102275"/>
      <dgm:spPr>
        <a:blipFill rotWithShape="1">
          <a:blip xmlns:r="http://schemas.openxmlformats.org/officeDocument/2006/relationships" r:embed="rId1"/>
          <a:srcRect/>
          <a:stretch>
            <a:fillRect t="-31000" b="-31000"/>
          </a:stretch>
        </a:blipFill>
      </dgm:spPr>
    </dgm:pt>
    <dgm:pt modelId="{332C75B7-321A-4DF2-B7ED-40417174EDFC}" type="pres">
      <dgm:prSet presAssocID="{218C50A3-4C85-4929-8144-34F8F91A5261}" presName="sibTrans" presStyleLbl="sibTrans2D1" presStyleIdx="0" presStyleCnt="0"/>
      <dgm:spPr/>
    </dgm:pt>
    <dgm:pt modelId="{F726878B-830C-408E-AF62-D57CA3ABC412}" type="pres">
      <dgm:prSet presAssocID="{3D79C6BC-7E42-4437-8521-7415DEC1B08E}" presName="compNode" presStyleCnt="0"/>
      <dgm:spPr/>
    </dgm:pt>
    <dgm:pt modelId="{B82F3B29-B742-44D0-B5F1-D664559D4B26}" type="pres">
      <dgm:prSet presAssocID="{3D79C6BC-7E42-4437-8521-7415DEC1B08E}" presName="node" presStyleLbl="node1" presStyleIdx="1" presStyleCnt="3">
        <dgm:presLayoutVars>
          <dgm:bulletEnabled val="1"/>
        </dgm:presLayoutVars>
      </dgm:prSet>
      <dgm:spPr/>
    </dgm:pt>
    <dgm:pt modelId="{2A43ABAF-1F58-4E40-8F38-C7F31E48D317}" type="pres">
      <dgm:prSet presAssocID="{3D79C6BC-7E42-4437-8521-7415DEC1B08E}" presName="invisiNode" presStyleLbl="node1" presStyleIdx="1" presStyleCnt="3"/>
      <dgm:spPr/>
    </dgm:pt>
    <dgm:pt modelId="{4B368D20-15EE-468D-A6D7-F5F4C6FEE3C5}" type="pres">
      <dgm:prSet presAssocID="{3D79C6BC-7E42-4437-8521-7415DEC1B08E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11000" b="-11000"/>
          </a:stretch>
        </a:blipFill>
      </dgm:spPr>
    </dgm:pt>
    <dgm:pt modelId="{65C3CC5A-D0D0-48C9-B1B3-986CBDE00B28}" type="pres">
      <dgm:prSet presAssocID="{7FB3AF79-30BE-475A-8F17-85E221BA54C9}" presName="sibTrans" presStyleLbl="sibTrans2D1" presStyleIdx="0" presStyleCnt="0"/>
      <dgm:spPr/>
    </dgm:pt>
    <dgm:pt modelId="{3DC57A18-9953-4BE1-BE8E-768BDB6FB02B}" type="pres">
      <dgm:prSet presAssocID="{9E234FB7-313D-40CD-AA21-8809FD977A0A}" presName="compNode" presStyleCnt="0"/>
      <dgm:spPr/>
    </dgm:pt>
    <dgm:pt modelId="{87CE141A-9F6B-4F3B-B463-EC3B817B7E49}" type="pres">
      <dgm:prSet presAssocID="{9E234FB7-313D-40CD-AA21-8809FD977A0A}" presName="node" presStyleLbl="node1" presStyleIdx="2" presStyleCnt="3">
        <dgm:presLayoutVars>
          <dgm:bulletEnabled val="1"/>
        </dgm:presLayoutVars>
      </dgm:prSet>
      <dgm:spPr/>
    </dgm:pt>
    <dgm:pt modelId="{B9B75D41-5099-40C8-9237-2542562DE253}" type="pres">
      <dgm:prSet presAssocID="{9E234FB7-313D-40CD-AA21-8809FD977A0A}" presName="invisiNode" presStyleLbl="node1" presStyleIdx="2" presStyleCnt="3"/>
      <dgm:spPr/>
    </dgm:pt>
    <dgm:pt modelId="{CF05B9CF-4A68-4908-966E-7C6507C4722A}" type="pres">
      <dgm:prSet presAssocID="{9E234FB7-313D-40CD-AA21-8809FD977A0A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t="-49000" b="-49000"/>
          </a:stretch>
        </a:blipFill>
      </dgm:spPr>
    </dgm:pt>
  </dgm:ptLst>
  <dgm:cxnLst>
    <dgm:cxn modelId="{DE2AD732-7EF2-49D5-9597-1D5677C82691}" srcId="{73C32CF2-0948-492B-8D0A-ABCD320BA5C3}" destId="{9E234FB7-313D-40CD-AA21-8809FD977A0A}" srcOrd="2" destOrd="0" parTransId="{B1A89BBB-11F1-4092-8F14-36375D0A793F}" sibTransId="{C93E3B7C-2EBF-45B8-A124-18FC4D7F1544}"/>
    <dgm:cxn modelId="{FA3F8433-8E62-4BD1-9B7A-D4CEA27493A3}" type="presOf" srcId="{9E234FB7-313D-40CD-AA21-8809FD977A0A}" destId="{87CE141A-9F6B-4F3B-B463-EC3B817B7E49}" srcOrd="0" destOrd="0" presId="urn:microsoft.com/office/officeart/2005/8/layout/pList2"/>
    <dgm:cxn modelId="{77D62562-7E92-4199-A1FF-B31DCC872565}" srcId="{73C32CF2-0948-492B-8D0A-ABCD320BA5C3}" destId="{6789931A-6B62-407D-8C8B-2D9040D9B627}" srcOrd="0" destOrd="0" parTransId="{3063212C-CA84-40C3-86CB-DD716D765D0C}" sibTransId="{218C50A3-4C85-4929-8144-34F8F91A5261}"/>
    <dgm:cxn modelId="{800BA663-37E4-41E9-9552-AF7A4792FB33}" type="presOf" srcId="{218C50A3-4C85-4929-8144-34F8F91A5261}" destId="{332C75B7-321A-4DF2-B7ED-40417174EDFC}" srcOrd="0" destOrd="0" presId="urn:microsoft.com/office/officeart/2005/8/layout/pList2"/>
    <dgm:cxn modelId="{D336D346-638F-4024-B498-09BE88DB68EB}" type="presOf" srcId="{3D79C6BC-7E42-4437-8521-7415DEC1B08E}" destId="{B82F3B29-B742-44D0-B5F1-D664559D4B26}" srcOrd="0" destOrd="0" presId="urn:microsoft.com/office/officeart/2005/8/layout/pList2"/>
    <dgm:cxn modelId="{EDDA6880-C7A8-49B2-A70A-E292F937553C}" type="presOf" srcId="{73C32CF2-0948-492B-8D0A-ABCD320BA5C3}" destId="{0962391B-955A-432D-BDD0-0C14CF4823E5}" srcOrd="0" destOrd="0" presId="urn:microsoft.com/office/officeart/2005/8/layout/pList2"/>
    <dgm:cxn modelId="{55D796BD-0D64-46EA-8772-7B8B40A63E1B}" type="presOf" srcId="{6789931A-6B62-407D-8C8B-2D9040D9B627}" destId="{6C791B8C-5C73-49F0-9B0F-E9D973528E56}" srcOrd="0" destOrd="0" presId="urn:microsoft.com/office/officeart/2005/8/layout/pList2"/>
    <dgm:cxn modelId="{41FD65E4-3C20-4FEE-99CA-56CAF6B86B5B}" srcId="{73C32CF2-0948-492B-8D0A-ABCD320BA5C3}" destId="{3D79C6BC-7E42-4437-8521-7415DEC1B08E}" srcOrd="1" destOrd="0" parTransId="{DA694D9A-34A3-410B-8A52-A42E3F436726}" sibTransId="{7FB3AF79-30BE-475A-8F17-85E221BA54C9}"/>
    <dgm:cxn modelId="{E1BA52F2-A311-4CD0-BBD3-740CA5C64C4F}" type="presOf" srcId="{7FB3AF79-30BE-475A-8F17-85E221BA54C9}" destId="{65C3CC5A-D0D0-48C9-B1B3-986CBDE00B28}" srcOrd="0" destOrd="0" presId="urn:microsoft.com/office/officeart/2005/8/layout/pList2"/>
    <dgm:cxn modelId="{B4D53FA4-BBB8-48ED-BB05-F5230C9AA442}" type="presParOf" srcId="{0962391B-955A-432D-BDD0-0C14CF4823E5}" destId="{DEE3089F-B04F-4B73-B313-19161EB7A778}" srcOrd="0" destOrd="0" presId="urn:microsoft.com/office/officeart/2005/8/layout/pList2"/>
    <dgm:cxn modelId="{16199104-03CB-41DE-AE46-D0A281DC6EDE}" type="presParOf" srcId="{0962391B-955A-432D-BDD0-0C14CF4823E5}" destId="{5BCBFE5F-8ABF-4D6C-B826-0C0C5FFC4CB9}" srcOrd="1" destOrd="0" presId="urn:microsoft.com/office/officeart/2005/8/layout/pList2"/>
    <dgm:cxn modelId="{F0599697-C793-4BD6-A113-F62D2FDB9178}" type="presParOf" srcId="{5BCBFE5F-8ABF-4D6C-B826-0C0C5FFC4CB9}" destId="{96CE91D7-D7D5-4F5C-9A2D-210C8ADEDB6E}" srcOrd="0" destOrd="0" presId="urn:microsoft.com/office/officeart/2005/8/layout/pList2"/>
    <dgm:cxn modelId="{78E69109-105E-479A-B75C-C475B57B5AAB}" type="presParOf" srcId="{96CE91D7-D7D5-4F5C-9A2D-210C8ADEDB6E}" destId="{6C791B8C-5C73-49F0-9B0F-E9D973528E56}" srcOrd="0" destOrd="0" presId="urn:microsoft.com/office/officeart/2005/8/layout/pList2"/>
    <dgm:cxn modelId="{22CF26C5-E6D3-4BD4-B173-F9E5A5EE0914}" type="presParOf" srcId="{96CE91D7-D7D5-4F5C-9A2D-210C8ADEDB6E}" destId="{C7B3BF0A-FD59-4ED9-A5E7-9B08680656FD}" srcOrd="1" destOrd="0" presId="urn:microsoft.com/office/officeart/2005/8/layout/pList2"/>
    <dgm:cxn modelId="{F5627F5D-D13B-4B2B-990A-8F2FBE710565}" type="presParOf" srcId="{96CE91D7-D7D5-4F5C-9A2D-210C8ADEDB6E}" destId="{C32C5F5F-4229-4228-8651-98A19806711D}" srcOrd="2" destOrd="0" presId="urn:microsoft.com/office/officeart/2005/8/layout/pList2"/>
    <dgm:cxn modelId="{0F5B8618-1128-4DDA-81E3-702F9DAA6E50}" type="presParOf" srcId="{5BCBFE5F-8ABF-4D6C-B826-0C0C5FFC4CB9}" destId="{332C75B7-321A-4DF2-B7ED-40417174EDFC}" srcOrd="1" destOrd="0" presId="urn:microsoft.com/office/officeart/2005/8/layout/pList2"/>
    <dgm:cxn modelId="{FAC8EFA9-64BE-4628-8649-F5ABC0962C96}" type="presParOf" srcId="{5BCBFE5F-8ABF-4D6C-B826-0C0C5FFC4CB9}" destId="{F726878B-830C-408E-AF62-D57CA3ABC412}" srcOrd="2" destOrd="0" presId="urn:microsoft.com/office/officeart/2005/8/layout/pList2"/>
    <dgm:cxn modelId="{2864450C-37CD-4128-A3CB-D35BDF72D097}" type="presParOf" srcId="{F726878B-830C-408E-AF62-D57CA3ABC412}" destId="{B82F3B29-B742-44D0-B5F1-D664559D4B26}" srcOrd="0" destOrd="0" presId="urn:microsoft.com/office/officeart/2005/8/layout/pList2"/>
    <dgm:cxn modelId="{0532CE9A-7711-49D0-88CD-93F26D01F763}" type="presParOf" srcId="{F726878B-830C-408E-AF62-D57CA3ABC412}" destId="{2A43ABAF-1F58-4E40-8F38-C7F31E48D317}" srcOrd="1" destOrd="0" presId="urn:microsoft.com/office/officeart/2005/8/layout/pList2"/>
    <dgm:cxn modelId="{EDE9568E-4327-448B-A9F0-5459A5838597}" type="presParOf" srcId="{F726878B-830C-408E-AF62-D57CA3ABC412}" destId="{4B368D20-15EE-468D-A6D7-F5F4C6FEE3C5}" srcOrd="2" destOrd="0" presId="urn:microsoft.com/office/officeart/2005/8/layout/pList2"/>
    <dgm:cxn modelId="{6790176E-4903-420C-868A-9A8ABADFE802}" type="presParOf" srcId="{5BCBFE5F-8ABF-4D6C-B826-0C0C5FFC4CB9}" destId="{65C3CC5A-D0D0-48C9-B1B3-986CBDE00B28}" srcOrd="3" destOrd="0" presId="urn:microsoft.com/office/officeart/2005/8/layout/pList2"/>
    <dgm:cxn modelId="{A7332011-A518-46C7-9F66-97D3A211F8BF}" type="presParOf" srcId="{5BCBFE5F-8ABF-4D6C-B826-0C0C5FFC4CB9}" destId="{3DC57A18-9953-4BE1-BE8E-768BDB6FB02B}" srcOrd="4" destOrd="0" presId="urn:microsoft.com/office/officeart/2005/8/layout/pList2"/>
    <dgm:cxn modelId="{BB659B46-B893-4514-84B1-85D007C4E0CD}" type="presParOf" srcId="{3DC57A18-9953-4BE1-BE8E-768BDB6FB02B}" destId="{87CE141A-9F6B-4F3B-B463-EC3B817B7E49}" srcOrd="0" destOrd="0" presId="urn:microsoft.com/office/officeart/2005/8/layout/pList2"/>
    <dgm:cxn modelId="{257745A5-917E-490F-B272-32FC6EA9F6FB}" type="presParOf" srcId="{3DC57A18-9953-4BE1-BE8E-768BDB6FB02B}" destId="{B9B75D41-5099-40C8-9237-2542562DE253}" srcOrd="1" destOrd="0" presId="urn:microsoft.com/office/officeart/2005/8/layout/pList2"/>
    <dgm:cxn modelId="{603ECD4B-CB31-4632-B7B8-8FE88C7AD250}" type="presParOf" srcId="{3DC57A18-9953-4BE1-BE8E-768BDB6FB02B}" destId="{CF05B9CF-4A68-4908-966E-7C6507C4722A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3C32CF2-0948-492B-8D0A-ABCD320BA5C3}" type="doc">
      <dgm:prSet loTypeId="urn:microsoft.com/office/officeart/2005/8/layout/pList2" loCatId="list" qsTypeId="urn:microsoft.com/office/officeart/2005/8/quickstyle/3d3" qsCatId="3D" csTypeId="urn:microsoft.com/office/officeart/2005/8/colors/accent1_2" csCatId="accent1" phldr="1"/>
      <dgm:spPr/>
    </dgm:pt>
    <dgm:pt modelId="{6789931A-6B62-407D-8C8B-2D9040D9B627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Культура, кинематография</a:t>
          </a:r>
        </a:p>
      </dgm:t>
    </dgm:pt>
    <dgm:pt modelId="{3063212C-CA84-40C3-86CB-DD716D765D0C}" type="parTrans" cxnId="{77D62562-7E92-4199-A1FF-B31DCC872565}">
      <dgm:prSet/>
      <dgm:spPr/>
      <dgm:t>
        <a:bodyPr/>
        <a:lstStyle/>
        <a:p>
          <a:endParaRPr lang="ru-RU"/>
        </a:p>
      </dgm:t>
    </dgm:pt>
    <dgm:pt modelId="{218C50A3-4C85-4929-8144-34F8F91A5261}" type="sibTrans" cxnId="{77D62562-7E92-4199-A1FF-B31DCC872565}">
      <dgm:prSet/>
      <dgm:spPr/>
      <dgm:t>
        <a:bodyPr/>
        <a:lstStyle/>
        <a:p>
          <a:endParaRPr lang="ru-RU"/>
        </a:p>
      </dgm:t>
    </dgm:pt>
    <dgm:pt modelId="{3D79C6BC-7E42-4437-8521-7415DEC1B08E}">
      <dgm:prSet phldrT="[Текст]" custT="1"/>
      <dgm:spPr>
        <a:solidFill>
          <a:srgbClr val="10E7F8"/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политика</a:t>
          </a:r>
        </a:p>
      </dgm:t>
    </dgm:pt>
    <dgm:pt modelId="{DA694D9A-34A3-410B-8A52-A42E3F436726}" type="parTrans" cxnId="{41FD65E4-3C20-4FEE-99CA-56CAF6B86B5B}">
      <dgm:prSet/>
      <dgm:spPr/>
      <dgm:t>
        <a:bodyPr/>
        <a:lstStyle/>
        <a:p>
          <a:endParaRPr lang="ru-RU"/>
        </a:p>
      </dgm:t>
    </dgm:pt>
    <dgm:pt modelId="{7FB3AF79-30BE-475A-8F17-85E221BA54C9}" type="sibTrans" cxnId="{41FD65E4-3C20-4FEE-99CA-56CAF6B86B5B}">
      <dgm:prSet/>
      <dgm:spPr/>
      <dgm:t>
        <a:bodyPr/>
        <a:lstStyle/>
        <a:p>
          <a:endParaRPr lang="ru-RU"/>
        </a:p>
      </dgm:t>
    </dgm:pt>
    <dgm:pt modelId="{9E234FB7-313D-40CD-AA21-8809FD977A0A}">
      <dgm:prSet phldrT="[Текст]" custT="1"/>
      <dgm:spPr>
        <a:solidFill>
          <a:srgbClr val="00FF00"/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Физическая культура и спорт</a:t>
          </a:r>
        </a:p>
      </dgm:t>
    </dgm:pt>
    <dgm:pt modelId="{B1A89BBB-11F1-4092-8F14-36375D0A793F}" type="parTrans" cxnId="{DE2AD732-7EF2-49D5-9597-1D5677C82691}">
      <dgm:prSet/>
      <dgm:spPr/>
      <dgm:t>
        <a:bodyPr/>
        <a:lstStyle/>
        <a:p>
          <a:endParaRPr lang="ru-RU"/>
        </a:p>
      </dgm:t>
    </dgm:pt>
    <dgm:pt modelId="{C93E3B7C-2EBF-45B8-A124-18FC4D7F1544}" type="sibTrans" cxnId="{DE2AD732-7EF2-49D5-9597-1D5677C82691}">
      <dgm:prSet/>
      <dgm:spPr/>
      <dgm:t>
        <a:bodyPr/>
        <a:lstStyle/>
        <a:p>
          <a:endParaRPr lang="ru-RU"/>
        </a:p>
      </dgm:t>
    </dgm:pt>
    <dgm:pt modelId="{0962391B-955A-432D-BDD0-0C14CF4823E5}" type="pres">
      <dgm:prSet presAssocID="{73C32CF2-0948-492B-8D0A-ABCD320BA5C3}" presName="Name0" presStyleCnt="0">
        <dgm:presLayoutVars>
          <dgm:dir/>
          <dgm:resizeHandles val="exact"/>
        </dgm:presLayoutVars>
      </dgm:prSet>
      <dgm:spPr/>
    </dgm:pt>
    <dgm:pt modelId="{DEE3089F-B04F-4B73-B313-19161EB7A778}" type="pres">
      <dgm:prSet presAssocID="{73C32CF2-0948-492B-8D0A-ABCD320BA5C3}" presName="bkgdShp" presStyleLbl="alignAccFollowNode1" presStyleIdx="0" presStyleCnt="1"/>
      <dgm:spPr/>
    </dgm:pt>
    <dgm:pt modelId="{5BCBFE5F-8ABF-4D6C-B826-0C0C5FFC4CB9}" type="pres">
      <dgm:prSet presAssocID="{73C32CF2-0948-492B-8D0A-ABCD320BA5C3}" presName="linComp" presStyleCnt="0"/>
      <dgm:spPr/>
    </dgm:pt>
    <dgm:pt modelId="{96CE91D7-D7D5-4F5C-9A2D-210C8ADEDB6E}" type="pres">
      <dgm:prSet presAssocID="{6789931A-6B62-407D-8C8B-2D9040D9B627}" presName="compNode" presStyleCnt="0"/>
      <dgm:spPr/>
    </dgm:pt>
    <dgm:pt modelId="{6C791B8C-5C73-49F0-9B0F-E9D973528E56}" type="pres">
      <dgm:prSet presAssocID="{6789931A-6B62-407D-8C8B-2D9040D9B627}" presName="node" presStyleLbl="node1" presStyleIdx="0" presStyleCnt="3">
        <dgm:presLayoutVars>
          <dgm:bulletEnabled val="1"/>
        </dgm:presLayoutVars>
      </dgm:prSet>
      <dgm:spPr/>
    </dgm:pt>
    <dgm:pt modelId="{C7B3BF0A-FD59-4ED9-A5E7-9B08680656FD}" type="pres">
      <dgm:prSet presAssocID="{6789931A-6B62-407D-8C8B-2D9040D9B627}" presName="invisiNode" presStyleLbl="node1" presStyleIdx="0" presStyleCnt="3"/>
      <dgm:spPr/>
    </dgm:pt>
    <dgm:pt modelId="{C32C5F5F-4229-4228-8651-98A19806711D}" type="pres">
      <dgm:prSet presAssocID="{6789931A-6B62-407D-8C8B-2D9040D9B627}" presName="imagNode" presStyleLbl="fgImgPlace1" presStyleIdx="0" presStyleCnt="3" custScaleX="102275"/>
      <dgm:spPr>
        <a:blipFill rotWithShape="1">
          <a:blip xmlns:r="http://schemas.openxmlformats.org/officeDocument/2006/relationships" r:embed="rId1"/>
          <a:srcRect/>
          <a:stretch>
            <a:fillRect t="-12000" b="-12000"/>
          </a:stretch>
        </a:blipFill>
      </dgm:spPr>
    </dgm:pt>
    <dgm:pt modelId="{332C75B7-321A-4DF2-B7ED-40417174EDFC}" type="pres">
      <dgm:prSet presAssocID="{218C50A3-4C85-4929-8144-34F8F91A5261}" presName="sibTrans" presStyleLbl="sibTrans2D1" presStyleIdx="0" presStyleCnt="0"/>
      <dgm:spPr/>
    </dgm:pt>
    <dgm:pt modelId="{F726878B-830C-408E-AF62-D57CA3ABC412}" type="pres">
      <dgm:prSet presAssocID="{3D79C6BC-7E42-4437-8521-7415DEC1B08E}" presName="compNode" presStyleCnt="0"/>
      <dgm:spPr/>
    </dgm:pt>
    <dgm:pt modelId="{B82F3B29-B742-44D0-B5F1-D664559D4B26}" type="pres">
      <dgm:prSet presAssocID="{3D79C6BC-7E42-4437-8521-7415DEC1B08E}" presName="node" presStyleLbl="node1" presStyleIdx="1" presStyleCnt="3">
        <dgm:presLayoutVars>
          <dgm:bulletEnabled val="1"/>
        </dgm:presLayoutVars>
      </dgm:prSet>
      <dgm:spPr/>
    </dgm:pt>
    <dgm:pt modelId="{2A43ABAF-1F58-4E40-8F38-C7F31E48D317}" type="pres">
      <dgm:prSet presAssocID="{3D79C6BC-7E42-4437-8521-7415DEC1B08E}" presName="invisiNode" presStyleLbl="node1" presStyleIdx="1" presStyleCnt="3"/>
      <dgm:spPr/>
    </dgm:pt>
    <dgm:pt modelId="{4B368D20-15EE-468D-A6D7-F5F4C6FEE3C5}" type="pres">
      <dgm:prSet presAssocID="{3D79C6BC-7E42-4437-8521-7415DEC1B08E}" presName="imagNode" presStyleLbl="fgImgPlace1" presStyleIdx="1" presStyleCnt="3"/>
      <dgm:spPr>
        <a:blipFill rotWithShape="1">
          <a:blip xmlns:r="http://schemas.openxmlformats.org/officeDocument/2006/relationships" r:embed="rId2"/>
          <a:srcRect/>
          <a:stretch>
            <a:fillRect t="-19000" b="-19000"/>
          </a:stretch>
        </a:blipFill>
      </dgm:spPr>
    </dgm:pt>
    <dgm:pt modelId="{65C3CC5A-D0D0-48C9-B1B3-986CBDE00B28}" type="pres">
      <dgm:prSet presAssocID="{7FB3AF79-30BE-475A-8F17-85E221BA54C9}" presName="sibTrans" presStyleLbl="sibTrans2D1" presStyleIdx="0" presStyleCnt="0"/>
      <dgm:spPr/>
    </dgm:pt>
    <dgm:pt modelId="{3DC57A18-9953-4BE1-BE8E-768BDB6FB02B}" type="pres">
      <dgm:prSet presAssocID="{9E234FB7-313D-40CD-AA21-8809FD977A0A}" presName="compNode" presStyleCnt="0"/>
      <dgm:spPr/>
    </dgm:pt>
    <dgm:pt modelId="{87CE141A-9F6B-4F3B-B463-EC3B817B7E49}" type="pres">
      <dgm:prSet presAssocID="{9E234FB7-313D-40CD-AA21-8809FD977A0A}" presName="node" presStyleLbl="node1" presStyleIdx="2" presStyleCnt="3">
        <dgm:presLayoutVars>
          <dgm:bulletEnabled val="1"/>
        </dgm:presLayoutVars>
      </dgm:prSet>
      <dgm:spPr/>
    </dgm:pt>
    <dgm:pt modelId="{B9B75D41-5099-40C8-9237-2542562DE253}" type="pres">
      <dgm:prSet presAssocID="{9E234FB7-313D-40CD-AA21-8809FD977A0A}" presName="invisiNode" presStyleLbl="node1" presStyleIdx="2" presStyleCnt="3"/>
      <dgm:spPr/>
    </dgm:pt>
    <dgm:pt modelId="{CF05B9CF-4A68-4908-966E-7C6507C4722A}" type="pres">
      <dgm:prSet presAssocID="{9E234FB7-313D-40CD-AA21-8809FD977A0A}" presName="imagNode" presStyleLbl="fgImgPlac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3000" r="-3000"/>
          </a:stretch>
        </a:blipFill>
      </dgm:spPr>
    </dgm:pt>
  </dgm:ptLst>
  <dgm:cxnLst>
    <dgm:cxn modelId="{DE2AD732-7EF2-49D5-9597-1D5677C82691}" srcId="{73C32CF2-0948-492B-8D0A-ABCD320BA5C3}" destId="{9E234FB7-313D-40CD-AA21-8809FD977A0A}" srcOrd="2" destOrd="0" parTransId="{B1A89BBB-11F1-4092-8F14-36375D0A793F}" sibTransId="{C93E3B7C-2EBF-45B8-A124-18FC4D7F1544}"/>
    <dgm:cxn modelId="{FA3F8433-8E62-4BD1-9B7A-D4CEA27493A3}" type="presOf" srcId="{9E234FB7-313D-40CD-AA21-8809FD977A0A}" destId="{87CE141A-9F6B-4F3B-B463-EC3B817B7E49}" srcOrd="0" destOrd="0" presId="urn:microsoft.com/office/officeart/2005/8/layout/pList2"/>
    <dgm:cxn modelId="{77D62562-7E92-4199-A1FF-B31DCC872565}" srcId="{73C32CF2-0948-492B-8D0A-ABCD320BA5C3}" destId="{6789931A-6B62-407D-8C8B-2D9040D9B627}" srcOrd="0" destOrd="0" parTransId="{3063212C-CA84-40C3-86CB-DD716D765D0C}" sibTransId="{218C50A3-4C85-4929-8144-34F8F91A5261}"/>
    <dgm:cxn modelId="{800BA663-37E4-41E9-9552-AF7A4792FB33}" type="presOf" srcId="{218C50A3-4C85-4929-8144-34F8F91A5261}" destId="{332C75B7-321A-4DF2-B7ED-40417174EDFC}" srcOrd="0" destOrd="0" presId="urn:microsoft.com/office/officeart/2005/8/layout/pList2"/>
    <dgm:cxn modelId="{D336D346-638F-4024-B498-09BE88DB68EB}" type="presOf" srcId="{3D79C6BC-7E42-4437-8521-7415DEC1B08E}" destId="{B82F3B29-B742-44D0-B5F1-D664559D4B26}" srcOrd="0" destOrd="0" presId="urn:microsoft.com/office/officeart/2005/8/layout/pList2"/>
    <dgm:cxn modelId="{EDDA6880-C7A8-49B2-A70A-E292F937553C}" type="presOf" srcId="{73C32CF2-0948-492B-8D0A-ABCD320BA5C3}" destId="{0962391B-955A-432D-BDD0-0C14CF4823E5}" srcOrd="0" destOrd="0" presId="urn:microsoft.com/office/officeart/2005/8/layout/pList2"/>
    <dgm:cxn modelId="{55D796BD-0D64-46EA-8772-7B8B40A63E1B}" type="presOf" srcId="{6789931A-6B62-407D-8C8B-2D9040D9B627}" destId="{6C791B8C-5C73-49F0-9B0F-E9D973528E56}" srcOrd="0" destOrd="0" presId="urn:microsoft.com/office/officeart/2005/8/layout/pList2"/>
    <dgm:cxn modelId="{41FD65E4-3C20-4FEE-99CA-56CAF6B86B5B}" srcId="{73C32CF2-0948-492B-8D0A-ABCD320BA5C3}" destId="{3D79C6BC-7E42-4437-8521-7415DEC1B08E}" srcOrd="1" destOrd="0" parTransId="{DA694D9A-34A3-410B-8A52-A42E3F436726}" sibTransId="{7FB3AF79-30BE-475A-8F17-85E221BA54C9}"/>
    <dgm:cxn modelId="{E1BA52F2-A311-4CD0-BBD3-740CA5C64C4F}" type="presOf" srcId="{7FB3AF79-30BE-475A-8F17-85E221BA54C9}" destId="{65C3CC5A-D0D0-48C9-B1B3-986CBDE00B28}" srcOrd="0" destOrd="0" presId="urn:microsoft.com/office/officeart/2005/8/layout/pList2"/>
    <dgm:cxn modelId="{B4D53FA4-BBB8-48ED-BB05-F5230C9AA442}" type="presParOf" srcId="{0962391B-955A-432D-BDD0-0C14CF4823E5}" destId="{DEE3089F-B04F-4B73-B313-19161EB7A778}" srcOrd="0" destOrd="0" presId="urn:microsoft.com/office/officeart/2005/8/layout/pList2"/>
    <dgm:cxn modelId="{16199104-03CB-41DE-AE46-D0A281DC6EDE}" type="presParOf" srcId="{0962391B-955A-432D-BDD0-0C14CF4823E5}" destId="{5BCBFE5F-8ABF-4D6C-B826-0C0C5FFC4CB9}" srcOrd="1" destOrd="0" presId="urn:microsoft.com/office/officeart/2005/8/layout/pList2"/>
    <dgm:cxn modelId="{F0599697-C793-4BD6-A113-F62D2FDB9178}" type="presParOf" srcId="{5BCBFE5F-8ABF-4D6C-B826-0C0C5FFC4CB9}" destId="{96CE91D7-D7D5-4F5C-9A2D-210C8ADEDB6E}" srcOrd="0" destOrd="0" presId="urn:microsoft.com/office/officeart/2005/8/layout/pList2"/>
    <dgm:cxn modelId="{78E69109-105E-479A-B75C-C475B57B5AAB}" type="presParOf" srcId="{96CE91D7-D7D5-4F5C-9A2D-210C8ADEDB6E}" destId="{6C791B8C-5C73-49F0-9B0F-E9D973528E56}" srcOrd="0" destOrd="0" presId="urn:microsoft.com/office/officeart/2005/8/layout/pList2"/>
    <dgm:cxn modelId="{22CF26C5-E6D3-4BD4-B173-F9E5A5EE0914}" type="presParOf" srcId="{96CE91D7-D7D5-4F5C-9A2D-210C8ADEDB6E}" destId="{C7B3BF0A-FD59-4ED9-A5E7-9B08680656FD}" srcOrd="1" destOrd="0" presId="urn:microsoft.com/office/officeart/2005/8/layout/pList2"/>
    <dgm:cxn modelId="{F5627F5D-D13B-4B2B-990A-8F2FBE710565}" type="presParOf" srcId="{96CE91D7-D7D5-4F5C-9A2D-210C8ADEDB6E}" destId="{C32C5F5F-4229-4228-8651-98A19806711D}" srcOrd="2" destOrd="0" presId="urn:microsoft.com/office/officeart/2005/8/layout/pList2"/>
    <dgm:cxn modelId="{0F5B8618-1128-4DDA-81E3-702F9DAA6E50}" type="presParOf" srcId="{5BCBFE5F-8ABF-4D6C-B826-0C0C5FFC4CB9}" destId="{332C75B7-321A-4DF2-B7ED-40417174EDFC}" srcOrd="1" destOrd="0" presId="urn:microsoft.com/office/officeart/2005/8/layout/pList2"/>
    <dgm:cxn modelId="{FAC8EFA9-64BE-4628-8649-F5ABC0962C96}" type="presParOf" srcId="{5BCBFE5F-8ABF-4D6C-B826-0C0C5FFC4CB9}" destId="{F726878B-830C-408E-AF62-D57CA3ABC412}" srcOrd="2" destOrd="0" presId="urn:microsoft.com/office/officeart/2005/8/layout/pList2"/>
    <dgm:cxn modelId="{2864450C-37CD-4128-A3CB-D35BDF72D097}" type="presParOf" srcId="{F726878B-830C-408E-AF62-D57CA3ABC412}" destId="{B82F3B29-B742-44D0-B5F1-D664559D4B26}" srcOrd="0" destOrd="0" presId="urn:microsoft.com/office/officeart/2005/8/layout/pList2"/>
    <dgm:cxn modelId="{0532CE9A-7711-49D0-88CD-93F26D01F763}" type="presParOf" srcId="{F726878B-830C-408E-AF62-D57CA3ABC412}" destId="{2A43ABAF-1F58-4E40-8F38-C7F31E48D317}" srcOrd="1" destOrd="0" presId="urn:microsoft.com/office/officeart/2005/8/layout/pList2"/>
    <dgm:cxn modelId="{EDE9568E-4327-448B-A9F0-5459A5838597}" type="presParOf" srcId="{F726878B-830C-408E-AF62-D57CA3ABC412}" destId="{4B368D20-15EE-468D-A6D7-F5F4C6FEE3C5}" srcOrd="2" destOrd="0" presId="urn:microsoft.com/office/officeart/2005/8/layout/pList2"/>
    <dgm:cxn modelId="{6790176E-4903-420C-868A-9A8ABADFE802}" type="presParOf" srcId="{5BCBFE5F-8ABF-4D6C-B826-0C0C5FFC4CB9}" destId="{65C3CC5A-D0D0-48C9-B1B3-986CBDE00B28}" srcOrd="3" destOrd="0" presId="urn:microsoft.com/office/officeart/2005/8/layout/pList2"/>
    <dgm:cxn modelId="{A7332011-A518-46C7-9F66-97D3A211F8BF}" type="presParOf" srcId="{5BCBFE5F-8ABF-4D6C-B826-0C0C5FFC4CB9}" destId="{3DC57A18-9953-4BE1-BE8E-768BDB6FB02B}" srcOrd="4" destOrd="0" presId="urn:microsoft.com/office/officeart/2005/8/layout/pList2"/>
    <dgm:cxn modelId="{BB659B46-B893-4514-84B1-85D007C4E0CD}" type="presParOf" srcId="{3DC57A18-9953-4BE1-BE8E-768BDB6FB02B}" destId="{87CE141A-9F6B-4F3B-B463-EC3B817B7E49}" srcOrd="0" destOrd="0" presId="urn:microsoft.com/office/officeart/2005/8/layout/pList2"/>
    <dgm:cxn modelId="{257745A5-917E-490F-B272-32FC6EA9F6FB}" type="presParOf" srcId="{3DC57A18-9953-4BE1-BE8E-768BDB6FB02B}" destId="{B9B75D41-5099-40C8-9237-2542562DE253}" srcOrd="1" destOrd="0" presId="urn:microsoft.com/office/officeart/2005/8/layout/pList2"/>
    <dgm:cxn modelId="{603ECD4B-CB31-4632-B7B8-8FE88C7AD250}" type="presParOf" srcId="{3DC57A18-9953-4BE1-BE8E-768BDB6FB02B}" destId="{CF05B9CF-4A68-4908-966E-7C6507C4722A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3C32CF2-0948-492B-8D0A-ABCD320BA5C3}" type="doc">
      <dgm:prSet loTypeId="urn:microsoft.com/office/officeart/2005/8/layout/pList2" loCatId="list" qsTypeId="urn:microsoft.com/office/officeart/2005/8/quickstyle/3d3" qsCatId="3D" csTypeId="urn:microsoft.com/office/officeart/2005/8/colors/accent1_2" csCatId="accent1" phldr="1"/>
      <dgm:spPr/>
    </dgm:pt>
    <dgm:pt modelId="{6789931A-6B62-407D-8C8B-2D9040D9B627}">
      <dgm:prSet phldrT="[Текст]" custT="1"/>
      <dgm:spPr>
        <a:solidFill>
          <a:srgbClr val="8BFFD0"/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Средства массовой информации</a:t>
          </a:r>
        </a:p>
      </dgm:t>
    </dgm:pt>
    <dgm:pt modelId="{3063212C-CA84-40C3-86CB-DD716D765D0C}" type="parTrans" cxnId="{77D62562-7E92-4199-A1FF-B31DCC872565}">
      <dgm:prSet/>
      <dgm:spPr/>
      <dgm:t>
        <a:bodyPr/>
        <a:lstStyle/>
        <a:p>
          <a:endParaRPr lang="ru-RU"/>
        </a:p>
      </dgm:t>
    </dgm:pt>
    <dgm:pt modelId="{218C50A3-4C85-4929-8144-34F8F91A5261}" type="sibTrans" cxnId="{77D62562-7E92-4199-A1FF-B31DCC872565}">
      <dgm:prSet/>
      <dgm:spPr/>
      <dgm:t>
        <a:bodyPr/>
        <a:lstStyle/>
        <a:p>
          <a:endParaRPr lang="ru-RU"/>
        </a:p>
      </dgm:t>
    </dgm:pt>
    <dgm:pt modelId="{0962391B-955A-432D-BDD0-0C14CF4823E5}" type="pres">
      <dgm:prSet presAssocID="{73C32CF2-0948-492B-8D0A-ABCD320BA5C3}" presName="Name0" presStyleCnt="0">
        <dgm:presLayoutVars>
          <dgm:dir/>
          <dgm:resizeHandles val="exact"/>
        </dgm:presLayoutVars>
      </dgm:prSet>
      <dgm:spPr/>
    </dgm:pt>
    <dgm:pt modelId="{DEE3089F-B04F-4B73-B313-19161EB7A778}" type="pres">
      <dgm:prSet presAssocID="{73C32CF2-0948-492B-8D0A-ABCD320BA5C3}" presName="bkgdShp" presStyleLbl="alignAccFollowNode1" presStyleIdx="0" presStyleCnt="1"/>
      <dgm:spPr/>
    </dgm:pt>
    <dgm:pt modelId="{5BCBFE5F-8ABF-4D6C-B826-0C0C5FFC4CB9}" type="pres">
      <dgm:prSet presAssocID="{73C32CF2-0948-492B-8D0A-ABCD320BA5C3}" presName="linComp" presStyleCnt="0"/>
      <dgm:spPr/>
    </dgm:pt>
    <dgm:pt modelId="{96CE91D7-D7D5-4F5C-9A2D-210C8ADEDB6E}" type="pres">
      <dgm:prSet presAssocID="{6789931A-6B62-407D-8C8B-2D9040D9B627}" presName="compNode" presStyleCnt="0"/>
      <dgm:spPr/>
    </dgm:pt>
    <dgm:pt modelId="{6C791B8C-5C73-49F0-9B0F-E9D973528E56}" type="pres">
      <dgm:prSet presAssocID="{6789931A-6B62-407D-8C8B-2D9040D9B627}" presName="node" presStyleLbl="node1" presStyleIdx="0" presStyleCnt="1">
        <dgm:presLayoutVars>
          <dgm:bulletEnabled val="1"/>
        </dgm:presLayoutVars>
      </dgm:prSet>
      <dgm:spPr/>
    </dgm:pt>
    <dgm:pt modelId="{C7B3BF0A-FD59-4ED9-A5E7-9B08680656FD}" type="pres">
      <dgm:prSet presAssocID="{6789931A-6B62-407D-8C8B-2D9040D9B627}" presName="invisiNode" presStyleLbl="node1" presStyleIdx="0" presStyleCnt="1"/>
      <dgm:spPr/>
    </dgm:pt>
    <dgm:pt modelId="{C32C5F5F-4229-4228-8651-98A19806711D}" type="pres">
      <dgm:prSet presAssocID="{6789931A-6B62-407D-8C8B-2D9040D9B627}" presName="imagNode" presStyleLbl="fgImgPlace1" presStyleIdx="0" presStyleCnt="1" custScaleX="102275"/>
      <dgm:spPr>
        <a:blipFill rotWithShape="1">
          <a:blip xmlns:r="http://schemas.openxmlformats.org/officeDocument/2006/relationships" r:embed="rId1"/>
          <a:srcRect/>
          <a:stretch>
            <a:fillRect t="-68000" b="-68000"/>
          </a:stretch>
        </a:blipFill>
      </dgm:spPr>
    </dgm:pt>
  </dgm:ptLst>
  <dgm:cxnLst>
    <dgm:cxn modelId="{77D62562-7E92-4199-A1FF-B31DCC872565}" srcId="{73C32CF2-0948-492B-8D0A-ABCD320BA5C3}" destId="{6789931A-6B62-407D-8C8B-2D9040D9B627}" srcOrd="0" destOrd="0" parTransId="{3063212C-CA84-40C3-86CB-DD716D765D0C}" sibTransId="{218C50A3-4C85-4929-8144-34F8F91A5261}"/>
    <dgm:cxn modelId="{EDDA6880-C7A8-49B2-A70A-E292F937553C}" type="presOf" srcId="{73C32CF2-0948-492B-8D0A-ABCD320BA5C3}" destId="{0962391B-955A-432D-BDD0-0C14CF4823E5}" srcOrd="0" destOrd="0" presId="urn:microsoft.com/office/officeart/2005/8/layout/pList2"/>
    <dgm:cxn modelId="{55D796BD-0D64-46EA-8772-7B8B40A63E1B}" type="presOf" srcId="{6789931A-6B62-407D-8C8B-2D9040D9B627}" destId="{6C791B8C-5C73-49F0-9B0F-E9D973528E56}" srcOrd="0" destOrd="0" presId="urn:microsoft.com/office/officeart/2005/8/layout/pList2"/>
    <dgm:cxn modelId="{B4D53FA4-BBB8-48ED-BB05-F5230C9AA442}" type="presParOf" srcId="{0962391B-955A-432D-BDD0-0C14CF4823E5}" destId="{DEE3089F-B04F-4B73-B313-19161EB7A778}" srcOrd="0" destOrd="0" presId="urn:microsoft.com/office/officeart/2005/8/layout/pList2"/>
    <dgm:cxn modelId="{16199104-03CB-41DE-AE46-D0A281DC6EDE}" type="presParOf" srcId="{0962391B-955A-432D-BDD0-0C14CF4823E5}" destId="{5BCBFE5F-8ABF-4D6C-B826-0C0C5FFC4CB9}" srcOrd="1" destOrd="0" presId="urn:microsoft.com/office/officeart/2005/8/layout/pList2"/>
    <dgm:cxn modelId="{F0599697-C793-4BD6-A113-F62D2FDB9178}" type="presParOf" srcId="{5BCBFE5F-8ABF-4D6C-B826-0C0C5FFC4CB9}" destId="{96CE91D7-D7D5-4F5C-9A2D-210C8ADEDB6E}" srcOrd="0" destOrd="0" presId="urn:microsoft.com/office/officeart/2005/8/layout/pList2"/>
    <dgm:cxn modelId="{78E69109-105E-479A-B75C-C475B57B5AAB}" type="presParOf" srcId="{96CE91D7-D7D5-4F5C-9A2D-210C8ADEDB6E}" destId="{6C791B8C-5C73-49F0-9B0F-E9D973528E56}" srcOrd="0" destOrd="0" presId="urn:microsoft.com/office/officeart/2005/8/layout/pList2"/>
    <dgm:cxn modelId="{22CF26C5-E6D3-4BD4-B173-F9E5A5EE0914}" type="presParOf" srcId="{96CE91D7-D7D5-4F5C-9A2D-210C8ADEDB6E}" destId="{C7B3BF0A-FD59-4ED9-A5E7-9B08680656FD}" srcOrd="1" destOrd="0" presId="urn:microsoft.com/office/officeart/2005/8/layout/pList2"/>
    <dgm:cxn modelId="{F5627F5D-D13B-4B2B-990A-8F2FBE710565}" type="presParOf" srcId="{96CE91D7-D7D5-4F5C-9A2D-210C8ADEDB6E}" destId="{C32C5F5F-4229-4228-8651-98A19806711D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E499E281-8E42-4033-AA3A-A1B3E2F5F1DD}" type="doc">
      <dgm:prSet loTypeId="urn:microsoft.com/office/officeart/2005/8/layout/chevron2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604BAFD-07BC-4485-9D20-F41964A45427}">
      <dgm:prSet phldrT="[Текст]" custT="1"/>
      <dgm:spPr/>
      <dgm:t>
        <a:bodyPr/>
        <a:lstStyle/>
        <a:p>
          <a:r>
            <a: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 программ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343E76A1-E09E-45B5-98D1-A33811A8C26F}" type="parTrans" cxnId="{5C5EB0AA-B0A0-4E70-845E-60AEB9995ED2}">
      <dgm:prSet/>
      <dgm:spPr/>
      <dgm:t>
        <a:bodyPr/>
        <a:lstStyle/>
        <a:p>
          <a:endParaRPr lang="ru-RU"/>
        </a:p>
      </dgm:t>
    </dgm:pt>
    <dgm:pt modelId="{8E6CDD0E-9297-4890-8488-927E5096AD67}" type="sibTrans" cxnId="{5C5EB0AA-B0A0-4E70-845E-60AEB9995ED2}">
      <dgm:prSet/>
      <dgm:spPr/>
      <dgm:t>
        <a:bodyPr/>
        <a:lstStyle/>
        <a:p>
          <a:endParaRPr lang="ru-RU"/>
        </a:p>
      </dgm:t>
    </dgm:pt>
    <dgm:pt modelId="{79D57CD0-C1A6-4744-86A9-725EDCDF3099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Социальной направленности</a:t>
          </a:r>
        </a:p>
      </dgm:t>
    </dgm:pt>
    <dgm:pt modelId="{19E2AFE2-1ECB-4695-9F9C-14105962307D}" type="parTrans" cxnId="{BA08B2B0-2B48-4B9A-B99B-1E523DC41B50}">
      <dgm:prSet/>
      <dgm:spPr/>
      <dgm:t>
        <a:bodyPr/>
        <a:lstStyle/>
        <a:p>
          <a:endParaRPr lang="ru-RU"/>
        </a:p>
      </dgm:t>
    </dgm:pt>
    <dgm:pt modelId="{BA8E579F-054F-4487-AA9F-500139057EFE}" type="sibTrans" cxnId="{BA08B2B0-2B48-4B9A-B99B-1E523DC41B50}">
      <dgm:prSet/>
      <dgm:spPr/>
      <dgm:t>
        <a:bodyPr/>
        <a:lstStyle/>
        <a:p>
          <a:endParaRPr lang="ru-RU"/>
        </a:p>
      </dgm:t>
    </dgm:pt>
    <dgm:pt modelId="{ED5E55A8-B3A8-47C3-8BCF-A7CB95AC4681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379164628,73 руб.</a:t>
          </a:r>
        </a:p>
      </dgm:t>
    </dgm:pt>
    <dgm:pt modelId="{94DF4829-BE28-4400-AA81-7752F49D6857}" type="parTrans" cxnId="{06B2F93D-D843-49FE-A117-689C4E7EF634}">
      <dgm:prSet/>
      <dgm:spPr/>
      <dgm:t>
        <a:bodyPr/>
        <a:lstStyle/>
        <a:p>
          <a:endParaRPr lang="ru-RU"/>
        </a:p>
      </dgm:t>
    </dgm:pt>
    <dgm:pt modelId="{B7F0485B-92BC-4147-84A4-15F62BB7B1FA}" type="sibTrans" cxnId="{06B2F93D-D843-49FE-A117-689C4E7EF634}">
      <dgm:prSet/>
      <dgm:spPr/>
      <dgm:t>
        <a:bodyPr/>
        <a:lstStyle/>
        <a:p>
          <a:endParaRPr lang="ru-RU"/>
        </a:p>
      </dgm:t>
    </dgm:pt>
    <dgm:pt modelId="{84A1C89D-74BD-4784-B2F0-509C680A5749}">
      <dgm:prSet phldrT="[Текст]" custT="1"/>
      <dgm:spPr/>
      <dgm:t>
        <a:bodyPr/>
        <a:lstStyle/>
        <a:p>
          <a:r>
            <a: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программы</a:t>
          </a:r>
        </a:p>
      </dgm:t>
    </dgm:pt>
    <dgm:pt modelId="{D6A0B51A-AC27-40DF-AB07-5447616B7195}" type="parTrans" cxnId="{424286EE-D4E3-4C15-A88D-4A6F189F44BB}">
      <dgm:prSet/>
      <dgm:spPr/>
      <dgm:t>
        <a:bodyPr/>
        <a:lstStyle/>
        <a:p>
          <a:endParaRPr lang="ru-RU"/>
        </a:p>
      </dgm:t>
    </dgm:pt>
    <dgm:pt modelId="{B719C1BD-0C0F-4EE4-B706-D3FF724538B4}" type="sibTrans" cxnId="{424286EE-D4E3-4C15-A88D-4A6F189F44BB}">
      <dgm:prSet/>
      <dgm:spPr/>
      <dgm:t>
        <a:bodyPr/>
        <a:lstStyle/>
        <a:p>
          <a:endParaRPr lang="ru-RU"/>
        </a:p>
      </dgm:t>
    </dgm:pt>
    <dgm:pt modelId="{F5E605CC-E072-4442-8C0F-203EF98F9F6D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Общего характера</a:t>
          </a:r>
        </a:p>
      </dgm:t>
    </dgm:pt>
    <dgm:pt modelId="{60F28F5C-F81B-4A39-9DF8-A54DAB8B880A}" type="parTrans" cxnId="{DCF5B8DD-CC9E-429E-8E81-D0195B08677C}">
      <dgm:prSet/>
      <dgm:spPr/>
      <dgm:t>
        <a:bodyPr/>
        <a:lstStyle/>
        <a:p>
          <a:endParaRPr lang="ru-RU"/>
        </a:p>
      </dgm:t>
    </dgm:pt>
    <dgm:pt modelId="{E7DED9BA-A6E6-4529-822B-AC162C35F59E}" type="sibTrans" cxnId="{DCF5B8DD-CC9E-429E-8E81-D0195B08677C}">
      <dgm:prSet/>
      <dgm:spPr/>
      <dgm:t>
        <a:bodyPr/>
        <a:lstStyle/>
        <a:p>
          <a:endParaRPr lang="ru-RU"/>
        </a:p>
      </dgm:t>
    </dgm:pt>
    <dgm:pt modelId="{6A18FBF3-3040-44D5-AE76-B0CAC6813E65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103658044,88 руб.</a:t>
          </a:r>
        </a:p>
      </dgm:t>
    </dgm:pt>
    <dgm:pt modelId="{1A8A91FF-FEB9-4186-B181-6EF466E3D514}" type="parTrans" cxnId="{8D3D82A0-60AA-4629-BE70-B638003D2867}">
      <dgm:prSet/>
      <dgm:spPr/>
      <dgm:t>
        <a:bodyPr/>
        <a:lstStyle/>
        <a:p>
          <a:endParaRPr lang="ru-RU"/>
        </a:p>
      </dgm:t>
    </dgm:pt>
    <dgm:pt modelId="{2C38C60C-DEEA-4930-B082-3B7FEE36CACE}" type="sibTrans" cxnId="{8D3D82A0-60AA-4629-BE70-B638003D2867}">
      <dgm:prSet/>
      <dgm:spPr/>
      <dgm:t>
        <a:bodyPr/>
        <a:lstStyle/>
        <a:p>
          <a:endParaRPr lang="ru-RU"/>
        </a:p>
      </dgm:t>
    </dgm:pt>
    <dgm:pt modelId="{22087FFD-A838-4F17-9D6F-D45733C451AE}">
      <dgm:prSet phldrT="[Текст]" custT="1"/>
      <dgm:spPr/>
      <dgm:t>
        <a:bodyPr/>
        <a:lstStyle/>
        <a:p>
          <a:r>
            <a: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программ</a:t>
          </a:r>
        </a:p>
      </dgm:t>
    </dgm:pt>
    <dgm:pt modelId="{B948C10E-7516-4C9F-B2F7-4F08377F9860}" type="parTrans" cxnId="{93DC9602-F687-4C4B-95F2-165C59103189}">
      <dgm:prSet/>
      <dgm:spPr/>
      <dgm:t>
        <a:bodyPr/>
        <a:lstStyle/>
        <a:p>
          <a:endParaRPr lang="ru-RU"/>
        </a:p>
      </dgm:t>
    </dgm:pt>
    <dgm:pt modelId="{25FB99CE-92B5-4E9B-852D-CA9840B3C6F5}" type="sibTrans" cxnId="{93DC9602-F687-4C4B-95F2-165C59103189}">
      <dgm:prSet/>
      <dgm:spPr/>
      <dgm:t>
        <a:bodyPr/>
        <a:lstStyle/>
        <a:p>
          <a:endParaRPr lang="ru-RU"/>
        </a:p>
      </dgm:t>
    </dgm:pt>
    <dgm:pt modelId="{C58FDBD5-9E56-4F64-B678-AA9BBB176C53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отраслей экономики</a:t>
          </a:r>
        </a:p>
      </dgm:t>
    </dgm:pt>
    <dgm:pt modelId="{DE39ACD6-EC2E-41A0-BC6A-0F7391D4A7E3}" type="parTrans" cxnId="{DB0C927A-BC7B-42AA-89D4-2BC85C40E66E}">
      <dgm:prSet/>
      <dgm:spPr/>
      <dgm:t>
        <a:bodyPr/>
        <a:lstStyle/>
        <a:p>
          <a:endParaRPr lang="ru-RU"/>
        </a:p>
      </dgm:t>
    </dgm:pt>
    <dgm:pt modelId="{441DC1F2-870B-44B1-B378-FC010DDC740B}" type="sibTrans" cxnId="{DB0C927A-BC7B-42AA-89D4-2BC85C40E66E}">
      <dgm:prSet/>
      <dgm:spPr/>
      <dgm:t>
        <a:bodyPr/>
        <a:lstStyle/>
        <a:p>
          <a:endParaRPr lang="ru-RU"/>
        </a:p>
      </dgm:t>
    </dgm:pt>
    <dgm:pt modelId="{C56138C8-C3FA-4D9B-9CF2-5B889E18D0A9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60388002,18 руб.</a:t>
          </a:r>
        </a:p>
      </dgm:t>
    </dgm:pt>
    <dgm:pt modelId="{81D980E9-CEE4-4440-8293-B071702F6A73}" type="parTrans" cxnId="{51826F5C-25E4-4716-95AF-4B225975D874}">
      <dgm:prSet/>
      <dgm:spPr/>
      <dgm:t>
        <a:bodyPr/>
        <a:lstStyle/>
        <a:p>
          <a:endParaRPr lang="ru-RU"/>
        </a:p>
      </dgm:t>
    </dgm:pt>
    <dgm:pt modelId="{7BEF7A4E-08F4-481F-AB1B-BCDC32330111}" type="sibTrans" cxnId="{51826F5C-25E4-4716-95AF-4B225975D874}">
      <dgm:prSet/>
      <dgm:spPr/>
      <dgm:t>
        <a:bodyPr/>
        <a:lstStyle/>
        <a:p>
          <a:endParaRPr lang="ru-RU"/>
        </a:p>
      </dgm:t>
    </dgm:pt>
    <dgm:pt modelId="{1C01D035-7C30-4F1B-B126-3E487A5AA12D}">
      <dgm:prSet phldrT="[Текст]" custT="1"/>
      <dgm:spPr/>
      <dgm:t>
        <a:bodyPr/>
        <a:lstStyle/>
        <a:p>
          <a:r>
            <a: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программы</a:t>
          </a:r>
        </a:p>
      </dgm:t>
    </dgm:pt>
    <dgm:pt modelId="{37E5677D-2D5D-41C1-80F2-18C05E3AAE6C}" type="parTrans" cxnId="{485E5D98-5442-403B-90C8-BA076BED7106}">
      <dgm:prSet/>
      <dgm:spPr/>
      <dgm:t>
        <a:bodyPr/>
        <a:lstStyle/>
        <a:p>
          <a:endParaRPr lang="ru-RU"/>
        </a:p>
      </dgm:t>
    </dgm:pt>
    <dgm:pt modelId="{051D2B5C-DB87-418F-A7EE-535658993F2D}" type="sibTrans" cxnId="{485E5D98-5442-403B-90C8-BA076BED7106}">
      <dgm:prSet/>
      <dgm:spPr/>
      <dgm:t>
        <a:bodyPr/>
        <a:lstStyle/>
        <a:p>
          <a:endParaRPr lang="ru-RU"/>
        </a:p>
      </dgm:t>
    </dgm:pt>
    <dgm:pt modelId="{117FEA8E-3B9C-436C-AE15-3CA05902AF59}">
      <dgm:prSet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безопасности жизнедеятельности</a:t>
          </a:r>
        </a:p>
      </dgm:t>
    </dgm:pt>
    <dgm:pt modelId="{0201FCAC-AE53-4B70-A6D7-B1FB6E129A9C}" type="parTrans" cxnId="{A162D0A2-4F23-4AC6-82FF-6CE131F34040}">
      <dgm:prSet/>
      <dgm:spPr/>
      <dgm:t>
        <a:bodyPr/>
        <a:lstStyle/>
        <a:p>
          <a:endParaRPr lang="ru-RU"/>
        </a:p>
      </dgm:t>
    </dgm:pt>
    <dgm:pt modelId="{AC94E827-6160-48FF-99A1-7D736AF891F0}" type="sibTrans" cxnId="{A162D0A2-4F23-4AC6-82FF-6CE131F34040}">
      <dgm:prSet/>
      <dgm:spPr/>
      <dgm:t>
        <a:bodyPr/>
        <a:lstStyle/>
        <a:p>
          <a:endParaRPr lang="ru-RU"/>
        </a:p>
      </dgm:t>
    </dgm:pt>
    <dgm:pt modelId="{5069457F-711E-4C1F-B19D-E5AC9BB432E3}">
      <dgm:prSet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1071039,20 руб.</a:t>
          </a:r>
        </a:p>
      </dgm:t>
    </dgm:pt>
    <dgm:pt modelId="{0A263B3A-45C5-475E-9CB2-63652ABE4D37}" type="parTrans" cxnId="{3D6CB1BC-08F3-48AA-919F-FEF0FB8D2FFC}">
      <dgm:prSet/>
      <dgm:spPr/>
      <dgm:t>
        <a:bodyPr/>
        <a:lstStyle/>
        <a:p>
          <a:endParaRPr lang="ru-RU"/>
        </a:p>
      </dgm:t>
    </dgm:pt>
    <dgm:pt modelId="{8E98F072-5773-4061-9ADA-EE5F4D326085}" type="sibTrans" cxnId="{3D6CB1BC-08F3-48AA-919F-FEF0FB8D2FFC}">
      <dgm:prSet/>
      <dgm:spPr/>
      <dgm:t>
        <a:bodyPr/>
        <a:lstStyle/>
        <a:p>
          <a:endParaRPr lang="ru-RU"/>
        </a:p>
      </dgm:t>
    </dgm:pt>
    <dgm:pt modelId="{C16C272E-35B0-464C-BEA6-6F14A14051F8}" type="pres">
      <dgm:prSet presAssocID="{E499E281-8E42-4033-AA3A-A1B3E2F5F1DD}" presName="linearFlow" presStyleCnt="0">
        <dgm:presLayoutVars>
          <dgm:dir/>
          <dgm:animLvl val="lvl"/>
          <dgm:resizeHandles val="exact"/>
        </dgm:presLayoutVars>
      </dgm:prSet>
      <dgm:spPr/>
    </dgm:pt>
    <dgm:pt modelId="{23CA3A4A-4967-4DA7-8DC5-7D65F023156E}" type="pres">
      <dgm:prSet presAssocID="{2604BAFD-07BC-4485-9D20-F41964A45427}" presName="composite" presStyleCnt="0"/>
      <dgm:spPr/>
    </dgm:pt>
    <dgm:pt modelId="{E413309A-A9D8-4801-A87B-D10D35BCA0C9}" type="pres">
      <dgm:prSet presAssocID="{2604BAFD-07BC-4485-9D20-F41964A45427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E0BE48E1-1D51-4939-B561-9EBF5D354DC6}" type="pres">
      <dgm:prSet presAssocID="{2604BAFD-07BC-4485-9D20-F41964A45427}" presName="descendantText" presStyleLbl="alignAcc1" presStyleIdx="0" presStyleCnt="4">
        <dgm:presLayoutVars>
          <dgm:bulletEnabled val="1"/>
        </dgm:presLayoutVars>
      </dgm:prSet>
      <dgm:spPr/>
    </dgm:pt>
    <dgm:pt modelId="{B710930E-823E-42E2-A9AB-4E0B085E0211}" type="pres">
      <dgm:prSet presAssocID="{8E6CDD0E-9297-4890-8488-927E5096AD67}" presName="sp" presStyleCnt="0"/>
      <dgm:spPr/>
    </dgm:pt>
    <dgm:pt modelId="{8398CE60-E4C9-40A4-959D-A9485675F6DE}" type="pres">
      <dgm:prSet presAssocID="{84A1C89D-74BD-4784-B2F0-509C680A5749}" presName="composite" presStyleCnt="0"/>
      <dgm:spPr/>
    </dgm:pt>
    <dgm:pt modelId="{29EC7DF5-1802-48A3-8207-F59B95CADBA4}" type="pres">
      <dgm:prSet presAssocID="{84A1C89D-74BD-4784-B2F0-509C680A5749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8C532EEF-6254-49A7-B844-2365DE8E5E6C}" type="pres">
      <dgm:prSet presAssocID="{84A1C89D-74BD-4784-B2F0-509C680A5749}" presName="descendantText" presStyleLbl="alignAcc1" presStyleIdx="1" presStyleCnt="4">
        <dgm:presLayoutVars>
          <dgm:bulletEnabled val="1"/>
        </dgm:presLayoutVars>
      </dgm:prSet>
      <dgm:spPr/>
    </dgm:pt>
    <dgm:pt modelId="{8962525D-6B70-4C67-AB94-074FBBBAF22C}" type="pres">
      <dgm:prSet presAssocID="{B719C1BD-0C0F-4EE4-B706-D3FF724538B4}" presName="sp" presStyleCnt="0"/>
      <dgm:spPr/>
    </dgm:pt>
    <dgm:pt modelId="{077FB0DD-7246-4B27-A276-4FA05186FA5E}" type="pres">
      <dgm:prSet presAssocID="{22087FFD-A838-4F17-9D6F-D45733C451AE}" presName="composite" presStyleCnt="0"/>
      <dgm:spPr/>
    </dgm:pt>
    <dgm:pt modelId="{E37B923B-3EE4-4C36-9B08-74064AD6E065}" type="pres">
      <dgm:prSet presAssocID="{22087FFD-A838-4F17-9D6F-D45733C451AE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B310021F-A388-4E09-B1A3-C07C57E7EBE3}" type="pres">
      <dgm:prSet presAssocID="{22087FFD-A838-4F17-9D6F-D45733C451AE}" presName="descendantText" presStyleLbl="alignAcc1" presStyleIdx="2" presStyleCnt="4">
        <dgm:presLayoutVars>
          <dgm:bulletEnabled val="1"/>
        </dgm:presLayoutVars>
      </dgm:prSet>
      <dgm:spPr/>
    </dgm:pt>
    <dgm:pt modelId="{5FCE32D4-95FD-469D-845E-D6758F604B9A}" type="pres">
      <dgm:prSet presAssocID="{25FB99CE-92B5-4E9B-852D-CA9840B3C6F5}" presName="sp" presStyleCnt="0"/>
      <dgm:spPr/>
    </dgm:pt>
    <dgm:pt modelId="{8BF4520C-EB02-4FFA-865A-6FD660882DC3}" type="pres">
      <dgm:prSet presAssocID="{1C01D035-7C30-4F1B-B126-3E487A5AA12D}" presName="composite" presStyleCnt="0"/>
      <dgm:spPr/>
    </dgm:pt>
    <dgm:pt modelId="{A82FE52E-493E-403A-8D38-19F6CE9AAF7E}" type="pres">
      <dgm:prSet presAssocID="{1C01D035-7C30-4F1B-B126-3E487A5AA12D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92EC57FA-3DBD-48BD-961F-7DC38E496454}" type="pres">
      <dgm:prSet presAssocID="{1C01D035-7C30-4F1B-B126-3E487A5AA12D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93DC9602-F687-4C4B-95F2-165C59103189}" srcId="{E499E281-8E42-4033-AA3A-A1B3E2F5F1DD}" destId="{22087FFD-A838-4F17-9D6F-D45733C451AE}" srcOrd="2" destOrd="0" parTransId="{B948C10E-7516-4C9F-B2F7-4F08377F9860}" sibTransId="{25FB99CE-92B5-4E9B-852D-CA9840B3C6F5}"/>
    <dgm:cxn modelId="{0302670A-1728-4005-B273-DDF703B4A735}" type="presOf" srcId="{2604BAFD-07BC-4485-9D20-F41964A45427}" destId="{E413309A-A9D8-4801-A87B-D10D35BCA0C9}" srcOrd="0" destOrd="0" presId="urn:microsoft.com/office/officeart/2005/8/layout/chevron2"/>
    <dgm:cxn modelId="{30F9150E-3E4F-4BE6-9105-A4EA7B7AF7F7}" type="presOf" srcId="{84A1C89D-74BD-4784-B2F0-509C680A5749}" destId="{29EC7DF5-1802-48A3-8207-F59B95CADBA4}" srcOrd="0" destOrd="0" presId="urn:microsoft.com/office/officeart/2005/8/layout/chevron2"/>
    <dgm:cxn modelId="{98D80C25-3AAC-4AEE-A7A4-7448B34497BB}" type="presOf" srcId="{F5E605CC-E072-4442-8C0F-203EF98F9F6D}" destId="{8C532EEF-6254-49A7-B844-2365DE8E5E6C}" srcOrd="0" destOrd="0" presId="urn:microsoft.com/office/officeart/2005/8/layout/chevron2"/>
    <dgm:cxn modelId="{B6AF9332-8162-4F31-94B9-A4261A2EC149}" type="presOf" srcId="{22087FFD-A838-4F17-9D6F-D45733C451AE}" destId="{E37B923B-3EE4-4C36-9B08-74064AD6E065}" srcOrd="0" destOrd="0" presId="urn:microsoft.com/office/officeart/2005/8/layout/chevron2"/>
    <dgm:cxn modelId="{06B2F93D-D843-49FE-A117-689C4E7EF634}" srcId="{2604BAFD-07BC-4485-9D20-F41964A45427}" destId="{ED5E55A8-B3A8-47C3-8BCF-A7CB95AC4681}" srcOrd="1" destOrd="0" parTransId="{94DF4829-BE28-4400-AA81-7752F49D6857}" sibTransId="{B7F0485B-92BC-4147-84A4-15F62BB7B1FA}"/>
    <dgm:cxn modelId="{51826F5C-25E4-4716-95AF-4B225975D874}" srcId="{22087FFD-A838-4F17-9D6F-D45733C451AE}" destId="{C56138C8-C3FA-4D9B-9CF2-5B889E18D0A9}" srcOrd="1" destOrd="0" parTransId="{81D980E9-CEE4-4440-8293-B071702F6A73}" sibTransId="{7BEF7A4E-08F4-481F-AB1B-BCDC32330111}"/>
    <dgm:cxn modelId="{687F1551-0776-4E09-B605-DF2B63DA6BEF}" type="presOf" srcId="{C58FDBD5-9E56-4F64-B678-AA9BBB176C53}" destId="{B310021F-A388-4E09-B1A3-C07C57E7EBE3}" srcOrd="0" destOrd="0" presId="urn:microsoft.com/office/officeart/2005/8/layout/chevron2"/>
    <dgm:cxn modelId="{DB0C927A-BC7B-42AA-89D4-2BC85C40E66E}" srcId="{22087FFD-A838-4F17-9D6F-D45733C451AE}" destId="{C58FDBD5-9E56-4F64-B678-AA9BBB176C53}" srcOrd="0" destOrd="0" parTransId="{DE39ACD6-EC2E-41A0-BC6A-0F7391D4A7E3}" sibTransId="{441DC1F2-870B-44B1-B378-FC010DDC740B}"/>
    <dgm:cxn modelId="{0609D87C-6AC6-43AE-BA51-403CE14774A9}" type="presOf" srcId="{117FEA8E-3B9C-436C-AE15-3CA05902AF59}" destId="{92EC57FA-3DBD-48BD-961F-7DC38E496454}" srcOrd="0" destOrd="0" presId="urn:microsoft.com/office/officeart/2005/8/layout/chevron2"/>
    <dgm:cxn modelId="{0F0ACB88-313D-4D41-9C4A-9C6BE43EF627}" type="presOf" srcId="{E499E281-8E42-4033-AA3A-A1B3E2F5F1DD}" destId="{C16C272E-35B0-464C-BEA6-6F14A14051F8}" srcOrd="0" destOrd="0" presId="urn:microsoft.com/office/officeart/2005/8/layout/chevron2"/>
    <dgm:cxn modelId="{485E5D98-5442-403B-90C8-BA076BED7106}" srcId="{E499E281-8E42-4033-AA3A-A1B3E2F5F1DD}" destId="{1C01D035-7C30-4F1B-B126-3E487A5AA12D}" srcOrd="3" destOrd="0" parTransId="{37E5677D-2D5D-41C1-80F2-18C05E3AAE6C}" sibTransId="{051D2B5C-DB87-418F-A7EE-535658993F2D}"/>
    <dgm:cxn modelId="{8D3D82A0-60AA-4629-BE70-B638003D2867}" srcId="{84A1C89D-74BD-4784-B2F0-509C680A5749}" destId="{6A18FBF3-3040-44D5-AE76-B0CAC6813E65}" srcOrd="1" destOrd="0" parTransId="{1A8A91FF-FEB9-4186-B181-6EF466E3D514}" sibTransId="{2C38C60C-DEEA-4930-B082-3B7FEE36CACE}"/>
    <dgm:cxn modelId="{A162D0A2-4F23-4AC6-82FF-6CE131F34040}" srcId="{1C01D035-7C30-4F1B-B126-3E487A5AA12D}" destId="{117FEA8E-3B9C-436C-AE15-3CA05902AF59}" srcOrd="0" destOrd="0" parTransId="{0201FCAC-AE53-4B70-A6D7-B1FB6E129A9C}" sibTransId="{AC94E827-6160-48FF-99A1-7D736AF891F0}"/>
    <dgm:cxn modelId="{0433D5A7-3CBE-41EB-AE5B-17A86ECABF80}" type="presOf" srcId="{C56138C8-C3FA-4D9B-9CF2-5B889E18D0A9}" destId="{B310021F-A388-4E09-B1A3-C07C57E7EBE3}" srcOrd="0" destOrd="1" presId="urn:microsoft.com/office/officeart/2005/8/layout/chevron2"/>
    <dgm:cxn modelId="{5C5EB0AA-B0A0-4E70-845E-60AEB9995ED2}" srcId="{E499E281-8E42-4033-AA3A-A1B3E2F5F1DD}" destId="{2604BAFD-07BC-4485-9D20-F41964A45427}" srcOrd="0" destOrd="0" parTransId="{343E76A1-E09E-45B5-98D1-A33811A8C26F}" sibTransId="{8E6CDD0E-9297-4890-8488-927E5096AD67}"/>
    <dgm:cxn modelId="{BA08B2B0-2B48-4B9A-B99B-1E523DC41B50}" srcId="{2604BAFD-07BC-4485-9D20-F41964A45427}" destId="{79D57CD0-C1A6-4744-86A9-725EDCDF3099}" srcOrd="0" destOrd="0" parTransId="{19E2AFE2-1ECB-4695-9F9C-14105962307D}" sibTransId="{BA8E579F-054F-4487-AA9F-500139057EFE}"/>
    <dgm:cxn modelId="{3D6CB1BC-08F3-48AA-919F-FEF0FB8D2FFC}" srcId="{1C01D035-7C30-4F1B-B126-3E487A5AA12D}" destId="{5069457F-711E-4C1F-B19D-E5AC9BB432E3}" srcOrd="1" destOrd="0" parTransId="{0A263B3A-45C5-475E-9CB2-63652ABE4D37}" sibTransId="{8E98F072-5773-4061-9ADA-EE5F4D326085}"/>
    <dgm:cxn modelId="{B98070C1-C8C2-4150-B7F4-B05F3DC20EA6}" type="presOf" srcId="{ED5E55A8-B3A8-47C3-8BCF-A7CB95AC4681}" destId="{E0BE48E1-1D51-4939-B561-9EBF5D354DC6}" srcOrd="0" destOrd="1" presId="urn:microsoft.com/office/officeart/2005/8/layout/chevron2"/>
    <dgm:cxn modelId="{02A2FECA-A89A-4F0D-A4EA-DD39BA086A59}" type="presOf" srcId="{5069457F-711E-4C1F-B19D-E5AC9BB432E3}" destId="{92EC57FA-3DBD-48BD-961F-7DC38E496454}" srcOrd="0" destOrd="1" presId="urn:microsoft.com/office/officeart/2005/8/layout/chevron2"/>
    <dgm:cxn modelId="{01D3FCD3-A58B-4B46-BDBE-5BC30DF7A382}" type="presOf" srcId="{1C01D035-7C30-4F1B-B126-3E487A5AA12D}" destId="{A82FE52E-493E-403A-8D38-19F6CE9AAF7E}" srcOrd="0" destOrd="0" presId="urn:microsoft.com/office/officeart/2005/8/layout/chevron2"/>
    <dgm:cxn modelId="{DCF5B8DD-CC9E-429E-8E81-D0195B08677C}" srcId="{84A1C89D-74BD-4784-B2F0-509C680A5749}" destId="{F5E605CC-E072-4442-8C0F-203EF98F9F6D}" srcOrd="0" destOrd="0" parTransId="{60F28F5C-F81B-4A39-9DF8-A54DAB8B880A}" sibTransId="{E7DED9BA-A6E6-4529-822B-AC162C35F59E}"/>
    <dgm:cxn modelId="{424286EE-D4E3-4C15-A88D-4A6F189F44BB}" srcId="{E499E281-8E42-4033-AA3A-A1B3E2F5F1DD}" destId="{84A1C89D-74BD-4784-B2F0-509C680A5749}" srcOrd="1" destOrd="0" parTransId="{D6A0B51A-AC27-40DF-AB07-5447616B7195}" sibTransId="{B719C1BD-0C0F-4EE4-B706-D3FF724538B4}"/>
    <dgm:cxn modelId="{7F1D3FF4-C014-4418-99A7-357E274C354A}" type="presOf" srcId="{6A18FBF3-3040-44D5-AE76-B0CAC6813E65}" destId="{8C532EEF-6254-49A7-B844-2365DE8E5E6C}" srcOrd="0" destOrd="1" presId="urn:microsoft.com/office/officeart/2005/8/layout/chevron2"/>
    <dgm:cxn modelId="{2DA094FE-449C-4C4F-B8E6-F76994C53886}" type="presOf" srcId="{79D57CD0-C1A6-4744-86A9-725EDCDF3099}" destId="{E0BE48E1-1D51-4939-B561-9EBF5D354DC6}" srcOrd="0" destOrd="0" presId="urn:microsoft.com/office/officeart/2005/8/layout/chevron2"/>
    <dgm:cxn modelId="{89C2C4F9-2798-42C4-A1B4-C4546FA692BA}" type="presParOf" srcId="{C16C272E-35B0-464C-BEA6-6F14A14051F8}" destId="{23CA3A4A-4967-4DA7-8DC5-7D65F023156E}" srcOrd="0" destOrd="0" presId="urn:microsoft.com/office/officeart/2005/8/layout/chevron2"/>
    <dgm:cxn modelId="{2CD06A8E-A68F-49B1-A77C-96BE046EFE49}" type="presParOf" srcId="{23CA3A4A-4967-4DA7-8DC5-7D65F023156E}" destId="{E413309A-A9D8-4801-A87B-D10D35BCA0C9}" srcOrd="0" destOrd="0" presId="urn:microsoft.com/office/officeart/2005/8/layout/chevron2"/>
    <dgm:cxn modelId="{E5A5BE10-2794-4446-9A56-060EBF34BBEA}" type="presParOf" srcId="{23CA3A4A-4967-4DA7-8DC5-7D65F023156E}" destId="{E0BE48E1-1D51-4939-B561-9EBF5D354DC6}" srcOrd="1" destOrd="0" presId="urn:microsoft.com/office/officeart/2005/8/layout/chevron2"/>
    <dgm:cxn modelId="{B7687AFC-BC50-4891-8080-FEF72A2FF7DF}" type="presParOf" srcId="{C16C272E-35B0-464C-BEA6-6F14A14051F8}" destId="{B710930E-823E-42E2-A9AB-4E0B085E0211}" srcOrd="1" destOrd="0" presId="urn:microsoft.com/office/officeart/2005/8/layout/chevron2"/>
    <dgm:cxn modelId="{EA32511D-D60F-48F5-B217-E2CA4D9894E8}" type="presParOf" srcId="{C16C272E-35B0-464C-BEA6-6F14A14051F8}" destId="{8398CE60-E4C9-40A4-959D-A9485675F6DE}" srcOrd="2" destOrd="0" presId="urn:microsoft.com/office/officeart/2005/8/layout/chevron2"/>
    <dgm:cxn modelId="{E2471B08-B792-4162-9655-2E30D7A9E0DE}" type="presParOf" srcId="{8398CE60-E4C9-40A4-959D-A9485675F6DE}" destId="{29EC7DF5-1802-48A3-8207-F59B95CADBA4}" srcOrd="0" destOrd="0" presId="urn:microsoft.com/office/officeart/2005/8/layout/chevron2"/>
    <dgm:cxn modelId="{AFEE5115-F87C-49F2-96EF-80A61E09B000}" type="presParOf" srcId="{8398CE60-E4C9-40A4-959D-A9485675F6DE}" destId="{8C532EEF-6254-49A7-B844-2365DE8E5E6C}" srcOrd="1" destOrd="0" presId="urn:microsoft.com/office/officeart/2005/8/layout/chevron2"/>
    <dgm:cxn modelId="{BF4B4067-9F50-4FD7-A86C-7837B757FB83}" type="presParOf" srcId="{C16C272E-35B0-464C-BEA6-6F14A14051F8}" destId="{8962525D-6B70-4C67-AB94-074FBBBAF22C}" srcOrd="3" destOrd="0" presId="urn:microsoft.com/office/officeart/2005/8/layout/chevron2"/>
    <dgm:cxn modelId="{D684D565-39B1-4367-A12D-4057E6C8DE04}" type="presParOf" srcId="{C16C272E-35B0-464C-BEA6-6F14A14051F8}" destId="{077FB0DD-7246-4B27-A276-4FA05186FA5E}" srcOrd="4" destOrd="0" presId="urn:microsoft.com/office/officeart/2005/8/layout/chevron2"/>
    <dgm:cxn modelId="{70709591-1625-425D-8715-DA99990D5038}" type="presParOf" srcId="{077FB0DD-7246-4B27-A276-4FA05186FA5E}" destId="{E37B923B-3EE4-4C36-9B08-74064AD6E065}" srcOrd="0" destOrd="0" presId="urn:microsoft.com/office/officeart/2005/8/layout/chevron2"/>
    <dgm:cxn modelId="{A074DBF8-E544-4A0E-8073-E758C1A9AE31}" type="presParOf" srcId="{077FB0DD-7246-4B27-A276-4FA05186FA5E}" destId="{B310021F-A388-4E09-B1A3-C07C57E7EBE3}" srcOrd="1" destOrd="0" presId="urn:microsoft.com/office/officeart/2005/8/layout/chevron2"/>
    <dgm:cxn modelId="{D1363D76-4E19-42A2-8D60-2B6D595B7D5F}" type="presParOf" srcId="{C16C272E-35B0-464C-BEA6-6F14A14051F8}" destId="{5FCE32D4-95FD-469D-845E-D6758F604B9A}" srcOrd="5" destOrd="0" presId="urn:microsoft.com/office/officeart/2005/8/layout/chevron2"/>
    <dgm:cxn modelId="{77234803-A3E6-434E-83C6-7F366D25B877}" type="presParOf" srcId="{C16C272E-35B0-464C-BEA6-6F14A14051F8}" destId="{8BF4520C-EB02-4FFA-865A-6FD660882DC3}" srcOrd="6" destOrd="0" presId="urn:microsoft.com/office/officeart/2005/8/layout/chevron2"/>
    <dgm:cxn modelId="{A16B6C77-8D17-449A-9C31-18D7C0691391}" type="presParOf" srcId="{8BF4520C-EB02-4FFA-865A-6FD660882DC3}" destId="{A82FE52E-493E-403A-8D38-19F6CE9AAF7E}" srcOrd="0" destOrd="0" presId="urn:microsoft.com/office/officeart/2005/8/layout/chevron2"/>
    <dgm:cxn modelId="{B261A870-8A2C-4269-9010-55644EFC3599}" type="presParOf" srcId="{8BF4520C-EB02-4FFA-865A-6FD660882DC3}" destId="{92EC57FA-3DBD-48BD-961F-7DC38E49645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E499E281-8E42-4033-AA3A-A1B3E2F5F1DD}" type="doc">
      <dgm:prSet loTypeId="urn:microsoft.com/office/officeart/2005/8/layout/chevron2" loCatId="list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2604BAFD-07BC-4485-9D20-F41964A45427}">
      <dgm:prSet phldrT="[Текст]" custT="1"/>
      <dgm:spPr/>
      <dgm:t>
        <a:bodyPr/>
        <a:lstStyle/>
        <a:p>
          <a:r>
            <a: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 программ</a:t>
          </a:r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343E76A1-E09E-45B5-98D1-A33811A8C26F}" type="parTrans" cxnId="{5C5EB0AA-B0A0-4E70-845E-60AEB9995ED2}">
      <dgm:prSet/>
      <dgm:spPr/>
      <dgm:t>
        <a:bodyPr/>
        <a:lstStyle/>
        <a:p>
          <a:endParaRPr lang="ru-RU"/>
        </a:p>
      </dgm:t>
    </dgm:pt>
    <dgm:pt modelId="{8E6CDD0E-9297-4890-8488-927E5096AD67}" type="sibTrans" cxnId="{5C5EB0AA-B0A0-4E70-845E-60AEB9995ED2}">
      <dgm:prSet/>
      <dgm:spPr/>
      <dgm:t>
        <a:bodyPr/>
        <a:lstStyle/>
        <a:p>
          <a:endParaRPr lang="ru-RU"/>
        </a:p>
      </dgm:t>
    </dgm:pt>
    <dgm:pt modelId="{79D57CD0-C1A6-4744-86A9-725EDCDF3099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Социальной направленности</a:t>
          </a:r>
        </a:p>
      </dgm:t>
    </dgm:pt>
    <dgm:pt modelId="{19E2AFE2-1ECB-4695-9F9C-14105962307D}" type="parTrans" cxnId="{BA08B2B0-2B48-4B9A-B99B-1E523DC41B50}">
      <dgm:prSet/>
      <dgm:spPr/>
      <dgm:t>
        <a:bodyPr/>
        <a:lstStyle/>
        <a:p>
          <a:endParaRPr lang="ru-RU"/>
        </a:p>
      </dgm:t>
    </dgm:pt>
    <dgm:pt modelId="{BA8E579F-054F-4487-AA9F-500139057EFE}" type="sibTrans" cxnId="{BA08B2B0-2B48-4B9A-B99B-1E523DC41B50}">
      <dgm:prSet/>
      <dgm:spPr/>
      <dgm:t>
        <a:bodyPr/>
        <a:lstStyle/>
        <a:p>
          <a:endParaRPr lang="ru-RU"/>
        </a:p>
      </dgm:t>
    </dgm:pt>
    <dgm:pt modelId="{ED5E55A8-B3A8-47C3-8BCF-A7CB95AC4681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485301638,50 руб.</a:t>
          </a:r>
        </a:p>
      </dgm:t>
    </dgm:pt>
    <dgm:pt modelId="{94DF4829-BE28-4400-AA81-7752F49D6857}" type="parTrans" cxnId="{06B2F93D-D843-49FE-A117-689C4E7EF634}">
      <dgm:prSet/>
      <dgm:spPr/>
      <dgm:t>
        <a:bodyPr/>
        <a:lstStyle/>
        <a:p>
          <a:endParaRPr lang="ru-RU"/>
        </a:p>
      </dgm:t>
    </dgm:pt>
    <dgm:pt modelId="{B7F0485B-92BC-4147-84A4-15F62BB7B1FA}" type="sibTrans" cxnId="{06B2F93D-D843-49FE-A117-689C4E7EF634}">
      <dgm:prSet/>
      <dgm:spPr/>
      <dgm:t>
        <a:bodyPr/>
        <a:lstStyle/>
        <a:p>
          <a:endParaRPr lang="ru-RU"/>
        </a:p>
      </dgm:t>
    </dgm:pt>
    <dgm:pt modelId="{84A1C89D-74BD-4784-B2F0-509C680A5749}">
      <dgm:prSet phldrT="[Текст]" custT="1"/>
      <dgm:spPr/>
      <dgm:t>
        <a:bodyPr/>
        <a:lstStyle/>
        <a:p>
          <a:r>
            <a: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программы</a:t>
          </a:r>
        </a:p>
      </dgm:t>
    </dgm:pt>
    <dgm:pt modelId="{D6A0B51A-AC27-40DF-AB07-5447616B7195}" type="parTrans" cxnId="{424286EE-D4E3-4C15-A88D-4A6F189F44BB}">
      <dgm:prSet/>
      <dgm:spPr/>
      <dgm:t>
        <a:bodyPr/>
        <a:lstStyle/>
        <a:p>
          <a:endParaRPr lang="ru-RU"/>
        </a:p>
      </dgm:t>
    </dgm:pt>
    <dgm:pt modelId="{B719C1BD-0C0F-4EE4-B706-D3FF724538B4}" type="sibTrans" cxnId="{424286EE-D4E3-4C15-A88D-4A6F189F44BB}">
      <dgm:prSet/>
      <dgm:spPr/>
      <dgm:t>
        <a:bodyPr/>
        <a:lstStyle/>
        <a:p>
          <a:endParaRPr lang="ru-RU"/>
        </a:p>
      </dgm:t>
    </dgm:pt>
    <dgm:pt modelId="{F5E605CC-E072-4442-8C0F-203EF98F9F6D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Общего характера</a:t>
          </a:r>
        </a:p>
      </dgm:t>
    </dgm:pt>
    <dgm:pt modelId="{60F28F5C-F81B-4A39-9DF8-A54DAB8B880A}" type="parTrans" cxnId="{DCF5B8DD-CC9E-429E-8E81-D0195B08677C}">
      <dgm:prSet/>
      <dgm:spPr/>
      <dgm:t>
        <a:bodyPr/>
        <a:lstStyle/>
        <a:p>
          <a:endParaRPr lang="ru-RU"/>
        </a:p>
      </dgm:t>
    </dgm:pt>
    <dgm:pt modelId="{E7DED9BA-A6E6-4529-822B-AC162C35F59E}" type="sibTrans" cxnId="{DCF5B8DD-CC9E-429E-8E81-D0195B08677C}">
      <dgm:prSet/>
      <dgm:spPr/>
      <dgm:t>
        <a:bodyPr/>
        <a:lstStyle/>
        <a:p>
          <a:endParaRPr lang="ru-RU"/>
        </a:p>
      </dgm:t>
    </dgm:pt>
    <dgm:pt modelId="{6A18FBF3-3040-44D5-AE76-B0CAC6813E65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92979220,84 руб.</a:t>
          </a:r>
        </a:p>
      </dgm:t>
    </dgm:pt>
    <dgm:pt modelId="{1A8A91FF-FEB9-4186-B181-6EF466E3D514}" type="parTrans" cxnId="{8D3D82A0-60AA-4629-BE70-B638003D2867}">
      <dgm:prSet/>
      <dgm:spPr/>
      <dgm:t>
        <a:bodyPr/>
        <a:lstStyle/>
        <a:p>
          <a:endParaRPr lang="ru-RU"/>
        </a:p>
      </dgm:t>
    </dgm:pt>
    <dgm:pt modelId="{2C38C60C-DEEA-4930-B082-3B7FEE36CACE}" type="sibTrans" cxnId="{8D3D82A0-60AA-4629-BE70-B638003D2867}">
      <dgm:prSet/>
      <dgm:spPr/>
      <dgm:t>
        <a:bodyPr/>
        <a:lstStyle/>
        <a:p>
          <a:endParaRPr lang="ru-RU"/>
        </a:p>
      </dgm:t>
    </dgm:pt>
    <dgm:pt modelId="{22087FFD-A838-4F17-9D6F-D45733C451AE}">
      <dgm:prSet phldrT="[Текст]" custT="1"/>
      <dgm:spPr/>
      <dgm:t>
        <a:bodyPr/>
        <a:lstStyle/>
        <a:p>
          <a:r>
            <a: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программ</a:t>
          </a:r>
        </a:p>
      </dgm:t>
    </dgm:pt>
    <dgm:pt modelId="{B948C10E-7516-4C9F-B2F7-4F08377F9860}" type="parTrans" cxnId="{93DC9602-F687-4C4B-95F2-165C59103189}">
      <dgm:prSet/>
      <dgm:spPr/>
      <dgm:t>
        <a:bodyPr/>
        <a:lstStyle/>
        <a:p>
          <a:endParaRPr lang="ru-RU"/>
        </a:p>
      </dgm:t>
    </dgm:pt>
    <dgm:pt modelId="{25FB99CE-92B5-4E9B-852D-CA9840B3C6F5}" type="sibTrans" cxnId="{93DC9602-F687-4C4B-95F2-165C59103189}">
      <dgm:prSet/>
      <dgm:spPr/>
      <dgm:t>
        <a:bodyPr/>
        <a:lstStyle/>
        <a:p>
          <a:endParaRPr lang="ru-RU"/>
        </a:p>
      </dgm:t>
    </dgm:pt>
    <dgm:pt modelId="{C58FDBD5-9E56-4F64-B678-AA9BBB176C53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отраслей экономики</a:t>
          </a:r>
        </a:p>
      </dgm:t>
    </dgm:pt>
    <dgm:pt modelId="{DE39ACD6-EC2E-41A0-BC6A-0F7391D4A7E3}" type="parTrans" cxnId="{DB0C927A-BC7B-42AA-89D4-2BC85C40E66E}">
      <dgm:prSet/>
      <dgm:spPr/>
      <dgm:t>
        <a:bodyPr/>
        <a:lstStyle/>
        <a:p>
          <a:endParaRPr lang="ru-RU"/>
        </a:p>
      </dgm:t>
    </dgm:pt>
    <dgm:pt modelId="{441DC1F2-870B-44B1-B378-FC010DDC740B}" type="sibTrans" cxnId="{DB0C927A-BC7B-42AA-89D4-2BC85C40E66E}">
      <dgm:prSet/>
      <dgm:spPr/>
      <dgm:t>
        <a:bodyPr/>
        <a:lstStyle/>
        <a:p>
          <a:endParaRPr lang="ru-RU"/>
        </a:p>
      </dgm:t>
    </dgm:pt>
    <dgm:pt modelId="{C56138C8-C3FA-4D9B-9CF2-5B889E18D0A9}">
      <dgm:prSet phldrT="[Текст]"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77149275,78 руб.</a:t>
          </a:r>
        </a:p>
      </dgm:t>
    </dgm:pt>
    <dgm:pt modelId="{81D980E9-CEE4-4440-8293-B071702F6A73}" type="parTrans" cxnId="{51826F5C-25E4-4716-95AF-4B225975D874}">
      <dgm:prSet/>
      <dgm:spPr/>
      <dgm:t>
        <a:bodyPr/>
        <a:lstStyle/>
        <a:p>
          <a:endParaRPr lang="ru-RU"/>
        </a:p>
      </dgm:t>
    </dgm:pt>
    <dgm:pt modelId="{7BEF7A4E-08F4-481F-AB1B-BCDC32330111}" type="sibTrans" cxnId="{51826F5C-25E4-4716-95AF-4B225975D874}">
      <dgm:prSet/>
      <dgm:spPr/>
      <dgm:t>
        <a:bodyPr/>
        <a:lstStyle/>
        <a:p>
          <a:endParaRPr lang="ru-RU"/>
        </a:p>
      </dgm:t>
    </dgm:pt>
    <dgm:pt modelId="{1C01D035-7C30-4F1B-B126-3E487A5AA12D}">
      <dgm:prSet phldrT="[Текст]" custT="1"/>
      <dgm:spPr/>
      <dgm:t>
        <a:bodyPr/>
        <a:lstStyle/>
        <a:p>
          <a:r>
            <a:rPr lang="ru-RU" sz="105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программы</a:t>
          </a:r>
        </a:p>
      </dgm:t>
    </dgm:pt>
    <dgm:pt modelId="{37E5677D-2D5D-41C1-80F2-18C05E3AAE6C}" type="parTrans" cxnId="{485E5D98-5442-403B-90C8-BA076BED7106}">
      <dgm:prSet/>
      <dgm:spPr/>
      <dgm:t>
        <a:bodyPr/>
        <a:lstStyle/>
        <a:p>
          <a:endParaRPr lang="ru-RU"/>
        </a:p>
      </dgm:t>
    </dgm:pt>
    <dgm:pt modelId="{051D2B5C-DB87-418F-A7EE-535658993F2D}" type="sibTrans" cxnId="{485E5D98-5442-403B-90C8-BA076BED7106}">
      <dgm:prSet/>
      <dgm:spPr/>
      <dgm:t>
        <a:bodyPr/>
        <a:lstStyle/>
        <a:p>
          <a:endParaRPr lang="ru-RU"/>
        </a:p>
      </dgm:t>
    </dgm:pt>
    <dgm:pt modelId="{117FEA8E-3B9C-436C-AE15-3CA05902AF59}">
      <dgm:prSet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безопасности жизнедеятельности</a:t>
          </a:r>
        </a:p>
      </dgm:t>
    </dgm:pt>
    <dgm:pt modelId="{0201FCAC-AE53-4B70-A6D7-B1FB6E129A9C}" type="parTrans" cxnId="{A162D0A2-4F23-4AC6-82FF-6CE131F34040}">
      <dgm:prSet/>
      <dgm:spPr/>
      <dgm:t>
        <a:bodyPr/>
        <a:lstStyle/>
        <a:p>
          <a:endParaRPr lang="ru-RU"/>
        </a:p>
      </dgm:t>
    </dgm:pt>
    <dgm:pt modelId="{AC94E827-6160-48FF-99A1-7D736AF891F0}" type="sibTrans" cxnId="{A162D0A2-4F23-4AC6-82FF-6CE131F34040}">
      <dgm:prSet/>
      <dgm:spPr/>
      <dgm:t>
        <a:bodyPr/>
        <a:lstStyle/>
        <a:p>
          <a:endParaRPr lang="ru-RU"/>
        </a:p>
      </dgm:t>
    </dgm:pt>
    <dgm:pt modelId="{5069457F-711E-4C1F-B19D-E5AC9BB432E3}">
      <dgm:prSet custT="1"/>
      <dgm:spPr/>
      <dgm:t>
        <a:bodyPr/>
        <a:lstStyle/>
        <a:p>
          <a:r>
            <a:rPr lang="ru-RU" sz="1100" dirty="0">
              <a:latin typeface="Times New Roman" panose="02020603050405020304" pitchFamily="18" charset="0"/>
              <a:cs typeface="Times New Roman" panose="02020603050405020304" pitchFamily="18" charset="0"/>
            </a:rPr>
            <a:t>1258494,32руб.</a:t>
          </a:r>
        </a:p>
      </dgm:t>
    </dgm:pt>
    <dgm:pt modelId="{0A263B3A-45C5-475E-9CB2-63652ABE4D37}" type="parTrans" cxnId="{3D6CB1BC-08F3-48AA-919F-FEF0FB8D2FFC}">
      <dgm:prSet/>
      <dgm:spPr/>
      <dgm:t>
        <a:bodyPr/>
        <a:lstStyle/>
        <a:p>
          <a:endParaRPr lang="ru-RU"/>
        </a:p>
      </dgm:t>
    </dgm:pt>
    <dgm:pt modelId="{8E98F072-5773-4061-9ADA-EE5F4D326085}" type="sibTrans" cxnId="{3D6CB1BC-08F3-48AA-919F-FEF0FB8D2FFC}">
      <dgm:prSet/>
      <dgm:spPr/>
      <dgm:t>
        <a:bodyPr/>
        <a:lstStyle/>
        <a:p>
          <a:endParaRPr lang="ru-RU"/>
        </a:p>
      </dgm:t>
    </dgm:pt>
    <dgm:pt modelId="{C16C272E-35B0-464C-BEA6-6F14A14051F8}" type="pres">
      <dgm:prSet presAssocID="{E499E281-8E42-4033-AA3A-A1B3E2F5F1DD}" presName="linearFlow" presStyleCnt="0">
        <dgm:presLayoutVars>
          <dgm:dir val="rev"/>
          <dgm:animLvl val="lvl"/>
          <dgm:resizeHandles val="exact"/>
        </dgm:presLayoutVars>
      </dgm:prSet>
      <dgm:spPr/>
    </dgm:pt>
    <dgm:pt modelId="{23CA3A4A-4967-4DA7-8DC5-7D65F023156E}" type="pres">
      <dgm:prSet presAssocID="{2604BAFD-07BC-4485-9D20-F41964A45427}" presName="composite" presStyleCnt="0"/>
      <dgm:spPr/>
    </dgm:pt>
    <dgm:pt modelId="{E413309A-A9D8-4801-A87B-D10D35BCA0C9}" type="pres">
      <dgm:prSet presAssocID="{2604BAFD-07BC-4485-9D20-F41964A45427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E0BE48E1-1D51-4939-B561-9EBF5D354DC6}" type="pres">
      <dgm:prSet presAssocID="{2604BAFD-07BC-4485-9D20-F41964A45427}" presName="descendantText" presStyleLbl="alignAcc1" presStyleIdx="0" presStyleCnt="4">
        <dgm:presLayoutVars>
          <dgm:bulletEnabled val="1"/>
        </dgm:presLayoutVars>
      </dgm:prSet>
      <dgm:spPr/>
    </dgm:pt>
    <dgm:pt modelId="{B710930E-823E-42E2-A9AB-4E0B085E0211}" type="pres">
      <dgm:prSet presAssocID="{8E6CDD0E-9297-4890-8488-927E5096AD67}" presName="sp" presStyleCnt="0"/>
      <dgm:spPr/>
    </dgm:pt>
    <dgm:pt modelId="{8398CE60-E4C9-40A4-959D-A9485675F6DE}" type="pres">
      <dgm:prSet presAssocID="{84A1C89D-74BD-4784-B2F0-509C680A5749}" presName="composite" presStyleCnt="0"/>
      <dgm:spPr/>
    </dgm:pt>
    <dgm:pt modelId="{29EC7DF5-1802-48A3-8207-F59B95CADBA4}" type="pres">
      <dgm:prSet presAssocID="{84A1C89D-74BD-4784-B2F0-509C680A5749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8C532EEF-6254-49A7-B844-2365DE8E5E6C}" type="pres">
      <dgm:prSet presAssocID="{84A1C89D-74BD-4784-B2F0-509C680A5749}" presName="descendantText" presStyleLbl="alignAcc1" presStyleIdx="1" presStyleCnt="4">
        <dgm:presLayoutVars>
          <dgm:bulletEnabled val="1"/>
        </dgm:presLayoutVars>
      </dgm:prSet>
      <dgm:spPr/>
    </dgm:pt>
    <dgm:pt modelId="{8962525D-6B70-4C67-AB94-074FBBBAF22C}" type="pres">
      <dgm:prSet presAssocID="{B719C1BD-0C0F-4EE4-B706-D3FF724538B4}" presName="sp" presStyleCnt="0"/>
      <dgm:spPr/>
    </dgm:pt>
    <dgm:pt modelId="{077FB0DD-7246-4B27-A276-4FA05186FA5E}" type="pres">
      <dgm:prSet presAssocID="{22087FFD-A838-4F17-9D6F-D45733C451AE}" presName="composite" presStyleCnt="0"/>
      <dgm:spPr/>
    </dgm:pt>
    <dgm:pt modelId="{E37B923B-3EE4-4C36-9B08-74064AD6E065}" type="pres">
      <dgm:prSet presAssocID="{22087FFD-A838-4F17-9D6F-D45733C451AE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B310021F-A388-4E09-B1A3-C07C57E7EBE3}" type="pres">
      <dgm:prSet presAssocID="{22087FFD-A838-4F17-9D6F-D45733C451AE}" presName="descendantText" presStyleLbl="alignAcc1" presStyleIdx="2" presStyleCnt="4">
        <dgm:presLayoutVars>
          <dgm:bulletEnabled val="1"/>
        </dgm:presLayoutVars>
      </dgm:prSet>
      <dgm:spPr/>
    </dgm:pt>
    <dgm:pt modelId="{5FCE32D4-95FD-469D-845E-D6758F604B9A}" type="pres">
      <dgm:prSet presAssocID="{25FB99CE-92B5-4E9B-852D-CA9840B3C6F5}" presName="sp" presStyleCnt="0"/>
      <dgm:spPr/>
    </dgm:pt>
    <dgm:pt modelId="{8BF4520C-EB02-4FFA-865A-6FD660882DC3}" type="pres">
      <dgm:prSet presAssocID="{1C01D035-7C30-4F1B-B126-3E487A5AA12D}" presName="composite" presStyleCnt="0"/>
      <dgm:spPr/>
    </dgm:pt>
    <dgm:pt modelId="{A82FE52E-493E-403A-8D38-19F6CE9AAF7E}" type="pres">
      <dgm:prSet presAssocID="{1C01D035-7C30-4F1B-B126-3E487A5AA12D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92EC57FA-3DBD-48BD-961F-7DC38E496454}" type="pres">
      <dgm:prSet presAssocID="{1C01D035-7C30-4F1B-B126-3E487A5AA12D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93DC9602-F687-4C4B-95F2-165C59103189}" srcId="{E499E281-8E42-4033-AA3A-A1B3E2F5F1DD}" destId="{22087FFD-A838-4F17-9D6F-D45733C451AE}" srcOrd="2" destOrd="0" parTransId="{B948C10E-7516-4C9F-B2F7-4F08377F9860}" sibTransId="{25FB99CE-92B5-4E9B-852D-CA9840B3C6F5}"/>
    <dgm:cxn modelId="{0302670A-1728-4005-B273-DDF703B4A735}" type="presOf" srcId="{2604BAFD-07BC-4485-9D20-F41964A45427}" destId="{E413309A-A9D8-4801-A87B-D10D35BCA0C9}" srcOrd="0" destOrd="0" presId="urn:microsoft.com/office/officeart/2005/8/layout/chevron2"/>
    <dgm:cxn modelId="{30F9150E-3E4F-4BE6-9105-A4EA7B7AF7F7}" type="presOf" srcId="{84A1C89D-74BD-4784-B2F0-509C680A5749}" destId="{29EC7DF5-1802-48A3-8207-F59B95CADBA4}" srcOrd="0" destOrd="0" presId="urn:microsoft.com/office/officeart/2005/8/layout/chevron2"/>
    <dgm:cxn modelId="{98D80C25-3AAC-4AEE-A7A4-7448B34497BB}" type="presOf" srcId="{F5E605CC-E072-4442-8C0F-203EF98F9F6D}" destId="{8C532EEF-6254-49A7-B844-2365DE8E5E6C}" srcOrd="0" destOrd="0" presId="urn:microsoft.com/office/officeart/2005/8/layout/chevron2"/>
    <dgm:cxn modelId="{B6AF9332-8162-4F31-94B9-A4261A2EC149}" type="presOf" srcId="{22087FFD-A838-4F17-9D6F-D45733C451AE}" destId="{E37B923B-3EE4-4C36-9B08-74064AD6E065}" srcOrd="0" destOrd="0" presId="urn:microsoft.com/office/officeart/2005/8/layout/chevron2"/>
    <dgm:cxn modelId="{06B2F93D-D843-49FE-A117-689C4E7EF634}" srcId="{2604BAFD-07BC-4485-9D20-F41964A45427}" destId="{ED5E55A8-B3A8-47C3-8BCF-A7CB95AC4681}" srcOrd="1" destOrd="0" parTransId="{94DF4829-BE28-4400-AA81-7752F49D6857}" sibTransId="{B7F0485B-92BC-4147-84A4-15F62BB7B1FA}"/>
    <dgm:cxn modelId="{51826F5C-25E4-4716-95AF-4B225975D874}" srcId="{22087FFD-A838-4F17-9D6F-D45733C451AE}" destId="{C56138C8-C3FA-4D9B-9CF2-5B889E18D0A9}" srcOrd="1" destOrd="0" parTransId="{81D980E9-CEE4-4440-8293-B071702F6A73}" sibTransId="{7BEF7A4E-08F4-481F-AB1B-BCDC32330111}"/>
    <dgm:cxn modelId="{687F1551-0776-4E09-B605-DF2B63DA6BEF}" type="presOf" srcId="{C58FDBD5-9E56-4F64-B678-AA9BBB176C53}" destId="{B310021F-A388-4E09-B1A3-C07C57E7EBE3}" srcOrd="0" destOrd="0" presId="urn:microsoft.com/office/officeart/2005/8/layout/chevron2"/>
    <dgm:cxn modelId="{DB0C927A-BC7B-42AA-89D4-2BC85C40E66E}" srcId="{22087FFD-A838-4F17-9D6F-D45733C451AE}" destId="{C58FDBD5-9E56-4F64-B678-AA9BBB176C53}" srcOrd="0" destOrd="0" parTransId="{DE39ACD6-EC2E-41A0-BC6A-0F7391D4A7E3}" sibTransId="{441DC1F2-870B-44B1-B378-FC010DDC740B}"/>
    <dgm:cxn modelId="{0609D87C-6AC6-43AE-BA51-403CE14774A9}" type="presOf" srcId="{117FEA8E-3B9C-436C-AE15-3CA05902AF59}" destId="{92EC57FA-3DBD-48BD-961F-7DC38E496454}" srcOrd="0" destOrd="0" presId="urn:microsoft.com/office/officeart/2005/8/layout/chevron2"/>
    <dgm:cxn modelId="{0F0ACB88-313D-4D41-9C4A-9C6BE43EF627}" type="presOf" srcId="{E499E281-8E42-4033-AA3A-A1B3E2F5F1DD}" destId="{C16C272E-35B0-464C-BEA6-6F14A14051F8}" srcOrd="0" destOrd="0" presId="urn:microsoft.com/office/officeart/2005/8/layout/chevron2"/>
    <dgm:cxn modelId="{485E5D98-5442-403B-90C8-BA076BED7106}" srcId="{E499E281-8E42-4033-AA3A-A1B3E2F5F1DD}" destId="{1C01D035-7C30-4F1B-B126-3E487A5AA12D}" srcOrd="3" destOrd="0" parTransId="{37E5677D-2D5D-41C1-80F2-18C05E3AAE6C}" sibTransId="{051D2B5C-DB87-418F-A7EE-535658993F2D}"/>
    <dgm:cxn modelId="{8D3D82A0-60AA-4629-BE70-B638003D2867}" srcId="{84A1C89D-74BD-4784-B2F0-509C680A5749}" destId="{6A18FBF3-3040-44D5-AE76-B0CAC6813E65}" srcOrd="1" destOrd="0" parTransId="{1A8A91FF-FEB9-4186-B181-6EF466E3D514}" sibTransId="{2C38C60C-DEEA-4930-B082-3B7FEE36CACE}"/>
    <dgm:cxn modelId="{A162D0A2-4F23-4AC6-82FF-6CE131F34040}" srcId="{1C01D035-7C30-4F1B-B126-3E487A5AA12D}" destId="{117FEA8E-3B9C-436C-AE15-3CA05902AF59}" srcOrd="0" destOrd="0" parTransId="{0201FCAC-AE53-4B70-A6D7-B1FB6E129A9C}" sibTransId="{AC94E827-6160-48FF-99A1-7D736AF891F0}"/>
    <dgm:cxn modelId="{0433D5A7-3CBE-41EB-AE5B-17A86ECABF80}" type="presOf" srcId="{C56138C8-C3FA-4D9B-9CF2-5B889E18D0A9}" destId="{B310021F-A388-4E09-B1A3-C07C57E7EBE3}" srcOrd="0" destOrd="1" presId="urn:microsoft.com/office/officeart/2005/8/layout/chevron2"/>
    <dgm:cxn modelId="{5C5EB0AA-B0A0-4E70-845E-60AEB9995ED2}" srcId="{E499E281-8E42-4033-AA3A-A1B3E2F5F1DD}" destId="{2604BAFD-07BC-4485-9D20-F41964A45427}" srcOrd="0" destOrd="0" parTransId="{343E76A1-E09E-45B5-98D1-A33811A8C26F}" sibTransId="{8E6CDD0E-9297-4890-8488-927E5096AD67}"/>
    <dgm:cxn modelId="{BA08B2B0-2B48-4B9A-B99B-1E523DC41B50}" srcId="{2604BAFD-07BC-4485-9D20-F41964A45427}" destId="{79D57CD0-C1A6-4744-86A9-725EDCDF3099}" srcOrd="0" destOrd="0" parTransId="{19E2AFE2-1ECB-4695-9F9C-14105962307D}" sibTransId="{BA8E579F-054F-4487-AA9F-500139057EFE}"/>
    <dgm:cxn modelId="{3D6CB1BC-08F3-48AA-919F-FEF0FB8D2FFC}" srcId="{1C01D035-7C30-4F1B-B126-3E487A5AA12D}" destId="{5069457F-711E-4C1F-B19D-E5AC9BB432E3}" srcOrd="1" destOrd="0" parTransId="{0A263B3A-45C5-475E-9CB2-63652ABE4D37}" sibTransId="{8E98F072-5773-4061-9ADA-EE5F4D326085}"/>
    <dgm:cxn modelId="{B98070C1-C8C2-4150-B7F4-B05F3DC20EA6}" type="presOf" srcId="{ED5E55A8-B3A8-47C3-8BCF-A7CB95AC4681}" destId="{E0BE48E1-1D51-4939-B561-9EBF5D354DC6}" srcOrd="0" destOrd="1" presId="urn:microsoft.com/office/officeart/2005/8/layout/chevron2"/>
    <dgm:cxn modelId="{02A2FECA-A89A-4F0D-A4EA-DD39BA086A59}" type="presOf" srcId="{5069457F-711E-4C1F-B19D-E5AC9BB432E3}" destId="{92EC57FA-3DBD-48BD-961F-7DC38E496454}" srcOrd="0" destOrd="1" presId="urn:microsoft.com/office/officeart/2005/8/layout/chevron2"/>
    <dgm:cxn modelId="{01D3FCD3-A58B-4B46-BDBE-5BC30DF7A382}" type="presOf" srcId="{1C01D035-7C30-4F1B-B126-3E487A5AA12D}" destId="{A82FE52E-493E-403A-8D38-19F6CE9AAF7E}" srcOrd="0" destOrd="0" presId="urn:microsoft.com/office/officeart/2005/8/layout/chevron2"/>
    <dgm:cxn modelId="{DCF5B8DD-CC9E-429E-8E81-D0195B08677C}" srcId="{84A1C89D-74BD-4784-B2F0-509C680A5749}" destId="{F5E605CC-E072-4442-8C0F-203EF98F9F6D}" srcOrd="0" destOrd="0" parTransId="{60F28F5C-F81B-4A39-9DF8-A54DAB8B880A}" sibTransId="{E7DED9BA-A6E6-4529-822B-AC162C35F59E}"/>
    <dgm:cxn modelId="{424286EE-D4E3-4C15-A88D-4A6F189F44BB}" srcId="{E499E281-8E42-4033-AA3A-A1B3E2F5F1DD}" destId="{84A1C89D-74BD-4784-B2F0-509C680A5749}" srcOrd="1" destOrd="0" parTransId="{D6A0B51A-AC27-40DF-AB07-5447616B7195}" sibTransId="{B719C1BD-0C0F-4EE4-B706-D3FF724538B4}"/>
    <dgm:cxn modelId="{7F1D3FF4-C014-4418-99A7-357E274C354A}" type="presOf" srcId="{6A18FBF3-3040-44D5-AE76-B0CAC6813E65}" destId="{8C532EEF-6254-49A7-B844-2365DE8E5E6C}" srcOrd="0" destOrd="1" presId="urn:microsoft.com/office/officeart/2005/8/layout/chevron2"/>
    <dgm:cxn modelId="{2DA094FE-449C-4C4F-B8E6-F76994C53886}" type="presOf" srcId="{79D57CD0-C1A6-4744-86A9-725EDCDF3099}" destId="{E0BE48E1-1D51-4939-B561-9EBF5D354DC6}" srcOrd="0" destOrd="0" presId="urn:microsoft.com/office/officeart/2005/8/layout/chevron2"/>
    <dgm:cxn modelId="{89C2C4F9-2798-42C4-A1B4-C4546FA692BA}" type="presParOf" srcId="{C16C272E-35B0-464C-BEA6-6F14A14051F8}" destId="{23CA3A4A-4967-4DA7-8DC5-7D65F023156E}" srcOrd="0" destOrd="0" presId="urn:microsoft.com/office/officeart/2005/8/layout/chevron2"/>
    <dgm:cxn modelId="{2CD06A8E-A68F-49B1-A77C-96BE046EFE49}" type="presParOf" srcId="{23CA3A4A-4967-4DA7-8DC5-7D65F023156E}" destId="{E413309A-A9D8-4801-A87B-D10D35BCA0C9}" srcOrd="0" destOrd="0" presId="urn:microsoft.com/office/officeart/2005/8/layout/chevron2"/>
    <dgm:cxn modelId="{E5A5BE10-2794-4446-9A56-060EBF34BBEA}" type="presParOf" srcId="{23CA3A4A-4967-4DA7-8DC5-7D65F023156E}" destId="{E0BE48E1-1D51-4939-B561-9EBF5D354DC6}" srcOrd="1" destOrd="0" presId="urn:microsoft.com/office/officeart/2005/8/layout/chevron2"/>
    <dgm:cxn modelId="{B7687AFC-BC50-4891-8080-FEF72A2FF7DF}" type="presParOf" srcId="{C16C272E-35B0-464C-BEA6-6F14A14051F8}" destId="{B710930E-823E-42E2-A9AB-4E0B085E0211}" srcOrd="1" destOrd="0" presId="urn:microsoft.com/office/officeart/2005/8/layout/chevron2"/>
    <dgm:cxn modelId="{EA32511D-D60F-48F5-B217-E2CA4D9894E8}" type="presParOf" srcId="{C16C272E-35B0-464C-BEA6-6F14A14051F8}" destId="{8398CE60-E4C9-40A4-959D-A9485675F6DE}" srcOrd="2" destOrd="0" presId="urn:microsoft.com/office/officeart/2005/8/layout/chevron2"/>
    <dgm:cxn modelId="{E2471B08-B792-4162-9655-2E30D7A9E0DE}" type="presParOf" srcId="{8398CE60-E4C9-40A4-959D-A9485675F6DE}" destId="{29EC7DF5-1802-48A3-8207-F59B95CADBA4}" srcOrd="0" destOrd="0" presId="urn:microsoft.com/office/officeart/2005/8/layout/chevron2"/>
    <dgm:cxn modelId="{AFEE5115-F87C-49F2-96EF-80A61E09B000}" type="presParOf" srcId="{8398CE60-E4C9-40A4-959D-A9485675F6DE}" destId="{8C532EEF-6254-49A7-B844-2365DE8E5E6C}" srcOrd="1" destOrd="0" presId="urn:microsoft.com/office/officeart/2005/8/layout/chevron2"/>
    <dgm:cxn modelId="{BF4B4067-9F50-4FD7-A86C-7837B757FB83}" type="presParOf" srcId="{C16C272E-35B0-464C-BEA6-6F14A14051F8}" destId="{8962525D-6B70-4C67-AB94-074FBBBAF22C}" srcOrd="3" destOrd="0" presId="urn:microsoft.com/office/officeart/2005/8/layout/chevron2"/>
    <dgm:cxn modelId="{D684D565-39B1-4367-A12D-4057E6C8DE04}" type="presParOf" srcId="{C16C272E-35B0-464C-BEA6-6F14A14051F8}" destId="{077FB0DD-7246-4B27-A276-4FA05186FA5E}" srcOrd="4" destOrd="0" presId="urn:microsoft.com/office/officeart/2005/8/layout/chevron2"/>
    <dgm:cxn modelId="{70709591-1625-425D-8715-DA99990D5038}" type="presParOf" srcId="{077FB0DD-7246-4B27-A276-4FA05186FA5E}" destId="{E37B923B-3EE4-4C36-9B08-74064AD6E065}" srcOrd="0" destOrd="0" presId="urn:microsoft.com/office/officeart/2005/8/layout/chevron2"/>
    <dgm:cxn modelId="{A074DBF8-E544-4A0E-8073-E758C1A9AE31}" type="presParOf" srcId="{077FB0DD-7246-4B27-A276-4FA05186FA5E}" destId="{B310021F-A388-4E09-B1A3-C07C57E7EBE3}" srcOrd="1" destOrd="0" presId="urn:microsoft.com/office/officeart/2005/8/layout/chevron2"/>
    <dgm:cxn modelId="{D1363D76-4E19-42A2-8D60-2B6D595B7D5F}" type="presParOf" srcId="{C16C272E-35B0-464C-BEA6-6F14A14051F8}" destId="{5FCE32D4-95FD-469D-845E-D6758F604B9A}" srcOrd="5" destOrd="0" presId="urn:microsoft.com/office/officeart/2005/8/layout/chevron2"/>
    <dgm:cxn modelId="{77234803-A3E6-434E-83C6-7F366D25B877}" type="presParOf" srcId="{C16C272E-35B0-464C-BEA6-6F14A14051F8}" destId="{8BF4520C-EB02-4FFA-865A-6FD660882DC3}" srcOrd="6" destOrd="0" presId="urn:microsoft.com/office/officeart/2005/8/layout/chevron2"/>
    <dgm:cxn modelId="{A16B6C77-8D17-449A-9C31-18D7C0691391}" type="presParOf" srcId="{8BF4520C-EB02-4FFA-865A-6FD660882DC3}" destId="{A82FE52E-493E-403A-8D38-19F6CE9AAF7E}" srcOrd="0" destOrd="0" presId="urn:microsoft.com/office/officeart/2005/8/layout/chevron2"/>
    <dgm:cxn modelId="{B261A870-8A2C-4269-9010-55644EFC3599}" type="presParOf" srcId="{8BF4520C-EB02-4FFA-865A-6FD660882DC3}" destId="{92EC57FA-3DBD-48BD-961F-7DC38E49645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C391AA6-1F0A-44A8-B75F-9894E57A6D1F}" type="doc">
      <dgm:prSet loTypeId="urn:microsoft.com/office/officeart/2005/8/layout/pList2" loCatId="list" qsTypeId="urn:microsoft.com/office/officeart/2005/8/quickstyle/simple1" qsCatId="simple" csTypeId="urn:microsoft.com/office/officeart/2005/8/colors/accent1_2" csCatId="accent1" phldr="1"/>
      <dgm:spPr/>
    </dgm:pt>
    <dgm:pt modelId="{80C8B39E-FD20-4FA2-8B11-528571A1BDA1}">
      <dgm:prSet phldrT="[Текст]" custT="1"/>
      <dgm:spPr>
        <a:solidFill>
          <a:srgbClr val="10E7F8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 «Патриотическое воспитание»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90000 руб.</a:t>
          </a:r>
        </a:p>
      </dgm:t>
    </dgm:pt>
    <dgm:pt modelId="{C9704B4C-3978-4772-9DCB-E27F2CDE294B}" type="parTrans" cxnId="{110AEC26-F0B9-44D4-A68E-51068EABA777}">
      <dgm:prSet/>
      <dgm:spPr/>
      <dgm:t>
        <a:bodyPr/>
        <a:lstStyle/>
        <a:p>
          <a:endParaRPr lang="ru-RU"/>
        </a:p>
      </dgm:t>
    </dgm:pt>
    <dgm:pt modelId="{E6572C9F-080E-46B4-A7C1-69BED6F347BE}" type="sibTrans" cxnId="{110AEC26-F0B9-44D4-A68E-51068EABA777}">
      <dgm:prSet/>
      <dgm:spPr/>
      <dgm:t>
        <a:bodyPr/>
        <a:lstStyle/>
        <a:p>
          <a:endParaRPr lang="ru-RU"/>
        </a:p>
      </dgm:t>
    </dgm:pt>
    <dgm:pt modelId="{03C05F09-13B0-411D-94E0-6F51FD3A58B4}">
      <dgm:prSet phldrT="[Текст]" custT="1"/>
      <dgm:spPr>
        <a:solidFill>
          <a:srgbClr val="10E7F8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 «Молодежь»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80000 руб.</a:t>
          </a:r>
        </a:p>
      </dgm:t>
    </dgm:pt>
    <dgm:pt modelId="{DB4CE725-B439-49B5-89C7-719DAF2883B2}" type="parTrans" cxnId="{7E6217BE-7335-4992-BE2F-C1032664C6B6}">
      <dgm:prSet/>
      <dgm:spPr/>
      <dgm:t>
        <a:bodyPr/>
        <a:lstStyle/>
        <a:p>
          <a:endParaRPr lang="ru-RU"/>
        </a:p>
      </dgm:t>
    </dgm:pt>
    <dgm:pt modelId="{8EBFC46B-5711-41D0-AB18-1F2E37AA4ED9}" type="sibTrans" cxnId="{7E6217BE-7335-4992-BE2F-C1032664C6B6}">
      <dgm:prSet/>
      <dgm:spPr/>
      <dgm:t>
        <a:bodyPr/>
        <a:lstStyle/>
        <a:p>
          <a:endParaRPr lang="ru-RU"/>
        </a:p>
      </dgm:t>
    </dgm:pt>
    <dgm:pt modelId="{AB78CB8D-2AB6-41FB-853A-5660BB89C70E}" type="pres">
      <dgm:prSet presAssocID="{FC391AA6-1F0A-44A8-B75F-9894E57A6D1F}" presName="Name0" presStyleCnt="0">
        <dgm:presLayoutVars>
          <dgm:dir/>
          <dgm:resizeHandles val="exact"/>
        </dgm:presLayoutVars>
      </dgm:prSet>
      <dgm:spPr/>
    </dgm:pt>
    <dgm:pt modelId="{32CAF939-02C5-4D9F-B5C4-66F01FFA4DBF}" type="pres">
      <dgm:prSet presAssocID="{FC391AA6-1F0A-44A8-B75F-9894E57A6D1F}" presName="bkgdShp" presStyleLbl="alignAccFollowNode1" presStyleIdx="0" presStyleCnt="1"/>
      <dgm:spPr/>
    </dgm:pt>
    <dgm:pt modelId="{9265506C-AD6E-4FB6-982F-9B93F5C92737}" type="pres">
      <dgm:prSet presAssocID="{FC391AA6-1F0A-44A8-B75F-9894E57A6D1F}" presName="linComp" presStyleCnt="0"/>
      <dgm:spPr/>
    </dgm:pt>
    <dgm:pt modelId="{7BC87EC8-4061-4820-A7EF-43C96A69DA04}" type="pres">
      <dgm:prSet presAssocID="{80C8B39E-FD20-4FA2-8B11-528571A1BDA1}" presName="compNode" presStyleCnt="0"/>
      <dgm:spPr/>
    </dgm:pt>
    <dgm:pt modelId="{DDF1C364-3932-4195-BE08-8FB4A0E8B51D}" type="pres">
      <dgm:prSet presAssocID="{80C8B39E-FD20-4FA2-8B11-528571A1BDA1}" presName="node" presStyleLbl="node1" presStyleIdx="0" presStyleCnt="2">
        <dgm:presLayoutVars>
          <dgm:bulletEnabled val="1"/>
        </dgm:presLayoutVars>
      </dgm:prSet>
      <dgm:spPr/>
    </dgm:pt>
    <dgm:pt modelId="{25D4B2CF-6841-4215-BEB8-F70BEAD3C78E}" type="pres">
      <dgm:prSet presAssocID="{80C8B39E-FD20-4FA2-8B11-528571A1BDA1}" presName="invisiNode" presStyleLbl="node1" presStyleIdx="0" presStyleCnt="2"/>
      <dgm:spPr/>
    </dgm:pt>
    <dgm:pt modelId="{0DDAB8D6-B62D-4BEC-9671-1C7FDBF69B85}" type="pres">
      <dgm:prSet presAssocID="{80C8B39E-FD20-4FA2-8B11-528571A1BDA1}" presName="imagNode" presStyleLbl="fgImgPlace1" presStyleIdx="0" presStyleCnt="2"/>
      <dgm:spPr>
        <a:blipFill rotWithShape="1">
          <a:blip xmlns:r="http://schemas.openxmlformats.org/officeDocument/2006/relationships" r:embed="rId1"/>
          <a:srcRect/>
          <a:stretch>
            <a:fillRect l="-15000" r="-15000"/>
          </a:stretch>
        </a:blipFill>
      </dgm:spPr>
    </dgm:pt>
    <dgm:pt modelId="{2AF2E6EB-D2B6-42DD-AFE0-DF741D0F68D5}" type="pres">
      <dgm:prSet presAssocID="{E6572C9F-080E-46B4-A7C1-69BED6F347BE}" presName="sibTrans" presStyleLbl="sibTrans2D1" presStyleIdx="0" presStyleCnt="0"/>
      <dgm:spPr/>
    </dgm:pt>
    <dgm:pt modelId="{5FF4595D-E607-4955-A3BB-FB32C5983A5C}" type="pres">
      <dgm:prSet presAssocID="{03C05F09-13B0-411D-94E0-6F51FD3A58B4}" presName="compNode" presStyleCnt="0"/>
      <dgm:spPr/>
    </dgm:pt>
    <dgm:pt modelId="{1F7108F0-17FF-44E0-85E7-061DEBF089C4}" type="pres">
      <dgm:prSet presAssocID="{03C05F09-13B0-411D-94E0-6F51FD3A58B4}" presName="node" presStyleLbl="node1" presStyleIdx="1" presStyleCnt="2">
        <dgm:presLayoutVars>
          <dgm:bulletEnabled val="1"/>
        </dgm:presLayoutVars>
      </dgm:prSet>
      <dgm:spPr/>
    </dgm:pt>
    <dgm:pt modelId="{4B16F799-D8B5-4395-8EB4-B9C533346F1F}" type="pres">
      <dgm:prSet presAssocID="{03C05F09-13B0-411D-94E0-6F51FD3A58B4}" presName="invisiNode" presStyleLbl="node1" presStyleIdx="1" presStyleCnt="2"/>
      <dgm:spPr/>
    </dgm:pt>
    <dgm:pt modelId="{5D39656E-2AD2-4B4E-BDB6-4467337419A7}" type="pres">
      <dgm:prSet presAssocID="{03C05F09-13B0-411D-94E0-6F51FD3A58B4}" presName="imagNode" presStyleLbl="fgImgPlace1" presStyleIdx="1" presStyleCnt="2"/>
      <dgm:spPr>
        <a:blipFill rotWithShape="1">
          <a:blip xmlns:r="http://schemas.openxmlformats.org/officeDocument/2006/relationships" r:embed="rId2"/>
          <a:srcRect/>
          <a:stretch>
            <a:fillRect t="-4000" b="-4000"/>
          </a:stretch>
        </a:blipFill>
      </dgm:spPr>
    </dgm:pt>
  </dgm:ptLst>
  <dgm:cxnLst>
    <dgm:cxn modelId="{F2C2F11B-AE13-4DE0-9222-8071654DB29B}" type="presOf" srcId="{80C8B39E-FD20-4FA2-8B11-528571A1BDA1}" destId="{DDF1C364-3932-4195-BE08-8FB4A0E8B51D}" srcOrd="0" destOrd="0" presId="urn:microsoft.com/office/officeart/2005/8/layout/pList2"/>
    <dgm:cxn modelId="{110AEC26-F0B9-44D4-A68E-51068EABA777}" srcId="{FC391AA6-1F0A-44A8-B75F-9894E57A6D1F}" destId="{80C8B39E-FD20-4FA2-8B11-528571A1BDA1}" srcOrd="0" destOrd="0" parTransId="{C9704B4C-3978-4772-9DCB-E27F2CDE294B}" sibTransId="{E6572C9F-080E-46B4-A7C1-69BED6F347BE}"/>
    <dgm:cxn modelId="{2F1F047C-82BA-44A7-89E6-D64D469F838B}" type="presOf" srcId="{03C05F09-13B0-411D-94E0-6F51FD3A58B4}" destId="{1F7108F0-17FF-44E0-85E7-061DEBF089C4}" srcOrd="0" destOrd="0" presId="urn:microsoft.com/office/officeart/2005/8/layout/pList2"/>
    <dgm:cxn modelId="{7E6217BE-7335-4992-BE2F-C1032664C6B6}" srcId="{FC391AA6-1F0A-44A8-B75F-9894E57A6D1F}" destId="{03C05F09-13B0-411D-94E0-6F51FD3A58B4}" srcOrd="1" destOrd="0" parTransId="{DB4CE725-B439-49B5-89C7-719DAF2883B2}" sibTransId="{8EBFC46B-5711-41D0-AB18-1F2E37AA4ED9}"/>
    <dgm:cxn modelId="{CFA797EB-4587-4884-B304-09E7DF4094F0}" type="presOf" srcId="{E6572C9F-080E-46B4-A7C1-69BED6F347BE}" destId="{2AF2E6EB-D2B6-42DD-AFE0-DF741D0F68D5}" srcOrd="0" destOrd="0" presId="urn:microsoft.com/office/officeart/2005/8/layout/pList2"/>
    <dgm:cxn modelId="{3B1386F2-503F-448E-B976-17E9646D6EEE}" type="presOf" srcId="{FC391AA6-1F0A-44A8-B75F-9894E57A6D1F}" destId="{AB78CB8D-2AB6-41FB-853A-5660BB89C70E}" srcOrd="0" destOrd="0" presId="urn:microsoft.com/office/officeart/2005/8/layout/pList2"/>
    <dgm:cxn modelId="{7965E634-7C04-4E65-B82A-8EE1446EED85}" type="presParOf" srcId="{AB78CB8D-2AB6-41FB-853A-5660BB89C70E}" destId="{32CAF939-02C5-4D9F-B5C4-66F01FFA4DBF}" srcOrd="0" destOrd="0" presId="urn:microsoft.com/office/officeart/2005/8/layout/pList2"/>
    <dgm:cxn modelId="{691FA18D-A4D5-41C8-88D0-666224D1E24D}" type="presParOf" srcId="{AB78CB8D-2AB6-41FB-853A-5660BB89C70E}" destId="{9265506C-AD6E-4FB6-982F-9B93F5C92737}" srcOrd="1" destOrd="0" presId="urn:microsoft.com/office/officeart/2005/8/layout/pList2"/>
    <dgm:cxn modelId="{4CE39BAD-2E08-4C7D-970B-B824D9AE05F7}" type="presParOf" srcId="{9265506C-AD6E-4FB6-982F-9B93F5C92737}" destId="{7BC87EC8-4061-4820-A7EF-43C96A69DA04}" srcOrd="0" destOrd="0" presId="urn:microsoft.com/office/officeart/2005/8/layout/pList2"/>
    <dgm:cxn modelId="{A77BF5F7-849D-4122-AE9D-36DD90064604}" type="presParOf" srcId="{7BC87EC8-4061-4820-A7EF-43C96A69DA04}" destId="{DDF1C364-3932-4195-BE08-8FB4A0E8B51D}" srcOrd="0" destOrd="0" presId="urn:microsoft.com/office/officeart/2005/8/layout/pList2"/>
    <dgm:cxn modelId="{FA2B4AF4-95C6-4DDA-B452-97287D68E571}" type="presParOf" srcId="{7BC87EC8-4061-4820-A7EF-43C96A69DA04}" destId="{25D4B2CF-6841-4215-BEB8-F70BEAD3C78E}" srcOrd="1" destOrd="0" presId="urn:microsoft.com/office/officeart/2005/8/layout/pList2"/>
    <dgm:cxn modelId="{EAA1FACD-D5F6-4DCF-9CFF-DCF8F1BD30B7}" type="presParOf" srcId="{7BC87EC8-4061-4820-A7EF-43C96A69DA04}" destId="{0DDAB8D6-B62D-4BEC-9671-1C7FDBF69B85}" srcOrd="2" destOrd="0" presId="urn:microsoft.com/office/officeart/2005/8/layout/pList2"/>
    <dgm:cxn modelId="{99106147-F7B1-465F-A1E9-23975042D028}" type="presParOf" srcId="{9265506C-AD6E-4FB6-982F-9B93F5C92737}" destId="{2AF2E6EB-D2B6-42DD-AFE0-DF741D0F68D5}" srcOrd="1" destOrd="0" presId="urn:microsoft.com/office/officeart/2005/8/layout/pList2"/>
    <dgm:cxn modelId="{0D1A857F-B89E-4FF7-B17C-B42FC06B6F22}" type="presParOf" srcId="{9265506C-AD6E-4FB6-982F-9B93F5C92737}" destId="{5FF4595D-E607-4955-A3BB-FB32C5983A5C}" srcOrd="2" destOrd="0" presId="urn:microsoft.com/office/officeart/2005/8/layout/pList2"/>
    <dgm:cxn modelId="{AE73B78C-B956-467E-9253-7BEA0600A7FA}" type="presParOf" srcId="{5FF4595D-E607-4955-A3BB-FB32C5983A5C}" destId="{1F7108F0-17FF-44E0-85E7-061DEBF089C4}" srcOrd="0" destOrd="0" presId="urn:microsoft.com/office/officeart/2005/8/layout/pList2"/>
    <dgm:cxn modelId="{1274785B-1176-4D64-982B-1A324151358E}" type="presParOf" srcId="{5FF4595D-E607-4955-A3BB-FB32C5983A5C}" destId="{4B16F799-D8B5-4395-8EB4-B9C533346F1F}" srcOrd="1" destOrd="0" presId="urn:microsoft.com/office/officeart/2005/8/layout/pList2"/>
    <dgm:cxn modelId="{0C29AB58-BBB5-4FDF-9E7C-6945F78143E9}" type="presParOf" srcId="{5FF4595D-E607-4955-A3BB-FB32C5983A5C}" destId="{5D39656E-2AD2-4B4E-BDB6-4467337419A7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6B98EFD0-6068-47B9-8F4A-BD3528347F9F}" type="doc">
      <dgm:prSet loTypeId="urn:microsoft.com/office/officeart/2005/8/layout/vList2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6B830FB-4F7D-4560-8F23-712338006FCE}">
      <dgm:prSet phldrT="[Текст]" custT="1"/>
      <dgm:spPr/>
      <dgm:t>
        <a:bodyPr/>
        <a:lstStyle/>
        <a:p>
          <a:pPr algn="ctr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 «Развитие физической культуры и спорта»</a:t>
          </a:r>
        </a:p>
      </dgm:t>
    </dgm:pt>
    <dgm:pt modelId="{63FE4525-0948-4860-A012-5B7E2A76723D}" type="parTrans" cxnId="{95EACA2B-8C77-4BC1-8F6B-91D3C6F01A9A}">
      <dgm:prSet/>
      <dgm:spPr/>
      <dgm:t>
        <a:bodyPr/>
        <a:lstStyle/>
        <a:p>
          <a:endParaRPr lang="ru-RU"/>
        </a:p>
      </dgm:t>
    </dgm:pt>
    <dgm:pt modelId="{C6C501B3-2332-4A09-A5BD-4B8C6B6F88A2}" type="sibTrans" cxnId="{95EACA2B-8C77-4BC1-8F6B-91D3C6F01A9A}">
      <dgm:prSet/>
      <dgm:spPr/>
      <dgm:t>
        <a:bodyPr/>
        <a:lstStyle/>
        <a:p>
          <a:endParaRPr lang="ru-RU"/>
        </a:p>
      </dgm:t>
    </dgm:pt>
    <dgm:pt modelId="{86BC4C75-C760-47B0-98F6-A61A29D1B02B}">
      <dgm:prSet phldrT="[Текст]" custT="1"/>
      <dgm:spPr/>
      <dgm:t>
        <a:bodyPr/>
        <a:lstStyle/>
        <a:p>
          <a:pPr algn="ctr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10505291,34 руб.</a:t>
          </a:r>
        </a:p>
      </dgm:t>
    </dgm:pt>
    <dgm:pt modelId="{06E91238-390A-4E03-996D-E75E234AEF6C}" type="parTrans" cxnId="{8E30965B-DDD4-482A-A617-5C18E8AEAC09}">
      <dgm:prSet/>
      <dgm:spPr/>
      <dgm:t>
        <a:bodyPr/>
        <a:lstStyle/>
        <a:p>
          <a:endParaRPr lang="ru-RU"/>
        </a:p>
      </dgm:t>
    </dgm:pt>
    <dgm:pt modelId="{970DEA09-E2E3-4D28-8C25-2A49AEFA23BE}" type="sibTrans" cxnId="{8E30965B-DDD4-482A-A617-5C18E8AEAC09}">
      <dgm:prSet/>
      <dgm:spPr/>
      <dgm:t>
        <a:bodyPr/>
        <a:lstStyle/>
        <a:p>
          <a:endParaRPr lang="ru-RU"/>
        </a:p>
      </dgm:t>
    </dgm:pt>
    <dgm:pt modelId="{926E298D-54B0-4895-956B-D5D40840824C}" type="pres">
      <dgm:prSet presAssocID="{6B98EFD0-6068-47B9-8F4A-BD3528347F9F}" presName="linear" presStyleCnt="0">
        <dgm:presLayoutVars>
          <dgm:animLvl val="lvl"/>
          <dgm:resizeHandles val="exact"/>
        </dgm:presLayoutVars>
      </dgm:prSet>
      <dgm:spPr/>
    </dgm:pt>
    <dgm:pt modelId="{1BE71347-6AE5-4247-96F8-9B58A03DC08B}" type="pres">
      <dgm:prSet presAssocID="{46B830FB-4F7D-4560-8F23-712338006FCE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3DE4FB95-A425-433A-83D7-EBFB6C6076DE}" type="pres">
      <dgm:prSet presAssocID="{46B830FB-4F7D-4560-8F23-712338006FCE}" presName="childText" presStyleLbl="revTx" presStyleIdx="0" presStyleCnt="1" custScaleY="61490">
        <dgm:presLayoutVars>
          <dgm:bulletEnabled val="1"/>
        </dgm:presLayoutVars>
      </dgm:prSet>
      <dgm:spPr/>
    </dgm:pt>
  </dgm:ptLst>
  <dgm:cxnLst>
    <dgm:cxn modelId="{95EACA2B-8C77-4BC1-8F6B-91D3C6F01A9A}" srcId="{6B98EFD0-6068-47B9-8F4A-BD3528347F9F}" destId="{46B830FB-4F7D-4560-8F23-712338006FCE}" srcOrd="0" destOrd="0" parTransId="{63FE4525-0948-4860-A012-5B7E2A76723D}" sibTransId="{C6C501B3-2332-4A09-A5BD-4B8C6B6F88A2}"/>
    <dgm:cxn modelId="{8E30965B-DDD4-482A-A617-5C18E8AEAC09}" srcId="{46B830FB-4F7D-4560-8F23-712338006FCE}" destId="{86BC4C75-C760-47B0-98F6-A61A29D1B02B}" srcOrd="0" destOrd="0" parTransId="{06E91238-390A-4E03-996D-E75E234AEF6C}" sibTransId="{970DEA09-E2E3-4D28-8C25-2A49AEFA23BE}"/>
    <dgm:cxn modelId="{CF34C2A1-02E7-4746-A73C-A5DADB20F549}" type="presOf" srcId="{86BC4C75-C760-47B0-98F6-A61A29D1B02B}" destId="{3DE4FB95-A425-433A-83D7-EBFB6C6076DE}" srcOrd="0" destOrd="0" presId="urn:microsoft.com/office/officeart/2005/8/layout/vList2"/>
    <dgm:cxn modelId="{E4603ADA-1EB8-44AC-835D-83D88875F6D7}" type="presOf" srcId="{46B830FB-4F7D-4560-8F23-712338006FCE}" destId="{1BE71347-6AE5-4247-96F8-9B58A03DC08B}" srcOrd="0" destOrd="0" presId="urn:microsoft.com/office/officeart/2005/8/layout/vList2"/>
    <dgm:cxn modelId="{6FE737DD-6FE1-4EDE-B8A2-003C71679EF1}" type="presOf" srcId="{6B98EFD0-6068-47B9-8F4A-BD3528347F9F}" destId="{926E298D-54B0-4895-956B-D5D40840824C}" srcOrd="0" destOrd="0" presId="urn:microsoft.com/office/officeart/2005/8/layout/vList2"/>
    <dgm:cxn modelId="{FABABD9E-283D-4DD6-8656-50D5451CB6F9}" type="presParOf" srcId="{926E298D-54B0-4895-956B-D5D40840824C}" destId="{1BE71347-6AE5-4247-96F8-9B58A03DC08B}" srcOrd="0" destOrd="0" presId="urn:microsoft.com/office/officeart/2005/8/layout/vList2"/>
    <dgm:cxn modelId="{F7BFC547-4A2D-4825-983B-C2BC32E23900}" type="presParOf" srcId="{926E298D-54B0-4895-956B-D5D40840824C}" destId="{3DE4FB95-A425-433A-83D7-EBFB6C6076D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6B98EFD0-6068-47B9-8F4A-BD3528347F9F}" type="doc">
      <dgm:prSet loTypeId="urn:microsoft.com/office/officeart/2005/8/layout/vList2" loCatId="list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46B830FB-4F7D-4560-8F23-712338006FCE}">
      <dgm:prSet phldrT="[Текст]" custT="1"/>
      <dgm:spPr/>
      <dgm:t>
        <a:bodyPr/>
        <a:lstStyle/>
        <a:p>
          <a:pPr algn="ctr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 «Развитие внутреннего и въездного туризма»</a:t>
          </a:r>
        </a:p>
      </dgm:t>
    </dgm:pt>
    <dgm:pt modelId="{63FE4525-0948-4860-A012-5B7E2A76723D}" type="parTrans" cxnId="{95EACA2B-8C77-4BC1-8F6B-91D3C6F01A9A}">
      <dgm:prSet/>
      <dgm:spPr/>
      <dgm:t>
        <a:bodyPr/>
        <a:lstStyle/>
        <a:p>
          <a:endParaRPr lang="ru-RU"/>
        </a:p>
      </dgm:t>
    </dgm:pt>
    <dgm:pt modelId="{C6C501B3-2332-4A09-A5BD-4B8C6B6F88A2}" type="sibTrans" cxnId="{95EACA2B-8C77-4BC1-8F6B-91D3C6F01A9A}">
      <dgm:prSet/>
      <dgm:spPr/>
      <dgm:t>
        <a:bodyPr/>
        <a:lstStyle/>
        <a:p>
          <a:endParaRPr lang="ru-RU"/>
        </a:p>
      </dgm:t>
    </dgm:pt>
    <dgm:pt modelId="{86BC4C75-C760-47B0-98F6-A61A29D1B02B}">
      <dgm:prSet phldrT="[Текст]" custT="1"/>
      <dgm:spPr/>
      <dgm:t>
        <a:bodyPr/>
        <a:lstStyle/>
        <a:p>
          <a:pPr algn="ctr"/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150000 руб.</a:t>
          </a:r>
        </a:p>
      </dgm:t>
    </dgm:pt>
    <dgm:pt modelId="{06E91238-390A-4E03-996D-E75E234AEF6C}" type="parTrans" cxnId="{8E30965B-DDD4-482A-A617-5C18E8AEAC09}">
      <dgm:prSet/>
      <dgm:spPr/>
      <dgm:t>
        <a:bodyPr/>
        <a:lstStyle/>
        <a:p>
          <a:endParaRPr lang="ru-RU"/>
        </a:p>
      </dgm:t>
    </dgm:pt>
    <dgm:pt modelId="{970DEA09-E2E3-4D28-8C25-2A49AEFA23BE}" type="sibTrans" cxnId="{8E30965B-DDD4-482A-A617-5C18E8AEAC09}">
      <dgm:prSet/>
      <dgm:spPr/>
      <dgm:t>
        <a:bodyPr/>
        <a:lstStyle/>
        <a:p>
          <a:endParaRPr lang="ru-RU"/>
        </a:p>
      </dgm:t>
    </dgm:pt>
    <dgm:pt modelId="{926E298D-54B0-4895-956B-D5D40840824C}" type="pres">
      <dgm:prSet presAssocID="{6B98EFD0-6068-47B9-8F4A-BD3528347F9F}" presName="linear" presStyleCnt="0">
        <dgm:presLayoutVars>
          <dgm:animLvl val="lvl"/>
          <dgm:resizeHandles val="exact"/>
        </dgm:presLayoutVars>
      </dgm:prSet>
      <dgm:spPr/>
    </dgm:pt>
    <dgm:pt modelId="{1BE71347-6AE5-4247-96F8-9B58A03DC08B}" type="pres">
      <dgm:prSet presAssocID="{46B830FB-4F7D-4560-8F23-712338006FCE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3DE4FB95-A425-433A-83D7-EBFB6C6076DE}" type="pres">
      <dgm:prSet presAssocID="{46B830FB-4F7D-4560-8F23-712338006FCE}" presName="childText" presStyleLbl="revTx" presStyleIdx="0" presStyleCnt="1" custScaleY="61490">
        <dgm:presLayoutVars>
          <dgm:bulletEnabled val="1"/>
        </dgm:presLayoutVars>
      </dgm:prSet>
      <dgm:spPr/>
    </dgm:pt>
  </dgm:ptLst>
  <dgm:cxnLst>
    <dgm:cxn modelId="{95EACA2B-8C77-4BC1-8F6B-91D3C6F01A9A}" srcId="{6B98EFD0-6068-47B9-8F4A-BD3528347F9F}" destId="{46B830FB-4F7D-4560-8F23-712338006FCE}" srcOrd="0" destOrd="0" parTransId="{63FE4525-0948-4860-A012-5B7E2A76723D}" sibTransId="{C6C501B3-2332-4A09-A5BD-4B8C6B6F88A2}"/>
    <dgm:cxn modelId="{8E30965B-DDD4-482A-A617-5C18E8AEAC09}" srcId="{46B830FB-4F7D-4560-8F23-712338006FCE}" destId="{86BC4C75-C760-47B0-98F6-A61A29D1B02B}" srcOrd="0" destOrd="0" parTransId="{06E91238-390A-4E03-996D-E75E234AEF6C}" sibTransId="{970DEA09-E2E3-4D28-8C25-2A49AEFA23BE}"/>
    <dgm:cxn modelId="{CF34C2A1-02E7-4746-A73C-A5DADB20F549}" type="presOf" srcId="{86BC4C75-C760-47B0-98F6-A61A29D1B02B}" destId="{3DE4FB95-A425-433A-83D7-EBFB6C6076DE}" srcOrd="0" destOrd="0" presId="urn:microsoft.com/office/officeart/2005/8/layout/vList2"/>
    <dgm:cxn modelId="{E4603ADA-1EB8-44AC-835D-83D88875F6D7}" type="presOf" srcId="{46B830FB-4F7D-4560-8F23-712338006FCE}" destId="{1BE71347-6AE5-4247-96F8-9B58A03DC08B}" srcOrd="0" destOrd="0" presId="urn:microsoft.com/office/officeart/2005/8/layout/vList2"/>
    <dgm:cxn modelId="{6FE737DD-6FE1-4EDE-B8A2-003C71679EF1}" type="presOf" srcId="{6B98EFD0-6068-47B9-8F4A-BD3528347F9F}" destId="{926E298D-54B0-4895-956B-D5D40840824C}" srcOrd="0" destOrd="0" presId="urn:microsoft.com/office/officeart/2005/8/layout/vList2"/>
    <dgm:cxn modelId="{FABABD9E-283D-4DD6-8656-50D5451CB6F9}" type="presParOf" srcId="{926E298D-54B0-4895-956B-D5D40840824C}" destId="{1BE71347-6AE5-4247-96F8-9B58A03DC08B}" srcOrd="0" destOrd="0" presId="urn:microsoft.com/office/officeart/2005/8/layout/vList2"/>
    <dgm:cxn modelId="{F7BFC547-4A2D-4825-983B-C2BC32E23900}" type="presParOf" srcId="{926E298D-54B0-4895-956B-D5D40840824C}" destId="{3DE4FB95-A425-433A-83D7-EBFB6C6076D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5C5A8816-74DF-40AB-B61F-30E4EDC44026}" type="doc">
      <dgm:prSet loTypeId="urn:microsoft.com/office/officeart/2008/layout/AlternatingPictureBlocks" loCatId="list" qsTypeId="urn:microsoft.com/office/officeart/2005/8/quickstyle/3d1" qsCatId="3D" csTypeId="urn:microsoft.com/office/officeart/2005/8/colors/colorful4" csCatId="colorful" phldr="1"/>
      <dgm:spPr/>
    </dgm:pt>
    <dgm:pt modelId="{842BCCBE-F2B9-4F24-8D8C-4ECBCF0FD9ED}">
      <dgm:prSet phldrT="[Текст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«Профилактика наркомании, незаконного потребления наркотических средств и психотропных веществ»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35000 руб.</a:t>
          </a:r>
        </a:p>
      </dgm:t>
    </dgm:pt>
    <dgm:pt modelId="{0DB768EA-DE3E-43E6-8D00-BCE5846BA286}" type="parTrans" cxnId="{9274E1CB-7134-4831-AFE2-CC207FE76EB9}">
      <dgm:prSet/>
      <dgm:spPr/>
      <dgm:t>
        <a:bodyPr/>
        <a:lstStyle/>
        <a:p>
          <a:endParaRPr lang="ru-RU"/>
        </a:p>
      </dgm:t>
    </dgm:pt>
    <dgm:pt modelId="{1CCA4179-C560-4B44-B471-8A1135CE1153}" type="sibTrans" cxnId="{9274E1CB-7134-4831-AFE2-CC207FE76EB9}">
      <dgm:prSet/>
      <dgm:spPr/>
      <dgm:t>
        <a:bodyPr/>
        <a:lstStyle/>
        <a:p>
          <a:endParaRPr lang="ru-RU"/>
        </a:p>
      </dgm:t>
    </dgm:pt>
    <dgm:pt modelId="{E78E37AD-38B1-44A1-88FC-8686CCFB2B4E}">
      <dgm:prSet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«Профилактика экстремизма и терроризма»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28600 руб.</a:t>
          </a:r>
        </a:p>
      </dgm:t>
    </dgm:pt>
    <dgm:pt modelId="{3EE0B3BA-EFC1-47D5-9384-D728648CA592}" type="parTrans" cxnId="{D0016471-6844-4ACA-BCE2-EF835AC20393}">
      <dgm:prSet/>
      <dgm:spPr/>
      <dgm:t>
        <a:bodyPr/>
        <a:lstStyle/>
        <a:p>
          <a:endParaRPr lang="ru-RU"/>
        </a:p>
      </dgm:t>
    </dgm:pt>
    <dgm:pt modelId="{3D5441E9-4E8F-4CC6-9E4A-730316B5E561}" type="sibTrans" cxnId="{D0016471-6844-4ACA-BCE2-EF835AC20393}">
      <dgm:prSet/>
      <dgm:spPr/>
      <dgm:t>
        <a:bodyPr/>
        <a:lstStyle/>
        <a:p>
          <a:endParaRPr lang="ru-RU"/>
        </a:p>
      </dgm:t>
    </dgm:pt>
    <dgm:pt modelId="{90E65EC7-F80F-498B-B5CE-57C33E2CDEB3}">
      <dgm:prSet custT="1"/>
      <dgm:spPr/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«Профилактика правонарушений»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15000 руб.</a:t>
          </a:r>
        </a:p>
      </dgm:t>
    </dgm:pt>
    <dgm:pt modelId="{B4F4BA21-2526-41A9-9664-2F7FDAC7E67B}" type="parTrans" cxnId="{5FDBB895-4206-4DCB-A3BA-1A6CFD16444C}">
      <dgm:prSet/>
      <dgm:spPr/>
      <dgm:t>
        <a:bodyPr/>
        <a:lstStyle/>
        <a:p>
          <a:endParaRPr lang="ru-RU"/>
        </a:p>
      </dgm:t>
    </dgm:pt>
    <dgm:pt modelId="{87818AD6-3BE4-46E2-B6A3-A9D32FA285FE}" type="sibTrans" cxnId="{5FDBB895-4206-4DCB-A3BA-1A6CFD16444C}">
      <dgm:prSet/>
      <dgm:spPr/>
      <dgm:t>
        <a:bodyPr/>
        <a:lstStyle/>
        <a:p>
          <a:endParaRPr lang="ru-RU"/>
        </a:p>
      </dgm:t>
    </dgm:pt>
    <dgm:pt modelId="{254C7648-AD56-4506-88B9-0EF4F1FEC5A3}" type="pres">
      <dgm:prSet presAssocID="{5C5A8816-74DF-40AB-B61F-30E4EDC44026}" presName="linearFlow" presStyleCnt="0">
        <dgm:presLayoutVars>
          <dgm:dir/>
          <dgm:resizeHandles val="exact"/>
        </dgm:presLayoutVars>
      </dgm:prSet>
      <dgm:spPr/>
    </dgm:pt>
    <dgm:pt modelId="{37B29130-9F88-472F-BBCB-A323498DEBD6}" type="pres">
      <dgm:prSet presAssocID="{E78E37AD-38B1-44A1-88FC-8686CCFB2B4E}" presName="comp" presStyleCnt="0"/>
      <dgm:spPr/>
    </dgm:pt>
    <dgm:pt modelId="{52D1BA7C-1C5F-4BED-888F-2B96EFD9A1CB}" type="pres">
      <dgm:prSet presAssocID="{E78E37AD-38B1-44A1-88FC-8686CCFB2B4E}" presName="rect2" presStyleLbl="node1" presStyleIdx="0" presStyleCnt="3">
        <dgm:presLayoutVars>
          <dgm:bulletEnabled val="1"/>
        </dgm:presLayoutVars>
      </dgm:prSet>
      <dgm:spPr/>
    </dgm:pt>
    <dgm:pt modelId="{0EB110EF-1281-426A-B00D-BCF5C193D80A}" type="pres">
      <dgm:prSet presAssocID="{E78E37AD-38B1-44A1-88FC-8686CCFB2B4E}" presName="rect1" presStyleLbl="lnNode1" presStyleIdx="0" presStyleCnt="3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</dgm:spPr>
    </dgm:pt>
    <dgm:pt modelId="{4CBE40BB-C14C-4584-96A4-C345061C715F}" type="pres">
      <dgm:prSet presAssocID="{3D5441E9-4E8F-4CC6-9E4A-730316B5E561}" presName="sibTrans" presStyleCnt="0"/>
      <dgm:spPr/>
    </dgm:pt>
    <dgm:pt modelId="{3DD1DAE1-9AA3-4585-A602-9BABE342F088}" type="pres">
      <dgm:prSet presAssocID="{90E65EC7-F80F-498B-B5CE-57C33E2CDEB3}" presName="comp" presStyleCnt="0"/>
      <dgm:spPr/>
    </dgm:pt>
    <dgm:pt modelId="{29038F9B-F649-48AA-8773-3845BC785564}" type="pres">
      <dgm:prSet presAssocID="{90E65EC7-F80F-498B-B5CE-57C33E2CDEB3}" presName="rect2" presStyleLbl="node1" presStyleIdx="1" presStyleCnt="3">
        <dgm:presLayoutVars>
          <dgm:bulletEnabled val="1"/>
        </dgm:presLayoutVars>
      </dgm:prSet>
      <dgm:spPr/>
    </dgm:pt>
    <dgm:pt modelId="{936C032A-EE6B-4458-8D45-480E08498445}" type="pres">
      <dgm:prSet presAssocID="{90E65EC7-F80F-498B-B5CE-57C33E2CDEB3}" presName="rect1" presStyleLbl="lnNode1" presStyleIdx="1" presStyleCnt="3"/>
      <dgm:spPr>
        <a:blipFill rotWithShape="1">
          <a:blip xmlns:r="http://schemas.openxmlformats.org/officeDocument/2006/relationships" r:embed="rId2"/>
          <a:srcRect/>
          <a:stretch>
            <a:fillRect l="-31000" r="-31000"/>
          </a:stretch>
        </a:blipFill>
      </dgm:spPr>
    </dgm:pt>
    <dgm:pt modelId="{D9491245-AD23-4B1E-B511-8DA6451BACD3}" type="pres">
      <dgm:prSet presAssocID="{87818AD6-3BE4-46E2-B6A3-A9D32FA285FE}" presName="sibTrans" presStyleCnt="0"/>
      <dgm:spPr/>
    </dgm:pt>
    <dgm:pt modelId="{6167A98A-4C78-4CBC-8B30-C7A6B18F8490}" type="pres">
      <dgm:prSet presAssocID="{842BCCBE-F2B9-4F24-8D8C-4ECBCF0FD9ED}" presName="comp" presStyleCnt="0"/>
      <dgm:spPr/>
    </dgm:pt>
    <dgm:pt modelId="{61D663B6-59B2-4594-9902-776968D1ED3C}" type="pres">
      <dgm:prSet presAssocID="{842BCCBE-F2B9-4F24-8D8C-4ECBCF0FD9ED}" presName="rect2" presStyleLbl="node1" presStyleIdx="2" presStyleCnt="3">
        <dgm:presLayoutVars>
          <dgm:bulletEnabled val="1"/>
        </dgm:presLayoutVars>
      </dgm:prSet>
      <dgm:spPr/>
    </dgm:pt>
    <dgm:pt modelId="{1061B8BF-C621-4675-A6C7-7FA7DAA2D9F8}" type="pres">
      <dgm:prSet presAssocID="{842BCCBE-F2B9-4F24-8D8C-4ECBCF0FD9ED}" presName="rect1" presStyleLbl="lnNode1" presStyleIdx="2" presStyleCnt="3"/>
      <dgm:spPr>
        <a:blipFill rotWithShape="1">
          <a:blip xmlns:r="http://schemas.openxmlformats.org/officeDocument/2006/relationships" r:embed="rId3"/>
          <a:srcRect/>
          <a:stretch>
            <a:fillRect l="-20000" r="-20000"/>
          </a:stretch>
        </a:blipFill>
      </dgm:spPr>
    </dgm:pt>
  </dgm:ptLst>
  <dgm:cxnLst>
    <dgm:cxn modelId="{D45B6832-80B8-48E2-B839-1FBB37E34B70}" type="presOf" srcId="{E78E37AD-38B1-44A1-88FC-8686CCFB2B4E}" destId="{52D1BA7C-1C5F-4BED-888F-2B96EFD9A1CB}" srcOrd="0" destOrd="0" presId="urn:microsoft.com/office/officeart/2008/layout/AlternatingPictureBlocks"/>
    <dgm:cxn modelId="{D0016471-6844-4ACA-BCE2-EF835AC20393}" srcId="{5C5A8816-74DF-40AB-B61F-30E4EDC44026}" destId="{E78E37AD-38B1-44A1-88FC-8686CCFB2B4E}" srcOrd="0" destOrd="0" parTransId="{3EE0B3BA-EFC1-47D5-9384-D728648CA592}" sibTransId="{3D5441E9-4E8F-4CC6-9E4A-730316B5E561}"/>
    <dgm:cxn modelId="{46BED372-C644-494B-A7E1-5274559976F8}" type="presOf" srcId="{842BCCBE-F2B9-4F24-8D8C-4ECBCF0FD9ED}" destId="{61D663B6-59B2-4594-9902-776968D1ED3C}" srcOrd="0" destOrd="0" presId="urn:microsoft.com/office/officeart/2008/layout/AlternatingPictureBlocks"/>
    <dgm:cxn modelId="{5FDBB895-4206-4DCB-A3BA-1A6CFD16444C}" srcId="{5C5A8816-74DF-40AB-B61F-30E4EDC44026}" destId="{90E65EC7-F80F-498B-B5CE-57C33E2CDEB3}" srcOrd="1" destOrd="0" parTransId="{B4F4BA21-2526-41A9-9664-2F7FDAC7E67B}" sibTransId="{87818AD6-3BE4-46E2-B6A3-A9D32FA285FE}"/>
    <dgm:cxn modelId="{0AA113B1-C165-4A71-94B1-3A77E3A7F3AC}" type="presOf" srcId="{5C5A8816-74DF-40AB-B61F-30E4EDC44026}" destId="{254C7648-AD56-4506-88B9-0EF4F1FEC5A3}" srcOrd="0" destOrd="0" presId="urn:microsoft.com/office/officeart/2008/layout/AlternatingPictureBlocks"/>
    <dgm:cxn modelId="{8B19B2C8-A993-4A3F-AC65-4113D5FBB750}" type="presOf" srcId="{90E65EC7-F80F-498B-B5CE-57C33E2CDEB3}" destId="{29038F9B-F649-48AA-8773-3845BC785564}" srcOrd="0" destOrd="0" presId="urn:microsoft.com/office/officeart/2008/layout/AlternatingPictureBlocks"/>
    <dgm:cxn modelId="{9274E1CB-7134-4831-AFE2-CC207FE76EB9}" srcId="{5C5A8816-74DF-40AB-B61F-30E4EDC44026}" destId="{842BCCBE-F2B9-4F24-8D8C-4ECBCF0FD9ED}" srcOrd="2" destOrd="0" parTransId="{0DB768EA-DE3E-43E6-8D00-BCE5846BA286}" sibTransId="{1CCA4179-C560-4B44-B471-8A1135CE1153}"/>
    <dgm:cxn modelId="{E1C129E2-66D0-4E9B-80CB-CE6851151456}" type="presParOf" srcId="{254C7648-AD56-4506-88B9-0EF4F1FEC5A3}" destId="{37B29130-9F88-472F-BBCB-A323498DEBD6}" srcOrd="0" destOrd="0" presId="urn:microsoft.com/office/officeart/2008/layout/AlternatingPictureBlocks"/>
    <dgm:cxn modelId="{62D71073-55F0-484D-ABDD-36260B663A72}" type="presParOf" srcId="{37B29130-9F88-472F-BBCB-A323498DEBD6}" destId="{52D1BA7C-1C5F-4BED-888F-2B96EFD9A1CB}" srcOrd="0" destOrd="0" presId="urn:microsoft.com/office/officeart/2008/layout/AlternatingPictureBlocks"/>
    <dgm:cxn modelId="{068851A7-0C44-435F-93CB-C0D5F7956023}" type="presParOf" srcId="{37B29130-9F88-472F-BBCB-A323498DEBD6}" destId="{0EB110EF-1281-426A-B00D-BCF5C193D80A}" srcOrd="1" destOrd="0" presId="urn:microsoft.com/office/officeart/2008/layout/AlternatingPictureBlocks"/>
    <dgm:cxn modelId="{A92A99DD-050C-4854-8C21-69EEBBAFB1F2}" type="presParOf" srcId="{254C7648-AD56-4506-88B9-0EF4F1FEC5A3}" destId="{4CBE40BB-C14C-4584-96A4-C345061C715F}" srcOrd="1" destOrd="0" presId="urn:microsoft.com/office/officeart/2008/layout/AlternatingPictureBlocks"/>
    <dgm:cxn modelId="{7EE9BB17-7BA0-41F3-99A7-686637C789C2}" type="presParOf" srcId="{254C7648-AD56-4506-88B9-0EF4F1FEC5A3}" destId="{3DD1DAE1-9AA3-4585-A602-9BABE342F088}" srcOrd="2" destOrd="0" presId="urn:microsoft.com/office/officeart/2008/layout/AlternatingPictureBlocks"/>
    <dgm:cxn modelId="{58B34805-DC57-4F56-8B02-D4F9C117040C}" type="presParOf" srcId="{3DD1DAE1-9AA3-4585-A602-9BABE342F088}" destId="{29038F9B-F649-48AA-8773-3845BC785564}" srcOrd="0" destOrd="0" presId="urn:microsoft.com/office/officeart/2008/layout/AlternatingPictureBlocks"/>
    <dgm:cxn modelId="{AF48105F-0D4E-4A50-B358-093283F69D0A}" type="presParOf" srcId="{3DD1DAE1-9AA3-4585-A602-9BABE342F088}" destId="{936C032A-EE6B-4458-8D45-480E08498445}" srcOrd="1" destOrd="0" presId="urn:microsoft.com/office/officeart/2008/layout/AlternatingPictureBlocks"/>
    <dgm:cxn modelId="{B6DED442-065C-4950-9D38-9355CF006789}" type="presParOf" srcId="{254C7648-AD56-4506-88B9-0EF4F1FEC5A3}" destId="{D9491245-AD23-4B1E-B511-8DA6451BACD3}" srcOrd="3" destOrd="0" presId="urn:microsoft.com/office/officeart/2008/layout/AlternatingPictureBlocks"/>
    <dgm:cxn modelId="{92A1740B-DDAC-4F50-8B4D-D2B0233CF0EF}" type="presParOf" srcId="{254C7648-AD56-4506-88B9-0EF4F1FEC5A3}" destId="{6167A98A-4C78-4CBC-8B30-C7A6B18F8490}" srcOrd="4" destOrd="0" presId="urn:microsoft.com/office/officeart/2008/layout/AlternatingPictureBlocks"/>
    <dgm:cxn modelId="{57198793-E5ED-43FC-A3D7-6F6D1DFC5150}" type="presParOf" srcId="{6167A98A-4C78-4CBC-8B30-C7A6B18F8490}" destId="{61D663B6-59B2-4594-9902-776968D1ED3C}" srcOrd="0" destOrd="0" presId="urn:microsoft.com/office/officeart/2008/layout/AlternatingPictureBlocks"/>
    <dgm:cxn modelId="{1ABB342E-A432-41E0-ACF6-92914C94168C}" type="presParOf" srcId="{6167A98A-4C78-4CBC-8B30-C7A6B18F8490}" destId="{1061B8BF-C621-4675-A6C7-7FA7DAA2D9F8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5DF3BE1-0A4F-4A3F-AC7C-62027A854CD4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ED41DBB8-8C39-4B69-998C-6BF280C6962F}">
      <dgm:prSet phldrT="[Текст]" custT="1"/>
      <dgm:spPr>
        <a:solidFill>
          <a:srgbClr val="FFCCFF"/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деятельности по государственной регистрации актов гражданского состояния (оплата труда с начислениями)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1474350,14 руб.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2022г поступило 700 обращений от граждан на регистрацию актов гражданского состояния, повторных свидетельств, отработано 1587 запросов от  организаций и учреждений</a:t>
          </a:r>
        </a:p>
      </dgm:t>
    </dgm:pt>
    <dgm:pt modelId="{D0B2D7A7-622E-471B-AF27-0E022A2CC949}" type="parTrans" cxnId="{57E6DD95-DDEE-4E72-B197-83192982A587}">
      <dgm:prSet/>
      <dgm:spPr/>
      <dgm:t>
        <a:bodyPr/>
        <a:lstStyle/>
        <a:p>
          <a:endParaRPr lang="ru-RU"/>
        </a:p>
      </dgm:t>
    </dgm:pt>
    <dgm:pt modelId="{7285FFAA-F528-4E1B-97C2-778B3DA87B65}" type="sibTrans" cxnId="{57E6DD95-DDEE-4E72-B197-83192982A587}">
      <dgm:prSet/>
      <dgm:spPr/>
      <dgm:t>
        <a:bodyPr/>
        <a:lstStyle/>
        <a:p>
          <a:endParaRPr lang="ru-RU"/>
        </a:p>
      </dgm:t>
    </dgm:pt>
    <dgm:pt modelId="{7E6879F7-313E-4E4B-94DF-964B02F1BFEA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деятельности комиссии по делам несовершеннолетних (оплата труда с начислениями)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1101070,63 руб.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2022г проведено 23 заседания, из них 6 выездных, на которых рассмотрено 140 материалов. Вынесено 90 постановлений о наложении штрафов. Проведено 67 межведомственных рейдовых мероприятий. Снято с профилактического учета в связи с исправлением 5 несовершеннолетних и 9 семей.</a:t>
          </a:r>
        </a:p>
        <a:p>
          <a:endParaRPr lang="ru-RU" sz="10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B9F59D7-A065-4DA6-9BF8-61B1ADE3974E}" type="parTrans" cxnId="{8312B68D-1392-493F-B2C4-82C814F09101}">
      <dgm:prSet/>
      <dgm:spPr/>
      <dgm:t>
        <a:bodyPr/>
        <a:lstStyle/>
        <a:p>
          <a:endParaRPr lang="ru-RU"/>
        </a:p>
      </dgm:t>
    </dgm:pt>
    <dgm:pt modelId="{B9CC6176-0151-44F6-B689-402BB29B875C}" type="sibTrans" cxnId="{8312B68D-1392-493F-B2C4-82C814F09101}">
      <dgm:prSet/>
      <dgm:spPr/>
      <dgm:t>
        <a:bodyPr/>
        <a:lstStyle/>
        <a:p>
          <a:endParaRPr lang="ru-RU"/>
        </a:p>
      </dgm:t>
    </dgm:pt>
    <dgm:pt modelId="{12B0072C-6DCF-493B-9340-E3C0BBC76875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деятельности административной комиссии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(оплата труда с начислениями)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942314,37 руб.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2022г проведено 23 заседания, на которых рассмотрено 142 материала. Взыскано штрафов на сумму 96597 руб.</a:t>
          </a:r>
        </a:p>
      </dgm:t>
    </dgm:pt>
    <dgm:pt modelId="{5F1F64B3-4231-46FE-817D-B2F087A5C3C5}" type="parTrans" cxnId="{D2D31666-2BED-42C5-B79C-650C039B3A2A}">
      <dgm:prSet/>
      <dgm:spPr/>
      <dgm:t>
        <a:bodyPr/>
        <a:lstStyle/>
        <a:p>
          <a:endParaRPr lang="ru-RU"/>
        </a:p>
      </dgm:t>
    </dgm:pt>
    <dgm:pt modelId="{4A41588F-CDA5-4298-A98B-484D433D54EC}" type="sibTrans" cxnId="{D2D31666-2BED-42C5-B79C-650C039B3A2A}">
      <dgm:prSet/>
      <dgm:spPr/>
      <dgm:t>
        <a:bodyPr/>
        <a:lstStyle/>
        <a:p>
          <a:endParaRPr lang="ru-RU"/>
        </a:p>
      </dgm:t>
    </dgm:pt>
    <dgm:pt modelId="{05000253-A339-4333-A349-F3121CD02E55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деятельности по государственному управлению охраной труда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(оплата труда с начислениями, услуги связи, обслуживание оргтехники, приобретение мебели и канцтоваров)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909860 руб.</a:t>
          </a:r>
        </a:p>
        <a:p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Проведено 19 проверок и оказано 55 консультаций по охране труда. Подготовлено 39 публикаций по вопросам охраны труда. Обучены и прошли проверку знаний требований по охране труда 584 человека. Специальная оценка условий труда проведена в 4 организациях на 22 рабочих местах . Оценка профессиональных рисков проведена в 22 организациях.</a:t>
          </a:r>
        </a:p>
      </dgm:t>
    </dgm:pt>
    <dgm:pt modelId="{BF76D8B8-FC12-4811-B43E-543F129E663C}" type="parTrans" cxnId="{6651C061-C6B0-438F-B7D2-9D9840DE36B5}">
      <dgm:prSet/>
      <dgm:spPr/>
      <dgm:t>
        <a:bodyPr/>
        <a:lstStyle/>
        <a:p>
          <a:endParaRPr lang="ru-RU"/>
        </a:p>
      </dgm:t>
    </dgm:pt>
    <dgm:pt modelId="{8C881700-7758-4170-8BF5-61DD01EA70F5}" type="sibTrans" cxnId="{6651C061-C6B0-438F-B7D2-9D9840DE36B5}">
      <dgm:prSet/>
      <dgm:spPr/>
      <dgm:t>
        <a:bodyPr/>
        <a:lstStyle/>
        <a:p>
          <a:endParaRPr lang="ru-RU"/>
        </a:p>
      </dgm:t>
    </dgm:pt>
    <dgm:pt modelId="{FBAE53BA-E58D-43A4-B733-4C64803F3D98}" type="pres">
      <dgm:prSet presAssocID="{75DF3BE1-0A4F-4A3F-AC7C-62027A854CD4}" presName="Name0" presStyleCnt="0">
        <dgm:presLayoutVars>
          <dgm:dir/>
          <dgm:resizeHandles val="exact"/>
        </dgm:presLayoutVars>
      </dgm:prSet>
      <dgm:spPr/>
    </dgm:pt>
    <dgm:pt modelId="{91A561F4-261F-406D-9F70-E28C98C37F4D}" type="pres">
      <dgm:prSet presAssocID="{75DF3BE1-0A4F-4A3F-AC7C-62027A854CD4}" presName="fgShape" presStyleLbl="fgShp" presStyleIdx="0" presStyleCnt="1" custScaleX="108696" custScaleY="88701" custLinFactNeighborX="13249" custLinFactNeighborY="42702"/>
      <dgm:spPr/>
    </dgm:pt>
    <dgm:pt modelId="{6471B69F-3555-48B5-8C66-885E1DD5B9DC}" type="pres">
      <dgm:prSet presAssocID="{75DF3BE1-0A4F-4A3F-AC7C-62027A854CD4}" presName="linComp" presStyleCnt="0"/>
      <dgm:spPr/>
    </dgm:pt>
    <dgm:pt modelId="{8C97551A-7C5E-4E91-9DEB-F1B75D72459A}" type="pres">
      <dgm:prSet presAssocID="{ED41DBB8-8C39-4B69-998C-6BF280C6962F}" presName="compNode" presStyleCnt="0"/>
      <dgm:spPr/>
    </dgm:pt>
    <dgm:pt modelId="{C679F667-C66C-470E-A8AF-2ED2D4F6299C}" type="pres">
      <dgm:prSet presAssocID="{ED41DBB8-8C39-4B69-998C-6BF280C6962F}" presName="bkgdShape" presStyleLbl="node1" presStyleIdx="0" presStyleCnt="4"/>
      <dgm:spPr/>
    </dgm:pt>
    <dgm:pt modelId="{A81E7FD3-2C42-4F95-82AD-84319A138D55}" type="pres">
      <dgm:prSet presAssocID="{ED41DBB8-8C39-4B69-998C-6BF280C6962F}" presName="nodeTx" presStyleLbl="node1" presStyleIdx="0" presStyleCnt="4">
        <dgm:presLayoutVars>
          <dgm:bulletEnabled val="1"/>
        </dgm:presLayoutVars>
      </dgm:prSet>
      <dgm:spPr/>
    </dgm:pt>
    <dgm:pt modelId="{CEF978D5-46AF-4B0E-A12F-34301312E3FB}" type="pres">
      <dgm:prSet presAssocID="{ED41DBB8-8C39-4B69-998C-6BF280C6962F}" presName="invisiNode" presStyleLbl="node1" presStyleIdx="0" presStyleCnt="4"/>
      <dgm:spPr/>
    </dgm:pt>
    <dgm:pt modelId="{40907BA6-0E6A-484C-A450-93B582C4C92D}" type="pres">
      <dgm:prSet presAssocID="{ED41DBB8-8C39-4B69-998C-6BF280C6962F}" presName="imagNode" presStyleLbl="fgImgPlace1" presStyleIdx="0" presStyleCnt="4" custScaleY="81877" custLinFactNeighborX="3976" custLinFactNeighborY="-16192"/>
      <dgm:spPr>
        <a:blipFill rotWithShape="1">
          <a:blip xmlns:r="http://schemas.openxmlformats.org/officeDocument/2006/relationships" r:embed="rId1"/>
          <a:srcRect/>
          <a:stretch>
            <a:fillRect t="-25000" b="-25000"/>
          </a:stretch>
        </a:blipFill>
      </dgm:spPr>
    </dgm:pt>
    <dgm:pt modelId="{D91495E1-2C6E-47BD-9546-671F86451DBD}" type="pres">
      <dgm:prSet presAssocID="{7285FFAA-F528-4E1B-97C2-778B3DA87B65}" presName="sibTrans" presStyleLbl="sibTrans2D1" presStyleIdx="0" presStyleCnt="0"/>
      <dgm:spPr/>
    </dgm:pt>
    <dgm:pt modelId="{5587669C-8966-447E-80BF-62A222F6661A}" type="pres">
      <dgm:prSet presAssocID="{7E6879F7-313E-4E4B-94DF-964B02F1BFEA}" presName="compNode" presStyleCnt="0"/>
      <dgm:spPr/>
    </dgm:pt>
    <dgm:pt modelId="{C8B319F9-CC27-48F1-9274-2B8CAD9BC3FB}" type="pres">
      <dgm:prSet presAssocID="{7E6879F7-313E-4E4B-94DF-964B02F1BFEA}" presName="bkgdShape" presStyleLbl="node1" presStyleIdx="1" presStyleCnt="4" custScaleX="115983"/>
      <dgm:spPr/>
    </dgm:pt>
    <dgm:pt modelId="{89C5FF02-E25A-4FE3-B059-5C48612856EF}" type="pres">
      <dgm:prSet presAssocID="{7E6879F7-313E-4E4B-94DF-964B02F1BFEA}" presName="nodeTx" presStyleLbl="node1" presStyleIdx="1" presStyleCnt="4">
        <dgm:presLayoutVars>
          <dgm:bulletEnabled val="1"/>
        </dgm:presLayoutVars>
      </dgm:prSet>
      <dgm:spPr/>
    </dgm:pt>
    <dgm:pt modelId="{2DC5ABF6-238B-4491-97A0-9BB26DAC7456}" type="pres">
      <dgm:prSet presAssocID="{7E6879F7-313E-4E4B-94DF-964B02F1BFEA}" presName="invisiNode" presStyleLbl="node1" presStyleIdx="1" presStyleCnt="4"/>
      <dgm:spPr/>
    </dgm:pt>
    <dgm:pt modelId="{01BE7408-98B1-4E86-8D57-1156295BC414}" type="pres">
      <dgm:prSet presAssocID="{7E6879F7-313E-4E4B-94DF-964B02F1BFEA}" presName="imagNode" presStyleLbl="fgImgPlace1" presStyleIdx="1" presStyleCnt="4" custScaleY="72291" custLinFactNeighborX="1137" custLinFactNeighborY="-27631"/>
      <dgm:spPr>
        <a:blipFill rotWithShape="1">
          <a:blip xmlns:r="http://schemas.openxmlformats.org/officeDocument/2006/relationships" r:embed="rId2"/>
          <a:srcRect/>
          <a:stretch>
            <a:fillRect l="-26000" r="-26000"/>
          </a:stretch>
        </a:blipFill>
      </dgm:spPr>
    </dgm:pt>
    <dgm:pt modelId="{0A33DD18-EBED-4120-B403-A2CD902A2102}" type="pres">
      <dgm:prSet presAssocID="{B9CC6176-0151-44F6-B689-402BB29B875C}" presName="sibTrans" presStyleLbl="sibTrans2D1" presStyleIdx="0" presStyleCnt="0"/>
      <dgm:spPr/>
    </dgm:pt>
    <dgm:pt modelId="{E5D2DB1F-206E-4549-A900-97EBE9EB1E88}" type="pres">
      <dgm:prSet presAssocID="{12B0072C-6DCF-493B-9340-E3C0BBC76875}" presName="compNode" presStyleCnt="0"/>
      <dgm:spPr/>
    </dgm:pt>
    <dgm:pt modelId="{39236707-B7C6-4B8A-980C-E1B80FCEE7EE}" type="pres">
      <dgm:prSet presAssocID="{12B0072C-6DCF-493B-9340-E3C0BBC76875}" presName="bkgdShape" presStyleLbl="node1" presStyleIdx="2" presStyleCnt="4" custLinFactNeighborX="-1604" custLinFactNeighborY="-1343"/>
      <dgm:spPr/>
    </dgm:pt>
    <dgm:pt modelId="{18C5BB51-4280-40CE-AAC1-D927EFBAF21B}" type="pres">
      <dgm:prSet presAssocID="{12B0072C-6DCF-493B-9340-E3C0BBC76875}" presName="nodeTx" presStyleLbl="node1" presStyleIdx="2" presStyleCnt="4">
        <dgm:presLayoutVars>
          <dgm:bulletEnabled val="1"/>
        </dgm:presLayoutVars>
      </dgm:prSet>
      <dgm:spPr/>
    </dgm:pt>
    <dgm:pt modelId="{0017CF07-FD35-4AB7-BEBF-0E874D1B40E2}" type="pres">
      <dgm:prSet presAssocID="{12B0072C-6DCF-493B-9340-E3C0BBC76875}" presName="invisiNode" presStyleLbl="node1" presStyleIdx="2" presStyleCnt="4"/>
      <dgm:spPr/>
    </dgm:pt>
    <dgm:pt modelId="{19A45C7F-C739-4FAC-BDB4-D50ED2BA09DB}" type="pres">
      <dgm:prSet presAssocID="{12B0072C-6DCF-493B-9340-E3C0BBC76875}" presName="imagNode" presStyleLbl="fgImgPlace1" presStyleIdx="2" presStyleCnt="4" custScaleY="80498" custLinFactNeighborX="-1137" custLinFactNeighborY="-17945"/>
      <dgm:spPr>
        <a:blipFill rotWithShape="1">
          <a:blip xmlns:r="http://schemas.openxmlformats.org/officeDocument/2006/relationships" r:embed="rId3"/>
          <a:srcRect/>
          <a:stretch>
            <a:fillRect t="-2000" b="-2000"/>
          </a:stretch>
        </a:blipFill>
      </dgm:spPr>
    </dgm:pt>
    <dgm:pt modelId="{4D9E2CD0-7BC1-480C-A149-6553F28B7A76}" type="pres">
      <dgm:prSet presAssocID="{4A41588F-CDA5-4298-A98B-484D433D54EC}" presName="sibTrans" presStyleLbl="sibTrans2D1" presStyleIdx="0" presStyleCnt="0"/>
      <dgm:spPr/>
    </dgm:pt>
    <dgm:pt modelId="{2B9850DB-B364-4946-A687-5163E3EA39C8}" type="pres">
      <dgm:prSet presAssocID="{05000253-A339-4333-A349-F3121CD02E55}" presName="compNode" presStyleCnt="0"/>
      <dgm:spPr/>
    </dgm:pt>
    <dgm:pt modelId="{8B735349-A345-4916-A4D6-EB5DB746BF02}" type="pres">
      <dgm:prSet presAssocID="{05000253-A339-4333-A349-F3121CD02E55}" presName="bkgdShape" presStyleLbl="node1" presStyleIdx="3" presStyleCnt="4" custScaleX="147771" custLinFactNeighborX="-1604" custLinFactNeighborY="-1343"/>
      <dgm:spPr/>
    </dgm:pt>
    <dgm:pt modelId="{3E68147F-6A66-4B36-BFC7-FD48C1757F23}" type="pres">
      <dgm:prSet presAssocID="{05000253-A339-4333-A349-F3121CD02E55}" presName="nodeTx" presStyleLbl="node1" presStyleIdx="3" presStyleCnt="4">
        <dgm:presLayoutVars>
          <dgm:bulletEnabled val="1"/>
        </dgm:presLayoutVars>
      </dgm:prSet>
      <dgm:spPr/>
    </dgm:pt>
    <dgm:pt modelId="{6D0FFCA6-523F-424F-9648-63D24F2F610E}" type="pres">
      <dgm:prSet presAssocID="{05000253-A339-4333-A349-F3121CD02E55}" presName="invisiNode" presStyleLbl="node1" presStyleIdx="3" presStyleCnt="4"/>
      <dgm:spPr/>
    </dgm:pt>
    <dgm:pt modelId="{098A46EF-526B-49BC-9DAE-E6AB897996A5}" type="pres">
      <dgm:prSet presAssocID="{05000253-A339-4333-A349-F3121CD02E55}" presName="imagNode" presStyleLbl="fgImgPlace1" presStyleIdx="3" presStyleCnt="4" custScaleY="87456" custLinFactNeighborX="1210" custLinFactNeighborY="-18982"/>
      <dgm:spPr>
        <a:blipFill rotWithShape="1">
          <a:blip xmlns:r="http://schemas.openxmlformats.org/officeDocument/2006/relationships" r:embed="rId4"/>
          <a:srcRect/>
          <a:stretch>
            <a:fillRect l="-29000" r="-29000"/>
          </a:stretch>
        </a:blipFill>
      </dgm:spPr>
    </dgm:pt>
  </dgm:ptLst>
  <dgm:cxnLst>
    <dgm:cxn modelId="{E16EC409-1CA4-451C-B8F4-BA170118E13A}" type="presOf" srcId="{B9CC6176-0151-44F6-B689-402BB29B875C}" destId="{0A33DD18-EBED-4120-B403-A2CD902A2102}" srcOrd="0" destOrd="0" presId="urn:microsoft.com/office/officeart/2005/8/layout/hList7"/>
    <dgm:cxn modelId="{6FCE371B-C072-4306-9FB6-96555461B534}" type="presOf" srcId="{05000253-A339-4333-A349-F3121CD02E55}" destId="{8B735349-A345-4916-A4D6-EB5DB746BF02}" srcOrd="0" destOrd="0" presId="urn:microsoft.com/office/officeart/2005/8/layout/hList7"/>
    <dgm:cxn modelId="{1A425F38-CE0A-423F-A542-1C0374ECE4C9}" type="presOf" srcId="{12B0072C-6DCF-493B-9340-E3C0BBC76875}" destId="{18C5BB51-4280-40CE-AAC1-D927EFBAF21B}" srcOrd="1" destOrd="0" presId="urn:microsoft.com/office/officeart/2005/8/layout/hList7"/>
    <dgm:cxn modelId="{6651C061-C6B0-438F-B7D2-9D9840DE36B5}" srcId="{75DF3BE1-0A4F-4A3F-AC7C-62027A854CD4}" destId="{05000253-A339-4333-A349-F3121CD02E55}" srcOrd="3" destOrd="0" parTransId="{BF76D8B8-FC12-4811-B43E-543F129E663C}" sibTransId="{8C881700-7758-4170-8BF5-61DD01EA70F5}"/>
    <dgm:cxn modelId="{D2D31666-2BED-42C5-B79C-650C039B3A2A}" srcId="{75DF3BE1-0A4F-4A3F-AC7C-62027A854CD4}" destId="{12B0072C-6DCF-493B-9340-E3C0BBC76875}" srcOrd="2" destOrd="0" parTransId="{5F1F64B3-4231-46FE-817D-B2F087A5C3C5}" sibTransId="{4A41588F-CDA5-4298-A98B-484D433D54EC}"/>
    <dgm:cxn modelId="{FB44014D-0A15-44D7-8A6D-8D2FA86B240A}" type="presOf" srcId="{4A41588F-CDA5-4298-A98B-484D433D54EC}" destId="{4D9E2CD0-7BC1-480C-A149-6553F28B7A76}" srcOrd="0" destOrd="0" presId="urn:microsoft.com/office/officeart/2005/8/layout/hList7"/>
    <dgm:cxn modelId="{FB9A9D6E-E863-4C3F-AE64-4EF9BFAF3AE5}" type="presOf" srcId="{05000253-A339-4333-A349-F3121CD02E55}" destId="{3E68147F-6A66-4B36-BFC7-FD48C1757F23}" srcOrd="1" destOrd="0" presId="urn:microsoft.com/office/officeart/2005/8/layout/hList7"/>
    <dgm:cxn modelId="{76BBC75A-D718-4B74-A46A-BDA796D0B7FD}" type="presOf" srcId="{75DF3BE1-0A4F-4A3F-AC7C-62027A854CD4}" destId="{FBAE53BA-E58D-43A4-B733-4C64803F3D98}" srcOrd="0" destOrd="0" presId="urn:microsoft.com/office/officeart/2005/8/layout/hList7"/>
    <dgm:cxn modelId="{77D1D981-6C54-47CA-B5C5-385911AD5186}" type="presOf" srcId="{7E6879F7-313E-4E4B-94DF-964B02F1BFEA}" destId="{C8B319F9-CC27-48F1-9274-2B8CAD9BC3FB}" srcOrd="0" destOrd="0" presId="urn:microsoft.com/office/officeart/2005/8/layout/hList7"/>
    <dgm:cxn modelId="{8312B68D-1392-493F-B2C4-82C814F09101}" srcId="{75DF3BE1-0A4F-4A3F-AC7C-62027A854CD4}" destId="{7E6879F7-313E-4E4B-94DF-964B02F1BFEA}" srcOrd="1" destOrd="0" parTransId="{CB9F59D7-A065-4DA6-9BF8-61B1ADE3974E}" sibTransId="{B9CC6176-0151-44F6-B689-402BB29B875C}"/>
    <dgm:cxn modelId="{9331C18F-21FE-43DD-B6B4-479BAE2C1145}" type="presOf" srcId="{ED41DBB8-8C39-4B69-998C-6BF280C6962F}" destId="{A81E7FD3-2C42-4F95-82AD-84319A138D55}" srcOrd="1" destOrd="0" presId="urn:microsoft.com/office/officeart/2005/8/layout/hList7"/>
    <dgm:cxn modelId="{793CCF95-A32B-43F2-89C7-988694CEF961}" type="presOf" srcId="{7E6879F7-313E-4E4B-94DF-964B02F1BFEA}" destId="{89C5FF02-E25A-4FE3-B059-5C48612856EF}" srcOrd="1" destOrd="0" presId="urn:microsoft.com/office/officeart/2005/8/layout/hList7"/>
    <dgm:cxn modelId="{57E6DD95-DDEE-4E72-B197-83192982A587}" srcId="{75DF3BE1-0A4F-4A3F-AC7C-62027A854CD4}" destId="{ED41DBB8-8C39-4B69-998C-6BF280C6962F}" srcOrd="0" destOrd="0" parTransId="{D0B2D7A7-622E-471B-AF27-0E022A2CC949}" sibTransId="{7285FFAA-F528-4E1B-97C2-778B3DA87B65}"/>
    <dgm:cxn modelId="{460C8CB1-B604-4839-985C-91780AEA3876}" type="presOf" srcId="{12B0072C-6DCF-493B-9340-E3C0BBC76875}" destId="{39236707-B7C6-4B8A-980C-E1B80FCEE7EE}" srcOrd="0" destOrd="0" presId="urn:microsoft.com/office/officeart/2005/8/layout/hList7"/>
    <dgm:cxn modelId="{4FAAFBB6-C4CE-413A-9EF3-AFC1D0753FA6}" type="presOf" srcId="{7285FFAA-F528-4E1B-97C2-778B3DA87B65}" destId="{D91495E1-2C6E-47BD-9546-671F86451DBD}" srcOrd="0" destOrd="0" presId="urn:microsoft.com/office/officeart/2005/8/layout/hList7"/>
    <dgm:cxn modelId="{C51BB0FE-4384-4D08-9B7A-B748A54527E7}" type="presOf" srcId="{ED41DBB8-8C39-4B69-998C-6BF280C6962F}" destId="{C679F667-C66C-470E-A8AF-2ED2D4F6299C}" srcOrd="0" destOrd="0" presId="urn:microsoft.com/office/officeart/2005/8/layout/hList7"/>
    <dgm:cxn modelId="{F7D5B33C-8C9D-4CE6-9FA8-2C023E484D61}" type="presParOf" srcId="{FBAE53BA-E58D-43A4-B733-4C64803F3D98}" destId="{91A561F4-261F-406D-9F70-E28C98C37F4D}" srcOrd="0" destOrd="0" presId="urn:microsoft.com/office/officeart/2005/8/layout/hList7"/>
    <dgm:cxn modelId="{30900A37-26B3-4281-B7A9-83269D5E7120}" type="presParOf" srcId="{FBAE53BA-E58D-43A4-B733-4C64803F3D98}" destId="{6471B69F-3555-48B5-8C66-885E1DD5B9DC}" srcOrd="1" destOrd="0" presId="urn:microsoft.com/office/officeart/2005/8/layout/hList7"/>
    <dgm:cxn modelId="{F8070447-5C55-44E6-B486-9332CB2B7B6A}" type="presParOf" srcId="{6471B69F-3555-48B5-8C66-885E1DD5B9DC}" destId="{8C97551A-7C5E-4E91-9DEB-F1B75D72459A}" srcOrd="0" destOrd="0" presId="urn:microsoft.com/office/officeart/2005/8/layout/hList7"/>
    <dgm:cxn modelId="{9AC25270-43C7-4009-95B3-595626EAD90D}" type="presParOf" srcId="{8C97551A-7C5E-4E91-9DEB-F1B75D72459A}" destId="{C679F667-C66C-470E-A8AF-2ED2D4F6299C}" srcOrd="0" destOrd="0" presId="urn:microsoft.com/office/officeart/2005/8/layout/hList7"/>
    <dgm:cxn modelId="{6F475E73-2A70-47E7-9D67-BB9AE1649E11}" type="presParOf" srcId="{8C97551A-7C5E-4E91-9DEB-F1B75D72459A}" destId="{A81E7FD3-2C42-4F95-82AD-84319A138D55}" srcOrd="1" destOrd="0" presId="urn:microsoft.com/office/officeart/2005/8/layout/hList7"/>
    <dgm:cxn modelId="{F06AAD31-2EC0-44E6-A9E5-19206663C633}" type="presParOf" srcId="{8C97551A-7C5E-4E91-9DEB-F1B75D72459A}" destId="{CEF978D5-46AF-4B0E-A12F-34301312E3FB}" srcOrd="2" destOrd="0" presId="urn:microsoft.com/office/officeart/2005/8/layout/hList7"/>
    <dgm:cxn modelId="{4F69F1EB-C9ED-4428-9BB0-126C3605C731}" type="presParOf" srcId="{8C97551A-7C5E-4E91-9DEB-F1B75D72459A}" destId="{40907BA6-0E6A-484C-A450-93B582C4C92D}" srcOrd="3" destOrd="0" presId="urn:microsoft.com/office/officeart/2005/8/layout/hList7"/>
    <dgm:cxn modelId="{3DF3A512-2796-42ED-8EAD-F8AB0BBDBB4A}" type="presParOf" srcId="{6471B69F-3555-48B5-8C66-885E1DD5B9DC}" destId="{D91495E1-2C6E-47BD-9546-671F86451DBD}" srcOrd="1" destOrd="0" presId="urn:microsoft.com/office/officeart/2005/8/layout/hList7"/>
    <dgm:cxn modelId="{3E82DC0C-A33A-4023-B934-1D9FD3BEBEA8}" type="presParOf" srcId="{6471B69F-3555-48B5-8C66-885E1DD5B9DC}" destId="{5587669C-8966-447E-80BF-62A222F6661A}" srcOrd="2" destOrd="0" presId="urn:microsoft.com/office/officeart/2005/8/layout/hList7"/>
    <dgm:cxn modelId="{E339E564-4416-48F0-84A5-74623FA35103}" type="presParOf" srcId="{5587669C-8966-447E-80BF-62A222F6661A}" destId="{C8B319F9-CC27-48F1-9274-2B8CAD9BC3FB}" srcOrd="0" destOrd="0" presId="urn:microsoft.com/office/officeart/2005/8/layout/hList7"/>
    <dgm:cxn modelId="{F6837851-8A0F-48D4-A97B-822F3CD7E470}" type="presParOf" srcId="{5587669C-8966-447E-80BF-62A222F6661A}" destId="{89C5FF02-E25A-4FE3-B059-5C48612856EF}" srcOrd="1" destOrd="0" presId="urn:microsoft.com/office/officeart/2005/8/layout/hList7"/>
    <dgm:cxn modelId="{BBCEA7E7-7F2C-4A05-934A-15362707F1A2}" type="presParOf" srcId="{5587669C-8966-447E-80BF-62A222F6661A}" destId="{2DC5ABF6-238B-4491-97A0-9BB26DAC7456}" srcOrd="2" destOrd="0" presId="urn:microsoft.com/office/officeart/2005/8/layout/hList7"/>
    <dgm:cxn modelId="{833FCBE0-E328-4D21-B1A3-9BA42CB645E4}" type="presParOf" srcId="{5587669C-8966-447E-80BF-62A222F6661A}" destId="{01BE7408-98B1-4E86-8D57-1156295BC414}" srcOrd="3" destOrd="0" presId="urn:microsoft.com/office/officeart/2005/8/layout/hList7"/>
    <dgm:cxn modelId="{94656163-1DEE-497A-A8C7-D0BFA8F9BA96}" type="presParOf" srcId="{6471B69F-3555-48B5-8C66-885E1DD5B9DC}" destId="{0A33DD18-EBED-4120-B403-A2CD902A2102}" srcOrd="3" destOrd="0" presId="urn:microsoft.com/office/officeart/2005/8/layout/hList7"/>
    <dgm:cxn modelId="{3F193093-E44B-466E-9279-1DA4030C193B}" type="presParOf" srcId="{6471B69F-3555-48B5-8C66-885E1DD5B9DC}" destId="{E5D2DB1F-206E-4549-A900-97EBE9EB1E88}" srcOrd="4" destOrd="0" presId="urn:microsoft.com/office/officeart/2005/8/layout/hList7"/>
    <dgm:cxn modelId="{E9F498B8-3B4B-451D-9E4F-BD67CE1CD213}" type="presParOf" srcId="{E5D2DB1F-206E-4549-A900-97EBE9EB1E88}" destId="{39236707-B7C6-4B8A-980C-E1B80FCEE7EE}" srcOrd="0" destOrd="0" presId="urn:microsoft.com/office/officeart/2005/8/layout/hList7"/>
    <dgm:cxn modelId="{988DE105-A421-4BFC-9C4E-86B6816160C3}" type="presParOf" srcId="{E5D2DB1F-206E-4549-A900-97EBE9EB1E88}" destId="{18C5BB51-4280-40CE-AAC1-D927EFBAF21B}" srcOrd="1" destOrd="0" presId="urn:microsoft.com/office/officeart/2005/8/layout/hList7"/>
    <dgm:cxn modelId="{53BDD7EB-EF63-4EDD-B358-45B552CD445A}" type="presParOf" srcId="{E5D2DB1F-206E-4549-A900-97EBE9EB1E88}" destId="{0017CF07-FD35-4AB7-BEBF-0E874D1B40E2}" srcOrd="2" destOrd="0" presId="urn:microsoft.com/office/officeart/2005/8/layout/hList7"/>
    <dgm:cxn modelId="{C3E31C3E-C715-4EF5-B7F0-FF897BF9ACC4}" type="presParOf" srcId="{E5D2DB1F-206E-4549-A900-97EBE9EB1E88}" destId="{19A45C7F-C739-4FAC-BDB4-D50ED2BA09DB}" srcOrd="3" destOrd="0" presId="urn:microsoft.com/office/officeart/2005/8/layout/hList7"/>
    <dgm:cxn modelId="{DED1D317-6813-4713-9A9B-64EBE0DC602A}" type="presParOf" srcId="{6471B69F-3555-48B5-8C66-885E1DD5B9DC}" destId="{4D9E2CD0-7BC1-480C-A149-6553F28B7A76}" srcOrd="5" destOrd="0" presId="urn:microsoft.com/office/officeart/2005/8/layout/hList7"/>
    <dgm:cxn modelId="{B6EFFDF0-9AF4-4B6A-85DE-633F0A127E6A}" type="presParOf" srcId="{6471B69F-3555-48B5-8C66-885E1DD5B9DC}" destId="{2B9850DB-B364-4946-A687-5163E3EA39C8}" srcOrd="6" destOrd="0" presId="urn:microsoft.com/office/officeart/2005/8/layout/hList7"/>
    <dgm:cxn modelId="{69260804-B604-48E5-93C8-59F0F45CAAF5}" type="presParOf" srcId="{2B9850DB-B364-4946-A687-5163E3EA39C8}" destId="{8B735349-A345-4916-A4D6-EB5DB746BF02}" srcOrd="0" destOrd="0" presId="urn:microsoft.com/office/officeart/2005/8/layout/hList7"/>
    <dgm:cxn modelId="{8CD48767-F488-4572-A25A-9F7656DE0789}" type="presParOf" srcId="{2B9850DB-B364-4946-A687-5163E3EA39C8}" destId="{3E68147F-6A66-4B36-BFC7-FD48C1757F23}" srcOrd="1" destOrd="0" presId="urn:microsoft.com/office/officeart/2005/8/layout/hList7"/>
    <dgm:cxn modelId="{1E10866B-BE71-4438-8A3D-7AEDE42D4A3D}" type="presParOf" srcId="{2B9850DB-B364-4946-A687-5163E3EA39C8}" destId="{6D0FFCA6-523F-424F-9648-63D24F2F610E}" srcOrd="2" destOrd="0" presId="urn:microsoft.com/office/officeart/2005/8/layout/hList7"/>
    <dgm:cxn modelId="{F6943C91-4639-4701-A99A-AD7453F67D59}" type="presParOf" srcId="{2B9850DB-B364-4946-A687-5163E3EA39C8}" destId="{098A46EF-526B-49BC-9DAE-E6AB897996A5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9FE530-D179-49FB-BE63-CF50DEC4B10D}">
      <dsp:nvSpPr>
        <dsp:cNvPr id="0" name=""/>
        <dsp:cNvSpPr/>
      </dsp:nvSpPr>
      <dsp:spPr>
        <a:xfrm>
          <a:off x="0" y="0"/>
          <a:ext cx="3942824" cy="88416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6BAF32-BF32-4083-A72F-F8C87848F1CF}">
      <dsp:nvSpPr>
        <dsp:cNvPr id="0" name=""/>
        <dsp:cNvSpPr/>
      </dsp:nvSpPr>
      <dsp:spPr>
        <a:xfrm>
          <a:off x="118284" y="117889"/>
          <a:ext cx="1158204" cy="6483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F0788E-615E-4B66-B437-C901D9860EA8}">
      <dsp:nvSpPr>
        <dsp:cNvPr id="0" name=""/>
        <dsp:cNvSpPr/>
      </dsp:nvSpPr>
      <dsp:spPr>
        <a:xfrm rot="10800000">
          <a:off x="118284" y="884169"/>
          <a:ext cx="1158204" cy="1080651"/>
        </a:xfrm>
        <a:prstGeom prst="round2SameRect">
          <a:avLst>
            <a:gd name="adj1" fmla="val 10500"/>
            <a:gd name="adj2" fmla="val 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Глава администрации Анучинского муниципального округа</a:t>
          </a:r>
        </a:p>
      </dsp:txBody>
      <dsp:txXfrm rot="10800000">
        <a:off x="151518" y="884169"/>
        <a:ext cx="1091736" cy="1047417"/>
      </dsp:txXfrm>
    </dsp:sp>
    <dsp:sp modelId="{D62D0547-8ECB-45F7-8AD6-F733FFFD0E60}">
      <dsp:nvSpPr>
        <dsp:cNvPr id="0" name=""/>
        <dsp:cNvSpPr/>
      </dsp:nvSpPr>
      <dsp:spPr>
        <a:xfrm>
          <a:off x="1392309" y="117889"/>
          <a:ext cx="1158204" cy="6483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17000" b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81246D-F41D-4C99-A3D7-9700A6D194FB}">
      <dsp:nvSpPr>
        <dsp:cNvPr id="0" name=""/>
        <dsp:cNvSpPr/>
      </dsp:nvSpPr>
      <dsp:spPr>
        <a:xfrm rot="10800000">
          <a:off x="1392309" y="884169"/>
          <a:ext cx="1158204" cy="1080651"/>
        </a:xfrm>
        <a:prstGeom prst="round2SameRect">
          <a:avLst>
            <a:gd name="adj1" fmla="val 10500"/>
            <a:gd name="adj2" fmla="val 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Администрация Анучинского муниципального округа</a:t>
          </a:r>
        </a:p>
      </dsp:txBody>
      <dsp:txXfrm rot="10800000">
        <a:off x="1425543" y="884169"/>
        <a:ext cx="1091736" cy="1047417"/>
      </dsp:txXfrm>
    </dsp:sp>
    <dsp:sp modelId="{A77E9EE2-3D21-4671-8AE2-532442681C48}">
      <dsp:nvSpPr>
        <dsp:cNvPr id="0" name=""/>
        <dsp:cNvSpPr/>
      </dsp:nvSpPr>
      <dsp:spPr>
        <a:xfrm>
          <a:off x="2666334" y="117889"/>
          <a:ext cx="1158204" cy="6483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46000" b="-4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971147-6F3A-46F1-84BB-D334D57821DA}">
      <dsp:nvSpPr>
        <dsp:cNvPr id="0" name=""/>
        <dsp:cNvSpPr/>
      </dsp:nvSpPr>
      <dsp:spPr>
        <a:xfrm rot="10800000">
          <a:off x="2666334" y="884169"/>
          <a:ext cx="1158204" cy="1080651"/>
        </a:xfrm>
        <a:prstGeom prst="round2SameRect">
          <a:avLst>
            <a:gd name="adj1" fmla="val 10500"/>
            <a:gd name="adj2" fmla="val 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Дума Анучинского муниципального округа</a:t>
          </a:r>
        </a:p>
      </dsp:txBody>
      <dsp:txXfrm rot="10800000">
        <a:off x="2699568" y="884169"/>
        <a:ext cx="1091736" cy="10474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9FE530-D179-49FB-BE63-CF50DEC4B10D}">
      <dsp:nvSpPr>
        <dsp:cNvPr id="0" name=""/>
        <dsp:cNvSpPr/>
      </dsp:nvSpPr>
      <dsp:spPr>
        <a:xfrm>
          <a:off x="0" y="0"/>
          <a:ext cx="4027993" cy="88416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6BAF32-BF32-4083-A72F-F8C87848F1CF}">
      <dsp:nvSpPr>
        <dsp:cNvPr id="0" name=""/>
        <dsp:cNvSpPr/>
      </dsp:nvSpPr>
      <dsp:spPr>
        <a:xfrm>
          <a:off x="121507" y="117889"/>
          <a:ext cx="1118515" cy="6483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F0788E-615E-4B66-B437-C901D9860EA8}">
      <dsp:nvSpPr>
        <dsp:cNvPr id="0" name=""/>
        <dsp:cNvSpPr/>
      </dsp:nvSpPr>
      <dsp:spPr>
        <a:xfrm rot="10800000">
          <a:off x="121507" y="884169"/>
          <a:ext cx="1118515" cy="1080651"/>
        </a:xfrm>
        <a:prstGeom prst="round2SameRect">
          <a:avLst>
            <a:gd name="adj1" fmla="val 10500"/>
            <a:gd name="adj2" fmla="val 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Финансово – экономическое управление администрации Анучинского муниципального округа</a:t>
          </a:r>
        </a:p>
      </dsp:txBody>
      <dsp:txXfrm rot="10800000">
        <a:off x="154741" y="884169"/>
        <a:ext cx="1052047" cy="1047417"/>
      </dsp:txXfrm>
    </dsp:sp>
    <dsp:sp modelId="{D62D0547-8ECB-45F7-8AD6-F733FFFD0E60}">
      <dsp:nvSpPr>
        <dsp:cNvPr id="0" name=""/>
        <dsp:cNvSpPr/>
      </dsp:nvSpPr>
      <dsp:spPr>
        <a:xfrm>
          <a:off x="1351874" y="117889"/>
          <a:ext cx="1118515" cy="6483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81246D-F41D-4C99-A3D7-9700A6D194FB}">
      <dsp:nvSpPr>
        <dsp:cNvPr id="0" name=""/>
        <dsp:cNvSpPr/>
      </dsp:nvSpPr>
      <dsp:spPr>
        <a:xfrm rot="10800000">
          <a:off x="1351874" y="884169"/>
          <a:ext cx="1118515" cy="1080651"/>
        </a:xfrm>
        <a:prstGeom prst="round2SameRect">
          <a:avLst>
            <a:gd name="adj1" fmla="val 10500"/>
            <a:gd name="adj2" fmla="val 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Органы муниципального финансового контроля</a:t>
          </a:r>
        </a:p>
      </dsp:txBody>
      <dsp:txXfrm rot="10800000">
        <a:off x="1385108" y="884169"/>
        <a:ext cx="1052047" cy="1047417"/>
      </dsp:txXfrm>
    </dsp:sp>
    <dsp:sp modelId="{A77E9EE2-3D21-4671-8AE2-532442681C48}">
      <dsp:nvSpPr>
        <dsp:cNvPr id="0" name=""/>
        <dsp:cNvSpPr/>
      </dsp:nvSpPr>
      <dsp:spPr>
        <a:xfrm>
          <a:off x="2685105" y="117889"/>
          <a:ext cx="1118515" cy="6483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10000" b="-1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971147-6F3A-46F1-84BB-D334D57821DA}">
      <dsp:nvSpPr>
        <dsp:cNvPr id="0" name=""/>
        <dsp:cNvSpPr/>
      </dsp:nvSpPr>
      <dsp:spPr>
        <a:xfrm rot="10800000">
          <a:off x="2582241" y="884169"/>
          <a:ext cx="1324243" cy="1080651"/>
        </a:xfrm>
        <a:prstGeom prst="round2SameRect">
          <a:avLst>
            <a:gd name="adj1" fmla="val 10500"/>
            <a:gd name="adj2" fmla="val 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администраторы (администраторы) доходов бюджета</a:t>
          </a:r>
        </a:p>
      </dsp:txBody>
      <dsp:txXfrm rot="10800000">
        <a:off x="2615475" y="884169"/>
        <a:ext cx="1257775" cy="10474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9FE530-D179-49FB-BE63-CF50DEC4B10D}">
      <dsp:nvSpPr>
        <dsp:cNvPr id="0" name=""/>
        <dsp:cNvSpPr/>
      </dsp:nvSpPr>
      <dsp:spPr>
        <a:xfrm>
          <a:off x="0" y="0"/>
          <a:ext cx="4027993" cy="88416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6BAF32-BF32-4083-A72F-F8C87848F1CF}">
      <dsp:nvSpPr>
        <dsp:cNvPr id="0" name=""/>
        <dsp:cNvSpPr/>
      </dsp:nvSpPr>
      <dsp:spPr>
        <a:xfrm>
          <a:off x="210024" y="117889"/>
          <a:ext cx="1013134" cy="6483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45000" b="-4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F0788E-615E-4B66-B437-C901D9860EA8}">
      <dsp:nvSpPr>
        <dsp:cNvPr id="0" name=""/>
        <dsp:cNvSpPr/>
      </dsp:nvSpPr>
      <dsp:spPr>
        <a:xfrm rot="10800000">
          <a:off x="121775" y="884169"/>
          <a:ext cx="1189632" cy="1080651"/>
        </a:xfrm>
        <a:prstGeom prst="round2SameRect">
          <a:avLst>
            <a:gd name="adj1" fmla="val 10500"/>
            <a:gd name="adj2" fmla="val 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администраторы (администраторы)источников финансирования дефицита бюджета</a:t>
          </a:r>
        </a:p>
      </dsp:txBody>
      <dsp:txXfrm rot="10800000">
        <a:off x="155009" y="884169"/>
        <a:ext cx="1123164" cy="1047417"/>
      </dsp:txXfrm>
    </dsp:sp>
    <dsp:sp modelId="{D62D0547-8ECB-45F7-8AD6-F733FFFD0E60}">
      <dsp:nvSpPr>
        <dsp:cNvPr id="0" name=""/>
        <dsp:cNvSpPr/>
      </dsp:nvSpPr>
      <dsp:spPr>
        <a:xfrm>
          <a:off x="1502505" y="117889"/>
          <a:ext cx="1013134" cy="6483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28000" b="-2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81246D-F41D-4C99-A3D7-9700A6D194FB}">
      <dsp:nvSpPr>
        <dsp:cNvPr id="0" name=""/>
        <dsp:cNvSpPr/>
      </dsp:nvSpPr>
      <dsp:spPr>
        <a:xfrm rot="10800000">
          <a:off x="1412721" y="884169"/>
          <a:ext cx="1192702" cy="1080651"/>
        </a:xfrm>
        <a:prstGeom prst="round2SameRect">
          <a:avLst>
            <a:gd name="adj1" fmla="val 10500"/>
            <a:gd name="adj2" fmla="val 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Главные распорядители (распорядители) бюджетных средств</a:t>
          </a:r>
        </a:p>
      </dsp:txBody>
      <dsp:txXfrm rot="10800000">
        <a:off x="1445955" y="884169"/>
        <a:ext cx="1126234" cy="1047417"/>
      </dsp:txXfrm>
    </dsp:sp>
    <dsp:sp modelId="{A77E9EE2-3D21-4671-8AE2-532442681C48}">
      <dsp:nvSpPr>
        <dsp:cNvPr id="0" name=""/>
        <dsp:cNvSpPr/>
      </dsp:nvSpPr>
      <dsp:spPr>
        <a:xfrm>
          <a:off x="2799910" y="117889"/>
          <a:ext cx="1013134" cy="64839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28000" b="-2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971147-6F3A-46F1-84BB-D334D57821DA}">
      <dsp:nvSpPr>
        <dsp:cNvPr id="0" name=""/>
        <dsp:cNvSpPr/>
      </dsp:nvSpPr>
      <dsp:spPr>
        <a:xfrm rot="10800000">
          <a:off x="2706737" y="884169"/>
          <a:ext cx="1199480" cy="1080651"/>
        </a:xfrm>
        <a:prstGeom prst="round2SameRect">
          <a:avLst>
            <a:gd name="adj1" fmla="val 10500"/>
            <a:gd name="adj2" fmla="val 0"/>
          </a:avLst>
        </a:prstGeom>
        <a:solidFill>
          <a:srgbClr val="FFFF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Получатели бюджетных средств</a:t>
          </a:r>
        </a:p>
      </dsp:txBody>
      <dsp:txXfrm rot="10800000">
        <a:off x="2739971" y="884169"/>
        <a:ext cx="1133012" cy="10474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CA40AD-6983-4570-B029-91AAC2715B00}">
      <dsp:nvSpPr>
        <dsp:cNvPr id="0" name=""/>
        <dsp:cNvSpPr/>
      </dsp:nvSpPr>
      <dsp:spPr>
        <a:xfrm>
          <a:off x="0" y="0"/>
          <a:ext cx="8128000" cy="112365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 об исполнении бюджета составляется в установленном порядке на основании сводной бюджетной отчетности соответствующих главных администраторов бюджетных средств за предыдущий финансовый год  до 1 апреля текущего финансового года  </a:t>
          </a:r>
        </a:p>
      </dsp:txBody>
      <dsp:txXfrm>
        <a:off x="1737965" y="0"/>
        <a:ext cx="6390034" cy="1123655"/>
      </dsp:txXfrm>
    </dsp:sp>
    <dsp:sp modelId="{DF4C75ED-08B2-48E0-953D-4D5BB6406999}">
      <dsp:nvSpPr>
        <dsp:cNvPr id="0" name=""/>
        <dsp:cNvSpPr/>
      </dsp:nvSpPr>
      <dsp:spPr>
        <a:xfrm>
          <a:off x="112365" y="112365"/>
          <a:ext cx="1625600" cy="89892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11000" r="-1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BAB7AD6-166C-4B6F-87B5-47514BD218D0}">
      <dsp:nvSpPr>
        <dsp:cNvPr id="0" name=""/>
        <dsp:cNvSpPr/>
      </dsp:nvSpPr>
      <dsp:spPr>
        <a:xfrm>
          <a:off x="0" y="1236021"/>
          <a:ext cx="8128000" cy="1123655"/>
        </a:xfrm>
        <a:prstGeom prst="roundRect">
          <a:avLst>
            <a:gd name="adj" fmla="val 10000"/>
          </a:avLst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Предоставление отчета об исполнении бюджета в контрольный орган для осуществления внешней проверки до 1 мая текущего финансового года</a:t>
          </a:r>
        </a:p>
      </dsp:txBody>
      <dsp:txXfrm>
        <a:off x="1737965" y="1236021"/>
        <a:ext cx="6390034" cy="1123655"/>
      </dsp:txXfrm>
    </dsp:sp>
    <dsp:sp modelId="{7B27FE99-7254-49D2-8E2A-DFEC99D98C7C}">
      <dsp:nvSpPr>
        <dsp:cNvPr id="0" name=""/>
        <dsp:cNvSpPr/>
      </dsp:nvSpPr>
      <dsp:spPr>
        <a:xfrm>
          <a:off x="112365" y="1348386"/>
          <a:ext cx="1625600" cy="89892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64DA9C5-E08E-48FB-A1FA-B09FB91B4A45}">
      <dsp:nvSpPr>
        <dsp:cNvPr id="0" name=""/>
        <dsp:cNvSpPr/>
      </dsp:nvSpPr>
      <dsp:spPr>
        <a:xfrm>
          <a:off x="0" y="2472042"/>
          <a:ext cx="8128000" cy="1123655"/>
        </a:xfrm>
        <a:prstGeom prst="roundRect">
          <a:avLst>
            <a:gd name="adj" fmla="val 10000"/>
          </a:avLst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публичных слушаний по проекту «Отчет об исполнении бюджета»</a:t>
          </a:r>
        </a:p>
      </dsp:txBody>
      <dsp:txXfrm>
        <a:off x="1737965" y="2472042"/>
        <a:ext cx="6390034" cy="1123655"/>
      </dsp:txXfrm>
    </dsp:sp>
    <dsp:sp modelId="{9A92528A-FE77-4960-9B7B-A18A909A282D}">
      <dsp:nvSpPr>
        <dsp:cNvPr id="0" name=""/>
        <dsp:cNvSpPr/>
      </dsp:nvSpPr>
      <dsp:spPr>
        <a:xfrm>
          <a:off x="112365" y="2584407"/>
          <a:ext cx="1625600" cy="89892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51342B7-35A6-4F7C-8228-05AF209D0098}">
      <dsp:nvSpPr>
        <dsp:cNvPr id="0" name=""/>
        <dsp:cNvSpPr/>
      </dsp:nvSpPr>
      <dsp:spPr>
        <a:xfrm>
          <a:off x="0" y="3708063"/>
          <a:ext cx="8128000" cy="1123655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rPr>
            <a:t>Предоставление отчета об исполнении бюджета и сопутствующих документов в Думу округа.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Отчет об исполнении бюджета утверждается решением Думы округа</a:t>
          </a:r>
          <a:endParaRPr kumimoji="0" lang="ru-RU" sz="1100" b="0" i="0" u="none" strike="noStrike" kern="1200" cap="none" spc="0" normalizeH="0" baseline="0" noProof="0" dirty="0">
            <a:ln>
              <a:noFill/>
            </a:ln>
            <a:solidFill>
              <a:schemeClr val="tx1">
                <a:lumMod val="95000"/>
                <a:lumOff val="5000"/>
              </a:schemeClr>
            </a:solidFill>
            <a:effectLst/>
            <a:uLnTx/>
            <a:uFillTx/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1737965" y="3708063"/>
        <a:ext cx="6390034" cy="1123655"/>
      </dsp:txXfrm>
    </dsp:sp>
    <dsp:sp modelId="{8517F516-0E08-4D6C-8BD9-0F0AC0331CF5}">
      <dsp:nvSpPr>
        <dsp:cNvPr id="0" name=""/>
        <dsp:cNvSpPr/>
      </dsp:nvSpPr>
      <dsp:spPr>
        <a:xfrm>
          <a:off x="112365" y="3820429"/>
          <a:ext cx="1625600" cy="89892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rcRect/>
          <a:stretch>
            <a:fillRect t="-64000" b="-64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C9C777-0817-47A4-A669-547425E7E7B1}">
      <dsp:nvSpPr>
        <dsp:cNvPr id="0" name=""/>
        <dsp:cNvSpPr/>
      </dsp:nvSpPr>
      <dsp:spPr>
        <a:xfrm>
          <a:off x="162979" y="1255"/>
          <a:ext cx="3079971" cy="754820"/>
        </a:xfrm>
        <a:prstGeom prst="roundRect">
          <a:avLst>
            <a:gd name="adj" fmla="val 10000"/>
          </a:avLst>
        </a:prstGeom>
        <a:solidFill>
          <a:srgbClr val="DBF61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Дотации</a:t>
          </a:r>
        </a:p>
      </dsp:txBody>
      <dsp:txXfrm>
        <a:off x="185087" y="23363"/>
        <a:ext cx="3035755" cy="710604"/>
      </dsp:txXfrm>
    </dsp:sp>
    <dsp:sp modelId="{D887B432-965B-4C12-8A25-45DB5F53C435}">
      <dsp:nvSpPr>
        <dsp:cNvPr id="0" name=""/>
        <dsp:cNvSpPr/>
      </dsp:nvSpPr>
      <dsp:spPr>
        <a:xfrm>
          <a:off x="162979" y="891943"/>
          <a:ext cx="754820" cy="754820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rcRect/>
          <a:stretch>
            <a:fillRect l="-25000" r="-25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837004-12BB-4D37-A555-E8EB259AC879}">
      <dsp:nvSpPr>
        <dsp:cNvPr id="0" name=""/>
        <dsp:cNvSpPr/>
      </dsp:nvSpPr>
      <dsp:spPr>
        <a:xfrm>
          <a:off x="963089" y="891943"/>
          <a:ext cx="2279861" cy="754820"/>
        </a:xfrm>
        <a:prstGeom prst="roundRect">
          <a:avLst>
            <a:gd name="adj" fmla="val 16670"/>
          </a:avLst>
        </a:prstGeom>
        <a:solidFill>
          <a:srgbClr val="DBF61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выравнивание бюджетной обеспеченности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86767408,00 руб.</a:t>
          </a:r>
        </a:p>
      </dsp:txBody>
      <dsp:txXfrm>
        <a:off x="999943" y="928797"/>
        <a:ext cx="2206153" cy="681112"/>
      </dsp:txXfrm>
    </dsp:sp>
    <dsp:sp modelId="{2BFEE5AA-D80C-4D82-A7A5-7BBD6BDE9E36}">
      <dsp:nvSpPr>
        <dsp:cNvPr id="0" name=""/>
        <dsp:cNvSpPr/>
      </dsp:nvSpPr>
      <dsp:spPr>
        <a:xfrm>
          <a:off x="162979" y="1737343"/>
          <a:ext cx="754820" cy="754820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2"/>
          <a:srcRect/>
          <a:stretch>
            <a:fillRect l="-29000" r="-29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4B965D-6C99-4714-BC1F-AE94B9840661}">
      <dsp:nvSpPr>
        <dsp:cNvPr id="0" name=""/>
        <dsp:cNvSpPr/>
      </dsp:nvSpPr>
      <dsp:spPr>
        <a:xfrm>
          <a:off x="963089" y="1737343"/>
          <a:ext cx="2279861" cy="754820"/>
        </a:xfrm>
        <a:prstGeom prst="roundRect">
          <a:avLst>
            <a:gd name="adj" fmla="val 16670"/>
          </a:avLst>
        </a:prstGeom>
        <a:solidFill>
          <a:srgbClr val="DBF61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поддержку мер по обеспечению сбалансированности бюджетов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1549800,00 руб.</a:t>
          </a:r>
        </a:p>
      </dsp:txBody>
      <dsp:txXfrm>
        <a:off x="999943" y="1774197"/>
        <a:ext cx="2206153" cy="681112"/>
      </dsp:txXfrm>
    </dsp:sp>
    <dsp:sp modelId="{98BB9C72-5D83-47BE-9757-F8B38078F97E}">
      <dsp:nvSpPr>
        <dsp:cNvPr id="0" name=""/>
        <dsp:cNvSpPr/>
      </dsp:nvSpPr>
      <dsp:spPr>
        <a:xfrm>
          <a:off x="162979" y="2582742"/>
          <a:ext cx="754820" cy="754820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3"/>
          <a:srcRect/>
          <a:stretch>
            <a:fillRect l="-40000" r="-40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C2F409C-2752-4B57-A249-AF8E28B10E65}">
      <dsp:nvSpPr>
        <dsp:cNvPr id="0" name=""/>
        <dsp:cNvSpPr/>
      </dsp:nvSpPr>
      <dsp:spPr>
        <a:xfrm>
          <a:off x="963089" y="2582742"/>
          <a:ext cx="2279861" cy="754820"/>
        </a:xfrm>
        <a:prstGeom prst="roundRect">
          <a:avLst>
            <a:gd name="adj" fmla="val 16670"/>
          </a:avLst>
        </a:prstGeom>
        <a:solidFill>
          <a:srgbClr val="DBF61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дотации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28439739,24 руб.</a:t>
          </a:r>
        </a:p>
      </dsp:txBody>
      <dsp:txXfrm>
        <a:off x="999943" y="2619596"/>
        <a:ext cx="2206153" cy="6811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7E394-210C-4EBF-B76E-2871C3509524}">
      <dsp:nvSpPr>
        <dsp:cNvPr id="0" name=""/>
        <dsp:cNvSpPr/>
      </dsp:nvSpPr>
      <dsp:spPr>
        <a:xfrm>
          <a:off x="2695454" y="1943"/>
          <a:ext cx="1969310" cy="89068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реализацию мероприятий по обеспечению жильем молодых семей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2356560,00 руб.</a:t>
          </a:r>
        </a:p>
      </dsp:txBody>
      <dsp:txXfrm>
        <a:off x="2695454" y="1943"/>
        <a:ext cx="1969310" cy="890687"/>
      </dsp:txXfrm>
    </dsp:sp>
    <dsp:sp modelId="{79A86345-4BE7-4800-B0FD-83F1E27789DB}">
      <dsp:nvSpPr>
        <dsp:cNvPr id="0" name=""/>
        <dsp:cNvSpPr/>
      </dsp:nvSpPr>
      <dsp:spPr>
        <a:xfrm>
          <a:off x="1725495" y="1943"/>
          <a:ext cx="881780" cy="890687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l="-17000" r="-17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74687E-E764-4CDB-9D11-200E7039C7A9}">
      <dsp:nvSpPr>
        <dsp:cNvPr id="0" name=""/>
        <dsp:cNvSpPr/>
      </dsp:nvSpPr>
      <dsp:spPr>
        <a:xfrm>
          <a:off x="1725495" y="1039594"/>
          <a:ext cx="1969310" cy="89068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развитие сети учреждений культурно-досугового типа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16026952,80 руб.</a:t>
          </a:r>
        </a:p>
      </dsp:txBody>
      <dsp:txXfrm>
        <a:off x="1725495" y="1039594"/>
        <a:ext cx="1969310" cy="890687"/>
      </dsp:txXfrm>
    </dsp:sp>
    <dsp:sp modelId="{9C22F216-1585-4870-9818-F409FD4BFF8A}">
      <dsp:nvSpPr>
        <dsp:cNvPr id="0" name=""/>
        <dsp:cNvSpPr/>
      </dsp:nvSpPr>
      <dsp:spPr>
        <a:xfrm>
          <a:off x="3782983" y="1039594"/>
          <a:ext cx="881780" cy="890687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17000" r="-17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C66361-AB2A-40C1-A7F5-B7616270D5C1}">
      <dsp:nvSpPr>
        <dsp:cNvPr id="0" name=""/>
        <dsp:cNvSpPr/>
      </dsp:nvSpPr>
      <dsp:spPr>
        <a:xfrm>
          <a:off x="2695454" y="2077246"/>
          <a:ext cx="1969310" cy="89068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поддержку отрасли культуры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1273913,69 руб.</a:t>
          </a:r>
        </a:p>
      </dsp:txBody>
      <dsp:txXfrm>
        <a:off x="2695454" y="2077246"/>
        <a:ext cx="1969310" cy="890687"/>
      </dsp:txXfrm>
    </dsp:sp>
    <dsp:sp modelId="{E13EC2F8-16FE-4535-8D3F-55BA651D164D}">
      <dsp:nvSpPr>
        <dsp:cNvPr id="0" name=""/>
        <dsp:cNvSpPr/>
      </dsp:nvSpPr>
      <dsp:spPr>
        <a:xfrm>
          <a:off x="1725495" y="2077246"/>
          <a:ext cx="881780" cy="890687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31000" r="-31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AB91673-942D-48F8-A96C-59DA29C69033}">
      <dsp:nvSpPr>
        <dsp:cNvPr id="0" name=""/>
        <dsp:cNvSpPr/>
      </dsp:nvSpPr>
      <dsp:spPr>
        <a:xfrm>
          <a:off x="1725495" y="3114897"/>
          <a:ext cx="1969310" cy="890687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субсидии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52409307,62 руб.</a:t>
          </a:r>
        </a:p>
      </dsp:txBody>
      <dsp:txXfrm>
        <a:off x="1725495" y="3114897"/>
        <a:ext cx="1969310" cy="890687"/>
      </dsp:txXfrm>
    </dsp:sp>
    <dsp:sp modelId="{7932A458-6EE8-4006-918F-CDDF30F8B373}">
      <dsp:nvSpPr>
        <dsp:cNvPr id="0" name=""/>
        <dsp:cNvSpPr/>
      </dsp:nvSpPr>
      <dsp:spPr>
        <a:xfrm>
          <a:off x="3782983" y="3114897"/>
          <a:ext cx="881780" cy="890687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l="-4000" r="-4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BDB64F-AAA9-4004-A3CF-F5039A738DBA}">
      <dsp:nvSpPr>
        <dsp:cNvPr id="0" name=""/>
        <dsp:cNvSpPr/>
      </dsp:nvSpPr>
      <dsp:spPr>
        <a:xfrm>
          <a:off x="0" y="787660"/>
          <a:ext cx="5216087" cy="865561"/>
        </a:xfrm>
        <a:prstGeom prst="roundRect">
          <a:avLst>
            <a:gd name="adj" fmla="val 10000"/>
          </a:avLst>
        </a:prstGeom>
        <a:solidFill>
          <a:srgbClr val="FFCCFF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b="1" kern="12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Иные межбюджетные трансферты</a:t>
          </a:r>
        </a:p>
      </dsp:txBody>
      <dsp:txXfrm>
        <a:off x="25351" y="813011"/>
        <a:ext cx="5165385" cy="814859"/>
      </dsp:txXfrm>
    </dsp:sp>
    <dsp:sp modelId="{3B46CCC4-E4F1-473E-8077-46B6C3BE8E9F}">
      <dsp:nvSpPr>
        <dsp:cNvPr id="0" name=""/>
        <dsp:cNvSpPr/>
      </dsp:nvSpPr>
      <dsp:spPr>
        <a:xfrm>
          <a:off x="0" y="1809023"/>
          <a:ext cx="865561" cy="865561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78CD8F-7DF9-4E7C-842B-5D42518BEC71}">
      <dsp:nvSpPr>
        <dsp:cNvPr id="0" name=""/>
        <dsp:cNvSpPr/>
      </dsp:nvSpPr>
      <dsp:spPr>
        <a:xfrm>
          <a:off x="917494" y="1809023"/>
          <a:ext cx="4298593" cy="865561"/>
        </a:xfrm>
        <a:prstGeom prst="roundRect">
          <a:avLst>
            <a:gd name="adj" fmla="val 16670"/>
          </a:avLst>
        </a:prstGeom>
        <a:solidFill>
          <a:srgbClr val="FFCCFF"/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Ежемесячное денежное вознаграждение за классное руководство педагогическим работникам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11770433,24 руб.</a:t>
          </a:r>
        </a:p>
      </dsp:txBody>
      <dsp:txXfrm>
        <a:off x="959755" y="1851284"/>
        <a:ext cx="4214071" cy="78103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94617-8C6B-4579-871B-F786E6AEC3FC}">
      <dsp:nvSpPr>
        <dsp:cNvPr id="0" name=""/>
        <dsp:cNvSpPr/>
      </dsp:nvSpPr>
      <dsp:spPr>
        <a:xfrm rot="5400000">
          <a:off x="1950015" y="-32831"/>
          <a:ext cx="1279235" cy="1502417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Получение общедоступного и бесплатного образования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178777632,81 руб.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088827" y="291966"/>
        <a:ext cx="1001611" cy="852823"/>
      </dsp:txXfrm>
    </dsp:sp>
    <dsp:sp modelId="{3E93FC30-A29C-4AD7-89CF-5A02A23CF393}">
      <dsp:nvSpPr>
        <dsp:cNvPr id="0" name=""/>
        <dsp:cNvSpPr/>
      </dsp:nvSpPr>
      <dsp:spPr>
        <a:xfrm>
          <a:off x="3179872" y="334606"/>
          <a:ext cx="1427626" cy="767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82018EF-BE60-4617-91FD-AA5321FC564D}">
      <dsp:nvSpPr>
        <dsp:cNvPr id="0" name=""/>
        <dsp:cNvSpPr/>
      </dsp:nvSpPr>
      <dsp:spPr>
        <a:xfrm rot="5400000">
          <a:off x="641793" y="168331"/>
          <a:ext cx="1279235" cy="1112935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 rot="-5400000">
        <a:off x="898375" y="284530"/>
        <a:ext cx="766071" cy="880540"/>
      </dsp:txXfrm>
    </dsp:sp>
    <dsp:sp modelId="{EFBFB947-E303-4772-ABFE-7A5B6D1C9063}">
      <dsp:nvSpPr>
        <dsp:cNvPr id="0" name=""/>
        <dsp:cNvSpPr/>
      </dsp:nvSpPr>
      <dsp:spPr>
        <a:xfrm rot="5400000">
          <a:off x="1346727" y="1086761"/>
          <a:ext cx="1279235" cy="1434862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и обеспечение оздоровления и отдыха детей 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1388076,70 руб.</a:t>
          </a:r>
        </a:p>
      </dsp:txBody>
      <dsp:txXfrm rot="-5400000">
        <a:off x="1508058" y="1377780"/>
        <a:ext cx="956574" cy="852823"/>
      </dsp:txXfrm>
    </dsp:sp>
    <dsp:sp modelId="{F597EDC5-55CC-43B9-A4A6-DC7767A9D1BA}">
      <dsp:nvSpPr>
        <dsp:cNvPr id="0" name=""/>
        <dsp:cNvSpPr/>
      </dsp:nvSpPr>
      <dsp:spPr>
        <a:xfrm>
          <a:off x="2250" y="1420422"/>
          <a:ext cx="1381574" cy="767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9F7A1C-6AA5-4F2C-A2C8-2DCC806F3DAF}">
      <dsp:nvSpPr>
        <dsp:cNvPr id="0" name=""/>
        <dsp:cNvSpPr/>
      </dsp:nvSpPr>
      <dsp:spPr>
        <a:xfrm rot="5400000">
          <a:off x="2601828" y="1247725"/>
          <a:ext cx="1279235" cy="1112935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"/>
          <a:srcRect/>
          <a:stretch>
            <a:fillRect l="-16000" r="-1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 rot="-5400000">
        <a:off x="2858410" y="1363924"/>
        <a:ext cx="766071" cy="880540"/>
      </dsp:txXfrm>
    </dsp:sp>
    <dsp:sp modelId="{778ED261-2EF5-4D25-9D78-AA2A951995C9}">
      <dsp:nvSpPr>
        <dsp:cNvPr id="0" name=""/>
        <dsp:cNvSpPr/>
      </dsp:nvSpPr>
      <dsp:spPr>
        <a:xfrm rot="5400000">
          <a:off x="1950015" y="2176750"/>
          <a:ext cx="1279235" cy="1426515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мер социальной поддержки педагогическим работникам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1011732,14 руб.</a:t>
          </a:r>
        </a:p>
      </dsp:txBody>
      <dsp:txXfrm rot="-5400000">
        <a:off x="2114128" y="2463596"/>
        <a:ext cx="951010" cy="852823"/>
      </dsp:txXfrm>
    </dsp:sp>
    <dsp:sp modelId="{70A5D8D1-C5B2-4D6D-BD61-62A50C6708F6}">
      <dsp:nvSpPr>
        <dsp:cNvPr id="0" name=""/>
        <dsp:cNvSpPr/>
      </dsp:nvSpPr>
      <dsp:spPr>
        <a:xfrm>
          <a:off x="3179872" y="2506237"/>
          <a:ext cx="1427626" cy="767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ACA9C5-3A65-4791-93E4-1A974A701515}">
      <dsp:nvSpPr>
        <dsp:cNvPr id="0" name=""/>
        <dsp:cNvSpPr/>
      </dsp:nvSpPr>
      <dsp:spPr>
        <a:xfrm rot="5400000">
          <a:off x="694913" y="2333540"/>
          <a:ext cx="1279235" cy="1112935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rcRect/>
          <a:stretch>
            <a:fillRect l="-17000" r="-1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 rot="-5400000">
        <a:off x="951495" y="2449739"/>
        <a:ext cx="766071" cy="880540"/>
      </dsp:txXfrm>
    </dsp:sp>
    <dsp:sp modelId="{7CF9E581-7D32-4654-A3FD-663880BB01A6}">
      <dsp:nvSpPr>
        <dsp:cNvPr id="0" name=""/>
        <dsp:cNvSpPr/>
      </dsp:nvSpPr>
      <dsp:spPr>
        <a:xfrm rot="5400000">
          <a:off x="1346727" y="3262565"/>
          <a:ext cx="1279235" cy="1426515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бесплатным питанием детей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11761895 руб.</a:t>
          </a:r>
        </a:p>
      </dsp:txBody>
      <dsp:txXfrm rot="-5400000">
        <a:off x="1510840" y="3549411"/>
        <a:ext cx="951010" cy="852823"/>
      </dsp:txXfrm>
    </dsp:sp>
    <dsp:sp modelId="{7DB4420C-2457-407D-87E8-3E4F7D157D54}">
      <dsp:nvSpPr>
        <dsp:cNvPr id="0" name=""/>
        <dsp:cNvSpPr/>
      </dsp:nvSpPr>
      <dsp:spPr>
        <a:xfrm>
          <a:off x="2250" y="3592052"/>
          <a:ext cx="1381574" cy="767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A17251-7165-49B0-865C-BB4C1B7CDBC0}">
      <dsp:nvSpPr>
        <dsp:cNvPr id="0" name=""/>
        <dsp:cNvSpPr/>
      </dsp:nvSpPr>
      <dsp:spPr>
        <a:xfrm rot="5400000">
          <a:off x="2495565" y="3419355"/>
          <a:ext cx="1279235" cy="1112935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4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 rot="-5400000">
        <a:off x="2752147" y="3535554"/>
        <a:ext cx="766071" cy="880540"/>
      </dsp:txXfrm>
    </dsp:sp>
    <dsp:sp modelId="{7D65395C-8B3E-414D-91FE-E9EFA752FD07}">
      <dsp:nvSpPr>
        <dsp:cNvPr id="0" name=""/>
        <dsp:cNvSpPr/>
      </dsp:nvSpPr>
      <dsp:spPr>
        <a:xfrm rot="5400000">
          <a:off x="2178600" y="4178110"/>
          <a:ext cx="1279235" cy="1736968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Компенсация части родительской платы за присмотр и уход за детьми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1679639,74 руб.</a:t>
          </a:r>
        </a:p>
      </dsp:txBody>
      <dsp:txXfrm rot="-5400000">
        <a:off x="2239229" y="4620182"/>
        <a:ext cx="1157978" cy="852823"/>
      </dsp:txXfrm>
    </dsp:sp>
    <dsp:sp modelId="{52302B7C-9631-4778-8952-D310AE99739E}">
      <dsp:nvSpPr>
        <dsp:cNvPr id="0" name=""/>
        <dsp:cNvSpPr/>
      </dsp:nvSpPr>
      <dsp:spPr>
        <a:xfrm>
          <a:off x="3179872" y="4677867"/>
          <a:ext cx="1427626" cy="767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FF894F-78CF-4833-B0C8-85C18EB05130}">
      <dsp:nvSpPr>
        <dsp:cNvPr id="0" name=""/>
        <dsp:cNvSpPr/>
      </dsp:nvSpPr>
      <dsp:spPr>
        <a:xfrm rot="5400000">
          <a:off x="694913" y="4435896"/>
          <a:ext cx="1279235" cy="1251484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5"/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 rot="-5400000">
        <a:off x="915106" y="4632914"/>
        <a:ext cx="838848" cy="85744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AF1A0B-10D1-425E-8DD2-73B598EB4A5B}">
      <dsp:nvSpPr>
        <dsp:cNvPr id="0" name=""/>
        <dsp:cNvSpPr/>
      </dsp:nvSpPr>
      <dsp:spPr>
        <a:xfrm>
          <a:off x="-4027503" y="309603"/>
          <a:ext cx="4799460" cy="4799460"/>
        </a:xfrm>
        <a:prstGeom prst="blockArc">
          <a:avLst>
            <a:gd name="adj1" fmla="val 18900000"/>
            <a:gd name="adj2" fmla="val 2700000"/>
            <a:gd name="adj3" fmla="val 45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2FB0CF-7B7B-4D75-8FA9-6F4E8A398F3E}">
      <dsp:nvSpPr>
        <dsp:cNvPr id="0" name=""/>
        <dsp:cNvSpPr/>
      </dsp:nvSpPr>
      <dsp:spPr>
        <a:xfrm>
          <a:off x="463614" y="1002097"/>
          <a:ext cx="2306680" cy="920762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625" tIns="25400" rIns="25400" bIns="254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детей – сирот и детей, оставшихся без попечения родителей жилыми помещениями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4913057,87 руб.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3614" y="1002097"/>
        <a:ext cx="2306680" cy="920762"/>
      </dsp:txXfrm>
    </dsp:sp>
    <dsp:sp modelId="{781F3511-6D5E-4784-B460-113CD41F8E2B}">
      <dsp:nvSpPr>
        <dsp:cNvPr id="0" name=""/>
        <dsp:cNvSpPr/>
      </dsp:nvSpPr>
      <dsp:spPr>
        <a:xfrm>
          <a:off x="35690" y="1032117"/>
          <a:ext cx="890747" cy="890747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l="-10000" r="-10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DB917F-415A-4E2A-A5A5-47D7EA92663C}">
      <dsp:nvSpPr>
        <dsp:cNvPr id="0" name=""/>
        <dsp:cNvSpPr/>
      </dsp:nvSpPr>
      <dsp:spPr>
        <a:xfrm>
          <a:off x="755468" y="2109831"/>
          <a:ext cx="2047651" cy="1199003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625" tIns="25400" rIns="25400" bIns="254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поддержка детей, оставшихся без попечения родителей и лиц, принявших на воспитание в семью детей, оставшихся без попечения родителей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18142863,60 руб.</a:t>
          </a:r>
        </a:p>
      </dsp:txBody>
      <dsp:txXfrm>
        <a:off x="755468" y="2109831"/>
        <a:ext cx="2047651" cy="1199003"/>
      </dsp:txXfrm>
    </dsp:sp>
    <dsp:sp modelId="{FA7B652E-3E3D-4568-9A77-39D19851AA31}">
      <dsp:nvSpPr>
        <dsp:cNvPr id="0" name=""/>
        <dsp:cNvSpPr/>
      </dsp:nvSpPr>
      <dsp:spPr>
        <a:xfrm>
          <a:off x="310094" y="2263959"/>
          <a:ext cx="890747" cy="890747"/>
        </a:xfrm>
        <a:prstGeom prst="ellipse">
          <a:avLst/>
        </a:prstGeom>
        <a:blipFill rotWithShape="0">
          <a:blip xmlns:r="http://schemas.openxmlformats.org/officeDocument/2006/relationships" r:embed="rId2"/>
          <a:srcRect/>
          <a:stretch>
            <a:fillRect l="-10000" r="-10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AE3259-9F7B-4FC6-B85A-DA08D9B64F31}">
      <dsp:nvSpPr>
        <dsp:cNvPr id="0" name=""/>
        <dsp:cNvSpPr/>
      </dsp:nvSpPr>
      <dsp:spPr>
        <a:xfrm>
          <a:off x="496438" y="3383561"/>
          <a:ext cx="2306680" cy="789337"/>
        </a:xfrm>
        <a:prstGeom prst="rect">
          <a:avLst/>
        </a:prstGeom>
        <a:solidFill>
          <a:schemeClr val="accent6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5625" tIns="25400" rIns="25400" bIns="254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реализацию полномочий органов опеки и попечительства в отношении несовершеннолетних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1950219 руб.</a:t>
          </a:r>
        </a:p>
      </dsp:txBody>
      <dsp:txXfrm>
        <a:off x="496438" y="3383561"/>
        <a:ext cx="2306680" cy="789337"/>
      </dsp:txXfrm>
    </dsp:sp>
    <dsp:sp modelId="{9884F8C8-79F3-467A-84FE-C282BBA0F9A0}">
      <dsp:nvSpPr>
        <dsp:cNvPr id="0" name=""/>
        <dsp:cNvSpPr/>
      </dsp:nvSpPr>
      <dsp:spPr>
        <a:xfrm>
          <a:off x="51064" y="3332856"/>
          <a:ext cx="890747" cy="890747"/>
        </a:xfrm>
        <a:prstGeom prst="ellipse">
          <a:avLst/>
        </a:prstGeom>
        <a:blipFill rotWithShape="0">
          <a:blip xmlns:r="http://schemas.openxmlformats.org/officeDocument/2006/relationships" r:embed="rId3"/>
          <a:srcRect/>
          <a:stretch>
            <a:fillRect l="-26000" r="-26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8FDD2-67F6-4F24-844E-A248B5CC38CD}">
      <dsp:nvSpPr>
        <dsp:cNvPr id="0" name=""/>
        <dsp:cNvSpPr/>
      </dsp:nvSpPr>
      <dsp:spPr>
        <a:xfrm>
          <a:off x="138283" y="589977"/>
          <a:ext cx="967572" cy="96757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C84C6C-C209-4024-82BC-8815E330D472}">
      <dsp:nvSpPr>
        <dsp:cNvPr id="0" name=""/>
        <dsp:cNvSpPr/>
      </dsp:nvSpPr>
      <dsp:spPr>
        <a:xfrm>
          <a:off x="0" y="1612556"/>
          <a:ext cx="1239828" cy="967572"/>
        </a:xfrm>
        <a:prstGeom prst="roundRect">
          <a:avLst>
            <a:gd name="adj" fmla="val 10000"/>
          </a:avLst>
        </a:prstGeom>
        <a:solidFill>
          <a:srgbClr val="10E7F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полномочий по государственному управлению охраной труда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909860 руб.</a:t>
          </a:r>
        </a:p>
      </dsp:txBody>
      <dsp:txXfrm>
        <a:off x="28339" y="1640895"/>
        <a:ext cx="1183150" cy="910894"/>
      </dsp:txXfrm>
    </dsp:sp>
    <dsp:sp modelId="{C2CB3A5C-13A0-4C78-92AA-9E6187D62DB3}">
      <dsp:nvSpPr>
        <dsp:cNvPr id="0" name=""/>
        <dsp:cNvSpPr/>
      </dsp:nvSpPr>
      <dsp:spPr>
        <a:xfrm rot="20833810">
          <a:off x="1236298" y="802955"/>
          <a:ext cx="135467" cy="2324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1236801" y="853945"/>
        <a:ext cx="94827" cy="139496"/>
      </dsp:txXfrm>
    </dsp:sp>
    <dsp:sp modelId="{BF3D0C37-6B42-4AA0-A0D2-CE64B3C93B58}">
      <dsp:nvSpPr>
        <dsp:cNvPr id="0" name=""/>
        <dsp:cNvSpPr/>
      </dsp:nvSpPr>
      <dsp:spPr>
        <a:xfrm>
          <a:off x="1483334" y="285133"/>
          <a:ext cx="967572" cy="96757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93685D-2D98-4243-836C-4836C0E1ABAF}">
      <dsp:nvSpPr>
        <dsp:cNvPr id="0" name=""/>
        <dsp:cNvSpPr/>
      </dsp:nvSpPr>
      <dsp:spPr>
        <a:xfrm>
          <a:off x="1439571" y="1221550"/>
          <a:ext cx="1114101" cy="1425389"/>
        </a:xfrm>
        <a:prstGeom prst="roundRect">
          <a:avLst>
            <a:gd name="adj" fmla="val 10000"/>
          </a:avLst>
        </a:prstGeom>
        <a:solidFill>
          <a:srgbClr val="10E7F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первичного воинского учета на территориях, где отсутствуют военные комиссариаты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1100382 руб.</a:t>
          </a:r>
        </a:p>
      </dsp:txBody>
      <dsp:txXfrm>
        <a:off x="1472202" y="1254181"/>
        <a:ext cx="1048839" cy="1360127"/>
      </dsp:txXfrm>
    </dsp:sp>
    <dsp:sp modelId="{3E3832CD-C1DD-44E8-A0A3-C946BD4673B6}">
      <dsp:nvSpPr>
        <dsp:cNvPr id="0" name=""/>
        <dsp:cNvSpPr/>
      </dsp:nvSpPr>
      <dsp:spPr>
        <a:xfrm rot="493776">
          <a:off x="2641807" y="764273"/>
          <a:ext cx="193895" cy="23249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2642106" y="806609"/>
        <a:ext cx="135727" cy="139496"/>
      </dsp:txXfrm>
    </dsp:sp>
    <dsp:sp modelId="{E4795CD7-3FDA-4843-BB9A-0E5F44F66EFE}">
      <dsp:nvSpPr>
        <dsp:cNvPr id="0" name=""/>
        <dsp:cNvSpPr/>
      </dsp:nvSpPr>
      <dsp:spPr>
        <a:xfrm>
          <a:off x="2999190" y="504371"/>
          <a:ext cx="967572" cy="96757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32000" r="-3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E3F9A3-B723-4CBD-AF01-2C1C0B1606E7}">
      <dsp:nvSpPr>
        <dsp:cNvPr id="0" name=""/>
        <dsp:cNvSpPr/>
      </dsp:nvSpPr>
      <dsp:spPr>
        <a:xfrm>
          <a:off x="2886106" y="1363623"/>
          <a:ext cx="1163670" cy="1322458"/>
        </a:xfrm>
        <a:prstGeom prst="roundRect">
          <a:avLst>
            <a:gd name="adj" fmla="val 10000"/>
          </a:avLst>
        </a:prstGeom>
        <a:solidFill>
          <a:srgbClr val="10E7F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Осуществление полномочий по составлению (изменению) списков кандидатов в присяжные заседатели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123474 руб.</a:t>
          </a:r>
        </a:p>
      </dsp:txBody>
      <dsp:txXfrm>
        <a:off x="2920189" y="1397706"/>
        <a:ext cx="1095504" cy="125429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8FDD2-67F6-4F24-844E-A248B5CC38CD}">
      <dsp:nvSpPr>
        <dsp:cNvPr id="0" name=""/>
        <dsp:cNvSpPr/>
      </dsp:nvSpPr>
      <dsp:spPr>
        <a:xfrm>
          <a:off x="138883" y="657304"/>
          <a:ext cx="982486" cy="98248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2000" r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C84C6C-C209-4024-82BC-8815E330D472}">
      <dsp:nvSpPr>
        <dsp:cNvPr id="0" name=""/>
        <dsp:cNvSpPr/>
      </dsp:nvSpPr>
      <dsp:spPr>
        <a:xfrm>
          <a:off x="87210" y="1694928"/>
          <a:ext cx="1128199" cy="663434"/>
        </a:xfrm>
        <a:prstGeom prst="roundRect">
          <a:avLst>
            <a:gd name="adj" fmla="val 10000"/>
          </a:avLst>
        </a:prstGeom>
        <a:solidFill>
          <a:srgbClr val="10E7F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Единая субвенция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2043385 руб.</a:t>
          </a:r>
        </a:p>
      </dsp:txBody>
      <dsp:txXfrm>
        <a:off x="106641" y="1714359"/>
        <a:ext cx="1089337" cy="624572"/>
      </dsp:txXfrm>
    </dsp:sp>
    <dsp:sp modelId="{C2CB3A5C-13A0-4C78-92AA-9E6187D62DB3}">
      <dsp:nvSpPr>
        <dsp:cNvPr id="0" name=""/>
        <dsp:cNvSpPr/>
      </dsp:nvSpPr>
      <dsp:spPr>
        <a:xfrm rot="21379666">
          <a:off x="1238397" y="987702"/>
          <a:ext cx="117388" cy="2360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/>
        </a:p>
      </dsp:txBody>
      <dsp:txXfrm>
        <a:off x="1238433" y="1036045"/>
        <a:ext cx="82172" cy="141647"/>
      </dsp:txXfrm>
    </dsp:sp>
    <dsp:sp modelId="{BF3D0C37-6B42-4AA0-A0D2-CE64B3C93B58}">
      <dsp:nvSpPr>
        <dsp:cNvPr id="0" name=""/>
        <dsp:cNvSpPr/>
      </dsp:nvSpPr>
      <dsp:spPr>
        <a:xfrm>
          <a:off x="1456078" y="572766"/>
          <a:ext cx="982486" cy="98248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l="-39000" r="-3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93685D-2D98-4243-836C-4836C0E1ABAF}">
      <dsp:nvSpPr>
        <dsp:cNvPr id="0" name=""/>
        <dsp:cNvSpPr/>
      </dsp:nvSpPr>
      <dsp:spPr>
        <a:xfrm>
          <a:off x="1394859" y="1624420"/>
          <a:ext cx="1131274" cy="906599"/>
        </a:xfrm>
        <a:prstGeom prst="roundRect">
          <a:avLst>
            <a:gd name="adj" fmla="val 10000"/>
          </a:avLst>
        </a:prstGeom>
        <a:solidFill>
          <a:srgbClr val="10E7F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 государственную регистрацию актов гражданского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1132223 руб.</a:t>
          </a:r>
        </a:p>
      </dsp:txBody>
      <dsp:txXfrm>
        <a:off x="1421412" y="1650973"/>
        <a:ext cx="1078168" cy="853493"/>
      </dsp:txXfrm>
    </dsp:sp>
    <dsp:sp modelId="{3E3832CD-C1DD-44E8-A0A3-C946BD4673B6}">
      <dsp:nvSpPr>
        <dsp:cNvPr id="0" name=""/>
        <dsp:cNvSpPr/>
      </dsp:nvSpPr>
      <dsp:spPr>
        <a:xfrm rot="149693">
          <a:off x="2627459" y="979726"/>
          <a:ext cx="189163" cy="236077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/>
        </a:p>
      </dsp:txBody>
      <dsp:txXfrm>
        <a:off x="2627486" y="1025706"/>
        <a:ext cx="132414" cy="141647"/>
      </dsp:txXfrm>
    </dsp:sp>
    <dsp:sp modelId="{E4795CD7-3FDA-4843-BB9A-0E5F44F66EFE}">
      <dsp:nvSpPr>
        <dsp:cNvPr id="0" name=""/>
        <dsp:cNvSpPr/>
      </dsp:nvSpPr>
      <dsp:spPr>
        <a:xfrm>
          <a:off x="2978518" y="639101"/>
          <a:ext cx="982486" cy="98248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40000" r="-40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E3F9A3-B723-4CBD-AF01-2C1C0B1606E7}">
      <dsp:nvSpPr>
        <dsp:cNvPr id="0" name=""/>
        <dsp:cNvSpPr/>
      </dsp:nvSpPr>
      <dsp:spPr>
        <a:xfrm>
          <a:off x="2845368" y="1652187"/>
          <a:ext cx="1181607" cy="748900"/>
        </a:xfrm>
        <a:prstGeom prst="roundRect">
          <a:avLst>
            <a:gd name="adj" fmla="val 10000"/>
          </a:avLst>
        </a:prstGeom>
        <a:solidFill>
          <a:srgbClr val="10E7F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Прочие субвенции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265185 руб.</a:t>
          </a:r>
        </a:p>
      </dsp:txBody>
      <dsp:txXfrm>
        <a:off x="2867303" y="1674122"/>
        <a:ext cx="1137737" cy="70503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9DF293-0B2D-43D5-84BA-B07B2A67335F}">
      <dsp:nvSpPr>
        <dsp:cNvPr id="0" name=""/>
        <dsp:cNvSpPr/>
      </dsp:nvSpPr>
      <dsp:spPr>
        <a:xfrm>
          <a:off x="0" y="1013553"/>
          <a:ext cx="3781571" cy="602258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b="1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Безопасность жизнедеятельности</a:t>
          </a:r>
        </a:p>
      </dsp:txBody>
      <dsp:txXfrm>
        <a:off x="17640" y="1031193"/>
        <a:ext cx="3746291" cy="566978"/>
      </dsp:txXfrm>
    </dsp:sp>
    <dsp:sp modelId="{F5BB5452-9B79-4873-BB3B-FF55D3E86465}">
      <dsp:nvSpPr>
        <dsp:cNvPr id="0" name=""/>
        <dsp:cNvSpPr/>
      </dsp:nvSpPr>
      <dsp:spPr>
        <a:xfrm>
          <a:off x="0" y="1707758"/>
          <a:ext cx="602258" cy="602258"/>
        </a:xfrm>
        <a:prstGeom prst="roundRect">
          <a:avLst>
            <a:gd name="adj" fmla="val 16670"/>
          </a:avLst>
        </a:prstGeom>
        <a:blipFill rotWithShape="1">
          <a:blip xmlns:r="http://schemas.openxmlformats.org/officeDocument/2006/relationships" r:embed="rId1"/>
          <a:srcRect/>
          <a:stretch>
            <a:fillRect l="-14000" r="-1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D18CA8-121B-435B-B0F2-C6132EF8E6C2}">
      <dsp:nvSpPr>
        <dsp:cNvPr id="0" name=""/>
        <dsp:cNvSpPr/>
      </dsp:nvSpPr>
      <dsp:spPr>
        <a:xfrm>
          <a:off x="638394" y="1682542"/>
          <a:ext cx="3143176" cy="602258"/>
        </a:xfrm>
        <a:prstGeom prst="roundRect">
          <a:avLst>
            <a:gd name="adj" fmla="val 16670"/>
          </a:avLst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Организация проведения мероприятий по предупреждению и ликвидации болезней животных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586714,65 руб.</a:t>
          </a:r>
        </a:p>
      </dsp:txBody>
      <dsp:txXfrm>
        <a:off x="667799" y="1711947"/>
        <a:ext cx="3084366" cy="54344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E3089F-B04F-4B73-B313-19161EB7A778}">
      <dsp:nvSpPr>
        <dsp:cNvPr id="0" name=""/>
        <dsp:cNvSpPr/>
      </dsp:nvSpPr>
      <dsp:spPr>
        <a:xfrm>
          <a:off x="0" y="0"/>
          <a:ext cx="5492925" cy="110689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2C5F5F-4229-4228-8651-98A19806711D}">
      <dsp:nvSpPr>
        <dsp:cNvPr id="0" name=""/>
        <dsp:cNvSpPr/>
      </dsp:nvSpPr>
      <dsp:spPr>
        <a:xfrm>
          <a:off x="166746" y="147585"/>
          <a:ext cx="1637362" cy="8117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17000" r="-1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C791B8C-5C73-49F0-9B0F-E9D973528E56}">
      <dsp:nvSpPr>
        <dsp:cNvPr id="0" name=""/>
        <dsp:cNvSpPr/>
      </dsp:nvSpPr>
      <dsp:spPr>
        <a:xfrm rot="10800000">
          <a:off x="184957" y="1106891"/>
          <a:ext cx="1600940" cy="1352868"/>
        </a:xfrm>
        <a:prstGeom prst="round2SameRect">
          <a:avLst>
            <a:gd name="adj1" fmla="val 10500"/>
            <a:gd name="adj2" fmla="val 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Общегосударственные расходы</a:t>
          </a:r>
        </a:p>
      </dsp:txBody>
      <dsp:txXfrm rot="10800000">
        <a:off x="226562" y="1106891"/>
        <a:ext cx="1517730" cy="1311263"/>
      </dsp:txXfrm>
    </dsp:sp>
    <dsp:sp modelId="{4B368D20-15EE-468D-A6D7-F5F4C6FEE3C5}">
      <dsp:nvSpPr>
        <dsp:cNvPr id="0" name=""/>
        <dsp:cNvSpPr/>
      </dsp:nvSpPr>
      <dsp:spPr>
        <a:xfrm>
          <a:off x="1964202" y="147585"/>
          <a:ext cx="1600940" cy="8117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20000" b="-20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82F3B29-B742-44D0-B5F1-D664559D4B26}">
      <dsp:nvSpPr>
        <dsp:cNvPr id="0" name=""/>
        <dsp:cNvSpPr/>
      </dsp:nvSpPr>
      <dsp:spPr>
        <a:xfrm rot="10800000">
          <a:off x="1964202" y="1106891"/>
          <a:ext cx="1600940" cy="135286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Национальная оборона</a:t>
          </a:r>
        </a:p>
      </dsp:txBody>
      <dsp:txXfrm rot="10800000">
        <a:off x="2005807" y="1106891"/>
        <a:ext cx="1517730" cy="1311263"/>
      </dsp:txXfrm>
    </dsp:sp>
    <dsp:sp modelId="{CF05B9CF-4A68-4908-966E-7C6507C4722A}">
      <dsp:nvSpPr>
        <dsp:cNvPr id="0" name=""/>
        <dsp:cNvSpPr/>
      </dsp:nvSpPr>
      <dsp:spPr>
        <a:xfrm>
          <a:off x="3725237" y="147585"/>
          <a:ext cx="1600940" cy="8117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7CE141A-9F6B-4F3B-B463-EC3B817B7E49}">
      <dsp:nvSpPr>
        <dsp:cNvPr id="0" name=""/>
        <dsp:cNvSpPr/>
      </dsp:nvSpPr>
      <dsp:spPr>
        <a:xfrm rot="10800000">
          <a:off x="3725237" y="1106891"/>
          <a:ext cx="1600940" cy="1352868"/>
        </a:xfrm>
        <a:prstGeom prst="round2SameRect">
          <a:avLst>
            <a:gd name="adj1" fmla="val 10500"/>
            <a:gd name="adj2" fmla="val 0"/>
          </a:avLst>
        </a:prstGeom>
        <a:solidFill>
          <a:schemeClr val="bg2">
            <a:lumMod val="9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Национальная безопасность и правоохранительная деятельность</a:t>
          </a:r>
        </a:p>
      </dsp:txBody>
      <dsp:txXfrm rot="10800000">
        <a:off x="3766842" y="1106891"/>
        <a:ext cx="1517730" cy="131126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E3089F-B04F-4B73-B313-19161EB7A778}">
      <dsp:nvSpPr>
        <dsp:cNvPr id="0" name=""/>
        <dsp:cNvSpPr/>
      </dsp:nvSpPr>
      <dsp:spPr>
        <a:xfrm>
          <a:off x="0" y="0"/>
          <a:ext cx="4380219" cy="110689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2C5F5F-4229-4228-8651-98A19806711D}">
      <dsp:nvSpPr>
        <dsp:cNvPr id="0" name=""/>
        <dsp:cNvSpPr/>
      </dsp:nvSpPr>
      <dsp:spPr>
        <a:xfrm>
          <a:off x="132968" y="147585"/>
          <a:ext cx="1305680" cy="8117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C791B8C-5C73-49F0-9B0F-E9D973528E56}">
      <dsp:nvSpPr>
        <dsp:cNvPr id="0" name=""/>
        <dsp:cNvSpPr/>
      </dsp:nvSpPr>
      <dsp:spPr>
        <a:xfrm rot="10800000">
          <a:off x="147490" y="1106891"/>
          <a:ext cx="1276637" cy="1352868"/>
        </a:xfrm>
        <a:prstGeom prst="round2SameRect">
          <a:avLst>
            <a:gd name="adj1" fmla="val 10500"/>
            <a:gd name="adj2" fmla="val 0"/>
          </a:avLst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Национальная экономика</a:t>
          </a:r>
        </a:p>
      </dsp:txBody>
      <dsp:txXfrm rot="10800000">
        <a:off x="186751" y="1106891"/>
        <a:ext cx="1198115" cy="1313607"/>
      </dsp:txXfrm>
    </dsp:sp>
    <dsp:sp modelId="{4B368D20-15EE-468D-A6D7-F5F4C6FEE3C5}">
      <dsp:nvSpPr>
        <dsp:cNvPr id="0" name=""/>
        <dsp:cNvSpPr/>
      </dsp:nvSpPr>
      <dsp:spPr>
        <a:xfrm>
          <a:off x="1566312" y="147585"/>
          <a:ext cx="1276637" cy="8117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11000" b="-1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82F3B29-B742-44D0-B5F1-D664559D4B26}">
      <dsp:nvSpPr>
        <dsp:cNvPr id="0" name=""/>
        <dsp:cNvSpPr/>
      </dsp:nvSpPr>
      <dsp:spPr>
        <a:xfrm rot="10800000">
          <a:off x="1566312" y="1106891"/>
          <a:ext cx="1276637" cy="1352868"/>
        </a:xfrm>
        <a:prstGeom prst="round2SameRect">
          <a:avLst>
            <a:gd name="adj1" fmla="val 10500"/>
            <a:gd name="adj2" fmla="val 0"/>
          </a:avLst>
        </a:prstGeom>
        <a:solidFill>
          <a:schemeClr val="accent6">
            <a:lumMod val="40000"/>
            <a:lumOff val="6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 err="1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Жилищно</a:t>
          </a: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коммунальное хозяйство</a:t>
          </a:r>
        </a:p>
      </dsp:txBody>
      <dsp:txXfrm rot="10800000">
        <a:off x="1605573" y="1106891"/>
        <a:ext cx="1198115" cy="1313607"/>
      </dsp:txXfrm>
    </dsp:sp>
    <dsp:sp modelId="{CF05B9CF-4A68-4908-966E-7C6507C4722A}">
      <dsp:nvSpPr>
        <dsp:cNvPr id="0" name=""/>
        <dsp:cNvSpPr/>
      </dsp:nvSpPr>
      <dsp:spPr>
        <a:xfrm>
          <a:off x="2970613" y="147585"/>
          <a:ext cx="1276637" cy="8117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49000" b="-49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7CE141A-9F6B-4F3B-B463-EC3B817B7E49}">
      <dsp:nvSpPr>
        <dsp:cNvPr id="0" name=""/>
        <dsp:cNvSpPr/>
      </dsp:nvSpPr>
      <dsp:spPr>
        <a:xfrm rot="10800000">
          <a:off x="2970613" y="1106891"/>
          <a:ext cx="1276637" cy="1352868"/>
        </a:xfrm>
        <a:prstGeom prst="round2SameRect">
          <a:avLst>
            <a:gd name="adj1" fmla="val 10500"/>
            <a:gd name="adj2" fmla="val 0"/>
          </a:avLst>
        </a:prstGeom>
        <a:solidFill>
          <a:srgbClr val="FFCCFF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Образование</a:t>
          </a:r>
        </a:p>
      </dsp:txBody>
      <dsp:txXfrm rot="10800000">
        <a:off x="3009874" y="1106891"/>
        <a:ext cx="1198115" cy="1313607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E3089F-B04F-4B73-B313-19161EB7A778}">
      <dsp:nvSpPr>
        <dsp:cNvPr id="0" name=""/>
        <dsp:cNvSpPr/>
      </dsp:nvSpPr>
      <dsp:spPr>
        <a:xfrm>
          <a:off x="0" y="0"/>
          <a:ext cx="4380219" cy="110689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2C5F5F-4229-4228-8651-98A19806711D}">
      <dsp:nvSpPr>
        <dsp:cNvPr id="0" name=""/>
        <dsp:cNvSpPr/>
      </dsp:nvSpPr>
      <dsp:spPr>
        <a:xfrm>
          <a:off x="132968" y="147585"/>
          <a:ext cx="1305680" cy="8117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12000" b="-12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C791B8C-5C73-49F0-9B0F-E9D973528E56}">
      <dsp:nvSpPr>
        <dsp:cNvPr id="0" name=""/>
        <dsp:cNvSpPr/>
      </dsp:nvSpPr>
      <dsp:spPr>
        <a:xfrm rot="10800000">
          <a:off x="147490" y="1106891"/>
          <a:ext cx="1276637" cy="1352868"/>
        </a:xfrm>
        <a:prstGeom prst="round2SameRect">
          <a:avLst>
            <a:gd name="adj1" fmla="val 10500"/>
            <a:gd name="adj2" fmla="val 0"/>
          </a:avLst>
        </a:prstGeom>
        <a:solidFill>
          <a:srgbClr val="FFFF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Культура, кинематография</a:t>
          </a:r>
        </a:p>
      </dsp:txBody>
      <dsp:txXfrm rot="10800000">
        <a:off x="186751" y="1106891"/>
        <a:ext cx="1198115" cy="1313607"/>
      </dsp:txXfrm>
    </dsp:sp>
    <dsp:sp modelId="{4B368D20-15EE-468D-A6D7-F5F4C6FEE3C5}">
      <dsp:nvSpPr>
        <dsp:cNvPr id="0" name=""/>
        <dsp:cNvSpPr/>
      </dsp:nvSpPr>
      <dsp:spPr>
        <a:xfrm>
          <a:off x="1566312" y="147585"/>
          <a:ext cx="1276637" cy="8117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19000" b="-19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82F3B29-B742-44D0-B5F1-D664559D4B26}">
      <dsp:nvSpPr>
        <dsp:cNvPr id="0" name=""/>
        <dsp:cNvSpPr/>
      </dsp:nvSpPr>
      <dsp:spPr>
        <a:xfrm rot="10800000">
          <a:off x="1566312" y="1106891"/>
          <a:ext cx="1276637" cy="1352868"/>
        </a:xfrm>
        <a:prstGeom prst="round2SameRect">
          <a:avLst>
            <a:gd name="adj1" fmla="val 10500"/>
            <a:gd name="adj2" fmla="val 0"/>
          </a:avLst>
        </a:prstGeom>
        <a:solidFill>
          <a:srgbClr val="10E7F8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Социальная политика</a:t>
          </a:r>
        </a:p>
      </dsp:txBody>
      <dsp:txXfrm rot="10800000">
        <a:off x="1605573" y="1106891"/>
        <a:ext cx="1198115" cy="1313607"/>
      </dsp:txXfrm>
    </dsp:sp>
    <dsp:sp modelId="{CF05B9CF-4A68-4908-966E-7C6507C4722A}">
      <dsp:nvSpPr>
        <dsp:cNvPr id="0" name=""/>
        <dsp:cNvSpPr/>
      </dsp:nvSpPr>
      <dsp:spPr>
        <a:xfrm>
          <a:off x="2970613" y="147585"/>
          <a:ext cx="1276637" cy="8117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87CE141A-9F6B-4F3B-B463-EC3B817B7E49}">
      <dsp:nvSpPr>
        <dsp:cNvPr id="0" name=""/>
        <dsp:cNvSpPr/>
      </dsp:nvSpPr>
      <dsp:spPr>
        <a:xfrm rot="10800000">
          <a:off x="2970613" y="1106891"/>
          <a:ext cx="1276637" cy="1352868"/>
        </a:xfrm>
        <a:prstGeom prst="round2SameRect">
          <a:avLst>
            <a:gd name="adj1" fmla="val 10500"/>
            <a:gd name="adj2" fmla="val 0"/>
          </a:avLst>
        </a:prstGeom>
        <a:solidFill>
          <a:srgbClr val="00FF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Физическая культура и спорт</a:t>
          </a:r>
        </a:p>
      </dsp:txBody>
      <dsp:txXfrm rot="10800000">
        <a:off x="3009874" y="1106891"/>
        <a:ext cx="1198115" cy="1313607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E3089F-B04F-4B73-B313-19161EB7A778}">
      <dsp:nvSpPr>
        <dsp:cNvPr id="0" name=""/>
        <dsp:cNvSpPr/>
      </dsp:nvSpPr>
      <dsp:spPr>
        <a:xfrm>
          <a:off x="0" y="0"/>
          <a:ext cx="1402009" cy="1106892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2C5F5F-4229-4228-8651-98A19806711D}">
      <dsp:nvSpPr>
        <dsp:cNvPr id="0" name=""/>
        <dsp:cNvSpPr/>
      </dsp:nvSpPr>
      <dsp:spPr>
        <a:xfrm>
          <a:off x="42206" y="147585"/>
          <a:ext cx="1317595" cy="81172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t="-68000" b="-6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6C791B8C-5C73-49F0-9B0F-E9D973528E56}">
      <dsp:nvSpPr>
        <dsp:cNvPr id="0" name=""/>
        <dsp:cNvSpPr/>
      </dsp:nvSpPr>
      <dsp:spPr>
        <a:xfrm rot="10800000">
          <a:off x="56860" y="1106891"/>
          <a:ext cx="1288287" cy="1352868"/>
        </a:xfrm>
        <a:prstGeom prst="round2SameRect">
          <a:avLst>
            <a:gd name="adj1" fmla="val 10500"/>
            <a:gd name="adj2" fmla="val 0"/>
          </a:avLst>
        </a:prstGeom>
        <a:solidFill>
          <a:srgbClr val="8BFFD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Средства массовой информации</a:t>
          </a:r>
        </a:p>
      </dsp:txBody>
      <dsp:txXfrm rot="10800000">
        <a:off x="96479" y="1106891"/>
        <a:ext cx="1209049" cy="131324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13309A-A9D8-4801-A87B-D10D35BCA0C9}">
      <dsp:nvSpPr>
        <dsp:cNvPr id="0" name=""/>
        <dsp:cNvSpPr/>
      </dsp:nvSpPr>
      <dsp:spPr>
        <a:xfrm rot="5400000">
          <a:off x="-171477" y="172154"/>
          <a:ext cx="1143183" cy="800228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 программ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 rot="-5400000">
        <a:off x="1" y="400790"/>
        <a:ext cx="800228" cy="342955"/>
      </dsp:txXfrm>
    </dsp:sp>
    <dsp:sp modelId="{E0BE48E1-1D51-4939-B561-9EBF5D354DC6}">
      <dsp:nvSpPr>
        <dsp:cNvPr id="0" name=""/>
        <dsp:cNvSpPr/>
      </dsp:nvSpPr>
      <dsp:spPr>
        <a:xfrm rot="5400000">
          <a:off x="1831280" y="-1030374"/>
          <a:ext cx="743069" cy="2805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Социальной направленности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379164628,73 руб.</a:t>
          </a:r>
        </a:p>
      </dsp:txBody>
      <dsp:txXfrm rot="-5400000">
        <a:off x="800228" y="36952"/>
        <a:ext cx="2768899" cy="670521"/>
      </dsp:txXfrm>
    </dsp:sp>
    <dsp:sp modelId="{29EC7DF5-1802-48A3-8207-F59B95CADBA4}">
      <dsp:nvSpPr>
        <dsp:cNvPr id="0" name=""/>
        <dsp:cNvSpPr/>
      </dsp:nvSpPr>
      <dsp:spPr>
        <a:xfrm rot="5400000">
          <a:off x="-171477" y="1167032"/>
          <a:ext cx="1143183" cy="800228"/>
        </a:xfrm>
        <a:prstGeom prst="chevron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программы</a:t>
          </a:r>
        </a:p>
      </dsp:txBody>
      <dsp:txXfrm rot="-5400000">
        <a:off x="1" y="1395668"/>
        <a:ext cx="800228" cy="342955"/>
      </dsp:txXfrm>
    </dsp:sp>
    <dsp:sp modelId="{8C532EEF-6254-49A7-B844-2365DE8E5E6C}">
      <dsp:nvSpPr>
        <dsp:cNvPr id="0" name=""/>
        <dsp:cNvSpPr/>
      </dsp:nvSpPr>
      <dsp:spPr>
        <a:xfrm rot="5400000">
          <a:off x="1831280" y="-35497"/>
          <a:ext cx="743069" cy="2805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Общего характера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103658044,88 руб.</a:t>
          </a:r>
        </a:p>
      </dsp:txBody>
      <dsp:txXfrm rot="-5400000">
        <a:off x="800228" y="1031829"/>
        <a:ext cx="2768899" cy="670521"/>
      </dsp:txXfrm>
    </dsp:sp>
    <dsp:sp modelId="{E37B923B-3EE4-4C36-9B08-74064AD6E065}">
      <dsp:nvSpPr>
        <dsp:cNvPr id="0" name=""/>
        <dsp:cNvSpPr/>
      </dsp:nvSpPr>
      <dsp:spPr>
        <a:xfrm rot="5400000">
          <a:off x="-171477" y="2161910"/>
          <a:ext cx="1143183" cy="800228"/>
        </a:xfrm>
        <a:prstGeom prst="chevron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программ</a:t>
          </a:r>
        </a:p>
      </dsp:txBody>
      <dsp:txXfrm rot="-5400000">
        <a:off x="1" y="2390546"/>
        <a:ext cx="800228" cy="342955"/>
      </dsp:txXfrm>
    </dsp:sp>
    <dsp:sp modelId="{B310021F-A388-4E09-B1A3-C07C57E7EBE3}">
      <dsp:nvSpPr>
        <dsp:cNvPr id="0" name=""/>
        <dsp:cNvSpPr/>
      </dsp:nvSpPr>
      <dsp:spPr>
        <a:xfrm rot="5400000">
          <a:off x="1831280" y="959380"/>
          <a:ext cx="743069" cy="2805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отраслей экономики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60388002,18 руб.</a:t>
          </a:r>
        </a:p>
      </dsp:txBody>
      <dsp:txXfrm rot="-5400000">
        <a:off x="800228" y="2026706"/>
        <a:ext cx="2768899" cy="670521"/>
      </dsp:txXfrm>
    </dsp:sp>
    <dsp:sp modelId="{A82FE52E-493E-403A-8D38-19F6CE9AAF7E}">
      <dsp:nvSpPr>
        <dsp:cNvPr id="0" name=""/>
        <dsp:cNvSpPr/>
      </dsp:nvSpPr>
      <dsp:spPr>
        <a:xfrm rot="5400000">
          <a:off x="-171477" y="3156787"/>
          <a:ext cx="1143183" cy="800228"/>
        </a:xfrm>
        <a:prstGeom prst="chevron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программы</a:t>
          </a:r>
        </a:p>
      </dsp:txBody>
      <dsp:txXfrm rot="-5400000">
        <a:off x="1" y="3385423"/>
        <a:ext cx="800228" cy="342955"/>
      </dsp:txXfrm>
    </dsp:sp>
    <dsp:sp modelId="{92EC57FA-3DBD-48BD-961F-7DC38E496454}">
      <dsp:nvSpPr>
        <dsp:cNvPr id="0" name=""/>
        <dsp:cNvSpPr/>
      </dsp:nvSpPr>
      <dsp:spPr>
        <a:xfrm rot="5400000">
          <a:off x="1831280" y="1954258"/>
          <a:ext cx="743069" cy="2805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8232" tIns="6985" rIns="6985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безопасности жизнедеятельности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1071039,20 руб.</a:t>
          </a:r>
        </a:p>
      </dsp:txBody>
      <dsp:txXfrm rot="-5400000">
        <a:off x="800228" y="3021584"/>
        <a:ext cx="2768899" cy="670521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13309A-A9D8-4801-A87B-D10D35BCA0C9}">
      <dsp:nvSpPr>
        <dsp:cNvPr id="0" name=""/>
        <dsp:cNvSpPr/>
      </dsp:nvSpPr>
      <dsp:spPr>
        <a:xfrm rot="5400000">
          <a:off x="2633695" y="172154"/>
          <a:ext cx="1143183" cy="800228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 программ</a:t>
          </a: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sp:txBody>
      <dsp:txXfrm rot="-5400000">
        <a:off x="2805173" y="400790"/>
        <a:ext cx="800228" cy="342955"/>
      </dsp:txXfrm>
    </dsp:sp>
    <dsp:sp modelId="{E0BE48E1-1D51-4939-B561-9EBF5D354DC6}">
      <dsp:nvSpPr>
        <dsp:cNvPr id="0" name=""/>
        <dsp:cNvSpPr/>
      </dsp:nvSpPr>
      <dsp:spPr>
        <a:xfrm rot="16200000">
          <a:off x="1031052" y="-1030374"/>
          <a:ext cx="743069" cy="2805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85" tIns="6985" rIns="78232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Социальной направленности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485301638,50 руб.</a:t>
          </a:r>
        </a:p>
      </dsp:txBody>
      <dsp:txXfrm rot="5400000">
        <a:off x="36274" y="36952"/>
        <a:ext cx="2768899" cy="670521"/>
      </dsp:txXfrm>
    </dsp:sp>
    <dsp:sp modelId="{29EC7DF5-1802-48A3-8207-F59B95CADBA4}">
      <dsp:nvSpPr>
        <dsp:cNvPr id="0" name=""/>
        <dsp:cNvSpPr/>
      </dsp:nvSpPr>
      <dsp:spPr>
        <a:xfrm rot="5400000">
          <a:off x="2633695" y="1167032"/>
          <a:ext cx="1143183" cy="800228"/>
        </a:xfrm>
        <a:prstGeom prst="chevron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 программы</a:t>
          </a:r>
        </a:p>
      </dsp:txBody>
      <dsp:txXfrm rot="-5400000">
        <a:off x="2805173" y="1395668"/>
        <a:ext cx="800228" cy="342955"/>
      </dsp:txXfrm>
    </dsp:sp>
    <dsp:sp modelId="{8C532EEF-6254-49A7-B844-2365DE8E5E6C}">
      <dsp:nvSpPr>
        <dsp:cNvPr id="0" name=""/>
        <dsp:cNvSpPr/>
      </dsp:nvSpPr>
      <dsp:spPr>
        <a:xfrm rot="16200000">
          <a:off x="1031052" y="-35497"/>
          <a:ext cx="743069" cy="2805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485121"/>
              <a:satOff val="-27976"/>
              <a:lumOff val="287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85" tIns="6985" rIns="78232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Общего характера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92979220,84 руб.</a:t>
          </a:r>
        </a:p>
      </dsp:txBody>
      <dsp:txXfrm rot="5400000">
        <a:off x="36274" y="1031829"/>
        <a:ext cx="2768899" cy="670521"/>
      </dsp:txXfrm>
    </dsp:sp>
    <dsp:sp modelId="{E37B923B-3EE4-4C36-9B08-74064AD6E065}">
      <dsp:nvSpPr>
        <dsp:cNvPr id="0" name=""/>
        <dsp:cNvSpPr/>
      </dsp:nvSpPr>
      <dsp:spPr>
        <a:xfrm rot="5400000">
          <a:off x="2633695" y="2161910"/>
          <a:ext cx="1143183" cy="800228"/>
        </a:xfrm>
        <a:prstGeom prst="chevron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 программ</a:t>
          </a:r>
        </a:p>
      </dsp:txBody>
      <dsp:txXfrm rot="-5400000">
        <a:off x="2805173" y="2390546"/>
        <a:ext cx="800228" cy="342955"/>
      </dsp:txXfrm>
    </dsp:sp>
    <dsp:sp modelId="{B310021F-A388-4E09-B1A3-C07C57E7EBE3}">
      <dsp:nvSpPr>
        <dsp:cNvPr id="0" name=""/>
        <dsp:cNvSpPr/>
      </dsp:nvSpPr>
      <dsp:spPr>
        <a:xfrm rot="16200000">
          <a:off x="1031052" y="959380"/>
          <a:ext cx="743069" cy="2805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970242"/>
              <a:satOff val="-55952"/>
              <a:lumOff val="575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85" tIns="6985" rIns="78232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Поддержка отраслей экономики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77149275,78 руб.</a:t>
          </a:r>
        </a:p>
      </dsp:txBody>
      <dsp:txXfrm rot="5400000">
        <a:off x="36274" y="2026706"/>
        <a:ext cx="2768899" cy="670521"/>
      </dsp:txXfrm>
    </dsp:sp>
    <dsp:sp modelId="{A82FE52E-493E-403A-8D38-19F6CE9AAF7E}">
      <dsp:nvSpPr>
        <dsp:cNvPr id="0" name=""/>
        <dsp:cNvSpPr/>
      </dsp:nvSpPr>
      <dsp:spPr>
        <a:xfrm rot="5400000">
          <a:off x="2633695" y="3156787"/>
          <a:ext cx="1143183" cy="800228"/>
        </a:xfrm>
        <a:prstGeom prst="chevron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5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программы</a:t>
          </a:r>
        </a:p>
      </dsp:txBody>
      <dsp:txXfrm rot="-5400000">
        <a:off x="2805173" y="3385423"/>
        <a:ext cx="800228" cy="342955"/>
      </dsp:txXfrm>
    </dsp:sp>
    <dsp:sp modelId="{92EC57FA-3DBD-48BD-961F-7DC38E496454}">
      <dsp:nvSpPr>
        <dsp:cNvPr id="0" name=""/>
        <dsp:cNvSpPr/>
      </dsp:nvSpPr>
      <dsp:spPr>
        <a:xfrm rot="16200000">
          <a:off x="1031052" y="1954258"/>
          <a:ext cx="743069" cy="280517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985" tIns="6985" rIns="78232" bIns="698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безопасности жизнедеятельности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1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1258494,32руб.</a:t>
          </a:r>
        </a:p>
      </dsp:txBody>
      <dsp:txXfrm rot="5400000">
        <a:off x="36274" y="3021584"/>
        <a:ext cx="2768899" cy="670521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CAF939-02C5-4D9F-B5C4-66F01FFA4DBF}">
      <dsp:nvSpPr>
        <dsp:cNvPr id="0" name=""/>
        <dsp:cNvSpPr/>
      </dsp:nvSpPr>
      <dsp:spPr>
        <a:xfrm>
          <a:off x="0" y="0"/>
          <a:ext cx="2956184" cy="124402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DAB8D6-B62D-4BEC-9671-1C7FDBF69B85}">
      <dsp:nvSpPr>
        <dsp:cNvPr id="0" name=""/>
        <dsp:cNvSpPr/>
      </dsp:nvSpPr>
      <dsp:spPr>
        <a:xfrm>
          <a:off x="89024" y="165870"/>
          <a:ext cx="1322921" cy="91228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15000" r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F1C364-3932-4195-BE08-8FB4A0E8B51D}">
      <dsp:nvSpPr>
        <dsp:cNvPr id="0" name=""/>
        <dsp:cNvSpPr/>
      </dsp:nvSpPr>
      <dsp:spPr>
        <a:xfrm rot="10800000">
          <a:off x="89024" y="1244025"/>
          <a:ext cx="1322921" cy="1520475"/>
        </a:xfrm>
        <a:prstGeom prst="round2SameRect">
          <a:avLst>
            <a:gd name="adj1" fmla="val 10500"/>
            <a:gd name="adj2" fmla="val 0"/>
          </a:avLst>
        </a:prstGeom>
        <a:solidFill>
          <a:srgbClr val="10E7F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 «Патриотическое воспитание»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90000 руб.</a:t>
          </a:r>
        </a:p>
      </dsp:txBody>
      <dsp:txXfrm rot="10800000">
        <a:off x="129708" y="1244025"/>
        <a:ext cx="1241553" cy="1479791"/>
      </dsp:txXfrm>
    </dsp:sp>
    <dsp:sp modelId="{5D39656E-2AD2-4B4E-BDB6-4467337419A7}">
      <dsp:nvSpPr>
        <dsp:cNvPr id="0" name=""/>
        <dsp:cNvSpPr/>
      </dsp:nvSpPr>
      <dsp:spPr>
        <a:xfrm>
          <a:off x="1544238" y="165870"/>
          <a:ext cx="1322921" cy="912285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7108F0-17FF-44E0-85E7-061DEBF089C4}">
      <dsp:nvSpPr>
        <dsp:cNvPr id="0" name=""/>
        <dsp:cNvSpPr/>
      </dsp:nvSpPr>
      <dsp:spPr>
        <a:xfrm rot="10800000">
          <a:off x="1544238" y="1244025"/>
          <a:ext cx="1322921" cy="1520475"/>
        </a:xfrm>
        <a:prstGeom prst="round2SameRect">
          <a:avLst>
            <a:gd name="adj1" fmla="val 10500"/>
            <a:gd name="adj2" fmla="val 0"/>
          </a:avLst>
        </a:prstGeom>
        <a:solidFill>
          <a:srgbClr val="10E7F8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t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 «Молодежь»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80000 руб.</a:t>
          </a:r>
        </a:p>
      </dsp:txBody>
      <dsp:txXfrm rot="10800000">
        <a:off x="1584922" y="1244025"/>
        <a:ext cx="1241553" cy="1479791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E71347-6AE5-4247-96F8-9B58A03DC08B}">
      <dsp:nvSpPr>
        <dsp:cNvPr id="0" name=""/>
        <dsp:cNvSpPr/>
      </dsp:nvSpPr>
      <dsp:spPr>
        <a:xfrm>
          <a:off x="0" y="9282"/>
          <a:ext cx="2674224" cy="39312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 «Развитие физической культуры и спорта»</a:t>
          </a:r>
        </a:p>
      </dsp:txBody>
      <dsp:txXfrm>
        <a:off x="19191" y="28473"/>
        <a:ext cx="2635842" cy="354738"/>
      </dsp:txXfrm>
    </dsp:sp>
    <dsp:sp modelId="{3DE4FB95-A425-433A-83D7-EBFB6C6076DE}">
      <dsp:nvSpPr>
        <dsp:cNvPr id="0" name=""/>
        <dsp:cNvSpPr/>
      </dsp:nvSpPr>
      <dsp:spPr>
        <a:xfrm>
          <a:off x="0" y="402402"/>
          <a:ext cx="2674224" cy="2138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907" tIns="12700" rIns="71120" bIns="12700" numCol="1" spcCol="1270" anchor="t" anchorCtr="0">
          <a:noAutofit/>
        </a:bodyPr>
        <a:lstStyle/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10505291,34 руб.</a:t>
          </a:r>
        </a:p>
      </dsp:txBody>
      <dsp:txXfrm>
        <a:off x="0" y="402402"/>
        <a:ext cx="2674224" cy="213837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E71347-6AE5-4247-96F8-9B58A03DC08B}">
      <dsp:nvSpPr>
        <dsp:cNvPr id="0" name=""/>
        <dsp:cNvSpPr/>
      </dsp:nvSpPr>
      <dsp:spPr>
        <a:xfrm>
          <a:off x="0" y="1505"/>
          <a:ext cx="2674224" cy="38376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 «Развитие внутреннего и въездного туризма»</a:t>
          </a:r>
        </a:p>
      </dsp:txBody>
      <dsp:txXfrm>
        <a:off x="18734" y="20239"/>
        <a:ext cx="2636756" cy="346292"/>
      </dsp:txXfrm>
    </dsp:sp>
    <dsp:sp modelId="{3DE4FB95-A425-433A-83D7-EBFB6C6076DE}">
      <dsp:nvSpPr>
        <dsp:cNvPr id="0" name=""/>
        <dsp:cNvSpPr/>
      </dsp:nvSpPr>
      <dsp:spPr>
        <a:xfrm>
          <a:off x="0" y="385265"/>
          <a:ext cx="2674224" cy="1629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907" tIns="12700" rIns="71120" bIns="12700" numCol="1" spcCol="1270" anchor="t" anchorCtr="0">
          <a:noAutofit/>
        </a:bodyPr>
        <a:lstStyle/>
        <a:p>
          <a:pPr marL="57150" lvl="1" indent="-57150" algn="ctr" defTabSz="4445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150000 руб.</a:t>
          </a:r>
        </a:p>
      </dsp:txBody>
      <dsp:txXfrm>
        <a:off x="0" y="385265"/>
        <a:ext cx="2674224" cy="162923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D1BA7C-1C5F-4BED-888F-2B96EFD9A1CB}">
      <dsp:nvSpPr>
        <dsp:cNvPr id="0" name=""/>
        <dsp:cNvSpPr/>
      </dsp:nvSpPr>
      <dsp:spPr>
        <a:xfrm>
          <a:off x="1084209" y="984"/>
          <a:ext cx="2120857" cy="95923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«Профилактика экстремизма и терроризма»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28600 руб.</a:t>
          </a:r>
        </a:p>
      </dsp:txBody>
      <dsp:txXfrm>
        <a:off x="1084209" y="984"/>
        <a:ext cx="2120857" cy="959230"/>
      </dsp:txXfrm>
    </dsp:sp>
    <dsp:sp modelId="{0EB110EF-1281-426A-B00D-BCF5C193D80A}">
      <dsp:nvSpPr>
        <dsp:cNvPr id="0" name=""/>
        <dsp:cNvSpPr/>
      </dsp:nvSpPr>
      <dsp:spPr>
        <a:xfrm>
          <a:off x="39607" y="984"/>
          <a:ext cx="949637" cy="95923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9038F9B-F649-48AA-8773-3845BC785564}">
      <dsp:nvSpPr>
        <dsp:cNvPr id="0" name=""/>
        <dsp:cNvSpPr/>
      </dsp:nvSpPr>
      <dsp:spPr>
        <a:xfrm>
          <a:off x="39607" y="1118487"/>
          <a:ext cx="2120857" cy="959230"/>
        </a:xfrm>
        <a:prstGeom prst="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«Профилактика правонарушений»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15000 руб.</a:t>
          </a:r>
        </a:p>
      </dsp:txBody>
      <dsp:txXfrm>
        <a:off x="39607" y="1118487"/>
        <a:ext cx="2120857" cy="959230"/>
      </dsp:txXfrm>
    </dsp:sp>
    <dsp:sp modelId="{936C032A-EE6B-4458-8D45-480E08498445}">
      <dsp:nvSpPr>
        <dsp:cNvPr id="0" name=""/>
        <dsp:cNvSpPr/>
      </dsp:nvSpPr>
      <dsp:spPr>
        <a:xfrm>
          <a:off x="2255429" y="1118487"/>
          <a:ext cx="949637" cy="959230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l="-31000" r="-31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1D663B6-59B2-4594-9902-776968D1ED3C}">
      <dsp:nvSpPr>
        <dsp:cNvPr id="0" name=""/>
        <dsp:cNvSpPr/>
      </dsp:nvSpPr>
      <dsp:spPr>
        <a:xfrm>
          <a:off x="1084209" y="2235991"/>
          <a:ext cx="2120857" cy="959230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Подпрограмма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«Профилактика наркомании, незаконного потребления наркотических средств и психотропных веществ»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35000 руб.</a:t>
          </a:r>
        </a:p>
      </dsp:txBody>
      <dsp:txXfrm>
        <a:off x="1084209" y="2235991"/>
        <a:ext cx="2120857" cy="959230"/>
      </dsp:txXfrm>
    </dsp:sp>
    <dsp:sp modelId="{1061B8BF-C621-4675-A6C7-7FA7DAA2D9F8}">
      <dsp:nvSpPr>
        <dsp:cNvPr id="0" name=""/>
        <dsp:cNvSpPr/>
      </dsp:nvSpPr>
      <dsp:spPr>
        <a:xfrm>
          <a:off x="39607" y="2235991"/>
          <a:ext cx="949637" cy="959230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20000" r="-20000"/>
          </a:stretch>
        </a:blip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79F667-C66C-470E-A8AF-2ED2D4F6299C}">
      <dsp:nvSpPr>
        <dsp:cNvPr id="0" name=""/>
        <dsp:cNvSpPr/>
      </dsp:nvSpPr>
      <dsp:spPr>
        <a:xfrm>
          <a:off x="1672" y="0"/>
          <a:ext cx="1485588" cy="4811081"/>
        </a:xfrm>
        <a:prstGeom prst="roundRect">
          <a:avLst>
            <a:gd name="adj" fmla="val 10000"/>
          </a:avLst>
        </a:prstGeom>
        <a:solidFill>
          <a:srgbClr val="FFCC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деятельности по государственной регистрации актов гражданского состояния (оплата труда с начислениями)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1474350,14 руб.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 2022г поступило 700 обращений от граждан на регистрацию актов гражданского состояния, повторных свидетельств, отработано 1587 запросов от  организаций и учреждений</a:t>
          </a:r>
        </a:p>
      </dsp:txBody>
      <dsp:txXfrm>
        <a:off x="1672" y="1924432"/>
        <a:ext cx="1485588" cy="1924432"/>
      </dsp:txXfrm>
    </dsp:sp>
    <dsp:sp modelId="{40907BA6-0E6A-484C-A450-93B582C4C92D}">
      <dsp:nvSpPr>
        <dsp:cNvPr id="0" name=""/>
        <dsp:cNvSpPr/>
      </dsp:nvSpPr>
      <dsp:spPr>
        <a:xfrm>
          <a:off x="101763" y="174427"/>
          <a:ext cx="1396453" cy="1311743"/>
        </a:xfrm>
        <a:prstGeom prst="ellipse">
          <a:avLst/>
        </a:prstGeom>
        <a:blipFill rotWithShape="1">
          <a:blip xmlns:r="http://schemas.openxmlformats.org/officeDocument/2006/relationships" r:embed="rId1"/>
          <a:srcRect/>
          <a:stretch>
            <a:fillRect t="-25000" b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B319F9-CC27-48F1-9274-2B8CAD9BC3FB}">
      <dsp:nvSpPr>
        <dsp:cNvPr id="0" name=""/>
        <dsp:cNvSpPr/>
      </dsp:nvSpPr>
      <dsp:spPr>
        <a:xfrm>
          <a:off x="1531829" y="0"/>
          <a:ext cx="1723030" cy="4811081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деятельности комиссии по делам несовершеннолетних (оплата труда с начислениями)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1101070,63 руб.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2022г проведено 23 заседания, из них 6 выездных, на которых рассмотрено 140 материалов. Вынесено 90 постановлений о наложении штрафов. Проведено 67 межведомственных рейдовых мероприятий. Снято с профилактического учета в связи с исправлением 5 несовершеннолетних и 9 семей.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000" kern="12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531829" y="1924432"/>
        <a:ext cx="1723030" cy="1924432"/>
      </dsp:txXfrm>
    </dsp:sp>
    <dsp:sp modelId="{01BE7408-98B1-4E86-8D57-1156295BC414}">
      <dsp:nvSpPr>
        <dsp:cNvPr id="0" name=""/>
        <dsp:cNvSpPr/>
      </dsp:nvSpPr>
      <dsp:spPr>
        <a:xfrm>
          <a:off x="1710995" y="67952"/>
          <a:ext cx="1396453" cy="1158166"/>
        </a:xfrm>
        <a:prstGeom prst="ellipse">
          <a:avLst/>
        </a:prstGeom>
        <a:blipFill rotWithShape="1">
          <a:blip xmlns:r="http://schemas.openxmlformats.org/officeDocument/2006/relationships" r:embed="rId2"/>
          <a:srcRect/>
          <a:stretch>
            <a:fillRect l="-26000" r="-2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236707-B7C6-4B8A-980C-E1B80FCEE7EE}">
      <dsp:nvSpPr>
        <dsp:cNvPr id="0" name=""/>
        <dsp:cNvSpPr/>
      </dsp:nvSpPr>
      <dsp:spPr>
        <a:xfrm>
          <a:off x="3275598" y="0"/>
          <a:ext cx="1485588" cy="4811081"/>
        </a:xfrm>
        <a:prstGeom prst="roundRect">
          <a:avLst>
            <a:gd name="adj" fmla="val 10000"/>
          </a:avLst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деятельности административной комиссии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(оплата труда с начислениями)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942314,37 руб.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2022г проведено 23 заседания, на которых рассмотрено 142 материала. Взыскано штрафов на сумму 96597 руб.</a:t>
          </a:r>
        </a:p>
      </dsp:txBody>
      <dsp:txXfrm>
        <a:off x="3275598" y="1924432"/>
        <a:ext cx="1485588" cy="1924432"/>
      </dsp:txXfrm>
    </dsp:sp>
    <dsp:sp modelId="{19A45C7F-C739-4FAC-BDB4-D50ED2BA09DB}">
      <dsp:nvSpPr>
        <dsp:cNvPr id="0" name=""/>
        <dsp:cNvSpPr/>
      </dsp:nvSpPr>
      <dsp:spPr>
        <a:xfrm>
          <a:off x="3328116" y="157389"/>
          <a:ext cx="1396453" cy="1289650"/>
        </a:xfrm>
        <a:prstGeom prst="ellipse">
          <a:avLst/>
        </a:prstGeom>
        <a:blipFill rotWithShape="1">
          <a:blip xmlns:r="http://schemas.openxmlformats.org/officeDocument/2006/relationships" r:embed="rId3"/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735349-A345-4916-A4D6-EB5DB746BF02}">
      <dsp:nvSpPr>
        <dsp:cNvPr id="0" name=""/>
        <dsp:cNvSpPr/>
      </dsp:nvSpPr>
      <dsp:spPr>
        <a:xfrm>
          <a:off x="4805754" y="0"/>
          <a:ext cx="2195269" cy="4811081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деятельности по государственному управлению охраной труда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(оплата труда с начислениями, услуги связи, обслуживание оргтехники, приобретение мебели и канцтоваров)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909860 руб.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Проведено 19 проверок и оказано 55 консультаций по охране труда. Подготовлено 39 публикаций по вопросам охраны труда. Обучены и прошли проверку знаний требований по охране труда 584 человека. Специальная оценка условий труда проведена в 4 организациях на 22 рабочих местах . Оценка профессиональных рисков проведена в 22 организациях.</a:t>
          </a:r>
        </a:p>
      </dsp:txBody>
      <dsp:txXfrm>
        <a:off x="4805754" y="1924432"/>
        <a:ext cx="2195269" cy="1924432"/>
      </dsp:txXfrm>
    </dsp:sp>
    <dsp:sp modelId="{098A46EF-526B-49BC-9DAE-E6AB897996A5}">
      <dsp:nvSpPr>
        <dsp:cNvPr id="0" name=""/>
        <dsp:cNvSpPr/>
      </dsp:nvSpPr>
      <dsp:spPr>
        <a:xfrm>
          <a:off x="5245888" y="85039"/>
          <a:ext cx="1396453" cy="1401123"/>
        </a:xfrm>
        <a:prstGeom prst="ellipse">
          <a:avLst/>
        </a:prstGeom>
        <a:blipFill rotWithShape="1">
          <a:blip xmlns:r="http://schemas.openxmlformats.org/officeDocument/2006/relationships" r:embed="rId4"/>
          <a:srcRect/>
          <a:stretch>
            <a:fillRect l="-29000" r="-2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A561F4-261F-406D-9F70-E28C98C37F4D}">
      <dsp:nvSpPr>
        <dsp:cNvPr id="0" name=""/>
        <dsp:cNvSpPr/>
      </dsp:nvSpPr>
      <dsp:spPr>
        <a:xfrm>
          <a:off x="-11" y="4170959"/>
          <a:ext cx="7026547" cy="640121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0.86806</cdr:x>
      <cdr:y>0.05194</cdr:y>
    </cdr:from>
    <cdr:to>
      <cdr:x>1</cdr:x>
      <cdr:y>0.1662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53841EB-1536-5AE1-8A6C-E6F11B320995}"/>
            </a:ext>
          </a:extLst>
        </cdr:cNvPr>
        <cdr:cNvSpPr txBox="1"/>
      </cdr:nvSpPr>
      <cdr:spPr>
        <a:xfrm xmlns:a="http://schemas.openxmlformats.org/drawingml/2006/main">
          <a:off x="6015842" y="141815"/>
          <a:ext cx="914400" cy="3120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руб.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0.33508</cdr:x>
      <cdr:y>0.01824</cdr:y>
    </cdr:from>
    <cdr:to>
      <cdr:x>0.47853</cdr:x>
      <cdr:y>0.13832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CFF1D1E-723F-098E-D6F6-E14499DB6213}"/>
            </a:ext>
          </a:extLst>
        </cdr:cNvPr>
        <cdr:cNvSpPr txBox="1"/>
      </cdr:nvSpPr>
      <cdr:spPr>
        <a:xfrm xmlns:a="http://schemas.openxmlformats.org/drawingml/2006/main">
          <a:off x="1130277" y="49398"/>
          <a:ext cx="483858" cy="325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2022г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0.33508</cdr:x>
      <cdr:y>0.01824</cdr:y>
    </cdr:from>
    <cdr:to>
      <cdr:x>0.47853</cdr:x>
      <cdr:y>0.13832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CFF1D1E-723F-098E-D6F6-E14499DB6213}"/>
            </a:ext>
          </a:extLst>
        </cdr:cNvPr>
        <cdr:cNvSpPr txBox="1"/>
      </cdr:nvSpPr>
      <cdr:spPr>
        <a:xfrm xmlns:a="http://schemas.openxmlformats.org/drawingml/2006/main">
          <a:off x="1130277" y="49398"/>
          <a:ext cx="483858" cy="3251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/>
            <a:t>2021г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0.0521</cdr:x>
      <cdr:y>0.64073</cdr:y>
    </cdr:from>
    <cdr:to>
      <cdr:x>0.19044</cdr:x>
      <cdr:y>0.8234</cdr:y>
    </cdr:to>
    <cdr:cxnSp macro="">
      <cdr:nvCxnSpPr>
        <cdr:cNvPr id="2" name="Прямая со стрелкой 1">
          <a:extLst xmlns:a="http://schemas.openxmlformats.org/drawingml/2006/main">
            <a:ext uri="{FF2B5EF4-FFF2-40B4-BE49-F238E27FC236}">
              <a16:creationId xmlns:a16="http://schemas.microsoft.com/office/drawing/2014/main" id="{35849EE1-260E-3D09-3DF5-7480EE172D95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 flipH="1">
          <a:off x="289371" y="2675253"/>
          <a:ext cx="768420" cy="76268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triangle"/>
        </a:ln>
      </cdr:spPr>
      <cdr:style>
        <a:lnRef xmlns:a="http://schemas.openxmlformats.org/drawingml/2006/main" idx="3">
          <a:schemeClr val="accent4"/>
        </a:lnRef>
        <a:fillRef xmlns:a="http://schemas.openxmlformats.org/drawingml/2006/main" idx="0">
          <a:schemeClr val="accent4"/>
        </a:fillRef>
        <a:effectRef xmlns:a="http://schemas.openxmlformats.org/drawingml/2006/main" idx="2">
          <a:schemeClr val="accent4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0.165</cdr:x>
      <cdr:y>0.04403</cdr:y>
    </cdr:from>
    <cdr:to>
      <cdr:x>0.275</cdr:x>
      <cdr:y>0.19693</cdr:y>
    </cdr:to>
    <cdr:sp macro="" textlink="">
      <cdr:nvSpPr>
        <cdr:cNvPr id="4" name="Стрелка: развернутая 3">
          <a:extLst xmlns:a="http://schemas.openxmlformats.org/drawingml/2006/main">
            <a:ext uri="{FF2B5EF4-FFF2-40B4-BE49-F238E27FC236}">
              <a16:creationId xmlns:a16="http://schemas.microsoft.com/office/drawing/2014/main" id="{C1F01877-EAD4-3130-9684-036D9120B78D}"/>
            </a:ext>
          </a:extLst>
        </cdr:cNvPr>
        <cdr:cNvSpPr/>
      </cdr:nvSpPr>
      <cdr:spPr>
        <a:xfrm xmlns:a="http://schemas.openxmlformats.org/drawingml/2006/main">
          <a:off x="1341120" y="199211"/>
          <a:ext cx="894080" cy="691759"/>
        </a:xfrm>
        <a:prstGeom xmlns:a="http://schemas.openxmlformats.org/drawingml/2006/main" prst="uturnArrow">
          <a:avLst/>
        </a:prstGeom>
        <a:solidFill xmlns:a="http://schemas.openxmlformats.org/drawingml/2006/main">
          <a:schemeClr val="accent1">
            <a:lumMod val="40000"/>
            <a:lumOff val="60000"/>
          </a:schemeClr>
        </a:solidFill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1000" dirty="0">
              <a:latin typeface="Times New Roman" panose="02020603050405020304" pitchFamily="18" charset="0"/>
              <a:cs typeface="Times New Roman" panose="02020603050405020304" pitchFamily="18" charset="0"/>
            </a:rPr>
            <a:t>116,52%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588A96-8E69-49B7-A4CF-DF144947DB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C41A113-0116-4841-BF47-76F9994930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A30043-879A-4AD8-A95F-E8B9CA70C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918D4A-1359-451F-A4C7-0C849C9EF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AC7B1A-1E5B-4FF5-BBDA-5EE333390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429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1B544B-F9C6-4256-8122-67FEDE9A2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E99C48-16C0-4D6E-A936-4395DBDD2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C70A92-2024-4AFF-AA67-F722DF977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E370F2-496A-4A94-9E36-93852DD00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B4EF44-E2B2-4763-999B-9947E5062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115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2327EC-6475-4F11-9B20-9E98394C9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16C450-2075-4D86-B24E-03313FE064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D4E84F-9A1B-495D-9E6D-344BB22C6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3D15AA-182A-4CA0-9070-AA31E5B3D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6F0E13C-8A25-4FE7-A515-13F50A0E0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710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7050EB-9AF8-4406-B820-58967733F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9449A9-2C9D-4685-844D-C93874B8C3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EC50B9-A7AC-41F8-9E45-FBE2ABB9BC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BFB8AD-F468-4C10-896A-3260E53D4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040C23-B85F-4648-87F2-0D33779E1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8174BE2-5983-4EA1-A756-4906FE105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782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AF2601-3CA7-4188-9CAA-201558568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2D876B9-3A22-45CC-A86F-BBA5A9514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F611829-06B0-4516-A678-19807A72A4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4D4EF06-02C1-4507-A649-E0D6B770F3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83BB035-E97C-4E68-9330-855645D931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6198753-41F0-423B-BEAF-89B827F9C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DA23308-648E-49E9-9BDA-82DC60D93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A5F2BDB-AADD-4C25-BEE7-7EC510705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366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FFC271-632C-488F-BBF3-5E3E72043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B0F042D-F455-4E67-B42A-E988602E26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8D15B34-B5EF-4003-A7B5-215186FDB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372F6F8-7B00-47AB-A1E3-37C5C1262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547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D0106A7-B94C-4AFA-AF2C-EE566DBE87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BC37A5D-431D-4E3A-9E48-B259C8021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0F1CFF4-EBCC-4F64-A323-EDF4494BA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390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8E6897-BE7F-4F87-97A4-12A9DCC58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4B5289-6981-4D6A-B76C-9744A584F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B4B4A7B-2B2D-46ED-B286-B8746CFAC2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E2C313B-B832-4F30-BE6C-7B1FF19B4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82945C-8442-41FB-81A9-1795DC347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26E0DF-843F-4F02-8E04-7705488E3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858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C420FD-AD44-4CD8-8AD0-DB1112280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01AE18A-66DE-4E62-AC2F-CA058B27F6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B51FED-C8B6-4AB3-B7F9-2E76B0E25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41642C-8A46-449C-8B5D-4263F7EDB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C175781-C77C-4AC0-85E7-AEF1742E1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6E43BB-4CE7-4D7C-873B-3851CD3E7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403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1CA5A8-8B93-4402-8A00-A9862714F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6B36CB9-D0C2-494B-A2FF-E3C7E73D6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057E58-B8DB-44F1-B4DB-DBBF6054A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BF2CD8-782B-4CFA-AC11-87E2FDF1F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2EE90D-EE77-4494-948F-DE63FBEE3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0762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95F6F86-EC72-4CFC-8793-5BF5089FEB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F370849-C758-4561-B6EF-65AA95FBF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CCEE83-7CB3-4316-9EB6-4DBDEFA7F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B2BB9-A0D3-4A4A-9563-3C1317B4083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F3B8CA-3073-4AD1-8A03-E7711F298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EDED7-9D79-437D-A693-2D229C317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D63C6-5636-45A2-8008-192092427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011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F889C7-6655-4D4C-A9BA-A0465526A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86A34A-BC01-4C8A-8BB8-AF593997A7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8B171A-F745-44B1-BEB8-EE251A41F8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B2BB9-A0D3-4A4A-9563-3C1317B40832}" type="datetimeFigureOut">
              <a:rPr lang="ru-RU" smtClean="0"/>
              <a:t>13.03.2023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51279E-119E-4B85-9FCE-056F24D624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88549-0569-4938-94D4-14B9F5F420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D63C6-5636-45A2-8008-1920924270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1430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image" Target="../media/image12.png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chart" Target="../charts/chart5.xml"/><Relationship Id="rId4" Type="http://schemas.openxmlformats.org/officeDocument/2006/relationships/chart" Target="../charts/chart4.xml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8.xml"/><Relationship Id="rId5" Type="http://schemas.openxmlformats.org/officeDocument/2006/relationships/image" Target="../media/image19.png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image" Target="../media/image21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image" Target="../media/image3.png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31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9.xml"/><Relationship Id="rId5" Type="http://schemas.openxmlformats.org/officeDocument/2006/relationships/chart" Target="../charts/chart18.xml"/><Relationship Id="rId4" Type="http://schemas.openxmlformats.org/officeDocument/2006/relationships/chart" Target="../charts/char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13" Type="http://schemas.openxmlformats.org/officeDocument/2006/relationships/image" Target="../media/image46.png"/><Relationship Id="rId18" Type="http://schemas.microsoft.com/office/2007/relationships/diagramDrawing" Target="../diagrams/drawing7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17" Type="http://schemas.openxmlformats.org/officeDocument/2006/relationships/diagramColors" Target="../diagrams/colors7.xml"/><Relationship Id="rId2" Type="http://schemas.openxmlformats.org/officeDocument/2006/relationships/image" Target="../media/image3.png"/><Relationship Id="rId16" Type="http://schemas.openxmlformats.org/officeDocument/2006/relationships/diagramQuickStyle" Target="../diagrams/quickStyle7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5" Type="http://schemas.openxmlformats.org/officeDocument/2006/relationships/diagramLayout" Target="../diagrams/layout7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Relationship Id="rId14" Type="http://schemas.openxmlformats.org/officeDocument/2006/relationships/diagramData" Target="../diagrams/data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9.xml"/><Relationship Id="rId13" Type="http://schemas.openxmlformats.org/officeDocument/2006/relationships/diagramData" Target="../diagrams/data10.xml"/><Relationship Id="rId18" Type="http://schemas.openxmlformats.org/officeDocument/2006/relationships/diagramData" Target="../diagrams/data11.xml"/><Relationship Id="rId26" Type="http://schemas.openxmlformats.org/officeDocument/2006/relationships/diagramColors" Target="../diagrams/colors12.xml"/><Relationship Id="rId3" Type="http://schemas.openxmlformats.org/officeDocument/2006/relationships/diagramData" Target="../diagrams/data8.xml"/><Relationship Id="rId21" Type="http://schemas.openxmlformats.org/officeDocument/2006/relationships/diagramColors" Target="../diagrams/colors11.xml"/><Relationship Id="rId7" Type="http://schemas.microsoft.com/office/2007/relationships/diagramDrawing" Target="../diagrams/drawing8.xml"/><Relationship Id="rId12" Type="http://schemas.microsoft.com/office/2007/relationships/diagramDrawing" Target="../diagrams/drawing9.xml"/><Relationship Id="rId17" Type="http://schemas.microsoft.com/office/2007/relationships/diagramDrawing" Target="../diagrams/drawing10.xml"/><Relationship Id="rId25" Type="http://schemas.openxmlformats.org/officeDocument/2006/relationships/diagramQuickStyle" Target="../diagrams/quickStyle12.xml"/><Relationship Id="rId2" Type="http://schemas.openxmlformats.org/officeDocument/2006/relationships/image" Target="../media/image3.png"/><Relationship Id="rId16" Type="http://schemas.openxmlformats.org/officeDocument/2006/relationships/diagramColors" Target="../diagrams/colors10.xml"/><Relationship Id="rId20" Type="http://schemas.openxmlformats.org/officeDocument/2006/relationships/diagramQuickStyle" Target="../diagrams/quickStyle1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11" Type="http://schemas.openxmlformats.org/officeDocument/2006/relationships/diagramColors" Target="../diagrams/colors9.xml"/><Relationship Id="rId24" Type="http://schemas.openxmlformats.org/officeDocument/2006/relationships/diagramLayout" Target="../diagrams/layout12.xml"/><Relationship Id="rId5" Type="http://schemas.openxmlformats.org/officeDocument/2006/relationships/diagramQuickStyle" Target="../diagrams/quickStyle8.xml"/><Relationship Id="rId15" Type="http://schemas.openxmlformats.org/officeDocument/2006/relationships/diagramQuickStyle" Target="../diagrams/quickStyle10.xml"/><Relationship Id="rId23" Type="http://schemas.openxmlformats.org/officeDocument/2006/relationships/diagramData" Target="../diagrams/data12.xml"/><Relationship Id="rId10" Type="http://schemas.openxmlformats.org/officeDocument/2006/relationships/diagramQuickStyle" Target="../diagrams/quickStyle9.xml"/><Relationship Id="rId19" Type="http://schemas.openxmlformats.org/officeDocument/2006/relationships/diagramLayout" Target="../diagrams/layout11.xml"/><Relationship Id="rId4" Type="http://schemas.openxmlformats.org/officeDocument/2006/relationships/diagramLayout" Target="../diagrams/layout8.xml"/><Relationship Id="rId9" Type="http://schemas.openxmlformats.org/officeDocument/2006/relationships/diagramLayout" Target="../diagrams/layout9.xml"/><Relationship Id="rId14" Type="http://schemas.openxmlformats.org/officeDocument/2006/relationships/diagramLayout" Target="../diagrams/layout10.xml"/><Relationship Id="rId22" Type="http://schemas.microsoft.com/office/2007/relationships/diagramDrawing" Target="../diagrams/drawing11.xml"/><Relationship Id="rId27" Type="http://schemas.microsoft.com/office/2007/relationships/diagramDrawing" Target="../diagrams/drawing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4.xml"/><Relationship Id="rId13" Type="http://schemas.openxmlformats.org/officeDocument/2006/relationships/diagramData" Target="../diagrams/data15.xml"/><Relationship Id="rId18" Type="http://schemas.openxmlformats.org/officeDocument/2006/relationships/diagramData" Target="../diagrams/data16.xml"/><Relationship Id="rId3" Type="http://schemas.openxmlformats.org/officeDocument/2006/relationships/diagramData" Target="../diagrams/data13.xml"/><Relationship Id="rId21" Type="http://schemas.openxmlformats.org/officeDocument/2006/relationships/diagramColors" Target="../diagrams/colors16.xml"/><Relationship Id="rId7" Type="http://schemas.microsoft.com/office/2007/relationships/diagramDrawing" Target="../diagrams/drawing13.xml"/><Relationship Id="rId12" Type="http://schemas.microsoft.com/office/2007/relationships/diagramDrawing" Target="../diagrams/drawing14.xml"/><Relationship Id="rId17" Type="http://schemas.microsoft.com/office/2007/relationships/diagramDrawing" Target="../diagrams/drawing15.xml"/><Relationship Id="rId2" Type="http://schemas.openxmlformats.org/officeDocument/2006/relationships/image" Target="../media/image3.png"/><Relationship Id="rId16" Type="http://schemas.openxmlformats.org/officeDocument/2006/relationships/diagramColors" Target="../diagrams/colors15.xml"/><Relationship Id="rId20" Type="http://schemas.openxmlformats.org/officeDocument/2006/relationships/diagramQuickStyle" Target="../diagrams/quickStyle1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3.xml"/><Relationship Id="rId11" Type="http://schemas.openxmlformats.org/officeDocument/2006/relationships/diagramColors" Target="../diagrams/colors14.xml"/><Relationship Id="rId5" Type="http://schemas.openxmlformats.org/officeDocument/2006/relationships/diagramQuickStyle" Target="../diagrams/quickStyle13.xml"/><Relationship Id="rId15" Type="http://schemas.openxmlformats.org/officeDocument/2006/relationships/diagramQuickStyle" Target="../diagrams/quickStyle15.xml"/><Relationship Id="rId10" Type="http://schemas.openxmlformats.org/officeDocument/2006/relationships/diagramQuickStyle" Target="../diagrams/quickStyle14.xml"/><Relationship Id="rId19" Type="http://schemas.openxmlformats.org/officeDocument/2006/relationships/diagramLayout" Target="../diagrams/layout16.xml"/><Relationship Id="rId4" Type="http://schemas.openxmlformats.org/officeDocument/2006/relationships/diagramLayout" Target="../diagrams/layout13.xml"/><Relationship Id="rId9" Type="http://schemas.openxmlformats.org/officeDocument/2006/relationships/diagramLayout" Target="../diagrams/layout14.xml"/><Relationship Id="rId14" Type="http://schemas.openxmlformats.org/officeDocument/2006/relationships/diagramLayout" Target="../diagrams/layout15.xml"/><Relationship Id="rId22" Type="http://schemas.microsoft.com/office/2007/relationships/diagramDrawing" Target="../diagrams/drawing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6.xml"/><Relationship Id="rId4" Type="http://schemas.openxmlformats.org/officeDocument/2006/relationships/chart" Target="../charts/chart25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13" Type="http://schemas.microsoft.com/office/2007/relationships/diagramDrawing" Target="../diagrams/drawing18.xml"/><Relationship Id="rId3" Type="http://schemas.openxmlformats.org/officeDocument/2006/relationships/image" Target="../media/image74.jpeg"/><Relationship Id="rId7" Type="http://schemas.openxmlformats.org/officeDocument/2006/relationships/diagramColors" Target="../diagrams/colors17.xml"/><Relationship Id="rId12" Type="http://schemas.openxmlformats.org/officeDocument/2006/relationships/diagramColors" Target="../diagrams/colors18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7.xml"/><Relationship Id="rId11" Type="http://schemas.openxmlformats.org/officeDocument/2006/relationships/diagramQuickStyle" Target="../diagrams/quickStyle18.xml"/><Relationship Id="rId5" Type="http://schemas.openxmlformats.org/officeDocument/2006/relationships/diagramLayout" Target="../diagrams/layout17.xml"/><Relationship Id="rId10" Type="http://schemas.openxmlformats.org/officeDocument/2006/relationships/diagramLayout" Target="../diagrams/layout18.xml"/><Relationship Id="rId4" Type="http://schemas.openxmlformats.org/officeDocument/2006/relationships/diagramData" Target="../diagrams/data17.xml"/><Relationship Id="rId9" Type="http://schemas.openxmlformats.org/officeDocument/2006/relationships/diagramData" Target="../diagrams/data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0.xml"/><Relationship Id="rId13" Type="http://schemas.openxmlformats.org/officeDocument/2006/relationships/diagramColors" Target="../diagrams/colors21.xml"/><Relationship Id="rId3" Type="http://schemas.openxmlformats.org/officeDocument/2006/relationships/image" Target="../media/image85.png"/><Relationship Id="rId7" Type="http://schemas.openxmlformats.org/officeDocument/2006/relationships/diagramQuickStyle" Target="../diagrams/quickStyle20.xml"/><Relationship Id="rId12" Type="http://schemas.openxmlformats.org/officeDocument/2006/relationships/diagramQuickStyle" Target="../diagrams/quickStyle2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0.xml"/><Relationship Id="rId11" Type="http://schemas.openxmlformats.org/officeDocument/2006/relationships/diagramLayout" Target="../diagrams/layout21.xml"/><Relationship Id="rId5" Type="http://schemas.openxmlformats.org/officeDocument/2006/relationships/diagramData" Target="../diagrams/data20.xml"/><Relationship Id="rId10" Type="http://schemas.openxmlformats.org/officeDocument/2006/relationships/diagramData" Target="../diagrams/data21.xml"/><Relationship Id="rId4" Type="http://schemas.openxmlformats.org/officeDocument/2006/relationships/image" Target="../media/image86.png"/><Relationship Id="rId9" Type="http://schemas.microsoft.com/office/2007/relationships/diagramDrawing" Target="../diagrams/drawing20.xml"/><Relationship Id="rId14" Type="http://schemas.microsoft.com/office/2007/relationships/diagramDrawing" Target="../diagrams/drawing2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3.xml"/><Relationship Id="rId3" Type="http://schemas.openxmlformats.org/officeDocument/2006/relationships/image" Target="../media/image90.png"/><Relationship Id="rId7" Type="http://schemas.openxmlformats.org/officeDocument/2006/relationships/diagramColors" Target="../diagrams/colors23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3.xml"/><Relationship Id="rId5" Type="http://schemas.openxmlformats.org/officeDocument/2006/relationships/diagramLayout" Target="../diagrams/layout23.xml"/><Relationship Id="rId4" Type="http://schemas.openxmlformats.org/officeDocument/2006/relationships/diagramData" Target="../diagrams/data23.xml"/><Relationship Id="rId9" Type="http://schemas.openxmlformats.org/officeDocument/2006/relationships/image" Target="../media/image9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7" Type="http://schemas.openxmlformats.org/officeDocument/2006/relationships/image" Target="../media/image1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4.png"/><Relationship Id="rId9" Type="http://schemas.openxmlformats.org/officeDocument/2006/relationships/image" Target="../media/image139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140.png"/><Relationship Id="rId7" Type="http://schemas.openxmlformats.org/officeDocument/2006/relationships/image" Target="../media/image10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Relationship Id="rId9" Type="http://schemas.openxmlformats.org/officeDocument/2006/relationships/image" Target="../media/image145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image" Target="../media/image146.png"/><Relationship Id="rId7" Type="http://schemas.openxmlformats.org/officeDocument/2006/relationships/image" Target="../media/image15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10" Type="http://schemas.openxmlformats.org/officeDocument/2006/relationships/image" Target="../media/image153.png"/><Relationship Id="rId4" Type="http://schemas.openxmlformats.org/officeDocument/2006/relationships/image" Target="../media/image147.png"/><Relationship Id="rId9" Type="http://schemas.openxmlformats.org/officeDocument/2006/relationships/image" Target="../media/image15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10" Type="http://schemas.openxmlformats.org/officeDocument/2006/relationships/image" Target="../media/image161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3" Type="http://schemas.openxmlformats.org/officeDocument/2006/relationships/image" Target="../media/image115.png"/><Relationship Id="rId7" Type="http://schemas.openxmlformats.org/officeDocument/2006/relationships/image" Target="../media/image16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mailto:fin620@list.ru" TargetMode="External"/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1E5B35B-DCF8-FB26-F301-F95084EA79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54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1E76BA-A006-B398-109C-C8831A28A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74" y="393603"/>
            <a:ext cx="1274078" cy="16295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1C7F493-5E64-8FDF-5E49-9442A508AFAB}"/>
              </a:ext>
            </a:extLst>
          </p:cNvPr>
          <p:cNvSpPr txBox="1"/>
          <p:nvPr/>
        </p:nvSpPr>
        <p:spPr>
          <a:xfrm>
            <a:off x="3246469" y="946774"/>
            <a:ext cx="56990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i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Анучинский</a:t>
            </a: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округ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97403C-F9A7-5B93-9031-A8CEA9544572}"/>
              </a:ext>
            </a:extLst>
          </p:cNvPr>
          <p:cNvSpPr txBox="1"/>
          <p:nvPr/>
        </p:nvSpPr>
        <p:spPr>
          <a:xfrm>
            <a:off x="2670570" y="2939988"/>
            <a:ext cx="61882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</a:t>
            </a:r>
          </a:p>
          <a:p>
            <a:pPr algn="ctr"/>
            <a:r>
              <a:rPr lang="ru-RU" sz="28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проекту решения «Об исполнении</a:t>
            </a:r>
          </a:p>
          <a:p>
            <a:pPr algn="ctr"/>
            <a:r>
              <a:rPr lang="ru-RU" sz="28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округа за 2022 год»</a:t>
            </a:r>
          </a:p>
        </p:txBody>
      </p:sp>
    </p:spTree>
    <p:extLst>
      <p:ext uri="{BB962C8B-B14F-4D97-AF65-F5344CB8AC3E}">
        <p14:creationId xmlns:p14="http://schemas.microsoft.com/office/powerpoint/2010/main" val="810870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0D756FF-E579-86EA-592B-F95023716F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4FB77E5-BC32-DE90-0DCF-DD21EDF43D35}"/>
              </a:ext>
            </a:extLst>
          </p:cNvPr>
          <p:cNvSpPr/>
          <p:nvPr/>
        </p:nvSpPr>
        <p:spPr>
          <a:xfrm>
            <a:off x="2416028" y="154918"/>
            <a:ext cx="7902095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 округа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813339C-8E9E-6C35-5151-528C2FE6F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258" y="602224"/>
            <a:ext cx="2676376" cy="37676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960BAF8-0900-5271-DAC9-A909064EB150}"/>
              </a:ext>
            </a:extLst>
          </p:cNvPr>
          <p:cNvSpPr txBox="1"/>
          <p:nvPr/>
        </p:nvSpPr>
        <p:spPr>
          <a:xfrm>
            <a:off x="3358275" y="815730"/>
            <a:ext cx="7631303" cy="669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4958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Законом Приморского края от 16.09.2019г № 568-КЗ «Об Анучинском муниципальном округе»  путем объединения 4-х сельских поселений, район был преобразован в муниципальный округ. Анучинский муниципальный округ находится в центральной части Приморского края.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E569D9-5FEF-C040-EB4C-F3F808935310}"/>
              </a:ext>
            </a:extLst>
          </p:cNvPr>
          <p:cNvSpPr txBox="1"/>
          <p:nvPr/>
        </p:nvSpPr>
        <p:spPr>
          <a:xfrm>
            <a:off x="3282892" y="1570031"/>
            <a:ext cx="7706686" cy="2221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4958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</a:rPr>
              <a:t>Административным центром муниципального округа является село Анучино. Площадь округа – 391383,28 га.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</a:endParaRPr>
          </a:p>
          <a:p>
            <a:pPr marL="0" marR="0" lvl="0" indent="450215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</a:rPr>
              <a:t>Округ граничит на севере со Спасским районом, на северо-западе – с Черниговским, на востоке – с Яковлевским, Чугуевским районами и городом Арсеньев, на юго-востоке – с Партизанским, на юге – с городом Партизанск, на юго-западе – со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</a:rPr>
              <a:t>Шкотовским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</a:rPr>
              <a:t>, на западе – с Михайловским районом. Сеть населенных пунктов в границах района представлена 29 сельскими населенными пунктами.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</a:endParaRPr>
          </a:p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Экономика района представлена следующими отраслями: сельское и лесное хозяйство, промышленность, строительство, торговля, общественное питание, платные услуги населению.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</a:endParaRPr>
          </a:p>
          <a:p>
            <a:pPr marL="0" marR="0" lvl="0" indent="449580" algn="just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Сообщение между населенными пунктами в границах округа осуществляется автомобильным транспортом. Внешние связи района осуществляются главным образом железнодорожным транспортом по Транссибирской магистрали (через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ст.Сибирцево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), автомобильным – по федеральной дороге М60 (через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г.Уссурийск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) и воздушным – через аэропорт </a:t>
            </a:r>
            <a:r>
              <a:rPr kumimoji="0" lang="ru-RU" sz="1100" b="0" i="0" u="none" strike="noStrike" kern="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Кневичи</a:t>
            </a:r>
            <a:r>
              <a:rPr kumimoji="0" lang="ru-RU" sz="11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</a:rPr>
              <a:t> г. Владивостока.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521741B-7037-B83C-91FD-B687D2B25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4237" y="3791408"/>
            <a:ext cx="5938019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232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A79AE61-A247-FE38-321F-DE91B776B6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F104CE-2E02-5963-03A0-585EF8DADE8F}"/>
              </a:ext>
            </a:extLst>
          </p:cNvPr>
          <p:cNvSpPr txBox="1"/>
          <p:nvPr/>
        </p:nvSpPr>
        <p:spPr>
          <a:xfrm>
            <a:off x="325072" y="134509"/>
            <a:ext cx="116124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Вводная часть.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«Бюджет для граждан» разработан в целях реализации принципа прозрачности, открытости бюджета и информирования жителей о расходовании средств бюджета Анучинского муниципального округа за 2022год.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«Бюджет для граждан» носит ознакомительный и осведомительный характер и размещен с целью информирования населения в доступной форме.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на интернет - ресурсе наглядно отображает сопоставление плановых и фактических значений показателей развития экономики округа, содержит параметры исполнения доходной и расходной части бюджета округа. Представленная информация позволит гражданам составить представление об источниках формирования доходов бюджета округа, направлениях расходования бюджетных средств в 2022году.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899670-F2B0-1C70-13D7-4F57200DF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72" y="1407525"/>
            <a:ext cx="2231073" cy="14969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D868C5-A0F9-A267-1705-656C379864A7}"/>
              </a:ext>
            </a:extLst>
          </p:cNvPr>
          <p:cNvSpPr txBox="1"/>
          <p:nvPr/>
        </p:nvSpPr>
        <p:spPr>
          <a:xfrm>
            <a:off x="2556145" y="1457948"/>
            <a:ext cx="9448501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кодекс Российской Федерации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основной документ, регулирующий отношения, связанные с формированием и исполнением бюджетов, государственными и муниципальными заимствованиями, долгом.</a:t>
            </a:r>
          </a:p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  <a:p>
            <a:pPr algn="just"/>
            <a:r>
              <a:rPr lang="ru-RU" sz="1100" b="1" i="1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 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11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поступающие в бюджет денежные средства, за исключением средств, являющихся источниками финансирования дефицита бюджета.</a:t>
            </a:r>
          </a:p>
          <a:p>
            <a:pPr algn="just"/>
            <a:r>
              <a:rPr lang="ru-RU" sz="11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бюджета </a:t>
            </a:r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sz="110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денежные средства, предоставляемые из бюджета на выполнение органами государственной власти и местного самоуправления возложенных на них функций и задач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EDB0CF1-E790-21FC-6F86-8337792A50A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213" b="3037"/>
          <a:stretch/>
        </p:blipFill>
        <p:spPr>
          <a:xfrm>
            <a:off x="325072" y="3094127"/>
            <a:ext cx="3902979" cy="309694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7C7F764-579F-9D4B-7E63-D81B19BF78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3280" y="3017481"/>
            <a:ext cx="2141410" cy="18637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ACD646A-6A46-FCE5-B30D-473B68466C02}"/>
              </a:ext>
            </a:extLst>
          </p:cNvPr>
          <p:cNvSpPr txBox="1"/>
          <p:nvPr/>
        </p:nvSpPr>
        <p:spPr>
          <a:xfrm>
            <a:off x="6561064" y="2709406"/>
            <a:ext cx="544358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1" i="1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финансирования дефицита бюджета</a:t>
            </a:r>
            <a:r>
              <a:rPr lang="ru-RU" sz="1100" b="0" i="1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– поступления денежных средств в </a:t>
            </a:r>
            <a:r>
              <a:rPr lang="ru-RU" sz="110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направляемые на покрытие разницы, возникающей в результате превышения расходов </a:t>
            </a:r>
            <a:r>
              <a:rPr lang="ru-RU" sz="110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над его доходами, и погашение ранее привлеченных долговых обязательств.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C7A8B54-0402-DD28-9C5A-E7968F9931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9292" y="3478847"/>
            <a:ext cx="4487045" cy="206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272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D3BD746-1E84-7F5A-C336-9A4F48CEEC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63C7CE-C9BC-60FC-D7CE-6C563F427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465" y="259296"/>
            <a:ext cx="6052946" cy="28257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D34989-3E67-552A-461F-1F09F5C07605}"/>
              </a:ext>
            </a:extLst>
          </p:cNvPr>
          <p:cNvSpPr txBox="1"/>
          <p:nvPr/>
        </p:nvSpPr>
        <p:spPr>
          <a:xfrm>
            <a:off x="6278412" y="1938870"/>
            <a:ext cx="5592997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Кассовое обслуживание исполнения бюджета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проведение и учет операций по кассовым поступлениям в бюджет и кассовым выплатам из бюджета.</a:t>
            </a:r>
          </a:p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отношения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взаимоотношения между публично – правовыми образованиями по вопросам регулирования бюджетных правоотношений.</a:t>
            </a:r>
          </a:p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год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законодательно установленный годовой срок исполнения бюджета. В Российской Федерации соответствует календарному году с 1 января по 31 декабря.</a:t>
            </a:r>
          </a:p>
          <a:p>
            <a:pPr algn="just"/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4A59CA9-7284-EF73-715D-9AAC22CF0392}"/>
              </a:ext>
            </a:extLst>
          </p:cNvPr>
          <p:cNvSpPr txBox="1"/>
          <p:nvPr/>
        </p:nvSpPr>
        <p:spPr>
          <a:xfrm>
            <a:off x="6278411" y="171593"/>
            <a:ext cx="559299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ассигнования –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предельные объемы денежных средств, предусмотренных в соответствующем финансовом году для исполнения бюджетных обязательств.</a:t>
            </a:r>
          </a:p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обязательства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расходные обязательства, подлежащие исполнению в соответствующем финансовом году.</a:t>
            </a:r>
          </a:p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инвестиции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бюджетные средства, направляемые на создание или увеличение за счет средств бюджета стоимости государственного (муниципального) имущества.</a:t>
            </a:r>
          </a:p>
          <a:p>
            <a:pPr algn="just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Сводная бюджетная роспись –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документ, который составляется и ведется финансовым органом в целях организации исполнения бюджета по расходам бюджета и источникам финансирования дефицита бюджета.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E0558C0-ACF8-4CEA-C735-7A87561B1311}"/>
              </a:ext>
            </a:extLst>
          </p:cNvPr>
          <p:cNvSpPr txBox="1"/>
          <p:nvPr/>
        </p:nvSpPr>
        <p:spPr>
          <a:xfrm>
            <a:off x="125087" y="3216143"/>
            <a:ext cx="117463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i="1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</a:t>
            </a:r>
            <a:r>
              <a:rPr lang="ru-RU" sz="1100" b="0" i="1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— обязательства, возникающие из </a:t>
            </a:r>
            <a:r>
              <a:rPr lang="ru-RU" sz="110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муниципальных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заимствований, гарантий по обязательствам третьих лиц, другие обязательства в соответствии с видами долговых обязательств, установленными Бюджетным Кодексом РФ, принятые на себя </a:t>
            </a:r>
            <a:r>
              <a:rPr lang="ru-RU" sz="110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образованием.</a:t>
            </a:r>
          </a:p>
          <a:p>
            <a:r>
              <a:rPr lang="ru-RU" sz="1100" b="1" i="1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</a:t>
            </a:r>
            <a:r>
              <a:rPr lang="ru-RU" sz="1100" b="0" i="1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документ стратегического планирования, содержащий комплекс планируемых мероприятий, взаимоувязанных по задачам, срокам осуществления, исполнителям и ресурсам и обеспечивающих наиболее эффективное достижение целей и решение задач социально-экономического развития муниципального образования.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280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76D7232-9CAF-8F4D-F565-42832A3BAE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9395F4-A8D4-B9AA-E259-31510E01B083}"/>
              </a:ext>
            </a:extLst>
          </p:cNvPr>
          <p:cNvSpPr txBox="1"/>
          <p:nvPr/>
        </p:nvSpPr>
        <p:spPr>
          <a:xfrm>
            <a:off x="2564234" y="217924"/>
            <a:ext cx="7299695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прогнозных значений социально-экономических показателей</a:t>
            </a:r>
          </a:p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Анучинского муниципального округа за 2022 год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E8DB31-65AD-7DD0-7D1D-F3C6C4D6D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36" y="928291"/>
            <a:ext cx="1923916" cy="1274984"/>
          </a:xfrm>
          <a:prstGeom prst="rect">
            <a:avLst/>
          </a:prstGeom>
        </p:spPr>
      </p:pic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043A1316-D23E-F8FF-76AC-4D70F0EC44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5555427"/>
              </p:ext>
            </p:extLst>
          </p:nvPr>
        </p:nvGraphicFramePr>
        <p:xfrm>
          <a:off x="2165244" y="710367"/>
          <a:ext cx="4196080" cy="2530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8F77147-881D-0E0D-DC2F-A7F01E306AC0}"/>
              </a:ext>
            </a:extLst>
          </p:cNvPr>
          <p:cNvSpPr txBox="1"/>
          <p:nvPr/>
        </p:nvSpPr>
        <p:spPr>
          <a:xfrm>
            <a:off x="114220" y="2203275"/>
            <a:ext cx="17856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2022г к 2021г 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98,0%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2022г (оценка) - 12295чел.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295D400-1D26-D8DB-1EF7-8723CC21B0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836" y="3731730"/>
            <a:ext cx="2314019" cy="1274984"/>
          </a:xfrm>
          <a:prstGeom prst="rect">
            <a:avLst/>
          </a:prstGeom>
        </p:spPr>
      </p:pic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46D2774E-A203-03A2-5A21-E4A1E8F193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044061"/>
              </p:ext>
            </p:extLst>
          </p:nvPr>
        </p:nvGraphicFramePr>
        <p:xfrm>
          <a:off x="2428240" y="3346860"/>
          <a:ext cx="3942080" cy="2800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911EC08-030E-A124-8552-B15A352624B6}"/>
              </a:ext>
            </a:extLst>
          </p:cNvPr>
          <p:cNvSpPr txBox="1"/>
          <p:nvPr/>
        </p:nvSpPr>
        <p:spPr>
          <a:xfrm>
            <a:off x="203200" y="5091502"/>
            <a:ext cx="2092960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2022г к 2021г 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59,1%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2022г(оценка) – 2700кв.м.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516163D-966F-FF91-6873-3C7C2BD8CD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3188" y="964496"/>
            <a:ext cx="2130742" cy="1538861"/>
          </a:xfrm>
          <a:prstGeom prst="rect">
            <a:avLst/>
          </a:prstGeom>
        </p:spPr>
      </p:pic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35DE855A-F90E-4351-2C03-FE213101044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0462299"/>
              </p:ext>
            </p:extLst>
          </p:nvPr>
        </p:nvGraphicFramePr>
        <p:xfrm>
          <a:off x="6827519" y="2664220"/>
          <a:ext cx="3942081" cy="3246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7B7CDAF4-415C-BF3A-509F-FACF87A70733}"/>
              </a:ext>
            </a:extLst>
          </p:cNvPr>
          <p:cNvSpPr txBox="1"/>
          <p:nvPr/>
        </p:nvSpPr>
        <p:spPr>
          <a:xfrm>
            <a:off x="9979422" y="1375539"/>
            <a:ext cx="176553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2022г к 2021г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(-15,6%)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2022г (оценка) – 4,6% </a:t>
            </a:r>
          </a:p>
        </p:txBody>
      </p:sp>
    </p:spTree>
    <p:extLst>
      <p:ext uri="{BB962C8B-B14F-4D97-AF65-F5344CB8AC3E}">
        <p14:creationId xmlns:p14="http://schemas.microsoft.com/office/powerpoint/2010/main" val="1985024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CCDA578-8E59-6B55-DD59-117549E89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3E5204-F65B-F6E9-E5D0-0E450F89E0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57" y="1050818"/>
            <a:ext cx="2337383" cy="1462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BA9677-3E71-99F6-59AF-9F05093A8865}"/>
              </a:ext>
            </a:extLst>
          </p:cNvPr>
          <p:cNvSpPr txBox="1"/>
          <p:nvPr/>
        </p:nvSpPr>
        <p:spPr>
          <a:xfrm>
            <a:off x="2564235" y="217924"/>
            <a:ext cx="706353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прогнозных значений социально-экономических показателей</a:t>
            </a:r>
          </a:p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Анучинского муниципального округа за 2022 год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7589BA53-6668-C804-3613-E7200BE4B3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97998306"/>
              </p:ext>
            </p:extLst>
          </p:nvPr>
        </p:nvGraphicFramePr>
        <p:xfrm>
          <a:off x="2336800" y="710367"/>
          <a:ext cx="4226560" cy="2993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4BABAFD3-1FFC-9038-898E-2017C2119B2E}"/>
              </a:ext>
            </a:extLst>
          </p:cNvPr>
          <p:cNvSpPr txBox="1"/>
          <p:nvPr/>
        </p:nvSpPr>
        <p:spPr>
          <a:xfrm>
            <a:off x="315674" y="2659558"/>
            <a:ext cx="188774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2022г к 2021г 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110,2%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2022г(оценка) – 52622 руб.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B2280545-F1FF-4AAA-89FD-BCD58B781B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9883101"/>
              </p:ext>
            </p:extLst>
          </p:nvPr>
        </p:nvGraphicFramePr>
        <p:xfrm>
          <a:off x="8437245" y="832603"/>
          <a:ext cx="3690620" cy="25963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4214E6B-E649-46E5-7832-A86B82A584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4470" y="954068"/>
            <a:ext cx="2111358" cy="14085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1FDAA5E-E66D-D408-01FC-47EF18FBEAF1}"/>
              </a:ext>
            </a:extLst>
          </p:cNvPr>
          <p:cNvSpPr txBox="1"/>
          <p:nvPr/>
        </p:nvSpPr>
        <p:spPr>
          <a:xfrm>
            <a:off x="6595428" y="2419241"/>
            <a:ext cx="210246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2022г к 2021г 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55,6%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2022г(оценка) – 74,8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199B0FD-E6C5-1565-E7FF-C005CA5103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97896" y="4027017"/>
            <a:ext cx="2123115" cy="1581302"/>
          </a:xfrm>
          <a:prstGeom prst="rect">
            <a:avLst/>
          </a:prstGeom>
        </p:spPr>
      </p:pic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67E7335D-1627-BA3A-3D23-E0ADDCF2CF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8491387"/>
              </p:ext>
            </p:extLst>
          </p:nvPr>
        </p:nvGraphicFramePr>
        <p:xfrm>
          <a:off x="4639205" y="3767938"/>
          <a:ext cx="4988560" cy="2856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B6AE8D7-B8FF-7A38-1E9F-11FB1FEB8A9E}"/>
              </a:ext>
            </a:extLst>
          </p:cNvPr>
          <p:cNvSpPr txBox="1"/>
          <p:nvPr/>
        </p:nvSpPr>
        <p:spPr>
          <a:xfrm>
            <a:off x="8590761" y="5672779"/>
            <a:ext cx="2337383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2022г к 2021г 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103%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2022г(оценка) – 224,8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E396D64-91FC-051F-9509-390C5FE7C86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5674" y="4297539"/>
            <a:ext cx="1673047" cy="221516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DD76E78-07EC-3C19-2A5A-DE51E7A7B2B7}"/>
              </a:ext>
            </a:extLst>
          </p:cNvPr>
          <p:cNvSpPr txBox="1"/>
          <p:nvPr/>
        </p:nvSpPr>
        <p:spPr>
          <a:xfrm>
            <a:off x="2128372" y="4611969"/>
            <a:ext cx="188774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2022г к 2021г 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104,3%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2022г(оценка) – 104,3%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630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60655F-EC8F-3F58-604B-00D72150F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95ED2D-7D21-34E1-8E9B-C623C87BB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96" y="1089668"/>
            <a:ext cx="1774090" cy="12071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4A2CCF-0FE6-1CAA-1204-12C57E3ACEA6}"/>
              </a:ext>
            </a:extLst>
          </p:cNvPr>
          <p:cNvSpPr txBox="1"/>
          <p:nvPr/>
        </p:nvSpPr>
        <p:spPr>
          <a:xfrm>
            <a:off x="2564235" y="217924"/>
            <a:ext cx="706353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softRound"/>
          </a:sp3d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прогнозных значений социально-экономических показателей</a:t>
            </a:r>
          </a:p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Анучинского муниципального округа за 2022 год</a:t>
            </a: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DBF68169-AE5D-F16E-96AC-05F3C55C68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5291334"/>
              </p:ext>
            </p:extLst>
          </p:nvPr>
        </p:nvGraphicFramePr>
        <p:xfrm>
          <a:off x="2032000" y="719666"/>
          <a:ext cx="5232400" cy="3252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44055D91-937C-2226-910D-BA1B0A58129C}"/>
              </a:ext>
            </a:extLst>
          </p:cNvPr>
          <p:cNvSpPr txBox="1"/>
          <p:nvPr/>
        </p:nvSpPr>
        <p:spPr>
          <a:xfrm>
            <a:off x="291474" y="2654588"/>
            <a:ext cx="2065646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2022г к 2021г 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116,3%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2022г(оценка) – 947,5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1599F1D-BD87-77AE-294D-4C00881C83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731" y="1003989"/>
            <a:ext cx="2065646" cy="1650599"/>
          </a:xfrm>
          <a:prstGeom prst="rect">
            <a:avLst/>
          </a:prstGeom>
        </p:spPr>
      </p:pic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FF423533-F7DD-712F-047D-B993B2E6F2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93383528"/>
              </p:ext>
            </p:extLst>
          </p:nvPr>
        </p:nvGraphicFramePr>
        <p:xfrm>
          <a:off x="8290559" y="719666"/>
          <a:ext cx="3738881" cy="2586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CC084EF9-9A16-E881-346E-4C92A664B2B9}"/>
              </a:ext>
            </a:extLst>
          </p:cNvPr>
          <p:cNvSpPr txBox="1"/>
          <p:nvPr/>
        </p:nvSpPr>
        <p:spPr>
          <a:xfrm>
            <a:off x="6629731" y="2842220"/>
            <a:ext cx="2065646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2022г к 2021г 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- 4,7%)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2022г(оценка) – 116,5%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959D428-9A92-CBE5-AF7A-9DF1F8D0AD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782" y="4025901"/>
            <a:ext cx="2701061" cy="1987544"/>
          </a:xfrm>
          <a:prstGeom prst="rect">
            <a:avLst/>
          </a:prstGeom>
        </p:spPr>
      </p:pic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769A244F-8AFA-1055-8496-1A0AEBD0E5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9643799"/>
              </p:ext>
            </p:extLst>
          </p:nvPr>
        </p:nvGraphicFramePr>
        <p:xfrm>
          <a:off x="3373119" y="4025901"/>
          <a:ext cx="6930242" cy="273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6E083C99-239C-70A3-A1DB-657BC906E962}"/>
              </a:ext>
            </a:extLst>
          </p:cNvPr>
          <p:cNvSpPr txBox="1"/>
          <p:nvPr/>
        </p:nvSpPr>
        <p:spPr>
          <a:xfrm>
            <a:off x="653737" y="5998277"/>
            <a:ext cx="2065646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Процент 2022г к 2021г 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118,6%</a:t>
            </a:r>
          </a:p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2022г(оценка) – 14312руб.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909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3CFD188-1B47-4178-2B8E-6CE8F6FE2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4C324F-691E-8287-5266-141AC213C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54" y="142612"/>
            <a:ext cx="2175110" cy="163165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86B2423-095C-546B-ABE4-6FB897AB8B6F}"/>
              </a:ext>
            </a:extLst>
          </p:cNvPr>
          <p:cNvSpPr/>
          <p:nvPr/>
        </p:nvSpPr>
        <p:spPr>
          <a:xfrm>
            <a:off x="2650921" y="86162"/>
            <a:ext cx="5972961" cy="2769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Общие принципы исполнения бюджета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3D8864-1E4F-9083-54F1-3515FBB014C3}"/>
              </a:ext>
            </a:extLst>
          </p:cNvPr>
          <p:cNvSpPr txBox="1"/>
          <p:nvPr/>
        </p:nvSpPr>
        <p:spPr>
          <a:xfrm>
            <a:off x="2336818" y="435000"/>
            <a:ext cx="9693474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является одним из этапов бюджетного процесса, который начинается с момента утверждения решения о бюджете представительным органом муниципального образования и продолжается в течение финансового года, включает в себя процесс сбора и учета доходов и осуществления расходов на основе сводной бюджетной росписи и кассового плана.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этапе исполнения можно выделить следующие стадии :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исполнение бюджета по доходам;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исполнение бюджета по расходам;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-исполнение по источникам финансирования дефицита бюджета.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121750-9374-BBF1-0CA8-175C475E2D64}"/>
              </a:ext>
            </a:extLst>
          </p:cNvPr>
          <p:cNvSpPr txBox="1"/>
          <p:nvPr/>
        </p:nvSpPr>
        <p:spPr>
          <a:xfrm>
            <a:off x="80854" y="1853921"/>
            <a:ext cx="1194943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доходов - задача участников бюджетного процесса заключается в обеспечении полного и своевременного поступления в бюджет налогов и других обязательных платежей.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расходов - задача обеспечить финансирование мероприятий в пределах сумм, утвержденных бюджетом с целью исполнения принятых муниципальным образованием расходных обязательств.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исполнения бюджета по расходам необходимо обеспечить: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-составление и утверждение бюджетной росписи;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-утверждение и доведение уведомлений о бюджетных ассигнованиях и лимитах бюджетных обязательств до распорядителей и получателей бюджетных средств;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-принятие бюджетных обязательств и подтверждение денежных обязательств;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-санкционирование оплаты денежных средств;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-подтверждение исполнения денежных обязательств.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Исполняется бюджет на основе принципов единства кассы и подведомственности расходов. Кассовое обслуживание исполнения бюджета осуществляется Федеральным казначейством.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600B95E1-D387-8E65-49F0-0DE6FEF0DA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1410147"/>
              </p:ext>
            </p:extLst>
          </p:nvPr>
        </p:nvGraphicFramePr>
        <p:xfrm>
          <a:off x="2" y="3639025"/>
          <a:ext cx="3942824" cy="1964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58D88F4F-2B44-2C59-50A8-3B8EBA0DDA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5591785"/>
              </p:ext>
            </p:extLst>
          </p:nvPr>
        </p:nvGraphicFramePr>
        <p:xfrm>
          <a:off x="4084160" y="3639025"/>
          <a:ext cx="4027993" cy="1964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61E32263-FAE4-AD16-5042-A1E93EBFFD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5693368"/>
              </p:ext>
            </p:extLst>
          </p:nvPr>
        </p:nvGraphicFramePr>
        <p:xfrm>
          <a:off x="8057226" y="3639024"/>
          <a:ext cx="4027993" cy="1964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42B2034-B122-43DC-38A9-6F0EC5CAB6DE}"/>
              </a:ext>
            </a:extLst>
          </p:cNvPr>
          <p:cNvSpPr/>
          <p:nvPr/>
        </p:nvSpPr>
        <p:spPr>
          <a:xfrm>
            <a:off x="1216405" y="5773722"/>
            <a:ext cx="9135610" cy="509632"/>
          </a:xfrm>
          <a:prstGeom prst="roundRect">
            <a:avLst/>
          </a:prstGeom>
          <a:solidFill>
            <a:srgbClr val="DBF61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бюджетного процесса</a:t>
            </a:r>
          </a:p>
        </p:txBody>
      </p:sp>
    </p:spTree>
    <p:extLst>
      <p:ext uri="{BB962C8B-B14F-4D97-AF65-F5344CB8AC3E}">
        <p14:creationId xmlns:p14="http://schemas.microsoft.com/office/powerpoint/2010/main" val="3480852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70229E6-3558-2E0F-198E-5611CB76B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055FEE-E7E4-5750-32EE-AFC5BE2C7D53}"/>
              </a:ext>
            </a:extLst>
          </p:cNvPr>
          <p:cNvSpPr txBox="1"/>
          <p:nvPr/>
        </p:nvSpPr>
        <p:spPr>
          <a:xfrm>
            <a:off x="1876624" y="262418"/>
            <a:ext cx="68023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процесса по исполнению бюджета и утверждению отчета об исполнении бюджет</a:t>
            </a:r>
            <a:r>
              <a:rPr lang="ru-RU" sz="12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0AAA9C-401C-508C-E1D0-6C9AB11F2F3A}"/>
              </a:ext>
            </a:extLst>
          </p:cNvPr>
          <p:cNvSpPr txBox="1"/>
          <p:nvPr/>
        </p:nvSpPr>
        <p:spPr>
          <a:xfrm>
            <a:off x="562063" y="673893"/>
            <a:ext cx="1136620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b="1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- это </a:t>
            </a:r>
            <a:r>
              <a:rPr lang="ru-RU" sz="110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  <a:r>
              <a:rPr lang="ru-RU" sz="11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обеспечивает полное своевременное поступление доходов в целом и по каждому источнику, а также финансирование организаций и учреждений в пределах утвержденных по бюджету сумм в течение финансового года.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504EC6-2FDF-CD23-54D7-A9459F739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365" y="1745490"/>
            <a:ext cx="2705100" cy="1685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id="{75E1D363-7EDF-8B5C-DF22-D4868515AB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069366"/>
              </p:ext>
            </p:extLst>
          </p:nvPr>
        </p:nvGraphicFramePr>
        <p:xfrm>
          <a:off x="3101830" y="1455056"/>
          <a:ext cx="8128000" cy="4834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221599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379C829-AD23-3828-1576-27727FF91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9BA8DC-A3BD-5C7A-C037-5CF104B3ABA1}"/>
              </a:ext>
            </a:extLst>
          </p:cNvPr>
          <p:cNvSpPr txBox="1"/>
          <p:nvPr/>
        </p:nvSpPr>
        <p:spPr>
          <a:xfrm>
            <a:off x="1440397" y="226267"/>
            <a:ext cx="83517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Анучинского муниципального округа на 2022г утвержден решением Думы округа от 22.12.2021г № 265-НПА</a:t>
            </a:r>
            <a:endParaRPr lang="ru-RU" sz="12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A54BB7-D696-5615-8D88-0F066BEF662C}"/>
              </a:ext>
            </a:extLst>
          </p:cNvPr>
          <p:cNvSpPr txBox="1"/>
          <p:nvPr/>
        </p:nvSpPr>
        <p:spPr>
          <a:xfrm>
            <a:off x="1994071" y="518655"/>
            <a:ext cx="609333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основных характеристик бюджета Анучинского муниципального округа в 2022г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D7C27D-B4CA-310C-B338-680D848F02D1}"/>
              </a:ext>
            </a:extLst>
          </p:cNvPr>
          <p:cNvSpPr txBox="1"/>
          <p:nvPr/>
        </p:nvSpPr>
        <p:spPr>
          <a:xfrm>
            <a:off x="325073" y="776013"/>
            <a:ext cx="1078096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течении 2022г в решение о бюджете было внесено 9 поправок, обусловленных следующими причинами: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корректировкой бюджета на суммы безвозмездных поступлений, полученных из федерального и краевого бюджета в течение 2022 года;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направлением на расходы остатка средств на счете бюджета на 01.01.2022г;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корректировкой плановых назначений по доходам по предложениям главных администраторов доходов бюджета;</a:t>
            </a:r>
          </a:p>
          <a:p>
            <a:pPr marL="171450" indent="-171450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изменений в муниципальные программы по предложениям администраторов программ.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02FCAC-1592-B10E-C3CB-7177B710DC04}"/>
              </a:ext>
            </a:extLst>
          </p:cNvPr>
          <p:cNvSpPr txBox="1"/>
          <p:nvPr/>
        </p:nvSpPr>
        <p:spPr>
          <a:xfrm>
            <a:off x="2926647" y="1734373"/>
            <a:ext cx="42230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исполнения бюджета за 2022г (руб.)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7">
            <a:extLst>
              <a:ext uri="{FF2B5EF4-FFF2-40B4-BE49-F238E27FC236}">
                <a16:creationId xmlns:a16="http://schemas.microsoft.com/office/drawing/2014/main" id="{F6CD6A9C-0B88-C2A8-A1AB-9849B9B6C2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570314"/>
              </p:ext>
            </p:extLst>
          </p:nvPr>
        </p:nvGraphicFramePr>
        <p:xfrm>
          <a:off x="325073" y="2031013"/>
          <a:ext cx="11341914" cy="146798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826241">
                  <a:extLst>
                    <a:ext uri="{9D8B030D-6E8A-4147-A177-3AD203B41FA5}">
                      <a16:colId xmlns:a16="http://schemas.microsoft.com/office/drawing/2014/main" val="1833952887"/>
                    </a:ext>
                  </a:extLst>
                </a:gridCol>
                <a:gridCol w="1405726">
                  <a:extLst>
                    <a:ext uri="{9D8B030D-6E8A-4147-A177-3AD203B41FA5}">
                      <a16:colId xmlns:a16="http://schemas.microsoft.com/office/drawing/2014/main" val="1075647234"/>
                    </a:ext>
                  </a:extLst>
                </a:gridCol>
                <a:gridCol w="1797442">
                  <a:extLst>
                    <a:ext uri="{9D8B030D-6E8A-4147-A177-3AD203B41FA5}">
                      <a16:colId xmlns:a16="http://schemas.microsoft.com/office/drawing/2014/main" val="1019925663"/>
                    </a:ext>
                  </a:extLst>
                </a:gridCol>
                <a:gridCol w="2075345">
                  <a:extLst>
                    <a:ext uri="{9D8B030D-6E8A-4147-A177-3AD203B41FA5}">
                      <a16:colId xmlns:a16="http://schemas.microsoft.com/office/drawing/2014/main" val="2951349422"/>
                    </a:ext>
                  </a:extLst>
                </a:gridCol>
                <a:gridCol w="1618275">
                  <a:extLst>
                    <a:ext uri="{9D8B030D-6E8A-4147-A177-3AD203B41FA5}">
                      <a16:colId xmlns:a16="http://schemas.microsoft.com/office/drawing/2014/main" val="2129795791"/>
                    </a:ext>
                  </a:extLst>
                </a:gridCol>
                <a:gridCol w="1437621">
                  <a:extLst>
                    <a:ext uri="{9D8B030D-6E8A-4147-A177-3AD203B41FA5}">
                      <a16:colId xmlns:a16="http://schemas.microsoft.com/office/drawing/2014/main" val="2191623933"/>
                    </a:ext>
                  </a:extLst>
                </a:gridCol>
                <a:gridCol w="1181264">
                  <a:extLst>
                    <a:ext uri="{9D8B030D-6E8A-4147-A177-3AD203B41FA5}">
                      <a16:colId xmlns:a16="http://schemas.microsoft.com/office/drawing/2014/main" val="1419694988"/>
                    </a:ext>
                  </a:extLst>
                </a:gridCol>
              </a:tblGrid>
              <a:tr h="250464"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 (факт)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Плановые назначения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2022г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2022г к 2021г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972125"/>
                  </a:ext>
                </a:extLst>
              </a:tr>
              <a:tr h="276750">
                <a:tc v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бюджет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учетом внесенных изменений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436971"/>
                  </a:ext>
                </a:extLst>
              </a:tr>
              <a:tr h="227534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587474024,37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730549534,78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713868359,48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716710170,26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369777"/>
                  </a:ext>
                </a:extLst>
              </a:tr>
              <a:tr h="276837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575603593,62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730549534,78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736126801,05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693507592,77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437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</a:t>
                      </a:r>
                    </a:p>
                    <a:p>
                      <a:pPr algn="ctr"/>
                      <a:r>
                        <a:rPr lang="ru-RU" sz="105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ПРОФИЦИТ (+)</a:t>
                      </a:r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+11870430,75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-22258441,57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+23202577,49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5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046154"/>
                  </a:ext>
                </a:extLst>
              </a:tr>
            </a:tbl>
          </a:graphicData>
        </a:graphic>
      </p:graphicFrame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54DFDD78-1C73-5873-6022-E893D929BAE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8556518"/>
              </p:ext>
            </p:extLst>
          </p:nvPr>
        </p:nvGraphicFramePr>
        <p:xfrm>
          <a:off x="2250206" y="3745745"/>
          <a:ext cx="6960905" cy="2885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01731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645545D-A9F8-9CF0-0321-5DAC3B0D7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A675DD-72F8-3216-C3E6-A4C940E2AD2A}"/>
              </a:ext>
            </a:extLst>
          </p:cNvPr>
          <p:cNvSpPr txBox="1"/>
          <p:nvPr/>
        </p:nvSpPr>
        <p:spPr>
          <a:xfrm>
            <a:off x="173371" y="1666393"/>
            <a:ext cx="11845255" cy="460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повышения эффективности работы по укреплению доходной базы бюджета принято распоряжение администрации Анучинского муниципального округа от 16.11.2021г №575-р "Об утверждении Плана мероприятий по росту доходного потенциала, оптимизации расходов и совершенствованию долговой политики Анучинского муниципального округа на период с 2021 по 2024 годы».</a:t>
            </a:r>
          </a:p>
          <a:p>
            <a:pPr algn="just"/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	Налогоплательщики, имеющие задолженность, приглашались на заседания Межведомственной комиссии по налоговой и социальной политике и снижению неформальной занятости при главе Анучинского муниципального округа.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2022 год было проведено 12 заседаний Межведомственной комиссии. В целях увеличения налоговой базы и повышения собираемости обязательных платежей в бюджетную систему на заседания комиссий было приглашено 42 юридических лиц, 88 индивидуальных предпринимателей и 246 физических лиц. 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Сумма задолженности налогоплательщиков, приглашенных на МК составила 7087,2 тыс. руб. В результате проведенной работы общая сумма погашенной задолженности составила 6101,0 тыс. руб. (86,1 % от общей суммы задолженности).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Анучинского муниципального округа ведет постоянную работу по сокращению недоимки, проводятся мероприятия которые сопутствуют ее сокращению: в газете «Анучинские зори» размещаются объявления: обращение администрации Анучинского муниципального округа – напоминание к жителям района о сроках уплаты имущественных налогов (налог на имущество физических лиц, земельного и транспортного налога) и разъяснение о уплате налогов через интернет-сервис ФНС России «Личный  кабинет налогоплательщика для физических лиц».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За 2022год от предприятий, организаций и физических лиц в бюджет округа поступило платежей на 37742,0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или на 14,9% больше,  по сравнению с 2021 годом.</a:t>
            </a:r>
          </a:p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поступлений произошло по  9 показателям: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доходы физических лиц;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налогу, взимаемому в связи с применением упрощенной системы налогообложения – дополнительно установлен дифференцированный норматив отчислений в местный бюджет по округу 58,793281;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уплаты акцизов на топливо – данные доходы распределяются ТО Федерального казначейства между субъектами РФ и местными бюджетами с учетом установленных дифференцированных нормативов отчислений в местные бюджеты;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от арендной платы за земли;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налог, взимаемый в связи с применением патентной системы налогообложения – увеличилось количество налогоплательщиков, применяющих патент – 72 индивидуальных предпринимателя (81 патент);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за негативное воздействие на окружающую среду – оплата за сверхлимитные сбросы;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штрафные санкции – за счет штрафных санкций по Министерству лесного хозяйства и охраны объектов животного мира Приморского края;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доходы от компенсации затрат – возврат излишне перечисленных денежных средств по муниципальному контракту и возврат дебиторской задолженности за приобретение товаров;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аренда недвижимого имущества – увеличение арендной платы по перезаключенным договорам.</a:t>
            </a:r>
          </a:p>
        </p:txBody>
      </p:sp>
      <p:sp>
        <p:nvSpPr>
          <p:cNvPr id="5" name="Блок-схема: магнитный диск 4">
            <a:extLst>
              <a:ext uri="{FF2B5EF4-FFF2-40B4-BE49-F238E27FC236}">
                <a16:creationId xmlns:a16="http://schemas.microsoft.com/office/drawing/2014/main" id="{B4FCBBFF-2FC8-1C23-AE0D-278ADB125F27}"/>
              </a:ext>
            </a:extLst>
          </p:cNvPr>
          <p:cNvSpPr/>
          <p:nvPr/>
        </p:nvSpPr>
        <p:spPr>
          <a:xfrm>
            <a:off x="1988191" y="343899"/>
            <a:ext cx="1944886" cy="858668"/>
          </a:xfrm>
          <a:prstGeom prst="flowChartMagneticDisk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населения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2021г – 12545 чел.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9E283618-CD9A-BEA0-C041-D3EBF3C2223D}"/>
              </a:ext>
            </a:extLst>
          </p:cNvPr>
          <p:cNvCxnSpPr>
            <a:cxnSpLocks/>
            <a:stCxn id="10" idx="4"/>
          </p:cNvCxnSpPr>
          <p:nvPr/>
        </p:nvCxnSpPr>
        <p:spPr>
          <a:xfrm>
            <a:off x="1423515" y="775957"/>
            <a:ext cx="56467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Цилиндр 9">
            <a:extLst>
              <a:ext uri="{FF2B5EF4-FFF2-40B4-BE49-F238E27FC236}">
                <a16:creationId xmlns:a16="http://schemas.microsoft.com/office/drawing/2014/main" id="{6F5CF58C-33C0-A5AD-D3BC-AC97771D4353}"/>
              </a:ext>
            </a:extLst>
          </p:cNvPr>
          <p:cNvSpPr/>
          <p:nvPr/>
        </p:nvSpPr>
        <p:spPr>
          <a:xfrm>
            <a:off x="425329" y="167881"/>
            <a:ext cx="998186" cy="1216152"/>
          </a:xfrm>
          <a:prstGeom prst="ca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в расчете на 1 человека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46829,34 руб.</a:t>
            </a:r>
            <a:endParaRPr lang="ru-RU" sz="1100" dirty="0"/>
          </a:p>
        </p:txBody>
      </p:sp>
      <p:sp>
        <p:nvSpPr>
          <p:cNvPr id="14" name="Цилиндр 13">
            <a:extLst>
              <a:ext uri="{FF2B5EF4-FFF2-40B4-BE49-F238E27FC236}">
                <a16:creationId xmlns:a16="http://schemas.microsoft.com/office/drawing/2014/main" id="{9CEC92CD-4705-2684-22FC-46559071A567}"/>
              </a:ext>
            </a:extLst>
          </p:cNvPr>
          <p:cNvSpPr/>
          <p:nvPr/>
        </p:nvSpPr>
        <p:spPr>
          <a:xfrm>
            <a:off x="4554790" y="167881"/>
            <a:ext cx="998186" cy="1216152"/>
          </a:xfrm>
          <a:prstGeom prst="ca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расчете на 1 человека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45883,11 руб.</a:t>
            </a:r>
            <a:endParaRPr lang="ru-RU" sz="1100" dirty="0"/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8EBD4673-D0AD-803A-3119-1D47DA301BBB}"/>
              </a:ext>
            </a:extLst>
          </p:cNvPr>
          <p:cNvCxnSpPr>
            <a:cxnSpLocks/>
            <a:endCxn id="5" idx="4"/>
          </p:cNvCxnSpPr>
          <p:nvPr/>
        </p:nvCxnSpPr>
        <p:spPr>
          <a:xfrm flipH="1" flipV="1">
            <a:off x="3933077" y="773233"/>
            <a:ext cx="613756" cy="27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Блок-схема: магнитный диск 22">
            <a:extLst>
              <a:ext uri="{FF2B5EF4-FFF2-40B4-BE49-F238E27FC236}">
                <a16:creationId xmlns:a16="http://schemas.microsoft.com/office/drawing/2014/main" id="{86508C41-C586-0135-3ADA-3B42C19BE4D3}"/>
              </a:ext>
            </a:extLst>
          </p:cNvPr>
          <p:cNvSpPr/>
          <p:nvPr/>
        </p:nvSpPr>
        <p:spPr>
          <a:xfrm>
            <a:off x="8032420" y="343899"/>
            <a:ext cx="1944886" cy="858668"/>
          </a:xfrm>
          <a:prstGeom prst="flowChartMagneticDisk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населения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2022г – 12295 чел.</a:t>
            </a:r>
          </a:p>
        </p:txBody>
      </p: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12890C22-A98D-BA7B-4162-5E0EE7EB8964}"/>
              </a:ext>
            </a:extLst>
          </p:cNvPr>
          <p:cNvCxnSpPr>
            <a:cxnSpLocks/>
          </p:cNvCxnSpPr>
          <p:nvPr/>
        </p:nvCxnSpPr>
        <p:spPr>
          <a:xfrm flipH="1">
            <a:off x="7449424" y="807725"/>
            <a:ext cx="58299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Цилиндр 28">
            <a:extLst>
              <a:ext uri="{FF2B5EF4-FFF2-40B4-BE49-F238E27FC236}">
                <a16:creationId xmlns:a16="http://schemas.microsoft.com/office/drawing/2014/main" id="{B350C02B-DD49-FDE9-1253-0FC6C1C8B3F9}"/>
              </a:ext>
            </a:extLst>
          </p:cNvPr>
          <p:cNvSpPr/>
          <p:nvPr/>
        </p:nvSpPr>
        <p:spPr>
          <a:xfrm>
            <a:off x="6455826" y="165157"/>
            <a:ext cx="998186" cy="1216152"/>
          </a:xfrm>
          <a:prstGeom prst="ca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в расчете на 1 человека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58292,82 руб.</a:t>
            </a:r>
            <a:endParaRPr lang="ru-RU" sz="1100" dirty="0"/>
          </a:p>
        </p:txBody>
      </p: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73E60D5B-F841-AB82-F126-13D8F0BEDEDD}"/>
              </a:ext>
            </a:extLst>
          </p:cNvPr>
          <p:cNvCxnSpPr>
            <a:cxnSpLocks/>
          </p:cNvCxnSpPr>
          <p:nvPr/>
        </p:nvCxnSpPr>
        <p:spPr>
          <a:xfrm>
            <a:off x="9977306" y="807725"/>
            <a:ext cx="60798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Цилиндр 31">
            <a:extLst>
              <a:ext uri="{FF2B5EF4-FFF2-40B4-BE49-F238E27FC236}">
                <a16:creationId xmlns:a16="http://schemas.microsoft.com/office/drawing/2014/main" id="{AB6F0D0E-FCA9-7003-08CE-66D8E47B750E}"/>
              </a:ext>
            </a:extLst>
          </p:cNvPr>
          <p:cNvSpPr/>
          <p:nvPr/>
        </p:nvSpPr>
        <p:spPr>
          <a:xfrm>
            <a:off x="10585287" y="165157"/>
            <a:ext cx="998186" cy="1216152"/>
          </a:xfrm>
          <a:prstGeom prst="ca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расчете на 1 человека</a:t>
            </a:r>
          </a:p>
          <a:p>
            <a:pPr algn="ctr"/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56405,66 руб.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2526141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6E7407F-EEA9-6A11-3CB1-F43013E14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EA0743-2B1F-F990-2F89-557DF46A1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171" y="391375"/>
            <a:ext cx="2651990" cy="1914310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1A8AFD41-025F-9001-5F0A-56A11C2208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0902767"/>
              </p:ext>
            </p:extLst>
          </p:nvPr>
        </p:nvGraphicFramePr>
        <p:xfrm>
          <a:off x="3417380" y="196276"/>
          <a:ext cx="5927956" cy="6481358"/>
        </p:xfrm>
        <a:graphic>
          <a:graphicData uri="http://schemas.openxmlformats.org/drawingml/2006/table">
            <a:tbl>
              <a:tblPr/>
              <a:tblGrid>
                <a:gridCol w="2654707">
                  <a:extLst>
                    <a:ext uri="{9D8B030D-6E8A-4147-A177-3AD203B41FA5}">
                      <a16:colId xmlns:a16="http://schemas.microsoft.com/office/drawing/2014/main" val="3790492289"/>
                    </a:ext>
                  </a:extLst>
                </a:gridCol>
                <a:gridCol w="1232828">
                  <a:extLst>
                    <a:ext uri="{9D8B030D-6E8A-4147-A177-3AD203B41FA5}">
                      <a16:colId xmlns:a16="http://schemas.microsoft.com/office/drawing/2014/main" val="2328092850"/>
                    </a:ext>
                  </a:extLst>
                </a:gridCol>
                <a:gridCol w="1071674">
                  <a:extLst>
                    <a:ext uri="{9D8B030D-6E8A-4147-A177-3AD203B41FA5}">
                      <a16:colId xmlns:a16="http://schemas.microsoft.com/office/drawing/2014/main" val="2407652973"/>
                    </a:ext>
                  </a:extLst>
                </a:gridCol>
                <a:gridCol w="968747">
                  <a:extLst>
                    <a:ext uri="{9D8B030D-6E8A-4147-A177-3AD203B41FA5}">
                      <a16:colId xmlns:a16="http://schemas.microsoft.com/office/drawing/2014/main" val="1055191475"/>
                    </a:ext>
                  </a:extLst>
                </a:gridCol>
              </a:tblGrid>
              <a:tr h="370229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Сведения об объеме муниципального долга Анучинского муниципального округа за 2022 год</a:t>
                      </a:r>
                    </a:p>
                  </a:txBody>
                  <a:tcPr marL="6603" marR="6603" marT="6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538843"/>
                  </a:ext>
                </a:extLst>
              </a:tr>
              <a:tr h="188690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3" marR="6603" marT="6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3" marR="6603" marT="6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603" marR="6603" marT="6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руб.</a:t>
                      </a:r>
                    </a:p>
                  </a:txBody>
                  <a:tcPr marL="6603" marR="6603" marT="660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0195595"/>
                  </a:ext>
                </a:extLst>
              </a:tr>
              <a:tr h="5274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6603" marR="6603" marT="660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Плановые назначения</a:t>
                      </a:r>
                    </a:p>
                  </a:txBody>
                  <a:tcPr marL="6603" marR="6603" marT="6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Фактическое исполнение</a:t>
                      </a:r>
                    </a:p>
                  </a:txBody>
                  <a:tcPr marL="6603" marR="6603" marT="6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 исполнения</a:t>
                      </a:r>
                    </a:p>
                  </a:txBody>
                  <a:tcPr marL="6603" marR="6603" marT="66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4819819"/>
                  </a:ext>
                </a:extLst>
              </a:tr>
              <a:tr h="38515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Муниципальный внутренний долг  на 01 января соответствующего года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3085390"/>
                  </a:ext>
                </a:extLst>
              </a:tr>
              <a:tr h="20095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 Муниципальные ценные бумаги: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9094204"/>
                  </a:ext>
                </a:extLst>
              </a:tr>
              <a:tr h="33722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привлечение средств от размещения ценных бумаг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6285952"/>
                  </a:ext>
                </a:extLst>
              </a:tr>
              <a:tr h="33722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погашение номинальной стоимости ценных бумаг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047779"/>
                  </a:ext>
                </a:extLst>
              </a:tr>
              <a:tr h="376780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 Кредиты, полученные от кредитных организаций: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3761063"/>
                  </a:ext>
                </a:extLst>
              </a:tr>
              <a:tr h="259559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привлечение кредитов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2186683"/>
                  </a:ext>
                </a:extLst>
              </a:tr>
              <a:tr h="226068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погашение основной суммы долга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5436153"/>
                  </a:ext>
                </a:extLst>
              </a:tr>
              <a:tr h="50225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 Бюджетные кредиты, привлеченные от других бюджетов бюджетной системы РФ: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4895770"/>
                  </a:ext>
                </a:extLst>
              </a:tr>
              <a:tr h="25118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привлечение кредитов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582572"/>
                  </a:ext>
                </a:extLst>
              </a:tr>
              <a:tr h="23444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погашение основной суммы долга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2437811"/>
                  </a:ext>
                </a:extLst>
              </a:tr>
              <a:tr h="267933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 Муниципальные гарантии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9428444"/>
                  </a:ext>
                </a:extLst>
              </a:tr>
              <a:tr h="33722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предоставление  муниципальных гарантий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8338988"/>
                  </a:ext>
                </a:extLst>
              </a:tr>
              <a:tr h="33722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 исполнение муниципальных гарантий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7684377"/>
                  </a:ext>
                </a:extLst>
              </a:tr>
              <a:tr h="50225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 Объем иных непогашенных долговых обязательств муниципального образования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6538477"/>
                  </a:ext>
                </a:extLst>
              </a:tr>
              <a:tr h="502257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Верхний предел муниципального внутреннего долга на 01 января соответствующего года, всего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8212359"/>
                  </a:ext>
                </a:extLst>
              </a:tr>
              <a:tr h="337221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том числе по муниципальным гарантиям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6603" marR="6603" marT="660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375112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FF86A2B-ADE6-887A-3DAE-358DDF90675B}"/>
              </a:ext>
            </a:extLst>
          </p:cNvPr>
          <p:cNvSpPr txBox="1"/>
          <p:nvPr/>
        </p:nvSpPr>
        <p:spPr>
          <a:xfrm>
            <a:off x="75982" y="2419402"/>
            <a:ext cx="29463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соблюдении в отчетном году установленных решением о бюджете ограничений по объему муниципального долга - не установлено.</a:t>
            </a:r>
          </a:p>
        </p:txBody>
      </p:sp>
    </p:spTree>
    <p:extLst>
      <p:ext uri="{BB962C8B-B14F-4D97-AF65-F5344CB8AC3E}">
        <p14:creationId xmlns:p14="http://schemas.microsoft.com/office/powerpoint/2010/main" val="3229938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1239668-F314-42B5-DB97-0A400AFDF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DE249D5-DB09-C657-2A36-CEEF11C594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93" b="6666"/>
          <a:stretch/>
        </p:blipFill>
        <p:spPr>
          <a:xfrm>
            <a:off x="0" y="0"/>
            <a:ext cx="5142451" cy="436227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4A448E9-FFE1-19CD-25CE-F990E016F97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12"/>
          <a:stretch/>
        </p:blipFill>
        <p:spPr bwMode="auto">
          <a:xfrm>
            <a:off x="5266888" y="1"/>
            <a:ext cx="6800674" cy="6857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05540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64F3438-E47C-7439-DFD2-AD78B8624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0C6CEC-6C75-CC32-7CC4-88F0A88C434A}"/>
              </a:ext>
            </a:extLst>
          </p:cNvPr>
          <p:cNvSpPr txBox="1"/>
          <p:nvPr/>
        </p:nvSpPr>
        <p:spPr>
          <a:xfrm>
            <a:off x="2979954" y="67352"/>
            <a:ext cx="64828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по доходам (руб.)</a:t>
            </a:r>
          </a:p>
        </p:txBody>
      </p:sp>
      <p:graphicFrame>
        <p:nvGraphicFramePr>
          <p:cNvPr id="4" name="Таблица 7">
            <a:extLst>
              <a:ext uri="{FF2B5EF4-FFF2-40B4-BE49-F238E27FC236}">
                <a16:creationId xmlns:a16="http://schemas.microsoft.com/office/drawing/2014/main" id="{3B1A0DE1-6B31-A1AF-8F86-F09BA141A5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528152"/>
              </p:ext>
            </p:extLst>
          </p:nvPr>
        </p:nvGraphicFramePr>
        <p:xfrm>
          <a:off x="299905" y="411703"/>
          <a:ext cx="11629240" cy="1442587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1971897">
                  <a:extLst>
                    <a:ext uri="{9D8B030D-6E8A-4147-A177-3AD203B41FA5}">
                      <a16:colId xmlns:a16="http://schemas.microsoft.com/office/drawing/2014/main" val="1833952887"/>
                    </a:ext>
                  </a:extLst>
                </a:gridCol>
                <a:gridCol w="1341946">
                  <a:extLst>
                    <a:ext uri="{9D8B030D-6E8A-4147-A177-3AD203B41FA5}">
                      <a16:colId xmlns:a16="http://schemas.microsoft.com/office/drawing/2014/main" val="1075647234"/>
                    </a:ext>
                  </a:extLst>
                </a:gridCol>
                <a:gridCol w="1842977">
                  <a:extLst>
                    <a:ext uri="{9D8B030D-6E8A-4147-A177-3AD203B41FA5}">
                      <a16:colId xmlns:a16="http://schemas.microsoft.com/office/drawing/2014/main" val="1019925663"/>
                    </a:ext>
                  </a:extLst>
                </a:gridCol>
                <a:gridCol w="2127920">
                  <a:extLst>
                    <a:ext uri="{9D8B030D-6E8A-4147-A177-3AD203B41FA5}">
                      <a16:colId xmlns:a16="http://schemas.microsoft.com/office/drawing/2014/main" val="2951349422"/>
                    </a:ext>
                  </a:extLst>
                </a:gridCol>
                <a:gridCol w="1659271">
                  <a:extLst>
                    <a:ext uri="{9D8B030D-6E8A-4147-A177-3AD203B41FA5}">
                      <a16:colId xmlns:a16="http://schemas.microsoft.com/office/drawing/2014/main" val="2129795791"/>
                    </a:ext>
                  </a:extLst>
                </a:gridCol>
                <a:gridCol w="1474040">
                  <a:extLst>
                    <a:ext uri="{9D8B030D-6E8A-4147-A177-3AD203B41FA5}">
                      <a16:colId xmlns:a16="http://schemas.microsoft.com/office/drawing/2014/main" val="2191623933"/>
                    </a:ext>
                  </a:extLst>
                </a:gridCol>
                <a:gridCol w="1211189">
                  <a:extLst>
                    <a:ext uri="{9D8B030D-6E8A-4147-A177-3AD203B41FA5}">
                      <a16:colId xmlns:a16="http://schemas.microsoft.com/office/drawing/2014/main" val="1419694988"/>
                    </a:ext>
                  </a:extLst>
                </a:gridCol>
              </a:tblGrid>
              <a:tr h="250464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2021г (факт)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Плановые назначения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исполнения 2022г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2022г к 2021г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972125"/>
                  </a:ext>
                </a:extLst>
              </a:tr>
              <a:tr h="276750">
                <a:tc vMerge="1"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бюджет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учетом внесенных изменений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436971"/>
                  </a:ext>
                </a:extLst>
              </a:tr>
              <a:tr h="227534"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227557311,70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230122000,00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247177000,00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263617695,04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369777"/>
                  </a:ext>
                </a:extLst>
              </a:tr>
              <a:tr h="276837"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25030255,36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19794000,00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23209000,00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26712020,03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437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334886457,30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476841337,23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241788678,13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225786340,60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046154"/>
                  </a:ext>
                </a:extLst>
              </a:tr>
            </a:tbl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8EC1FFF-4F75-F5EC-2783-D68487D2FC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594237"/>
              </p:ext>
            </p:extLst>
          </p:nvPr>
        </p:nvGraphicFramePr>
        <p:xfrm>
          <a:off x="182880" y="2133600"/>
          <a:ext cx="4897120" cy="4312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A8200278-6A8D-C70F-C233-F0A1E29D19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6823104"/>
              </p:ext>
            </p:extLst>
          </p:nvPr>
        </p:nvGraphicFramePr>
        <p:xfrm>
          <a:off x="8658883" y="1921642"/>
          <a:ext cx="3373120" cy="2707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DD494555-3760-EE6B-F77F-1D7EE13D7D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6822077"/>
              </p:ext>
            </p:extLst>
          </p:nvPr>
        </p:nvGraphicFramePr>
        <p:xfrm>
          <a:off x="5182881" y="2531242"/>
          <a:ext cx="3373120" cy="2707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804458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9844845-C5F3-88BB-EE61-81D5B19AD5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6">
            <a:extLst>
              <a:ext uri="{FF2B5EF4-FFF2-40B4-BE49-F238E27FC236}">
                <a16:creationId xmlns:a16="http://schemas.microsoft.com/office/drawing/2014/main" id="{60CB930C-7279-C6B0-4AAC-6A1BE3F0BE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4259180"/>
              </p:ext>
            </p:extLst>
          </p:nvPr>
        </p:nvGraphicFramePr>
        <p:xfrm>
          <a:off x="115371" y="276999"/>
          <a:ext cx="11961257" cy="6553200"/>
        </p:xfrm>
        <a:graphic>
          <a:graphicData uri="http://schemas.openxmlformats.org/drawingml/2006/table">
            <a:tbl>
              <a:tblPr firstRow="1" bandRow="1">
                <a:solidFill>
                  <a:srgbClr val="F1FC1C"/>
                </a:solidFill>
                <a:tableStyleId>{5C22544A-7EE6-4342-B048-85BDC9FD1C3A}</a:tableStyleId>
              </a:tblPr>
              <a:tblGrid>
                <a:gridCol w="2913777">
                  <a:extLst>
                    <a:ext uri="{9D8B030D-6E8A-4147-A177-3AD203B41FA5}">
                      <a16:colId xmlns:a16="http://schemas.microsoft.com/office/drawing/2014/main" val="2300403670"/>
                    </a:ext>
                  </a:extLst>
                </a:gridCol>
                <a:gridCol w="1048624">
                  <a:extLst>
                    <a:ext uri="{9D8B030D-6E8A-4147-A177-3AD203B41FA5}">
                      <a16:colId xmlns:a16="http://schemas.microsoft.com/office/drawing/2014/main" val="2134745177"/>
                    </a:ext>
                  </a:extLst>
                </a:gridCol>
                <a:gridCol w="1291905">
                  <a:extLst>
                    <a:ext uri="{9D8B030D-6E8A-4147-A177-3AD203B41FA5}">
                      <a16:colId xmlns:a16="http://schemas.microsoft.com/office/drawing/2014/main" val="3033541586"/>
                    </a:ext>
                  </a:extLst>
                </a:gridCol>
                <a:gridCol w="1115736">
                  <a:extLst>
                    <a:ext uri="{9D8B030D-6E8A-4147-A177-3AD203B41FA5}">
                      <a16:colId xmlns:a16="http://schemas.microsoft.com/office/drawing/2014/main" val="2362823743"/>
                    </a:ext>
                  </a:extLst>
                </a:gridCol>
                <a:gridCol w="1191237">
                  <a:extLst>
                    <a:ext uri="{9D8B030D-6E8A-4147-A177-3AD203B41FA5}">
                      <a16:colId xmlns:a16="http://schemas.microsoft.com/office/drawing/2014/main" val="2427397464"/>
                    </a:ext>
                  </a:extLst>
                </a:gridCol>
                <a:gridCol w="1249959">
                  <a:extLst>
                    <a:ext uri="{9D8B030D-6E8A-4147-A177-3AD203B41FA5}">
                      <a16:colId xmlns:a16="http://schemas.microsoft.com/office/drawing/2014/main" val="784985846"/>
                    </a:ext>
                  </a:extLst>
                </a:gridCol>
                <a:gridCol w="2394365">
                  <a:extLst>
                    <a:ext uri="{9D8B030D-6E8A-4147-A177-3AD203B41FA5}">
                      <a16:colId xmlns:a16="http://schemas.microsoft.com/office/drawing/2014/main" val="2963754769"/>
                    </a:ext>
                  </a:extLst>
                </a:gridCol>
                <a:gridCol w="755654">
                  <a:extLst>
                    <a:ext uri="{9D8B030D-6E8A-4147-A177-3AD203B41FA5}">
                      <a16:colId xmlns:a16="http://schemas.microsoft.com/office/drawing/2014/main" val="24970451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2022г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2022г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факт к уточненному плану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2022г к 2021г</a:t>
                      </a:r>
                    </a:p>
                    <a:p>
                      <a:pPr algn="ctr"/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153839"/>
                  </a:ext>
                </a:extLst>
              </a:tr>
              <a:tr h="0">
                <a:tc gridSpan="8"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доходы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8182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191122307,28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191458000,00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200458000,00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214396537,17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106,95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увеличились поступления от крупных плательщиков в декабре месяце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112,18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972456"/>
                  </a:ext>
                </a:extLst>
              </a:tr>
              <a:tr h="206936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22394345,86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24114000,00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27614000,00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27825926,52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100,77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декабре месяце  откорректированы плановые назначения, исходя из фактических поступлений за 11 месяцев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124,25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12856"/>
                  </a:ext>
                </a:extLst>
              </a:tr>
              <a:tr h="206936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с налогоплательщиков, выбравших в качестве налогообложения доходы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250697,38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2650000,00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10000000,00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10848014,14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108,48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количества плательщиков и рост доходов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4327,14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0928770"/>
                  </a:ext>
                </a:extLst>
              </a:tr>
              <a:tr h="169423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налог на вмененный доход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939086,89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- 17561,46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601094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1215040,15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1500000,00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339000,00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296232,57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87,38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декабре был произведен возврат платежей юридическому лицу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404542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Патентная система налогообложения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1869688,51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1450000,00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1450000,00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2509877,70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173,10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количества плательщиков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728717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2988538,66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2100000,00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2100000,00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2455728,70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116,94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Взыскание недоимки прошлых лет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3316200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4911898,22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5450000,00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3816000,00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3671607,73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96,22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недоимки по налогу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2723582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Госпошлина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1865708,76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1400000,00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1400000,00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1631331,97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116,52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количества дел, рассматриваемых мировым судьей 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87,44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2055188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227557311,70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230122000,00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247177000,00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263617695,04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106,65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115,85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043156"/>
                  </a:ext>
                </a:extLst>
              </a:tr>
              <a:tr h="154378">
                <a:tc gridSpan="8"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 доходы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1460315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арендной платы за земельные участки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14832840,37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14757000,00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14757000,00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15933690,49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107,97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Ошибочно перечисленные суммы, которые должны были поступить на доходы от продажи земельных участков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758359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сдачи в аренду имущества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1862385,21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1922000,00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1872000,00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1874529,42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100,65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607033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99591,30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427088,55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120,31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за сверхлимитные сбросы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428,84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834244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оказания платных услуг и компенсации затрат бюджетов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1501792,96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1528081,24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138,92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излишне перечисленных денежных средств по муниципальному контракту и дебиторской задолженности за приобретение товаров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101,75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5742952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реализации имущества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315000,00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265200,00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03679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085E09F-72AA-3FB8-8567-263838ABA683}"/>
              </a:ext>
            </a:extLst>
          </p:cNvPr>
          <p:cNvSpPr txBox="1"/>
          <p:nvPr/>
        </p:nvSpPr>
        <p:spPr>
          <a:xfrm>
            <a:off x="2435600" y="0"/>
            <a:ext cx="64828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налоговых и неналоговых платежей(руб.)</a:t>
            </a:r>
          </a:p>
        </p:txBody>
      </p:sp>
    </p:spTree>
    <p:extLst>
      <p:ext uri="{BB962C8B-B14F-4D97-AF65-F5344CB8AC3E}">
        <p14:creationId xmlns:p14="http://schemas.microsoft.com/office/powerpoint/2010/main" val="16048133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E8C6E40-DD49-2E25-20CE-EE02D9D28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D0F0CCE8-C513-EBA0-D622-C6D47DB573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1679699"/>
              </p:ext>
            </p:extLst>
          </p:nvPr>
        </p:nvGraphicFramePr>
        <p:xfrm>
          <a:off x="267422" y="3113540"/>
          <a:ext cx="4757583" cy="3383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8E5A8E5E-6F2E-79CD-2781-8B972C6A4A3F}"/>
              </a:ext>
            </a:extLst>
          </p:cNvPr>
          <p:cNvSpPr txBox="1"/>
          <p:nvPr/>
        </p:nvSpPr>
        <p:spPr>
          <a:xfrm>
            <a:off x="2435600" y="0"/>
            <a:ext cx="64828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налоговых и неналоговых платежей(руб.)</a:t>
            </a:r>
          </a:p>
        </p:txBody>
      </p:sp>
      <p:graphicFrame>
        <p:nvGraphicFramePr>
          <p:cNvPr id="8" name="Таблица 6">
            <a:extLst>
              <a:ext uri="{FF2B5EF4-FFF2-40B4-BE49-F238E27FC236}">
                <a16:creationId xmlns:a16="http://schemas.microsoft.com/office/drawing/2014/main" id="{1204AAB5-210E-0BA5-82BE-89A1A258C6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984156"/>
              </p:ext>
            </p:extLst>
          </p:nvPr>
        </p:nvGraphicFramePr>
        <p:xfrm>
          <a:off x="202734" y="361129"/>
          <a:ext cx="11786532" cy="2286000"/>
        </p:xfrm>
        <a:graphic>
          <a:graphicData uri="http://schemas.openxmlformats.org/drawingml/2006/table">
            <a:tbl>
              <a:tblPr firstRow="1" bandRow="1">
                <a:solidFill>
                  <a:srgbClr val="F1FC1C"/>
                </a:solidFill>
                <a:tableStyleId>{5C22544A-7EE6-4342-B048-85BDC9FD1C3A}</a:tableStyleId>
              </a:tblPr>
              <a:tblGrid>
                <a:gridCol w="3001860">
                  <a:extLst>
                    <a:ext uri="{9D8B030D-6E8A-4147-A177-3AD203B41FA5}">
                      <a16:colId xmlns:a16="http://schemas.microsoft.com/office/drawing/2014/main" val="2300403670"/>
                    </a:ext>
                  </a:extLst>
                </a:gridCol>
                <a:gridCol w="931178">
                  <a:extLst>
                    <a:ext uri="{9D8B030D-6E8A-4147-A177-3AD203B41FA5}">
                      <a16:colId xmlns:a16="http://schemas.microsoft.com/office/drawing/2014/main" val="1552696346"/>
                    </a:ext>
                  </a:extLst>
                </a:gridCol>
                <a:gridCol w="1291905">
                  <a:extLst>
                    <a:ext uri="{9D8B030D-6E8A-4147-A177-3AD203B41FA5}">
                      <a16:colId xmlns:a16="http://schemas.microsoft.com/office/drawing/2014/main" val="441418681"/>
                    </a:ext>
                  </a:extLst>
                </a:gridCol>
                <a:gridCol w="1283516">
                  <a:extLst>
                    <a:ext uri="{9D8B030D-6E8A-4147-A177-3AD203B41FA5}">
                      <a16:colId xmlns:a16="http://schemas.microsoft.com/office/drawing/2014/main" val="2890180922"/>
                    </a:ext>
                  </a:extLst>
                </a:gridCol>
                <a:gridCol w="906011">
                  <a:extLst>
                    <a:ext uri="{9D8B030D-6E8A-4147-A177-3AD203B41FA5}">
                      <a16:colId xmlns:a16="http://schemas.microsoft.com/office/drawing/2014/main" val="4126380178"/>
                    </a:ext>
                  </a:extLst>
                </a:gridCol>
                <a:gridCol w="1342238">
                  <a:extLst>
                    <a:ext uri="{9D8B030D-6E8A-4147-A177-3AD203B41FA5}">
                      <a16:colId xmlns:a16="http://schemas.microsoft.com/office/drawing/2014/main" val="104191543"/>
                    </a:ext>
                  </a:extLst>
                </a:gridCol>
                <a:gridCol w="2256639">
                  <a:extLst>
                    <a:ext uri="{9D8B030D-6E8A-4147-A177-3AD203B41FA5}">
                      <a16:colId xmlns:a16="http://schemas.microsoft.com/office/drawing/2014/main" val="2969363222"/>
                    </a:ext>
                  </a:extLst>
                </a:gridCol>
                <a:gridCol w="773185">
                  <a:extLst>
                    <a:ext uri="{9D8B030D-6E8A-4147-A177-3AD203B41FA5}">
                      <a16:colId xmlns:a16="http://schemas.microsoft.com/office/drawing/2014/main" val="4658694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2022г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2022г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Причины отклонения факт к уточненному плану</a:t>
                      </a:r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2022г к 2021г</a:t>
                      </a:r>
                    </a:p>
                    <a:p>
                      <a:pPr algn="ctr"/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153839"/>
                  </a:ext>
                </a:extLst>
              </a:tr>
              <a:tr h="0"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 доходы</a:t>
                      </a:r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85468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земельных участков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5629290,56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850000,00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3950000,00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5619818,71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142,27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Внесены задатки за участие в аукционе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7814898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759354,96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410000,00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910000,00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1063611,62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116,88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Поступили штрафы за неисполнение или ненадлежащее исполнение обязательств перед муниципальным органом, муниципальным казенным учреждением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140,07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378077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25030255,36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19794000,00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23290000,00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26712020,03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115,09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106,72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043156"/>
                  </a:ext>
                </a:extLst>
              </a:tr>
            </a:tbl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23D60D0-7190-E76A-6503-8D9391C1A1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9680980"/>
              </p:ext>
            </p:extLst>
          </p:nvPr>
        </p:nvGraphicFramePr>
        <p:xfrm>
          <a:off x="6702805" y="3168620"/>
          <a:ext cx="5125674" cy="3203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82173A4-1DE2-F3FB-C4A0-B6BA7F83DBE4}"/>
              </a:ext>
            </a:extLst>
          </p:cNvPr>
          <p:cNvSpPr txBox="1"/>
          <p:nvPr/>
        </p:nvSpPr>
        <p:spPr>
          <a:xfrm>
            <a:off x="56808" y="6438398"/>
            <a:ext cx="47575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поступления – УСН, ЕНВД, ЕСН, патент, налог на имущество физических лиц, земельный налог, госпошлина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D2E185-1FEA-E459-F581-041DE1491891}"/>
              </a:ext>
            </a:extLst>
          </p:cNvPr>
          <p:cNvSpPr txBox="1"/>
          <p:nvPr/>
        </p:nvSpPr>
        <p:spPr>
          <a:xfrm>
            <a:off x="3994044" y="2731259"/>
            <a:ext cx="475758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поступлений налоговых и неналоговых платежей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08F6D83-510D-BB42-21E9-65B9AC447150}"/>
              </a:ext>
            </a:extLst>
          </p:cNvPr>
          <p:cNvSpPr txBox="1"/>
          <p:nvPr/>
        </p:nvSpPr>
        <p:spPr>
          <a:xfrm>
            <a:off x="2128004" y="2957606"/>
            <a:ext cx="20553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C7C76C6-0D09-6B7D-4A46-030DD49B5938}"/>
              </a:ext>
            </a:extLst>
          </p:cNvPr>
          <p:cNvSpPr txBox="1"/>
          <p:nvPr/>
        </p:nvSpPr>
        <p:spPr>
          <a:xfrm>
            <a:off x="9036344" y="2922399"/>
            <a:ext cx="20553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1BB4F4-4D43-42D1-BEE1-7A04DC535E2C}"/>
              </a:ext>
            </a:extLst>
          </p:cNvPr>
          <p:cNvSpPr txBox="1"/>
          <p:nvPr/>
        </p:nvSpPr>
        <p:spPr>
          <a:xfrm>
            <a:off x="7103562" y="6299899"/>
            <a:ext cx="475758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доходы – плата за экологию, платные услуги и компенсации затрат государства, штрафы</a:t>
            </a:r>
          </a:p>
        </p:txBody>
      </p:sp>
    </p:spTree>
    <p:extLst>
      <p:ext uri="{BB962C8B-B14F-4D97-AF65-F5344CB8AC3E}">
        <p14:creationId xmlns:p14="http://schemas.microsoft.com/office/powerpoint/2010/main" val="27655130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C2D7CB-E4E6-F6D5-09C6-53381FB273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88CCA9D2-F19C-49CB-E55A-CAFBCBCE6C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6280998"/>
              </p:ext>
            </p:extLst>
          </p:nvPr>
        </p:nvGraphicFramePr>
        <p:xfrm>
          <a:off x="689411" y="4144106"/>
          <a:ext cx="4034872" cy="2677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0DD8DE3F-917C-B30A-E5F6-AB63F4B575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2403865"/>
              </p:ext>
            </p:extLst>
          </p:nvPr>
        </p:nvGraphicFramePr>
        <p:xfrm>
          <a:off x="7467719" y="4003229"/>
          <a:ext cx="4298717" cy="27802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8177A23-7001-2FFE-3543-541FE4E793E8}"/>
              </a:ext>
            </a:extLst>
          </p:cNvPr>
          <p:cNvSpPr txBox="1"/>
          <p:nvPr/>
        </p:nvSpPr>
        <p:spPr>
          <a:xfrm>
            <a:off x="2862962" y="3664794"/>
            <a:ext cx="59403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неналоговых доходов в общем объеме налоговых и неналоговых доходов.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65E3F1-10AA-3730-B1E8-250C3610DBF1}"/>
              </a:ext>
            </a:extLst>
          </p:cNvPr>
          <p:cNvSpPr txBox="1"/>
          <p:nvPr/>
        </p:nvSpPr>
        <p:spPr>
          <a:xfrm>
            <a:off x="2775761" y="177064"/>
            <a:ext cx="59320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налоговых доходов в общем объеме налоговых и неналоговых доходов. 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1E44E593-5CE7-BCEA-3C11-57548E18C8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2164844"/>
              </p:ext>
            </p:extLst>
          </p:nvPr>
        </p:nvGraphicFramePr>
        <p:xfrm>
          <a:off x="410064" y="823123"/>
          <a:ext cx="3951222" cy="2951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4DA1CBE5-7D61-9D94-FFB6-EF12137F2DF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3275955"/>
              </p:ext>
            </p:extLst>
          </p:nvPr>
        </p:nvGraphicFramePr>
        <p:xfrm>
          <a:off x="6484691" y="763950"/>
          <a:ext cx="4637216" cy="2839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B478801-18E0-DEB6-BB50-8EC527F85620}"/>
              </a:ext>
            </a:extLst>
          </p:cNvPr>
          <p:cNvSpPr txBox="1"/>
          <p:nvPr/>
        </p:nvSpPr>
        <p:spPr>
          <a:xfrm>
            <a:off x="4212606" y="1641596"/>
            <a:ext cx="24207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поступления – УСН, ЕНВД, ЕСН, патент, налог на имущество физических лиц, земельный налог, госпошлина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14B40B-C06F-29B5-D209-2FB764D1B752}"/>
              </a:ext>
            </a:extLst>
          </p:cNvPr>
          <p:cNvSpPr txBox="1"/>
          <p:nvPr/>
        </p:nvSpPr>
        <p:spPr>
          <a:xfrm>
            <a:off x="4724282" y="4939405"/>
            <a:ext cx="267700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b="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доходы – плата за экологию, платные услуги и компенсации затрат государства, штрафы</a:t>
            </a:r>
          </a:p>
        </p:txBody>
      </p:sp>
    </p:spTree>
    <p:extLst>
      <p:ext uri="{BB962C8B-B14F-4D97-AF65-F5344CB8AC3E}">
        <p14:creationId xmlns:p14="http://schemas.microsoft.com/office/powerpoint/2010/main" val="8943968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0DA8018-7309-B143-B655-60ACE2107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F8ECDE-3928-B74E-8BA2-AE5B0F624600}"/>
              </a:ext>
            </a:extLst>
          </p:cNvPr>
          <p:cNvSpPr txBox="1"/>
          <p:nvPr/>
        </p:nvSpPr>
        <p:spPr>
          <a:xfrm>
            <a:off x="2402044" y="84130"/>
            <a:ext cx="64828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(руб.)</a:t>
            </a:r>
          </a:p>
        </p:txBody>
      </p:sp>
      <p:graphicFrame>
        <p:nvGraphicFramePr>
          <p:cNvPr id="4" name="Таблица 6">
            <a:extLst>
              <a:ext uri="{FF2B5EF4-FFF2-40B4-BE49-F238E27FC236}">
                <a16:creationId xmlns:a16="http://schemas.microsoft.com/office/drawing/2014/main" id="{896792DB-66A5-0995-3E70-B8FB26CB5B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2190764"/>
              </p:ext>
            </p:extLst>
          </p:nvPr>
        </p:nvGraphicFramePr>
        <p:xfrm>
          <a:off x="202734" y="361129"/>
          <a:ext cx="11786532" cy="1790700"/>
        </p:xfrm>
        <a:graphic>
          <a:graphicData uri="http://schemas.openxmlformats.org/drawingml/2006/table">
            <a:tbl>
              <a:tblPr firstRow="1" bandRow="1">
                <a:solidFill>
                  <a:srgbClr val="F1FC1C"/>
                </a:solidFill>
                <a:tableStyleId>{5C22544A-7EE6-4342-B048-85BDC9FD1C3A}</a:tableStyleId>
              </a:tblPr>
              <a:tblGrid>
                <a:gridCol w="2213295">
                  <a:extLst>
                    <a:ext uri="{9D8B030D-6E8A-4147-A177-3AD203B41FA5}">
                      <a16:colId xmlns:a16="http://schemas.microsoft.com/office/drawing/2014/main" val="2300403670"/>
                    </a:ext>
                  </a:extLst>
                </a:gridCol>
                <a:gridCol w="1216404">
                  <a:extLst>
                    <a:ext uri="{9D8B030D-6E8A-4147-A177-3AD203B41FA5}">
                      <a16:colId xmlns:a16="http://schemas.microsoft.com/office/drawing/2014/main" val="1552696346"/>
                    </a:ext>
                  </a:extLst>
                </a:gridCol>
                <a:gridCol w="1317072">
                  <a:extLst>
                    <a:ext uri="{9D8B030D-6E8A-4147-A177-3AD203B41FA5}">
                      <a16:colId xmlns:a16="http://schemas.microsoft.com/office/drawing/2014/main" val="441418681"/>
                    </a:ext>
                  </a:extLst>
                </a:gridCol>
                <a:gridCol w="989901">
                  <a:extLst>
                    <a:ext uri="{9D8B030D-6E8A-4147-A177-3AD203B41FA5}">
                      <a16:colId xmlns:a16="http://schemas.microsoft.com/office/drawing/2014/main" val="2890180922"/>
                    </a:ext>
                  </a:extLst>
                </a:gridCol>
                <a:gridCol w="1073790">
                  <a:extLst>
                    <a:ext uri="{9D8B030D-6E8A-4147-A177-3AD203B41FA5}">
                      <a16:colId xmlns:a16="http://schemas.microsoft.com/office/drawing/2014/main" val="4126380178"/>
                    </a:ext>
                  </a:extLst>
                </a:gridCol>
                <a:gridCol w="1149292">
                  <a:extLst>
                    <a:ext uri="{9D8B030D-6E8A-4147-A177-3AD203B41FA5}">
                      <a16:colId xmlns:a16="http://schemas.microsoft.com/office/drawing/2014/main" val="104191543"/>
                    </a:ext>
                  </a:extLst>
                </a:gridCol>
                <a:gridCol w="2667699">
                  <a:extLst>
                    <a:ext uri="{9D8B030D-6E8A-4147-A177-3AD203B41FA5}">
                      <a16:colId xmlns:a16="http://schemas.microsoft.com/office/drawing/2014/main" val="2969363222"/>
                    </a:ext>
                  </a:extLst>
                </a:gridCol>
                <a:gridCol w="1159079">
                  <a:extLst>
                    <a:ext uri="{9D8B030D-6E8A-4147-A177-3AD203B41FA5}">
                      <a16:colId xmlns:a16="http://schemas.microsoft.com/office/drawing/2014/main" val="4658694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2022г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2022г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2022г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Причины отклонения факт к уточненному плану</a:t>
                      </a:r>
                    </a:p>
                    <a:p>
                      <a:pPr algn="ctr"/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2022г к 2021г</a:t>
                      </a:r>
                    </a:p>
                    <a:p>
                      <a:pPr algn="ctr"/>
                      <a:endParaRPr lang="ru-RU" sz="105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153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Дотации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86497216,00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110921408,00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116756947,24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116756947,24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134,98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823710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Субсидии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20524300,24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103556377,78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72066734,11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72066734,11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351,13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5643012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Субвенции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215956567,59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249493551,45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241788678,13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225786340,60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93,39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 по фактическим расходам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104,56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984622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11908373,47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12870000,00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12870000,00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11770433,24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91,46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 по фактическим расходам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092802"/>
                  </a:ext>
                </a:extLst>
              </a:tr>
              <a:tr h="228883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334886457,30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476841337,23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443482359,48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426380455,19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127,32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922103"/>
                  </a:ext>
                </a:extLst>
              </a:tr>
            </a:tbl>
          </a:graphicData>
        </a:graphic>
      </p:graphicFrame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B11828D3-22B2-8108-86B2-5B4D2B2C37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53988555"/>
              </p:ext>
            </p:extLst>
          </p:nvPr>
        </p:nvGraphicFramePr>
        <p:xfrm>
          <a:off x="202733" y="2475877"/>
          <a:ext cx="5979827" cy="41598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6E3741B-70AE-CC12-483E-11F901C49670}"/>
              </a:ext>
            </a:extLst>
          </p:cNvPr>
          <p:cNvSpPr txBox="1"/>
          <p:nvPr/>
        </p:nvSpPr>
        <p:spPr>
          <a:xfrm>
            <a:off x="6096000" y="2837006"/>
            <a:ext cx="597982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Наибольшую долю в общем объеме безвозмездных поступлений занимают субвенции: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2021г – 64,49%</a:t>
            </a:r>
          </a:p>
          <a:p>
            <a:pPr marL="171450" indent="-171450" algn="just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2022г – 52,96%</a:t>
            </a:r>
          </a:p>
        </p:txBody>
      </p:sp>
    </p:spTree>
    <p:extLst>
      <p:ext uri="{BB962C8B-B14F-4D97-AF65-F5344CB8AC3E}">
        <p14:creationId xmlns:p14="http://schemas.microsoft.com/office/powerpoint/2010/main" val="29266028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7D28F09-4B1C-4767-A2EE-01C25D5FA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C7CDEC-A69D-523B-2E7F-C7AA59D56B5F}"/>
              </a:ext>
            </a:extLst>
          </p:cNvPr>
          <p:cNvSpPr txBox="1"/>
          <p:nvPr/>
        </p:nvSpPr>
        <p:spPr>
          <a:xfrm>
            <a:off x="2979953" y="67352"/>
            <a:ext cx="71211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безвозмездных поступлений, поступивших в бюджет округа за 2022г(руб.)</a:t>
            </a:r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9ADC6F0D-8D01-5BEB-F3E1-2A26AB1608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4168932"/>
              </p:ext>
            </p:extLst>
          </p:nvPr>
        </p:nvGraphicFramePr>
        <p:xfrm>
          <a:off x="1" y="511728"/>
          <a:ext cx="3405930" cy="3338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1DAF0692-9710-3F47-8221-96BF55CBCF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80369122"/>
              </p:ext>
            </p:extLst>
          </p:nvPr>
        </p:nvGraphicFramePr>
        <p:xfrm>
          <a:off x="5605747" y="511728"/>
          <a:ext cx="6390260" cy="40075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Рисунок 10" descr="Изображение выглядит как текст, визитка&#10;&#10;Автоматически созданное описание">
            <a:extLst>
              <a:ext uri="{FF2B5EF4-FFF2-40B4-BE49-F238E27FC236}">
                <a16:creationId xmlns:a16="http://schemas.microsoft.com/office/drawing/2014/main" id="{DB132D77-3867-62D9-BF16-AFA3EE8BFF2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71857" y="511728"/>
            <a:ext cx="2969702" cy="899410"/>
          </a:xfrm>
          <a:prstGeom prst="rect">
            <a:avLst/>
          </a:prstGeom>
        </p:spPr>
      </p:pic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id="{26C9B56F-EB97-8157-7D0C-3D247B4E32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1221429"/>
              </p:ext>
            </p:extLst>
          </p:nvPr>
        </p:nvGraphicFramePr>
        <p:xfrm>
          <a:off x="1773949" y="3395754"/>
          <a:ext cx="5216088" cy="3462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</p:spTree>
    <p:extLst>
      <p:ext uri="{BB962C8B-B14F-4D97-AF65-F5344CB8AC3E}">
        <p14:creationId xmlns:p14="http://schemas.microsoft.com/office/powerpoint/2010/main" val="32529665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815CA8-03A0-94D1-6430-1132F2358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B7498EB-EBA6-A084-9BDA-2257A6EAD5E1}"/>
              </a:ext>
            </a:extLst>
          </p:cNvPr>
          <p:cNvSpPr/>
          <p:nvPr/>
        </p:nvSpPr>
        <p:spPr>
          <a:xfrm>
            <a:off x="2885813" y="142613"/>
            <a:ext cx="5377344" cy="436227"/>
          </a:xfrm>
          <a:prstGeom prst="roundRect">
            <a:avLst/>
          </a:prstGeom>
          <a:solidFill>
            <a:srgbClr val="25FFA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Субвенции</a:t>
            </a: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2778BD7F-8AEC-D7C4-9AA8-8457BCDD3E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88118827"/>
              </p:ext>
            </p:extLst>
          </p:nvPr>
        </p:nvGraphicFramePr>
        <p:xfrm>
          <a:off x="88085" y="713062"/>
          <a:ext cx="4609750" cy="5780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Выноска: стрелка влево-вправо 7">
            <a:extLst>
              <a:ext uri="{FF2B5EF4-FFF2-40B4-BE49-F238E27FC236}">
                <a16:creationId xmlns:a16="http://schemas.microsoft.com/office/drawing/2014/main" id="{91822CEB-0B7E-FF68-8F68-ABE86F927320}"/>
              </a:ext>
            </a:extLst>
          </p:cNvPr>
          <p:cNvSpPr/>
          <p:nvPr/>
        </p:nvSpPr>
        <p:spPr>
          <a:xfrm>
            <a:off x="3749879" y="713062"/>
            <a:ext cx="1216152" cy="5780016"/>
          </a:xfrm>
          <a:prstGeom prst="leftRightArrowCallou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направленности</a:t>
            </a:r>
          </a:p>
        </p:txBody>
      </p:sp>
      <p:graphicFrame>
        <p:nvGraphicFramePr>
          <p:cNvPr id="19" name="Схема 18">
            <a:extLst>
              <a:ext uri="{FF2B5EF4-FFF2-40B4-BE49-F238E27FC236}">
                <a16:creationId xmlns:a16="http://schemas.microsoft.com/office/drawing/2014/main" id="{A1DDEA33-2471-FAE8-7D5E-FAFE1EF40B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2547088"/>
              </p:ext>
            </p:extLst>
          </p:nvPr>
        </p:nvGraphicFramePr>
        <p:xfrm>
          <a:off x="4785920" y="726271"/>
          <a:ext cx="285039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38" name="Схема 37">
            <a:extLst>
              <a:ext uri="{FF2B5EF4-FFF2-40B4-BE49-F238E27FC236}">
                <a16:creationId xmlns:a16="http://schemas.microsoft.com/office/drawing/2014/main" id="{98F318A3-045A-3DD1-397E-76A599187E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601982"/>
              </p:ext>
            </p:extLst>
          </p:nvPr>
        </p:nvGraphicFramePr>
        <p:xfrm>
          <a:off x="7664275" y="713062"/>
          <a:ext cx="4439639" cy="279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39" name="Схема 38">
            <a:extLst>
              <a:ext uri="{FF2B5EF4-FFF2-40B4-BE49-F238E27FC236}">
                <a16:creationId xmlns:a16="http://schemas.microsoft.com/office/drawing/2014/main" id="{F0F2104F-BE10-2752-F968-05B729B1A3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43876946"/>
              </p:ext>
            </p:extLst>
          </p:nvPr>
        </p:nvGraphicFramePr>
        <p:xfrm>
          <a:off x="7708318" y="2887208"/>
          <a:ext cx="4439639" cy="279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E753028E-5ABF-5D95-CA17-8EDA88462D2C}"/>
              </a:ext>
            </a:extLst>
          </p:cNvPr>
          <p:cNvSpPr txBox="1"/>
          <p:nvPr/>
        </p:nvSpPr>
        <p:spPr>
          <a:xfrm>
            <a:off x="8863770" y="654339"/>
            <a:ext cx="14707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характера</a:t>
            </a:r>
          </a:p>
        </p:txBody>
      </p:sp>
      <p:graphicFrame>
        <p:nvGraphicFramePr>
          <p:cNvPr id="42" name="Схема 41">
            <a:extLst>
              <a:ext uri="{FF2B5EF4-FFF2-40B4-BE49-F238E27FC236}">
                <a16:creationId xmlns:a16="http://schemas.microsoft.com/office/drawing/2014/main" id="{AF8F5395-4765-79BB-8F4A-4847FF2070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87765742"/>
              </p:ext>
            </p:extLst>
          </p:nvPr>
        </p:nvGraphicFramePr>
        <p:xfrm>
          <a:off x="4846254" y="4341304"/>
          <a:ext cx="3781571" cy="24090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</p:spTree>
    <p:extLst>
      <p:ext uri="{BB962C8B-B14F-4D97-AF65-F5344CB8AC3E}">
        <p14:creationId xmlns:p14="http://schemas.microsoft.com/office/powerpoint/2010/main" val="12852299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5A7B77E-1989-A864-527F-240CA8CFF7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710994D-04DF-BC60-4E2B-8690797730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615" y="1189058"/>
            <a:ext cx="4769142" cy="3536965"/>
          </a:xfrm>
          <a:prstGeom prst="rect">
            <a:avLst/>
          </a:prstGeom>
        </p:spPr>
      </p:pic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A478C6A9-9F11-D737-3498-2A849EB3FC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656044"/>
              </p:ext>
            </p:extLst>
          </p:nvPr>
        </p:nvGraphicFramePr>
        <p:xfrm>
          <a:off x="5004622" y="970323"/>
          <a:ext cx="6876870" cy="397443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2292290">
                  <a:extLst>
                    <a:ext uri="{9D8B030D-6E8A-4147-A177-3AD203B41FA5}">
                      <a16:colId xmlns:a16="http://schemas.microsoft.com/office/drawing/2014/main" val="867770447"/>
                    </a:ext>
                  </a:extLst>
                </a:gridCol>
                <a:gridCol w="2292290">
                  <a:extLst>
                    <a:ext uri="{9D8B030D-6E8A-4147-A177-3AD203B41FA5}">
                      <a16:colId xmlns:a16="http://schemas.microsoft.com/office/drawing/2014/main" val="2336900740"/>
                    </a:ext>
                  </a:extLst>
                </a:gridCol>
                <a:gridCol w="2292290">
                  <a:extLst>
                    <a:ext uri="{9D8B030D-6E8A-4147-A177-3AD203B41FA5}">
                      <a16:colId xmlns:a16="http://schemas.microsoft.com/office/drawing/2014/main" val="2801581540"/>
                    </a:ext>
                  </a:extLst>
                </a:gridCol>
              </a:tblGrid>
              <a:tr h="356948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33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источников 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33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solidFill>
                            <a:srgbClr val="3333CC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627671"/>
                  </a:ext>
                </a:extLst>
              </a:tr>
              <a:tr h="407146"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Изменение остатков средств бюджета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22258441,57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941999"/>
                  </a:ext>
                </a:extLst>
              </a:tr>
              <a:tr h="431313"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Остатки средств бюджета на начало отчетного периода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22258441,57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1141542"/>
                  </a:ext>
                </a:extLst>
              </a:tr>
              <a:tr h="567399"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Иные источники внутреннего финансирования дефицита бюджета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1127021"/>
                  </a:ext>
                </a:extLst>
              </a:tr>
              <a:tr h="733975"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Возврат бюджетных кредитов, предоставленных юридическим лицам из бюджетов муниципальных районов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324521"/>
                  </a:ext>
                </a:extLst>
              </a:tr>
              <a:tr h="243171">
                <a:tc>
                  <a:txBody>
                    <a:bodyPr/>
                    <a:lstStyle/>
                    <a:p>
                      <a:pPr algn="just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источников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22258441,57</a:t>
                      </a:r>
                      <a:endParaRPr lang="ru-RU" sz="11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6367200"/>
                  </a:ext>
                </a:extLst>
              </a:tr>
              <a:tr h="247634"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Привлечение средств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5797876"/>
                  </a:ext>
                </a:extLst>
              </a:tr>
              <a:tr h="884935">
                <a:tc>
                  <a:txBody>
                    <a:bodyPr/>
                    <a:lstStyle/>
                    <a:p>
                      <a:pPr algn="just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Погашение основной суммы задолженности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853227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71B76F8-342C-87B7-571E-F93941DB4738}"/>
              </a:ext>
            </a:extLst>
          </p:cNvPr>
          <p:cNvSpPr txBox="1"/>
          <p:nvPr/>
        </p:nvSpPr>
        <p:spPr>
          <a:xfrm>
            <a:off x="2563186" y="346662"/>
            <a:ext cx="64382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внутреннего финансирования дефицита бюджета за 2022г (руб.)</a:t>
            </a:r>
          </a:p>
        </p:txBody>
      </p:sp>
    </p:spTree>
    <p:extLst>
      <p:ext uri="{BB962C8B-B14F-4D97-AF65-F5344CB8AC3E}">
        <p14:creationId xmlns:p14="http://schemas.microsoft.com/office/powerpoint/2010/main" val="6405360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4A20EA-5C95-3AEC-74BA-7F21CCF52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9D642C8-DC59-0B3C-3E5D-382175EB809D}"/>
              </a:ext>
            </a:extLst>
          </p:cNvPr>
          <p:cNvSpPr txBox="1"/>
          <p:nvPr/>
        </p:nvSpPr>
        <p:spPr>
          <a:xfrm>
            <a:off x="2665602" y="104673"/>
            <a:ext cx="649517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 бюджета Анучинского муниципального округа</a:t>
            </a:r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1507247C-702A-EFCA-06AE-5FAD253060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0773544"/>
              </p:ext>
            </p:extLst>
          </p:nvPr>
        </p:nvGraphicFramePr>
        <p:xfrm>
          <a:off x="329034" y="568666"/>
          <a:ext cx="5492925" cy="2459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E3466598-859A-DA37-2C16-44EA19C264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8713004"/>
              </p:ext>
            </p:extLst>
          </p:nvPr>
        </p:nvGraphicFramePr>
        <p:xfrm>
          <a:off x="703509" y="3261856"/>
          <a:ext cx="4380219" cy="2459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AA665810-5171-BDA6-8707-E6C79362B1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12352997"/>
              </p:ext>
            </p:extLst>
          </p:nvPr>
        </p:nvGraphicFramePr>
        <p:xfrm>
          <a:off x="6669480" y="568666"/>
          <a:ext cx="4380219" cy="2459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48E3597B-A134-FCBE-52F7-C8B4928A2D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66713728"/>
              </p:ext>
            </p:extLst>
          </p:nvPr>
        </p:nvGraphicFramePr>
        <p:xfrm>
          <a:off x="5706265" y="3293150"/>
          <a:ext cx="1402009" cy="2459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5C666570-21F0-4D78-D9F9-371599751990}"/>
              </a:ext>
            </a:extLst>
          </p:cNvPr>
          <p:cNvSpPr txBox="1"/>
          <p:nvPr/>
        </p:nvSpPr>
        <p:spPr>
          <a:xfrm>
            <a:off x="7441034" y="3829575"/>
            <a:ext cx="43203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часть бюджета представлена по непрограммным направлениям и  в разрезе 23 муниципальных программ.</a:t>
            </a:r>
          </a:p>
        </p:txBody>
      </p:sp>
    </p:spTree>
    <p:extLst>
      <p:ext uri="{BB962C8B-B14F-4D97-AF65-F5344CB8AC3E}">
        <p14:creationId xmlns:p14="http://schemas.microsoft.com/office/powerpoint/2010/main" val="28001472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BC0D6BF-1F57-48CA-D4AF-D505EBCE6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6">
            <a:extLst>
              <a:ext uri="{FF2B5EF4-FFF2-40B4-BE49-F238E27FC236}">
                <a16:creationId xmlns:a16="http://schemas.microsoft.com/office/drawing/2014/main" id="{95F42857-F97B-50A5-A128-1688F987A2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188389"/>
              </p:ext>
            </p:extLst>
          </p:nvPr>
        </p:nvGraphicFramePr>
        <p:xfrm>
          <a:off x="642774" y="215978"/>
          <a:ext cx="11085035" cy="13258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044881">
                  <a:extLst>
                    <a:ext uri="{9D8B030D-6E8A-4147-A177-3AD203B41FA5}">
                      <a16:colId xmlns:a16="http://schemas.microsoft.com/office/drawing/2014/main" val="2300403670"/>
                    </a:ext>
                  </a:extLst>
                </a:gridCol>
                <a:gridCol w="1461996">
                  <a:extLst>
                    <a:ext uri="{9D8B030D-6E8A-4147-A177-3AD203B41FA5}">
                      <a16:colId xmlns:a16="http://schemas.microsoft.com/office/drawing/2014/main" val="1552696346"/>
                    </a:ext>
                  </a:extLst>
                </a:gridCol>
                <a:gridCol w="1624572">
                  <a:extLst>
                    <a:ext uri="{9D8B030D-6E8A-4147-A177-3AD203B41FA5}">
                      <a16:colId xmlns:a16="http://schemas.microsoft.com/office/drawing/2014/main" val="441418681"/>
                    </a:ext>
                  </a:extLst>
                </a:gridCol>
                <a:gridCol w="1714661">
                  <a:extLst>
                    <a:ext uri="{9D8B030D-6E8A-4147-A177-3AD203B41FA5}">
                      <a16:colId xmlns:a16="http://schemas.microsoft.com/office/drawing/2014/main" val="2890180922"/>
                    </a:ext>
                  </a:extLst>
                </a:gridCol>
                <a:gridCol w="1453345">
                  <a:extLst>
                    <a:ext uri="{9D8B030D-6E8A-4147-A177-3AD203B41FA5}">
                      <a16:colId xmlns:a16="http://schemas.microsoft.com/office/drawing/2014/main" val="4126380178"/>
                    </a:ext>
                  </a:extLst>
                </a:gridCol>
                <a:gridCol w="1583109">
                  <a:extLst>
                    <a:ext uri="{9D8B030D-6E8A-4147-A177-3AD203B41FA5}">
                      <a16:colId xmlns:a16="http://schemas.microsoft.com/office/drawing/2014/main" val="104191543"/>
                    </a:ext>
                  </a:extLst>
                </a:gridCol>
                <a:gridCol w="1202471">
                  <a:extLst>
                    <a:ext uri="{9D8B030D-6E8A-4147-A177-3AD203B41FA5}">
                      <a16:colId xmlns:a16="http://schemas.microsoft.com/office/drawing/2014/main" val="29693632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  <a:p>
                      <a:pPr algn="ctr"/>
                      <a:endParaRPr lang="ru-RU" sz="11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2022г к 2021г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153839"/>
                  </a:ext>
                </a:extLst>
              </a:tr>
              <a:tr h="206936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Муниципальные программы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549158598,01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693330798,39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689812789,20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656944024,39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12856"/>
                  </a:ext>
                </a:extLst>
              </a:tr>
              <a:tr h="206936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Непрограммные мероприятия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26444995,61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33426538,84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46856412,72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36563568,38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138,27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928770"/>
                  </a:ext>
                </a:extLst>
              </a:tr>
              <a:tr h="169423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575603593,62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726757337,23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736669201,92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693507592,77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601094"/>
                  </a:ext>
                </a:extLst>
              </a:tr>
            </a:tbl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95476A73-719F-B8B8-0C8F-AC95E41CC9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93972703"/>
              </p:ext>
            </p:extLst>
          </p:nvPr>
        </p:nvGraphicFramePr>
        <p:xfrm>
          <a:off x="642774" y="1960880"/>
          <a:ext cx="5219546" cy="41774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AB6ECFCC-0EF6-BFF5-DE2B-9EB1C69A15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82425572"/>
              </p:ext>
            </p:extLst>
          </p:nvPr>
        </p:nvGraphicFramePr>
        <p:xfrm>
          <a:off x="5791200" y="1803556"/>
          <a:ext cx="3606800" cy="2351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3C818094-5995-7EB0-8F81-D04862AF40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0342129"/>
              </p:ext>
            </p:extLst>
          </p:nvPr>
        </p:nvGraphicFramePr>
        <p:xfrm>
          <a:off x="7792720" y="4290138"/>
          <a:ext cx="3606800" cy="2351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156716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7D433D5-CE37-F8B0-1006-E3A926B2A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88C843D-3E7C-98EA-0155-937338E52ADD}"/>
              </a:ext>
            </a:extLst>
          </p:cNvPr>
          <p:cNvSpPr txBox="1"/>
          <p:nvPr/>
        </p:nvSpPr>
        <p:spPr>
          <a:xfrm>
            <a:off x="2850160" y="37260"/>
            <a:ext cx="6713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расходов бюджета Анучинского муниципального округа (руб.)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2701ECC-9B49-BF12-876F-5A1C205561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218530"/>
              </p:ext>
            </p:extLst>
          </p:nvPr>
        </p:nvGraphicFramePr>
        <p:xfrm>
          <a:off x="151001" y="351519"/>
          <a:ext cx="11889997" cy="624658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59979">
                  <a:extLst>
                    <a:ext uri="{9D8B030D-6E8A-4147-A177-3AD203B41FA5}">
                      <a16:colId xmlns:a16="http://schemas.microsoft.com/office/drawing/2014/main" val="3110849794"/>
                    </a:ext>
                  </a:extLst>
                </a:gridCol>
                <a:gridCol w="989901">
                  <a:extLst>
                    <a:ext uri="{9D8B030D-6E8A-4147-A177-3AD203B41FA5}">
                      <a16:colId xmlns:a16="http://schemas.microsoft.com/office/drawing/2014/main" val="1352559826"/>
                    </a:ext>
                  </a:extLst>
                </a:gridCol>
                <a:gridCol w="1375794">
                  <a:extLst>
                    <a:ext uri="{9D8B030D-6E8A-4147-A177-3AD203B41FA5}">
                      <a16:colId xmlns:a16="http://schemas.microsoft.com/office/drawing/2014/main" val="949075183"/>
                    </a:ext>
                  </a:extLst>
                </a:gridCol>
                <a:gridCol w="1124125">
                  <a:extLst>
                    <a:ext uri="{9D8B030D-6E8A-4147-A177-3AD203B41FA5}">
                      <a16:colId xmlns:a16="http://schemas.microsoft.com/office/drawing/2014/main" val="4093401937"/>
                    </a:ext>
                  </a:extLst>
                </a:gridCol>
                <a:gridCol w="1098958">
                  <a:extLst>
                    <a:ext uri="{9D8B030D-6E8A-4147-A177-3AD203B41FA5}">
                      <a16:colId xmlns:a16="http://schemas.microsoft.com/office/drawing/2014/main" val="1408367181"/>
                    </a:ext>
                  </a:extLst>
                </a:gridCol>
                <a:gridCol w="1166070">
                  <a:extLst>
                    <a:ext uri="{9D8B030D-6E8A-4147-A177-3AD203B41FA5}">
                      <a16:colId xmlns:a16="http://schemas.microsoft.com/office/drawing/2014/main" val="3887888333"/>
                    </a:ext>
                  </a:extLst>
                </a:gridCol>
                <a:gridCol w="2567031">
                  <a:extLst>
                    <a:ext uri="{9D8B030D-6E8A-4147-A177-3AD203B41FA5}">
                      <a16:colId xmlns:a16="http://schemas.microsoft.com/office/drawing/2014/main" val="88379791"/>
                    </a:ext>
                  </a:extLst>
                </a:gridCol>
                <a:gridCol w="808139">
                  <a:extLst>
                    <a:ext uri="{9D8B030D-6E8A-4147-A177-3AD203B41FA5}">
                      <a16:colId xmlns:a16="http://schemas.microsoft.com/office/drawing/2014/main" val="1140908313"/>
                    </a:ext>
                  </a:extLst>
                </a:gridCol>
              </a:tblGrid>
              <a:tr h="31935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от уточненного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2022г к 2021г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835647"/>
                  </a:ext>
                </a:extLst>
              </a:tr>
              <a:tr h="263955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83986821,92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83535626,00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94619393,30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85715761,29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190299"/>
                  </a:ext>
                </a:extLst>
              </a:tr>
              <a:tr h="25203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2462506,73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2650960,00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2657560,00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2657499,83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466528"/>
                  </a:ext>
                </a:extLst>
              </a:tr>
              <a:tr h="28194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2843004,47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3230760,00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3248360,00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3219040,07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189719"/>
                  </a:ext>
                </a:extLst>
              </a:tr>
              <a:tr h="23415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10126872,12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10307440,00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10574240,00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10566018,13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104,34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3301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Судебная система</a:t>
                      </a:r>
                      <a:endParaRPr lang="ru-RU" sz="1000" b="0" i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18445,44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123474,00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123474,00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123474,00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669,40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562752"/>
                  </a:ext>
                </a:extLst>
              </a:tr>
              <a:tr h="27598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13070885,88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14340224,00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15367624,00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14344054,01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247194"/>
                  </a:ext>
                </a:extLst>
              </a:tr>
              <a:tr h="2213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проведение выборов и референдумов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560536,00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08620"/>
                  </a:ext>
                </a:extLst>
              </a:tr>
              <a:tr h="2213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Резервные фонды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7705000,00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892554"/>
                  </a:ext>
                </a:extLst>
              </a:tr>
              <a:tr h="21966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общегосударственные вопросы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54904571,28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51682768,00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54543135,30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53405675,25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235947"/>
                  </a:ext>
                </a:extLst>
              </a:tr>
              <a:tr h="1621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ОБОРОНА</a:t>
                      </a:r>
                      <a:endParaRPr lang="ru-RU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1000749,00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1037766,00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1134282,00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1134119,74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553506"/>
                  </a:ext>
                </a:extLst>
              </a:tr>
              <a:tr h="22470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Мобилизационная и вневойсковая подготовка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1000749,00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1037766,00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1134282,00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1134119,74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973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992439,20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1856600,00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1678654,06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169,14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083427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992439,20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1856600,00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1678654,06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погодными условиями не удалось провести отжиги территорий населенных пунктов в полном объеме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169,14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328609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  <a:endParaRPr lang="ru-RU" sz="10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37513351,60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71723618,81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73717683,92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65215579,31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173,85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809077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Сельское хозяйство и рыболовство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193140,73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14093140,73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1302890,31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980086,70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были проведены мероприятия по услугам содержание животных без владельцев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507,45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1376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86308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F8C6C7-C2C3-E327-58F9-E029EDE83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0F82EE01-19BB-8F87-7D94-3F06CED99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630324"/>
              </p:ext>
            </p:extLst>
          </p:nvPr>
        </p:nvGraphicFramePr>
        <p:xfrm>
          <a:off x="151001" y="99849"/>
          <a:ext cx="11889997" cy="626956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59979">
                  <a:extLst>
                    <a:ext uri="{9D8B030D-6E8A-4147-A177-3AD203B41FA5}">
                      <a16:colId xmlns:a16="http://schemas.microsoft.com/office/drawing/2014/main" val="3110849794"/>
                    </a:ext>
                  </a:extLst>
                </a:gridCol>
                <a:gridCol w="989901">
                  <a:extLst>
                    <a:ext uri="{9D8B030D-6E8A-4147-A177-3AD203B41FA5}">
                      <a16:colId xmlns:a16="http://schemas.microsoft.com/office/drawing/2014/main" val="1352559826"/>
                    </a:ext>
                  </a:extLst>
                </a:gridCol>
                <a:gridCol w="1375794">
                  <a:extLst>
                    <a:ext uri="{9D8B030D-6E8A-4147-A177-3AD203B41FA5}">
                      <a16:colId xmlns:a16="http://schemas.microsoft.com/office/drawing/2014/main" val="949075183"/>
                    </a:ext>
                  </a:extLst>
                </a:gridCol>
                <a:gridCol w="1124125">
                  <a:extLst>
                    <a:ext uri="{9D8B030D-6E8A-4147-A177-3AD203B41FA5}">
                      <a16:colId xmlns:a16="http://schemas.microsoft.com/office/drawing/2014/main" val="4093401937"/>
                    </a:ext>
                  </a:extLst>
                </a:gridCol>
                <a:gridCol w="1098958">
                  <a:extLst>
                    <a:ext uri="{9D8B030D-6E8A-4147-A177-3AD203B41FA5}">
                      <a16:colId xmlns:a16="http://schemas.microsoft.com/office/drawing/2014/main" val="1408367181"/>
                    </a:ext>
                  </a:extLst>
                </a:gridCol>
                <a:gridCol w="1166070">
                  <a:extLst>
                    <a:ext uri="{9D8B030D-6E8A-4147-A177-3AD203B41FA5}">
                      <a16:colId xmlns:a16="http://schemas.microsoft.com/office/drawing/2014/main" val="3887888333"/>
                    </a:ext>
                  </a:extLst>
                </a:gridCol>
                <a:gridCol w="2567031">
                  <a:extLst>
                    <a:ext uri="{9D8B030D-6E8A-4147-A177-3AD203B41FA5}">
                      <a16:colId xmlns:a16="http://schemas.microsoft.com/office/drawing/2014/main" val="88379791"/>
                    </a:ext>
                  </a:extLst>
                </a:gridCol>
                <a:gridCol w="808139">
                  <a:extLst>
                    <a:ext uri="{9D8B030D-6E8A-4147-A177-3AD203B41FA5}">
                      <a16:colId xmlns:a16="http://schemas.microsoft.com/office/drawing/2014/main" val="1140908313"/>
                    </a:ext>
                  </a:extLst>
                </a:gridCol>
              </a:tblGrid>
              <a:tr h="31935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от уточненного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2022г к 2021г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835647"/>
                  </a:ext>
                </a:extLst>
              </a:tr>
              <a:tr h="31935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Водное хозяйство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9768818,40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8195167,00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Экономия средств за счет снижения сметной стоимости работ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1639,03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210598"/>
                  </a:ext>
                </a:extLst>
              </a:tr>
              <a:tr h="31935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Транспорт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1003387,08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1003387,08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712657,61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Экономия средств, в связи с тем, что услуги по перевозке пассажиров начались с апреля 2022г и отсутствием муниципальных маршрутов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898292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Дорожное хозяйство (дорожные фонды)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33920410,87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54822091,00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58520431,65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52353674,00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по фактическим расходам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154,34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730382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вопросы в области национальной экономики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2899800,00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1805000,00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3122156,48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2973994,00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по фактическим расходам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102,56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881560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just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ЖИЛИЩНО – КОММУНАЛЬНОЕ ХОЗЯЙСТВО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32768364,12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58475496,03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30078967,42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28212188,74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1222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Жилищное хозяйство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355358,66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596000,00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417150,49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по фактическим расходам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538515"/>
                  </a:ext>
                </a:extLst>
              </a:tr>
              <a:tr h="17498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Коммунальное хозяйство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10467703,24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40454840,52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7637078,86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6761744,73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по фактическим расходам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49557"/>
                  </a:ext>
                </a:extLst>
              </a:tr>
              <a:tr h="16603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Благоустройство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19717050,23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15337055,51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19039288,56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18243084,58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по фактическим расходам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821480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effectLst/>
                          <a:latin typeface="Times New Roman" panose="02020603050405020304" pitchFamily="18" charset="0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2228251,99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2433600,00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2806600,00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2790208,94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125,22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225747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312835837,86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383301740,12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398801609,56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380671695,17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121,68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163778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образование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66507010,84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83957174,00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90159899,80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82437859,66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оказано муниципальной услуги меньше, чем запланировано. Экономия за счет установки теплосчетчиков по фактическим показаниям за тепловую энергию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527395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Общее образование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204997761,88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254241289,12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262194144,96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253287299,19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123,56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976196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14348548,16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17610113,00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16366113,00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15359351,75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95000"/>
                              <a:lumOff val="5000"/>
                            </a:prst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Фактически численность работников ниже, чем число штатных единиц.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062931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297704,00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485000,00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482371,00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162,03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448660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Молодежная политика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1786898,11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1796764,00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2029430,80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2006131,77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727830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Другие вопросы в области образования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24897914,87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25326400,00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27567021,00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27098681,80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108,84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734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53549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90D5583-7731-79F3-9539-D6E5C5696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872CBC5-130C-8F9C-FA13-7FD5FB69F9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9935096"/>
              </p:ext>
            </p:extLst>
          </p:nvPr>
        </p:nvGraphicFramePr>
        <p:xfrm>
          <a:off x="151001" y="99849"/>
          <a:ext cx="11889997" cy="352513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59979">
                  <a:extLst>
                    <a:ext uri="{9D8B030D-6E8A-4147-A177-3AD203B41FA5}">
                      <a16:colId xmlns:a16="http://schemas.microsoft.com/office/drawing/2014/main" val="3110849794"/>
                    </a:ext>
                  </a:extLst>
                </a:gridCol>
                <a:gridCol w="989901">
                  <a:extLst>
                    <a:ext uri="{9D8B030D-6E8A-4147-A177-3AD203B41FA5}">
                      <a16:colId xmlns:a16="http://schemas.microsoft.com/office/drawing/2014/main" val="1352559826"/>
                    </a:ext>
                  </a:extLst>
                </a:gridCol>
                <a:gridCol w="1375794">
                  <a:extLst>
                    <a:ext uri="{9D8B030D-6E8A-4147-A177-3AD203B41FA5}">
                      <a16:colId xmlns:a16="http://schemas.microsoft.com/office/drawing/2014/main" val="949075183"/>
                    </a:ext>
                  </a:extLst>
                </a:gridCol>
                <a:gridCol w="1124125">
                  <a:extLst>
                    <a:ext uri="{9D8B030D-6E8A-4147-A177-3AD203B41FA5}">
                      <a16:colId xmlns:a16="http://schemas.microsoft.com/office/drawing/2014/main" val="4093401937"/>
                    </a:ext>
                  </a:extLst>
                </a:gridCol>
                <a:gridCol w="1098958">
                  <a:extLst>
                    <a:ext uri="{9D8B030D-6E8A-4147-A177-3AD203B41FA5}">
                      <a16:colId xmlns:a16="http://schemas.microsoft.com/office/drawing/2014/main" val="1408367181"/>
                    </a:ext>
                  </a:extLst>
                </a:gridCol>
                <a:gridCol w="1166070">
                  <a:extLst>
                    <a:ext uri="{9D8B030D-6E8A-4147-A177-3AD203B41FA5}">
                      <a16:colId xmlns:a16="http://schemas.microsoft.com/office/drawing/2014/main" val="3887888333"/>
                    </a:ext>
                  </a:extLst>
                </a:gridCol>
                <a:gridCol w="2567031">
                  <a:extLst>
                    <a:ext uri="{9D8B030D-6E8A-4147-A177-3AD203B41FA5}">
                      <a16:colId xmlns:a16="http://schemas.microsoft.com/office/drawing/2014/main" val="88379791"/>
                    </a:ext>
                  </a:extLst>
                </a:gridCol>
                <a:gridCol w="808139">
                  <a:extLst>
                    <a:ext uri="{9D8B030D-6E8A-4147-A177-3AD203B41FA5}">
                      <a16:colId xmlns:a16="http://schemas.microsoft.com/office/drawing/2014/main" val="1140908313"/>
                    </a:ext>
                  </a:extLst>
                </a:gridCol>
              </a:tblGrid>
              <a:tr h="31935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от уточненного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2022г к 2021г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835647"/>
                  </a:ext>
                </a:extLst>
              </a:tr>
              <a:tr h="23235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57682990,88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70078894,08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89132177,91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88034720,06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152,62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80313"/>
                  </a:ext>
                </a:extLst>
              </a:tr>
              <a:tr h="2233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57682990,88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70078894,08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89132177,91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88034720,06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152,62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935901"/>
                  </a:ext>
                </a:extLst>
              </a:tr>
              <a:tr h="2233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46148039,58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49513836,21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34572781,94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30089583,06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5438875"/>
                  </a:ext>
                </a:extLst>
              </a:tr>
              <a:tr h="2233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Пенсионное обеспечение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747502,83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891000,00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846729,24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Финансирование по фактическим расходам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471189"/>
                  </a:ext>
                </a:extLst>
              </a:tr>
              <a:tr h="2233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Социальное обеспечение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2185363,03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5756819,57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1706875,00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1391732,14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Финансирование по фактическим расходам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63,68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074100"/>
                  </a:ext>
                </a:extLst>
              </a:tr>
              <a:tr h="2233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Охрана семьи и детства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43215173,12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42767016,64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31974906,94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27851121,50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Финансирование по фактическим расходам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64,45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848644"/>
                  </a:ext>
                </a:extLst>
              </a:tr>
              <a:tr h="2233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574999,46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5790359,98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10505705,87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10505291,34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1827,01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686577"/>
                  </a:ext>
                </a:extLst>
              </a:tr>
              <a:tr h="2233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574999,46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1243000,00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1121024,48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1120826,41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194,93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071816"/>
                  </a:ext>
                </a:extLst>
              </a:tr>
              <a:tr h="2233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Массовый спорт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4547359,98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9384681,39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9384464,93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74778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730382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Периодическая печать и издательство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881560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575603593,62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726757337,23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736669201,92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693507592,77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122239"/>
                  </a:ext>
                </a:extLst>
              </a:tr>
            </a:tbl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F73E781E-C3E2-C65E-A8A2-C049BE81CD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9655639"/>
              </p:ext>
            </p:extLst>
          </p:nvPr>
        </p:nvGraphicFramePr>
        <p:xfrm>
          <a:off x="325774" y="3699545"/>
          <a:ext cx="4774732" cy="3058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F0DB07BD-84C4-8F96-62EF-A5BB30EC31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528732"/>
              </p:ext>
            </p:extLst>
          </p:nvPr>
        </p:nvGraphicFramePr>
        <p:xfrm>
          <a:off x="4907140" y="4006659"/>
          <a:ext cx="3840480" cy="28977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D2F6F3C9-70BC-EB9B-4D5A-AE4874B689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00206872"/>
              </p:ext>
            </p:extLst>
          </p:nvPr>
        </p:nvGraphicFramePr>
        <p:xfrm>
          <a:off x="7938781" y="3850548"/>
          <a:ext cx="4102217" cy="2762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95B80C2-37B3-73B2-4D96-F738D3621CA2}"/>
              </a:ext>
            </a:extLst>
          </p:cNvPr>
          <p:cNvSpPr txBox="1"/>
          <p:nvPr/>
        </p:nvSpPr>
        <p:spPr>
          <a:xfrm>
            <a:off x="4580861" y="5742488"/>
            <a:ext cx="23389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расходы: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оборона,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национальная безопасность и правоохранительная деятельность,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физкультура и спорт,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массовой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val="35115202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48E69C0-CF7B-001E-6A3B-06DC106D9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1026" name="Picture 2" descr="Инзенский район Ульяновской области">
            <a:extLst>
              <a:ext uri="{FF2B5EF4-FFF2-40B4-BE49-F238E27FC236}">
                <a16:creationId xmlns:a16="http://schemas.microsoft.com/office/drawing/2014/main" id="{EAFFA226-B8CF-8D0C-F08E-757839D0A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38" y="60558"/>
            <a:ext cx="4178460" cy="118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5A81F76-5E83-46E0-43CF-413ADDCAC0E5}"/>
              </a:ext>
            </a:extLst>
          </p:cNvPr>
          <p:cNvSpPr txBox="1"/>
          <p:nvPr/>
        </p:nvSpPr>
        <p:spPr>
          <a:xfrm>
            <a:off x="4760342" y="143232"/>
            <a:ext cx="726461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муниципальным программам можно разделить на четыре категории – социальной направленности, общего характера, поддержка отраслей экономики, обеспечение безопасности жизнедеятельности.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Значительную долю в общем объеме расходов по муниципальным программам занимают программы социального характера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2021г – 69,04%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2022г – 73,87%.</a:t>
            </a:r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B8AE1489-94C5-E397-44B2-9147795E85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6497980"/>
              </p:ext>
            </p:extLst>
          </p:nvPr>
        </p:nvGraphicFramePr>
        <p:xfrm>
          <a:off x="656206" y="1835401"/>
          <a:ext cx="3605402" cy="4129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FAE72AB8-D2CA-101E-15AB-9C117745DFFE}"/>
              </a:ext>
            </a:extLst>
          </p:cNvPr>
          <p:cNvSpPr txBox="1"/>
          <p:nvPr/>
        </p:nvSpPr>
        <p:spPr>
          <a:xfrm>
            <a:off x="2163902" y="1353820"/>
            <a:ext cx="7101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2021год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40BDBF-CE06-D87A-9BD0-4F63B50CD565}"/>
              </a:ext>
            </a:extLst>
          </p:cNvPr>
          <p:cNvSpPr txBox="1"/>
          <p:nvPr/>
        </p:nvSpPr>
        <p:spPr>
          <a:xfrm>
            <a:off x="8683546" y="1353820"/>
            <a:ext cx="7101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2022год</a:t>
            </a:r>
          </a:p>
        </p:txBody>
      </p:sp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id="{7EF64136-15DE-0B4E-76C3-F26C6E1586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1634854"/>
              </p:ext>
            </p:extLst>
          </p:nvPr>
        </p:nvGraphicFramePr>
        <p:xfrm>
          <a:off x="7235942" y="1835400"/>
          <a:ext cx="3605402" cy="4129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26529893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2EADE2F-DC7E-E5D3-1AF2-D5D6B3984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057F5E-CB56-95CF-5848-AB3A8EE30015}"/>
              </a:ext>
            </a:extLst>
          </p:cNvPr>
          <p:cNvSpPr txBox="1"/>
          <p:nvPr/>
        </p:nvSpPr>
        <p:spPr>
          <a:xfrm>
            <a:off x="2850160" y="37260"/>
            <a:ext cx="6713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финансовому обеспечению муниципальных программ (руб.)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39CA1642-AB7C-4BA3-ABC6-7010896BF8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435350"/>
              </p:ext>
            </p:extLst>
          </p:nvPr>
        </p:nvGraphicFramePr>
        <p:xfrm>
          <a:off x="151001" y="351519"/>
          <a:ext cx="11889996" cy="644117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290195">
                  <a:extLst>
                    <a:ext uri="{9D8B030D-6E8A-4147-A177-3AD203B41FA5}">
                      <a16:colId xmlns:a16="http://schemas.microsoft.com/office/drawing/2014/main" val="3110849794"/>
                    </a:ext>
                  </a:extLst>
                </a:gridCol>
                <a:gridCol w="998290">
                  <a:extLst>
                    <a:ext uri="{9D8B030D-6E8A-4147-A177-3AD203B41FA5}">
                      <a16:colId xmlns:a16="http://schemas.microsoft.com/office/drawing/2014/main" val="2327554508"/>
                    </a:ext>
                  </a:extLst>
                </a:gridCol>
                <a:gridCol w="1249960">
                  <a:extLst>
                    <a:ext uri="{9D8B030D-6E8A-4147-A177-3AD203B41FA5}">
                      <a16:colId xmlns:a16="http://schemas.microsoft.com/office/drawing/2014/main" val="2317564924"/>
                    </a:ext>
                  </a:extLst>
                </a:gridCol>
                <a:gridCol w="1224793">
                  <a:extLst>
                    <a:ext uri="{9D8B030D-6E8A-4147-A177-3AD203B41FA5}">
                      <a16:colId xmlns:a16="http://schemas.microsoft.com/office/drawing/2014/main" val="338870701"/>
                    </a:ext>
                  </a:extLst>
                </a:gridCol>
                <a:gridCol w="922789">
                  <a:extLst>
                    <a:ext uri="{9D8B030D-6E8A-4147-A177-3AD203B41FA5}">
                      <a16:colId xmlns:a16="http://schemas.microsoft.com/office/drawing/2014/main" val="2838663762"/>
                    </a:ext>
                  </a:extLst>
                </a:gridCol>
                <a:gridCol w="1384182">
                  <a:extLst>
                    <a:ext uri="{9D8B030D-6E8A-4147-A177-3AD203B41FA5}">
                      <a16:colId xmlns:a16="http://schemas.microsoft.com/office/drawing/2014/main" val="3887888333"/>
                    </a:ext>
                  </a:extLst>
                </a:gridCol>
                <a:gridCol w="2910980">
                  <a:extLst>
                    <a:ext uri="{9D8B030D-6E8A-4147-A177-3AD203B41FA5}">
                      <a16:colId xmlns:a16="http://schemas.microsoft.com/office/drawing/2014/main" val="1173874088"/>
                    </a:ext>
                  </a:extLst>
                </a:gridCol>
                <a:gridCol w="908807">
                  <a:extLst>
                    <a:ext uri="{9D8B030D-6E8A-4147-A177-3AD203B41FA5}">
                      <a16:colId xmlns:a16="http://schemas.microsoft.com/office/drawing/2014/main" val="81620242"/>
                    </a:ext>
                  </a:extLst>
                </a:gridCol>
              </a:tblGrid>
              <a:tr h="31935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от уточненного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2022г к 2021г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835647"/>
                  </a:ext>
                </a:extLst>
              </a:tr>
              <a:tr h="232355">
                <a:tc gridSpan="8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СОЦИАЛЬНОЙ НАПРАВЛЕННОСТИ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070314"/>
                  </a:ext>
                </a:extLst>
              </a:tr>
              <a:tr h="263955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316701877,19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386835248,12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401563304,55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382998067,05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оказано муниципальной услуги меньше, чем запланировано, в связи с болезнью детей. </a:t>
                      </a: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95000"/>
                              <a:lumOff val="5000"/>
                            </a:prst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Фактически численность работников ниже, чем число штатных единиц. Экономия из-за-за фактически подданных заявлений на возмещение расходов по приобретенным путевкам. Экономия в связи с больничными листами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120,93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190299"/>
                  </a:ext>
                </a:extLst>
              </a:tr>
              <a:tr h="25203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молодежной политики и патриотического воспитания граждан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201000,00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170000,00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170000,00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170000,00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84,58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466528"/>
                  </a:ext>
                </a:extLst>
              </a:tr>
              <a:tr h="21557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жильем молодых семей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3830761,20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3696819,57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3220560,00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3220560,00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84,07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189719"/>
                  </a:ext>
                </a:extLst>
              </a:tr>
              <a:tr h="23415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Социальная поддержка инвалидов «Доступная среда»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63000,00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63000,00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63000,00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63000,00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3301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физической культуры, спорта и туризма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674999,46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5940359,98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10655705,87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10655291,34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1578,56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562752"/>
                  </a:ext>
                </a:extLst>
              </a:tr>
              <a:tr h="19037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Сохранение и развитие культуры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57682990,88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70078894,08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89132177,91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88034720,06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152,62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247194"/>
                  </a:ext>
                </a:extLst>
              </a:tr>
              <a:tr h="2213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общественного здоровья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160000,00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160000,00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160000,00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1600,00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08620"/>
                  </a:ext>
                </a:extLst>
              </a:tr>
              <a:tr h="19192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379164628,73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466944321,80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504964748,30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485301638,50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127,99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892554"/>
                  </a:ext>
                </a:extLst>
              </a:tr>
              <a:tr h="162972"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ОБЩЕГО ХАРАКТЕРА</a:t>
                      </a: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t"/>
                      <a:endParaRPr lang="ru-RU" sz="1000" b="1" i="1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084553506"/>
                  </a:ext>
                </a:extLst>
              </a:tr>
              <a:tr h="14025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управление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62436090,03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64348408,00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66623853,26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66479740,59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106,48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973009"/>
                  </a:ext>
                </a:extLst>
              </a:tr>
              <a:tr h="2599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Противодействие коррупции в органах местного самоуправления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73000,00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73000,00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2433,33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083427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эффективности управления муниципальными финансами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13070885,88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14340224,00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15367624,00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15344054,01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117,39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328609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Управление и распоряжение муниципальным имуществом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28148068,97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35535457,61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16076764,54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11082426,24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Экономия за счет изменения суммы договора на выполнение кадастровых работ и расторжением договора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39,37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809077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103658044,88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114227089,60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98141241,80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92979220,84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89,70</a:t>
                      </a:r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137693"/>
                  </a:ext>
                </a:extLst>
              </a:tr>
              <a:tr h="260646"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1000" b="1" i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БЕЗОПАСНОСТИ ЖИЗНЕДЕЯТЕЛЬНОСТИ</a:t>
                      </a: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039730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Комплексные меры по противодействию экстремизму, терроризму, правонарушениям и наркомании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80400,00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7303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35124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B253C8-873A-BD88-F4AC-5024C04FA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203A147-3267-6E5B-91CE-E5199B5F15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4197345"/>
              </p:ext>
            </p:extLst>
          </p:nvPr>
        </p:nvGraphicFramePr>
        <p:xfrm>
          <a:off x="151001" y="351519"/>
          <a:ext cx="11889996" cy="6098444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290195">
                  <a:extLst>
                    <a:ext uri="{9D8B030D-6E8A-4147-A177-3AD203B41FA5}">
                      <a16:colId xmlns:a16="http://schemas.microsoft.com/office/drawing/2014/main" val="3110849794"/>
                    </a:ext>
                  </a:extLst>
                </a:gridCol>
                <a:gridCol w="998290">
                  <a:extLst>
                    <a:ext uri="{9D8B030D-6E8A-4147-A177-3AD203B41FA5}">
                      <a16:colId xmlns:a16="http://schemas.microsoft.com/office/drawing/2014/main" val="2327554508"/>
                    </a:ext>
                  </a:extLst>
                </a:gridCol>
                <a:gridCol w="1249960">
                  <a:extLst>
                    <a:ext uri="{9D8B030D-6E8A-4147-A177-3AD203B41FA5}">
                      <a16:colId xmlns:a16="http://schemas.microsoft.com/office/drawing/2014/main" val="2317564924"/>
                    </a:ext>
                  </a:extLst>
                </a:gridCol>
                <a:gridCol w="1224793">
                  <a:extLst>
                    <a:ext uri="{9D8B030D-6E8A-4147-A177-3AD203B41FA5}">
                      <a16:colId xmlns:a16="http://schemas.microsoft.com/office/drawing/2014/main" val="338870701"/>
                    </a:ext>
                  </a:extLst>
                </a:gridCol>
                <a:gridCol w="922789">
                  <a:extLst>
                    <a:ext uri="{9D8B030D-6E8A-4147-A177-3AD203B41FA5}">
                      <a16:colId xmlns:a16="http://schemas.microsoft.com/office/drawing/2014/main" val="2838663762"/>
                    </a:ext>
                  </a:extLst>
                </a:gridCol>
                <a:gridCol w="1384182">
                  <a:extLst>
                    <a:ext uri="{9D8B030D-6E8A-4147-A177-3AD203B41FA5}">
                      <a16:colId xmlns:a16="http://schemas.microsoft.com/office/drawing/2014/main" val="3887888333"/>
                    </a:ext>
                  </a:extLst>
                </a:gridCol>
                <a:gridCol w="2910980">
                  <a:extLst>
                    <a:ext uri="{9D8B030D-6E8A-4147-A177-3AD203B41FA5}">
                      <a16:colId xmlns:a16="http://schemas.microsoft.com/office/drawing/2014/main" val="1173874088"/>
                    </a:ext>
                  </a:extLst>
                </a:gridCol>
                <a:gridCol w="908807">
                  <a:extLst>
                    <a:ext uri="{9D8B030D-6E8A-4147-A177-3AD203B41FA5}">
                      <a16:colId xmlns:a16="http://schemas.microsoft.com/office/drawing/2014/main" val="81620242"/>
                    </a:ext>
                  </a:extLst>
                </a:gridCol>
              </a:tblGrid>
              <a:tr h="31935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программы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от уточненного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2022г к 2021г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835647"/>
                  </a:ext>
                </a:extLst>
              </a:tr>
              <a:tr h="31935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Защита населения и территорий от чрезвычайных ситуаций, обеспечение пожарной безопасности и безопасности людей на водных объектах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992439,20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1241600,00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1179894,32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связи с погодными условиями не удалось провести плановые отжиги территорий населенных пунктов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118,89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63856"/>
                  </a:ext>
                </a:extLst>
              </a:tr>
              <a:tr h="31935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1071039,20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1280400,00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1322000,00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1258494,32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117,50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183446"/>
                  </a:ext>
                </a:extLst>
              </a:tr>
              <a:tr h="232355">
                <a:tc gridSpan="8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ПОДДЕРЖКА ОТРАСЛЕЙ ЭКОНОМИКИ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070314"/>
                  </a:ext>
                </a:extLst>
              </a:tr>
              <a:tr h="26395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Дорожная деятельность в отношении дорог местного значения</a:t>
                      </a:r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33920410,87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54822091,00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58520431,65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52353674,00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фактическим выполненным работам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154,34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190299"/>
                  </a:ext>
                </a:extLst>
              </a:tr>
              <a:tr h="25203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качественными услугами жилищно-коммунального хозяйства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4978053,68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6450000,00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5414567,00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4447808,83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фактическим выполненным работам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466528"/>
                  </a:ext>
                </a:extLst>
              </a:tr>
              <a:tr h="21557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Об энергосбережении и повышении энергетической эффективности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1064987,40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189719"/>
                  </a:ext>
                </a:extLst>
              </a:tr>
              <a:tr h="23415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граждан твердым топливом (дровами)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1048852,45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239646,86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239589,55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3301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Организация ритуальных услуг и содержание мест захоронения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378555,73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558138,00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271763,28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возмещения специализированной службе стоимости услуг по погребению невостребованных трупов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562752"/>
                  </a:ext>
                </a:extLst>
              </a:tr>
              <a:tr h="19037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 инженерной инфраструктурой земельных участков, предоставляемых бесплатно для индивидуального строительства семьям, имеющим трех и более детей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4876883,02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31032518,07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255395,00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255395,00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247194"/>
                  </a:ext>
                </a:extLst>
              </a:tr>
              <a:tr h="221337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Развитие малого и среднего предпринимательства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707500,00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805000,00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805000,00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754994,00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желающих создать социальное предприятие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106,71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08620"/>
                  </a:ext>
                </a:extLst>
              </a:tr>
              <a:tr h="19192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территории населенных пунктов</a:t>
                      </a:r>
                      <a:endParaRPr lang="ru-RU" sz="1000" b="1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8319906,05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7844881,00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9637511,72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8969754,67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фактическим выполненным работам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892554"/>
                  </a:ext>
                </a:extLst>
              </a:tr>
              <a:tr h="14025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Формирование современной городской среды населенных пунктов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11018588,45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4711036,51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8301776,84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8301776,84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973009"/>
                  </a:ext>
                </a:extLst>
              </a:tr>
              <a:tr h="25997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Комплексное развитие сельских территорий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3106470,00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1180470,00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1179914,61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083427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60388002,18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79846468,96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85129404,07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77149275,78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127,76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328609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549158598,01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693330798,39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689812789,20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656944024,39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i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119,63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809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94942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219BFA7-F0C7-C1FB-EB20-B327B563D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A9D2C7B-CA68-F11E-D0C2-E2C86FE7A92A}"/>
              </a:ext>
            </a:extLst>
          </p:cNvPr>
          <p:cNvSpPr txBox="1"/>
          <p:nvPr/>
        </p:nvSpPr>
        <p:spPr>
          <a:xfrm>
            <a:off x="1969316" y="95983"/>
            <a:ext cx="850853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образования в Анучинском муниципальном округе» на 2020-2024 годы.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C021C7-AD70-5C6C-8EA6-E597CB7A1B6D}"/>
              </a:ext>
            </a:extLst>
          </p:cNvPr>
          <p:cNvSpPr txBox="1"/>
          <p:nvPr/>
        </p:nvSpPr>
        <p:spPr>
          <a:xfrm>
            <a:off x="2259433" y="629820"/>
            <a:ext cx="9703268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0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«Развитие системы дошкольного образования» – 382998067,05 руб.</a:t>
            </a:r>
          </a:p>
          <a:p>
            <a:pPr lvl="0"/>
            <a:endParaRPr lang="ru-RU" sz="105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видом деятельности дошкольных учреждений является предоставление общедоступного и бесплатного дошкольного образования, а также воспитание и обучение детей дошкольного возраста на основании программы дошкольного образования.</a:t>
            </a:r>
          </a:p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 работали 7 учреждений дошкольного образования (детские сады). Фактически оказано муниципальной услуги 410 человек. Стоимость услуги за 2022г в среднем сложилась в сумме 169022,01 в год.</a:t>
            </a:r>
          </a:p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Среднесписочная численность работников в учреждениях составила  – 113 человек.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C630393-9B56-E687-CF60-FF3D28142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712" y="637612"/>
            <a:ext cx="1853345" cy="12375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50CF13F-6E1C-2013-3C5C-0F478EB3A763}"/>
              </a:ext>
            </a:extLst>
          </p:cNvPr>
          <p:cNvSpPr txBox="1"/>
          <p:nvPr/>
        </p:nvSpPr>
        <p:spPr>
          <a:xfrm>
            <a:off x="2259433" y="368210"/>
            <a:ext cx="61533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Финансирование расходов осуществляется  в разрезе 6 подпрограмм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3E567F-E1A1-7867-4B8C-6FC19FD606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033" y="2139837"/>
            <a:ext cx="2163662" cy="15513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C67F33-AD80-B290-C134-01F4EDF29B85}"/>
              </a:ext>
            </a:extLst>
          </p:cNvPr>
          <p:cNvSpPr txBox="1"/>
          <p:nvPr/>
        </p:nvSpPr>
        <p:spPr>
          <a:xfrm>
            <a:off x="2365695" y="2151775"/>
            <a:ext cx="9177668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0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«Развитие общего образования» – 241491864,19 руб.</a:t>
            </a:r>
          </a:p>
          <a:p>
            <a:pPr lvl="0"/>
            <a:endParaRPr lang="ru-RU" sz="105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видом деятельности общеобразовательных учреждений является предоставление общедоступного и бесплатного общего образования, а также формирование общей культуры обучающихся на основе обязательного минимума содержания общеобразовательных программ, воспитание у обучающихся гражданственности, патриотизма, трудолюбия, уважения к правам и свободам человека, любви к окружающей природе. В 2022 году работали 4 базовые школы: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которой 3 филиала (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Муравейский,Виноградовский,Староварваровский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которой2 филиала (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Пуховский,Тихореченский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с.Новогордеевка,с.Гражданка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Фактически оказано муниципальной услуги 1435 человек. Стоимость услуги за 2022г в среднем сложилась в сумме 132394,66 в год.</a:t>
            </a:r>
          </a:p>
          <a:p>
            <a:pPr lvl="0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Среднесписочная численность работников в учреждениях составила  – 231 человек.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1A36B89-92EE-75F4-4DDA-8B865C7C0E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712" y="3805981"/>
            <a:ext cx="1975275" cy="10607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BEAE4DD-D081-ABAB-7A75-1CC8B97899AE}"/>
              </a:ext>
            </a:extLst>
          </p:cNvPr>
          <p:cNvSpPr txBox="1"/>
          <p:nvPr/>
        </p:nvSpPr>
        <p:spPr>
          <a:xfrm>
            <a:off x="2377423" y="3723268"/>
            <a:ext cx="9510865" cy="1492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05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«Дополнительное образование и воспитание детей» – 15359351,75 руб.</a:t>
            </a:r>
          </a:p>
          <a:p>
            <a:pPr lvl="0"/>
            <a:endParaRPr lang="ru-RU" sz="105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 работали 2 учреждения дополнительного образования – ДЮСШ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ДШИ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Староварваровский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 ДШИ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Основным видом деятельности детской юношеской спортивной школы является предоставление дополнительного образования детям (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физкультурно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спортивная направленность), а также реализация программ и услуг в интересах детей, развитие личности, укрепление здоровья и профессиональное самоопределение творческого труда детей. Основным видом деятельности детских школ искусств является предоставления дополнительного образования (художественно-эстетическая направленность), а также широкий профессиональный круг знаний в области музыкального, художественного и театрального искусства.</a:t>
            </a:r>
          </a:p>
          <a:p>
            <a:pPr lvl="0"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Фактически оказано муниципальной услуги 422 человек. Стоимость услуги за 2022г в среднем сложилась в сумме 32212,09 в год.</a:t>
            </a:r>
          </a:p>
          <a:p>
            <a:pPr lvl="0"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Среднесписочная численность работников в учреждениях составила  – 20 человек.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CCBCA5B-8255-8046-B27B-F32FB03926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012" y="5215984"/>
            <a:ext cx="2109399" cy="13107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ECB111-A941-ACFA-E676-C5E51F08267C}"/>
              </a:ext>
            </a:extLst>
          </p:cNvPr>
          <p:cNvSpPr txBox="1"/>
          <p:nvPr/>
        </p:nvSpPr>
        <p:spPr>
          <a:xfrm>
            <a:off x="2157057" y="5330809"/>
            <a:ext cx="271174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«Организация отдыха, оздоровления и занятости детей и молодежи» – 1926131,77 руб.</a:t>
            </a:r>
          </a:p>
          <a:p>
            <a:pPr lvl="0"/>
            <a:endParaRPr lang="ru-RU" sz="11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каникулах были организованы детские площадки для отдыха детей с двухразовым питание в 7 школах. Всего оздоровилось 609 детей.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9FA1D58-40CA-5DC2-8012-5205C0E1A6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6330" y="5303068"/>
            <a:ext cx="1719221" cy="11034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4AD1DA9-A2AF-FBD9-2868-AD8DE080D456}"/>
              </a:ext>
            </a:extLst>
          </p:cNvPr>
          <p:cNvSpPr txBox="1"/>
          <p:nvPr/>
        </p:nvSpPr>
        <p:spPr>
          <a:xfrm>
            <a:off x="6891843" y="5303068"/>
            <a:ext cx="490307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«Руководство и управление в сфере образования» – 23057784,94 руб.</a:t>
            </a:r>
          </a:p>
          <a:p>
            <a:pPr lvl="0"/>
            <a:endParaRPr lang="ru-RU" sz="11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казенное учреждение «Муниципальный орган управления образованием» входит 3 структурных подразделения: хозяйственно-эксплуатационный отдел, отдел общего и дополнительного образования, централизованная бухгалтерия.</a:t>
            </a:r>
          </a:p>
        </p:txBody>
      </p:sp>
    </p:spTree>
    <p:extLst>
      <p:ext uri="{BB962C8B-B14F-4D97-AF65-F5344CB8AC3E}">
        <p14:creationId xmlns:p14="http://schemas.microsoft.com/office/powerpoint/2010/main" val="15397315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146A8C0-5499-64F8-33BD-224C3CC13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3DF489D-9658-DCE8-D4F4-B761B20D46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42" y="282772"/>
            <a:ext cx="1859441" cy="10912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0847D1-5CEF-06C3-405B-D06609E17D86}"/>
              </a:ext>
            </a:extLst>
          </p:cNvPr>
          <p:cNvSpPr txBox="1"/>
          <p:nvPr/>
        </p:nvSpPr>
        <p:spPr>
          <a:xfrm>
            <a:off x="2101382" y="118358"/>
            <a:ext cx="9848676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sz="11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«Школьное питание» – 17045435 руб.</a:t>
            </a:r>
          </a:p>
          <a:p>
            <a:pPr lvl="0"/>
            <a:endParaRPr lang="ru-RU" sz="11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Оказанием услуг по организации питания в учебных заведениях и доставкой продуктов питания в школы и дошкольные учреждения округа занимается АУ «Центр питания». В 2022 году в 7 школах работали столовые и в 2 школах буфеты.</a:t>
            </a:r>
          </a:p>
          <a:p>
            <a:pPr lvl="0"/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Бесплатное питание:</a:t>
            </a:r>
          </a:p>
          <a:p>
            <a:pPr marL="171450" lvl="0" indent="-171450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расчета 70-85 руб.- для учащихся с 1 по 4 класс (включительно), с 5-11 (включительно) из многодетных семе; из семей, имеющих среднедушевой доход ниже прожиточного минимума; из семей, находящихся в социально-опасном положении; из числа детей-сирот и детей, оставшихся без попечения родителей (дети под опекой и в приемных семьях); из семей, являющихся семьями граждан, постоянно проживающих на территории Приморского края, являющихся военнослужащими, в том числе лицами (призванными по мобилизации; военнослужащие по контракту, служащие в войсках </a:t>
            </a:r>
            <a:r>
              <a:rPr lang="ru-RU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нацгвардии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РФ), лицами органов внутренних дел и лицами, являющихся участниками СВО (939 детей)</a:t>
            </a:r>
          </a:p>
          <a:p>
            <a:pPr marL="171450" lvl="0" indent="-171450">
              <a:buFontTx/>
              <a:buChar char="-"/>
            </a:pP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расчета 125-140 руб. – для детей инвалидов и детей с ограниченными возможностями (41 детей)</a:t>
            </a:r>
          </a:p>
        </p:txBody>
      </p:sp>
      <p:graphicFrame>
        <p:nvGraphicFramePr>
          <p:cNvPr id="5" name="Таблица 21">
            <a:extLst>
              <a:ext uri="{FF2B5EF4-FFF2-40B4-BE49-F238E27FC236}">
                <a16:creationId xmlns:a16="http://schemas.microsoft.com/office/drawing/2014/main" id="{335D24D6-5F46-7431-35DC-948749EC6E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1533816"/>
              </p:ext>
            </p:extLst>
          </p:nvPr>
        </p:nvGraphicFramePr>
        <p:xfrm>
          <a:off x="131678" y="2072739"/>
          <a:ext cx="11818380" cy="464827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840518">
                  <a:extLst>
                    <a:ext uri="{9D8B030D-6E8A-4147-A177-3AD203B41FA5}">
                      <a16:colId xmlns:a16="http://schemas.microsoft.com/office/drawing/2014/main" val="2465777414"/>
                    </a:ext>
                  </a:extLst>
                </a:gridCol>
                <a:gridCol w="977862">
                  <a:extLst>
                    <a:ext uri="{9D8B030D-6E8A-4147-A177-3AD203B41FA5}">
                      <a16:colId xmlns:a16="http://schemas.microsoft.com/office/drawing/2014/main" val="1112993637"/>
                    </a:ext>
                  </a:extLst>
                </a:gridCol>
              </a:tblGrid>
              <a:tr h="238283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мероприятий подпрограмм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в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514581"/>
                  </a:ext>
                </a:extLst>
              </a:tr>
              <a:tr h="220946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образовательных учреждений (выплата заработной платы и взносов, оплата налогов, обслуживание автотранспортных средств, приобретение учебной продукции, хозяйственные расходы, оплата коммунальных услуг и услуг связи, вывоз ЖБО и ТБО, приобретение ГСМ и угля, обучение водителей, обслуживание тахографов, услуги Глонасс, транспортные услуги, медосмотр, приобретение хозяйственных товаров)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281415132,34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530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капитального ремонта и укрепление материально – технической базы (капитальный ремонт спортивного зала школы 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с.Виноградовка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приобретены электротовары, электрооборудование, мебель, оборудование для кухни, игровые спортивные комплексы, материалы, инструменты, снегоуборочная машина, спортивный инвентарь и оргтехника; оплата услуг по установке дверей; благоустройство пришкольной территории 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с.Анучино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изготовление и установка стеклопакетов; ремонт беседки; ремонт котельной и кабинетов «ТОЧКА РОСТА»)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29034323,21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501511"/>
                  </a:ext>
                </a:extLst>
              </a:tr>
              <a:tr h="25915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семинаров различного уровня, мероприятий и конкурсов для детей школьного возраста и педагогических работников (приобретение подарочной продукции и оргтехники)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66462"/>
                  </a:ext>
                </a:extLst>
              </a:tr>
              <a:tr h="234892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Выплата компенсации части платы, взимаемой с родителей за присмотр и уход за детьми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1679639,74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206362"/>
                  </a:ext>
                </a:extLst>
              </a:tr>
              <a:tr h="234333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пожарной безопасности (монтаж, подключение и обслуживание пожарной сигнализации, обслуживание пожарного оборудования, установка противопожарной двери)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3566623,62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704192"/>
                  </a:ext>
                </a:extLst>
              </a:tr>
              <a:tr h="258940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антитеррористической деятельности (монтаж и обслуживание системы видеонаблюдения, изготовление и установка дверей и оконных блоков, устройство ограждения, обустройство поста охраны на объекте, оплата услуг по охране объекта)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11821627,03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655329"/>
                  </a:ext>
                </a:extLst>
              </a:tr>
              <a:tr h="209725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охране труда (оплата профессиональных рисков и приобретение специальной формы для работников)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5244841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393347"/>
                  </a:ext>
                </a:extLst>
              </a:tr>
              <a:tr h="217555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Ежемесячное вознаграждение за классное руководство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11764482,55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079421"/>
                  </a:ext>
                </a:extLst>
              </a:tr>
              <a:tr h="217555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персонифицированного финансирования (оплата заработной платы с группой обучающихся по программе ПФДО)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153546,97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391259"/>
                  </a:ext>
                </a:extLst>
              </a:tr>
              <a:tr h="217555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проведение воспитательно – профилактических и спортивных мероприятий и мероприятий ГТО (питание и проживание во время соревнований, приобретение канцелярских товаров, осуществление судейства на соревнованиях по ГТО)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473650,14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086234"/>
                  </a:ext>
                </a:extLst>
              </a:tr>
              <a:tr h="217555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и обеспечение оздоровления и отдыха детей (обеспечение питания детей в лагере с дневным пребыванием и выплата компенсации родителям (законным представителям) по заявлениям за отдых и оздоровление детей по путевкам)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1926131,77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109816"/>
                  </a:ext>
                </a:extLst>
              </a:tr>
              <a:tr h="217555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содержание КУ МОУО (выплата заработной платы и взносов, оплата налогов, оплата коммунальных услуг и  связи, оплата программного обеспечения, оплата страховки, диагностики и предрейсовый осмотр водителей, почтовые услуги, приобретение запчастей, ремонт кабинетов и помещений)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21528530,54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973827"/>
                  </a:ext>
                </a:extLst>
              </a:tr>
              <a:tr h="217555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Стипендия главы (стипендия ученику за отличную учебу)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5327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70072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B92297-5159-5131-DF90-F27458CFF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6" name="Таблица 21">
            <a:extLst>
              <a:ext uri="{FF2B5EF4-FFF2-40B4-BE49-F238E27FC236}">
                <a16:creationId xmlns:a16="http://schemas.microsoft.com/office/drawing/2014/main" id="{BE62F6BE-FD6A-27C5-0E4B-5AE69774F7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721712"/>
              </p:ext>
            </p:extLst>
          </p:nvPr>
        </p:nvGraphicFramePr>
        <p:xfrm>
          <a:off x="111309" y="154877"/>
          <a:ext cx="11818380" cy="12192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840518">
                  <a:extLst>
                    <a:ext uri="{9D8B030D-6E8A-4147-A177-3AD203B41FA5}">
                      <a16:colId xmlns:a16="http://schemas.microsoft.com/office/drawing/2014/main" val="2465777414"/>
                    </a:ext>
                  </a:extLst>
                </a:gridCol>
                <a:gridCol w="977862">
                  <a:extLst>
                    <a:ext uri="{9D8B030D-6E8A-4147-A177-3AD203B41FA5}">
                      <a16:colId xmlns:a16="http://schemas.microsoft.com/office/drawing/2014/main" val="1112993637"/>
                    </a:ext>
                  </a:extLst>
                </a:gridCol>
              </a:tblGrid>
              <a:tr h="238283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мероприятий подпрограмм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в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514581"/>
                  </a:ext>
                </a:extLst>
              </a:tr>
              <a:tr h="220946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квалификации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530247"/>
                  </a:ext>
                </a:extLst>
              </a:tr>
              <a:tr h="220946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семинаров и конкурсов для педагогических работников (приобретение подарочной продукции)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314279"/>
                  </a:ext>
                </a:extLst>
              </a:tr>
              <a:tr h="220946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мер социальной поддержки педагогическим работникам (доплата молодым специалистам)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1011732,14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790830"/>
                  </a:ext>
                </a:extLst>
              </a:tr>
              <a:tr h="220946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обеспечения школьного питания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17045435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370606"/>
                  </a:ext>
                </a:extLst>
              </a:tr>
            </a:tbl>
          </a:graphicData>
        </a:graphic>
      </p:graphicFrame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259664E1-4C3C-900B-F800-B3EEAAA64A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375604"/>
              </p:ext>
            </p:extLst>
          </p:nvPr>
        </p:nvGraphicFramePr>
        <p:xfrm>
          <a:off x="111309" y="1672159"/>
          <a:ext cx="11818379" cy="2831258"/>
        </p:xfrm>
        <a:graphic>
          <a:graphicData uri="http://schemas.openxmlformats.org/drawingml/2006/table">
            <a:tbl>
              <a:tblPr firstRow="1" firstCol="1" bandRow="1">
                <a:tableStyleId>{8A107856-5554-42FB-B03E-39F5DBC370BA}</a:tableStyleId>
              </a:tblPr>
              <a:tblGrid>
                <a:gridCol w="8235737">
                  <a:extLst>
                    <a:ext uri="{9D8B030D-6E8A-4147-A177-3AD203B41FA5}">
                      <a16:colId xmlns:a16="http://schemas.microsoft.com/office/drawing/2014/main" val="584267360"/>
                    </a:ext>
                  </a:extLst>
                </a:gridCol>
                <a:gridCol w="889233">
                  <a:extLst>
                    <a:ext uri="{9D8B030D-6E8A-4147-A177-3AD203B41FA5}">
                      <a16:colId xmlns:a16="http://schemas.microsoft.com/office/drawing/2014/main" val="1258905333"/>
                    </a:ext>
                  </a:extLst>
                </a:gridCol>
                <a:gridCol w="864066">
                  <a:extLst>
                    <a:ext uri="{9D8B030D-6E8A-4147-A177-3AD203B41FA5}">
                      <a16:colId xmlns:a16="http://schemas.microsoft.com/office/drawing/2014/main" val="2377424817"/>
                    </a:ext>
                  </a:extLst>
                </a:gridCol>
                <a:gridCol w="729842">
                  <a:extLst>
                    <a:ext uri="{9D8B030D-6E8A-4147-A177-3AD203B41FA5}">
                      <a16:colId xmlns:a16="http://schemas.microsoft.com/office/drawing/2014/main" val="656068025"/>
                    </a:ext>
                  </a:extLst>
                </a:gridCol>
                <a:gridCol w="1099501">
                  <a:extLst>
                    <a:ext uri="{9D8B030D-6E8A-4147-A177-3AD203B41FA5}">
                      <a16:colId xmlns:a16="http://schemas.microsoft.com/office/drawing/2014/main" val="381037174"/>
                    </a:ext>
                  </a:extLst>
                </a:gridCol>
              </a:tblGrid>
              <a:tr h="248057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индикатор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2022г. (план)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2022г. (факт)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:a16="http://schemas.microsoft.com/office/drawing/2014/main" val="1440767828"/>
                  </a:ext>
                </a:extLst>
              </a:tr>
              <a:tr h="124029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системы дошкольного образования»</a:t>
                      </a:r>
                      <a:endParaRPr lang="ru-RU" sz="10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:a16="http://schemas.microsoft.com/office/drawing/2014/main" val="901394947"/>
                  </a:ext>
                </a:extLst>
              </a:tr>
              <a:tr h="282522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Доступность дошкольного образования (доля детей от 1 года до 7 лет, охваченных дошкольным образованием к совокупной численности детей в возрасте от 1 года до 7 лет, стоящих на учёте для определения в дошкольные образовательные учреждения)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52,4 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:a16="http://schemas.microsoft.com/office/drawing/2014/main" val="335243255"/>
                  </a:ext>
                </a:extLst>
              </a:tr>
              <a:tr h="113693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общего образования»</a:t>
                      </a:r>
                      <a:endParaRPr lang="ru-RU" sz="10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:a16="http://schemas.microsoft.com/office/drawing/2014/main" val="1937264692"/>
                  </a:ext>
                </a:extLst>
              </a:tr>
              <a:tr h="316032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Удельный вес численности обучающихся общеобразовательных учреждений, обучающихся по новым ФГОС в современных условиях в общей численности обучающихся общеобразовательных учреждений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100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:a16="http://schemas.microsoft.com/office/drawing/2014/main" val="2500391821"/>
                  </a:ext>
                </a:extLst>
              </a:tr>
              <a:tr h="226503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Доля сдавших ЕГЭ по русскому языку и математике без пересдачи среди участвующих в ЕГЭ по данным предметам.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:a16="http://schemas.microsoft.com/office/drawing/2014/main" val="2654030802"/>
                  </a:ext>
                </a:extLst>
              </a:tr>
              <a:tr h="113693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«Дополнительное образование и воспитание детей»</a:t>
                      </a:r>
                      <a:endParaRPr lang="ru-RU" sz="10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:a16="http://schemas.microsoft.com/office/drawing/2014/main" val="631558098"/>
                  </a:ext>
                </a:extLst>
              </a:tr>
              <a:tr h="258660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Доля детей, охваченных образовательными программами дополнительного образования детей, в общей численности детей в возрасте 5 - 17 лет (включительно)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:a16="http://schemas.microsoft.com/office/drawing/2014/main" val="2949025682"/>
                  </a:ext>
                </a:extLst>
              </a:tr>
              <a:tr h="113693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«Организация отдыха, оздоровления и занятости детей и молодежи»</a:t>
                      </a:r>
                      <a:endParaRPr lang="ru-RU" sz="10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:a16="http://schemas.microsoft.com/office/drawing/2014/main" val="1299383651"/>
                  </a:ext>
                </a:extLst>
              </a:tr>
              <a:tr h="271244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1.Доля детей, охваченных организованным отдыхом и оздоровлением в общей численности детей в общеобразовательных учреждениях.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43,5 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43,5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:a16="http://schemas.microsoft.com/office/drawing/2014/main" val="3563579220"/>
                  </a:ext>
                </a:extLst>
              </a:tr>
              <a:tr h="113693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«Школьное питание»</a:t>
                      </a:r>
                      <a:endParaRPr lang="ru-RU" sz="10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:a16="http://schemas.microsoft.com/office/drawing/2014/main" val="2352313276"/>
                  </a:ext>
                </a:extLst>
              </a:tr>
              <a:tr h="341079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Доля детей, охваченных горячим питанием, в общей численности детей в общеобразовательных учреждениях. 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r>
                        <a:rPr lang="en-US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r>
                        <a:rPr lang="en-US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511" marR="46511" marT="0" marB="0"/>
                </a:tc>
                <a:extLst>
                  <a:ext uri="{0D108BD9-81ED-4DB2-BD59-A6C34878D82A}">
                    <a16:rowId xmlns:a16="http://schemas.microsoft.com/office/drawing/2014/main" val="2602225389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F02D96-25FE-023F-8CFB-9A053688DC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11" y="4748250"/>
            <a:ext cx="2292295" cy="9205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A393A71-CE9A-DA47-7885-5C9FC438BAEE}"/>
              </a:ext>
            </a:extLst>
          </p:cNvPr>
          <p:cNvSpPr txBox="1"/>
          <p:nvPr/>
        </p:nvSpPr>
        <p:spPr>
          <a:xfrm>
            <a:off x="2262143" y="4705071"/>
            <a:ext cx="79724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«Обеспечение жильем молодых семей» на 2020 – 2024годы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C1B5A5-8159-CC96-2717-839F87ABDE90}"/>
              </a:ext>
            </a:extLst>
          </p:cNvPr>
          <p:cNvSpPr txBox="1"/>
          <p:nvPr/>
        </p:nvSpPr>
        <p:spPr>
          <a:xfrm>
            <a:off x="2755434" y="4998890"/>
            <a:ext cx="898915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Основное мероприятие: обеспечение жильем молодых семей– участников программы. В 2022г социальные выплаты на приобретение жилья получили 3 семьи на сумму – 3220560 руб. Квартиры приобретены в </a:t>
            </a:r>
            <a:r>
              <a:rPr lang="ru-RU" sz="100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с.Анучино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.</a:t>
            </a:r>
            <a:endParaRPr lang="ru-RU" sz="1100" dirty="0"/>
          </a:p>
        </p:txBody>
      </p:sp>
      <p:graphicFrame>
        <p:nvGraphicFramePr>
          <p:cNvPr id="8" name="Таблица 14">
            <a:extLst>
              <a:ext uri="{FF2B5EF4-FFF2-40B4-BE49-F238E27FC236}">
                <a16:creationId xmlns:a16="http://schemas.microsoft.com/office/drawing/2014/main" id="{A88E608D-D69C-0BA5-6079-7E8B2011E5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18726"/>
              </p:ext>
            </p:extLst>
          </p:nvPr>
        </p:nvGraphicFramePr>
        <p:xfrm>
          <a:off x="2662435" y="5477543"/>
          <a:ext cx="9175151" cy="61468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4669543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671119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1006679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1023457">
                  <a:extLst>
                    <a:ext uri="{9D8B030D-6E8A-4147-A177-3AD203B41FA5}">
                      <a16:colId xmlns:a16="http://schemas.microsoft.com/office/drawing/2014/main" val="1625200990"/>
                    </a:ext>
                  </a:extLst>
                </a:gridCol>
                <a:gridCol w="1804353">
                  <a:extLst>
                    <a:ext uri="{9D8B030D-6E8A-4147-A177-3AD203B41FA5}">
                      <a16:colId xmlns:a16="http://schemas.microsoft.com/office/drawing/2014/main" val="3474944919"/>
                    </a:ext>
                  </a:extLst>
                </a:gridCol>
              </a:tblGrid>
              <a:tr h="2261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молодых семей, улучшивших жилищные условия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en-US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81133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3334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A36655C-4065-D3FA-8851-7E3CF8A78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F80174E-7A9A-F70D-838F-11412A62D462}"/>
              </a:ext>
            </a:extLst>
          </p:cNvPr>
          <p:cNvSpPr txBox="1"/>
          <p:nvPr/>
        </p:nvSpPr>
        <p:spPr>
          <a:xfrm>
            <a:off x="1442906" y="70816"/>
            <a:ext cx="911883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молодежной политики и патриотического воспитания граждан» на 2020 – 2024годы</a:t>
            </a:r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EC1E0316-FACB-20B3-8516-01F5B82EB1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6099742"/>
              </p:ext>
            </p:extLst>
          </p:nvPr>
        </p:nvGraphicFramePr>
        <p:xfrm>
          <a:off x="139350" y="347815"/>
          <a:ext cx="2956185" cy="27645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4D5E052-FB47-80D1-AAE6-EAFB1A4608F6}"/>
              </a:ext>
            </a:extLst>
          </p:cNvPr>
          <p:cNvSpPr txBox="1"/>
          <p:nvPr/>
        </p:nvSpPr>
        <p:spPr>
          <a:xfrm>
            <a:off x="3095537" y="301347"/>
            <a:ext cx="8909108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Основные мероприятия подпрограммам:</a:t>
            </a:r>
            <a:endParaRPr lang="ru-RU" sz="1000" b="0" i="0" u="none" strike="noStrike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- </a:t>
            </a:r>
            <a:r>
              <a:rPr lang="ru-RU" sz="1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организация патриотического воспитания граждан (изготовление информационных стендов  и баннеров, проведение военно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-патриотического </a:t>
            </a:r>
            <a:r>
              <a:rPr lang="ru-RU" sz="10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фестиваля, приобретение сувенирной продукции) – 90000 руб.;</a:t>
            </a:r>
          </a:p>
          <a:p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- реализация мероприятий, направленных на привлечение детей и молодежи к участию в  мероприятиях и повышение качества жизни детей (участие в региональных танцевальных конкурсах, приобретение сувенирной продукции и канцтоваров) – 80000 руб.</a:t>
            </a:r>
          </a:p>
        </p:txBody>
      </p:sp>
      <p:graphicFrame>
        <p:nvGraphicFramePr>
          <p:cNvPr id="13" name="Таблица 14">
            <a:extLst>
              <a:ext uri="{FF2B5EF4-FFF2-40B4-BE49-F238E27FC236}">
                <a16:creationId xmlns:a16="http://schemas.microsoft.com/office/drawing/2014/main" id="{C5329E25-3D61-C96D-FE8F-D504D87646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9003225"/>
              </p:ext>
            </p:extLst>
          </p:nvPr>
        </p:nvGraphicFramePr>
        <p:xfrm>
          <a:off x="3095536" y="1256420"/>
          <a:ext cx="8909110" cy="217995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821961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578841">
                  <a:extLst>
                    <a:ext uri="{9D8B030D-6E8A-4147-A177-3AD203B41FA5}">
                      <a16:colId xmlns:a16="http://schemas.microsoft.com/office/drawing/2014/main" val="1492176048"/>
                    </a:ext>
                  </a:extLst>
                </a:gridCol>
                <a:gridCol w="746620">
                  <a:extLst>
                    <a:ext uri="{9D8B030D-6E8A-4147-A177-3AD203B41FA5}">
                      <a16:colId xmlns:a16="http://schemas.microsoft.com/office/drawing/2014/main" val="3060010100"/>
                    </a:ext>
                  </a:extLst>
                </a:gridCol>
                <a:gridCol w="645952">
                  <a:extLst>
                    <a:ext uri="{9D8B030D-6E8A-4147-A177-3AD203B41FA5}">
                      <a16:colId xmlns:a16="http://schemas.microsoft.com/office/drawing/2014/main" val="444382350"/>
                    </a:ext>
                  </a:extLst>
                </a:gridCol>
                <a:gridCol w="1115736">
                  <a:extLst>
                    <a:ext uri="{9D8B030D-6E8A-4147-A177-3AD203B41FA5}">
                      <a16:colId xmlns:a16="http://schemas.microsoft.com/office/drawing/2014/main" val="4150643545"/>
                    </a:ext>
                  </a:extLst>
                </a:gridCol>
              </a:tblGrid>
              <a:tr h="2261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263424">
                <a:tc gridSpan="5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«Патриотическое воспитание граждан»</a:t>
                      </a:r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956815"/>
                  </a:ext>
                </a:extLst>
              </a:tr>
              <a:tr h="2421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Количество культурно-массовых мероприятий, направленных на военно-патриотическое, гражданское, краеведческое воспитание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2432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публикаций и иных материалов по военно-патриотическому воспитанию населения,  размещенных в средствах массовой информации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9912661"/>
                  </a:ext>
                </a:extLst>
              </a:tr>
              <a:tr h="149208">
                <a:tc gridSpan="5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«Молодежь»</a:t>
                      </a:r>
                      <a:endParaRPr lang="ru-RU" sz="10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247692"/>
                  </a:ext>
                </a:extLst>
              </a:tr>
              <a:tr h="2326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молодежи, принимающей участие в обучающих мероприятиях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7562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 молодежи, охваченной социально-значимыми мероприятиями, к общему числу молодежи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16,7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8113396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FE9832F-C1E4-D2BC-65FB-44BCF47DF5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207" y="4038208"/>
            <a:ext cx="2277584" cy="9348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0C2E99-A25E-47D9-5257-66017DE591D5}"/>
              </a:ext>
            </a:extLst>
          </p:cNvPr>
          <p:cNvSpPr txBox="1"/>
          <p:nvPr/>
        </p:nvSpPr>
        <p:spPr>
          <a:xfrm>
            <a:off x="1617442" y="3665473"/>
            <a:ext cx="102194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«Социальная поддержка инвалидов Анучинского муниципального округа "Доступная среда» на 2020-2024 годы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6DD9C40-DA22-22C6-6551-A8BD6D533CD8}"/>
              </a:ext>
            </a:extLst>
          </p:cNvPr>
          <p:cNvSpPr txBox="1"/>
          <p:nvPr/>
        </p:nvSpPr>
        <p:spPr>
          <a:xfrm>
            <a:off x="2497998" y="4055544"/>
            <a:ext cx="93862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Денежные средства были направлены на финансирование мероприятий по поддержке инвалидов на сумму- 63000 руб. (в рамках празднования Дня матери России и проведения Всероссийской декады инвалидов проведено награждение членов общества инвалидов и членов совета «Матери России».</a:t>
            </a:r>
            <a:endParaRPr lang="ru-RU" sz="1000" dirty="0"/>
          </a:p>
        </p:txBody>
      </p:sp>
      <p:graphicFrame>
        <p:nvGraphicFramePr>
          <p:cNvPr id="7" name="Таблица 14">
            <a:extLst>
              <a:ext uri="{FF2B5EF4-FFF2-40B4-BE49-F238E27FC236}">
                <a16:creationId xmlns:a16="http://schemas.microsoft.com/office/drawing/2014/main" id="{D8DCCA09-99AF-4C10-A8ED-68652301D3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406145"/>
              </p:ext>
            </p:extLst>
          </p:nvPr>
        </p:nvGraphicFramePr>
        <p:xfrm>
          <a:off x="2559295" y="4641539"/>
          <a:ext cx="9445351" cy="1474407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460108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662791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739268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1291592">
                  <a:extLst>
                    <a:ext uri="{9D8B030D-6E8A-4147-A177-3AD203B41FA5}">
                      <a16:colId xmlns:a16="http://schemas.microsoft.com/office/drawing/2014/main" val="1349329334"/>
                    </a:ext>
                  </a:extLst>
                </a:gridCol>
                <a:gridCol w="1291592">
                  <a:extLst>
                    <a:ext uri="{9D8B030D-6E8A-4147-A177-3AD203B41FA5}">
                      <a16:colId xmlns:a16="http://schemas.microsoft.com/office/drawing/2014/main" val="4212507854"/>
                    </a:ext>
                  </a:extLst>
                </a:gridCol>
              </a:tblGrid>
              <a:tr h="2261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лиц с ограниченными возможностями здоровья и инвалидов, систематически занимающихся физкультурой и спортом, в общей численности данной категории населения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6,5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8113396"/>
                  </a:ext>
                </a:extLst>
              </a:tr>
              <a:tr h="27086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культурно-массовых мероприятий, посещаемых инвалидами, от общей численности мероприятий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17,8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101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85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 трудоустроенных 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инвалидов, зарегистрированных в органах службы занятости населения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1795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19246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57E0152-D63C-1A72-2762-067C24393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8723" y="1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4200AE-DBFF-3489-79D5-BCC3B47A6888}"/>
              </a:ext>
            </a:extLst>
          </p:cNvPr>
          <p:cNvSpPr txBox="1"/>
          <p:nvPr/>
        </p:nvSpPr>
        <p:spPr>
          <a:xfrm>
            <a:off x="383794" y="73279"/>
            <a:ext cx="110420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513D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«Развитие физической культуры, спорта и туризма в Анучинском муниципальном округе» на 2020 – 2024 годы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FE6747-312A-7797-15B4-93A5189965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07" y="419612"/>
            <a:ext cx="1838627" cy="1611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C2E101-C250-7785-B79F-185C79C7F1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85779" y="419612"/>
            <a:ext cx="2091036" cy="15164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B96687F5-8D16-706F-D1B4-334D8DF042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8701531"/>
              </p:ext>
            </p:extLst>
          </p:nvPr>
        </p:nvGraphicFramePr>
        <p:xfrm>
          <a:off x="2162847" y="445823"/>
          <a:ext cx="2674224" cy="625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0D3034AD-B64F-0B8E-30C5-966D0B896F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6070779"/>
              </p:ext>
            </p:extLst>
          </p:nvPr>
        </p:nvGraphicFramePr>
        <p:xfrm>
          <a:off x="6579880" y="419612"/>
          <a:ext cx="2674224" cy="549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A7422B3-92BD-8DD6-FBBE-CCC150B49F61}"/>
              </a:ext>
            </a:extLst>
          </p:cNvPr>
          <p:cNvSpPr txBox="1"/>
          <p:nvPr/>
        </p:nvSpPr>
        <p:spPr>
          <a:xfrm>
            <a:off x="1954634" y="977553"/>
            <a:ext cx="75249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анучинцев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систематически занимающихся физической культурой и спортом с каждым годом растёт в 2022 году – 5803 человека, что составляет 50,9 %.  Всего, за текущий год было проведено 49 спортивных мероприятий. Всего в спортивных мероприятиях приняли активное участие 5112 человек. На базе Центра тестирования «Готов к труду и обороне» прошли тестирование 881 человек, прошли испытания 169 человек.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314003-6C20-DB93-9525-50018BFCB834}"/>
              </a:ext>
            </a:extLst>
          </p:cNvPr>
          <p:cNvSpPr txBox="1"/>
          <p:nvPr/>
        </p:nvSpPr>
        <p:spPr>
          <a:xfrm>
            <a:off x="1954634" y="1630827"/>
            <a:ext cx="76311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 лыжной базе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с.Анучино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проведена реконструкция лыжной трассы «Зеленый остров», в результате увеличена дистанция лыжни с 2000 м до 3000 м и добавлен спуск – подъем 500 м.</a:t>
            </a:r>
          </a:p>
        </p:txBody>
      </p:sp>
      <p:graphicFrame>
        <p:nvGraphicFramePr>
          <p:cNvPr id="13" name="Таблица 21">
            <a:extLst>
              <a:ext uri="{FF2B5EF4-FFF2-40B4-BE49-F238E27FC236}">
                <a16:creationId xmlns:a16="http://schemas.microsoft.com/office/drawing/2014/main" id="{F34683E1-3B8D-8735-6E91-B932699DAB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4238453"/>
              </p:ext>
            </p:extLst>
          </p:nvPr>
        </p:nvGraphicFramePr>
        <p:xfrm>
          <a:off x="116007" y="2061270"/>
          <a:ext cx="11818380" cy="2606118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0840518">
                  <a:extLst>
                    <a:ext uri="{9D8B030D-6E8A-4147-A177-3AD203B41FA5}">
                      <a16:colId xmlns:a16="http://schemas.microsoft.com/office/drawing/2014/main" val="2465777414"/>
                    </a:ext>
                  </a:extLst>
                </a:gridCol>
                <a:gridCol w="977862">
                  <a:extLst>
                    <a:ext uri="{9D8B030D-6E8A-4147-A177-3AD203B41FA5}">
                      <a16:colId xmlns:a16="http://schemas.microsoft.com/office/drawing/2014/main" val="1112993637"/>
                    </a:ext>
                  </a:extLst>
                </a:gridCol>
              </a:tblGrid>
              <a:tr h="238283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мероприятий подпрограмм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 в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514581"/>
                  </a:ext>
                </a:extLst>
              </a:tr>
              <a:tr h="220946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спортивной инфраструктуры (установка оборудования площадки для экстренного вида спорта)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2915247,70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530247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Приобретение спортивного инвентаря (приобретение снегохода и комплектующих, спортинвентарь для лыж и комплект коньков)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1745198,07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501511"/>
                  </a:ext>
                </a:extLst>
              </a:tr>
              <a:tr h="259158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плоскостного спортивного сооружения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1320420,16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66462"/>
                  </a:ext>
                </a:extLst>
              </a:tr>
              <a:tr h="234892">
                <a:tc>
                  <a:txBody>
                    <a:bodyPr/>
                    <a:lstStyle/>
                    <a:p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Физкультурно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оздоровительная, спортивно-массовая работа с населением (организация спортивных мероприятий, приобретение сувенирной продукции и наградной атрибутики)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302848,36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206362"/>
                  </a:ext>
                </a:extLst>
              </a:tr>
              <a:tr h="234892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краевых и дальневосточных соревнованиях (организация питания спортсменов)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702921"/>
                  </a:ext>
                </a:extLst>
              </a:tr>
              <a:tr h="234892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Укрепление спортивной базы округа ( приобретение спортивного инвентаря, комплекта спортивной формы и наградной атрибутики; оплачены услуги по разработке ПСД спортивных площадок 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с.Анучино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с.Гродеково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; изготовлены 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леерные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ограждения)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767978,05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18741"/>
                  </a:ext>
                </a:extLst>
              </a:tr>
              <a:tr h="234892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Освещение лыжной трассы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388749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791416"/>
                  </a:ext>
                </a:extLst>
              </a:tr>
              <a:tr h="234892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Установка спортивной площадки «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ЗОЖник</a:t>
                      </a: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r>
                        <a:rPr lang="ru-RU" sz="10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с.Гродеково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3014850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715290"/>
                  </a:ext>
                </a:extLst>
              </a:tr>
              <a:tr h="234892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Культурно-познавательный туризм (приобретение подарочных наборов)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244363"/>
                  </a:ext>
                </a:extLst>
              </a:tr>
            </a:tbl>
          </a:graphicData>
        </a:graphic>
      </p:graphicFrame>
      <p:graphicFrame>
        <p:nvGraphicFramePr>
          <p:cNvPr id="14" name="Таблица 14">
            <a:extLst>
              <a:ext uri="{FF2B5EF4-FFF2-40B4-BE49-F238E27FC236}">
                <a16:creationId xmlns:a16="http://schemas.microsoft.com/office/drawing/2014/main" id="{C1C1B5EE-DE0A-FB5A-EF6E-8BCD9F1A6D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637404"/>
              </p:ext>
            </p:extLst>
          </p:nvPr>
        </p:nvGraphicFramePr>
        <p:xfrm>
          <a:off x="116007" y="4759902"/>
          <a:ext cx="11826164" cy="207353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8692433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645953">
                  <a:extLst>
                    <a:ext uri="{9D8B030D-6E8A-4147-A177-3AD203B41FA5}">
                      <a16:colId xmlns:a16="http://schemas.microsoft.com/office/drawing/2014/main" val="2866405875"/>
                    </a:ext>
                  </a:extLst>
                </a:gridCol>
                <a:gridCol w="679508">
                  <a:extLst>
                    <a:ext uri="{9D8B030D-6E8A-4147-A177-3AD203B41FA5}">
                      <a16:colId xmlns:a16="http://schemas.microsoft.com/office/drawing/2014/main" val="2743342621"/>
                    </a:ext>
                  </a:extLst>
                </a:gridCol>
                <a:gridCol w="662124">
                  <a:extLst>
                    <a:ext uri="{9D8B030D-6E8A-4147-A177-3AD203B41FA5}">
                      <a16:colId xmlns:a16="http://schemas.microsoft.com/office/drawing/2014/main" val="496623353"/>
                    </a:ext>
                  </a:extLst>
                </a:gridCol>
                <a:gridCol w="1146146">
                  <a:extLst>
                    <a:ext uri="{9D8B030D-6E8A-4147-A177-3AD203B41FA5}">
                      <a16:colId xmlns:a16="http://schemas.microsoft.com/office/drawing/2014/main" val="434876455"/>
                    </a:ext>
                  </a:extLst>
                </a:gridCol>
              </a:tblGrid>
              <a:tr h="2261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  <a:endParaRPr lang="ru-RU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  <a:endParaRPr lang="ru-RU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  <a:endParaRPr lang="ru-RU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263424">
                <a:tc gridSpan="5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</a:t>
                      </a:r>
                      <a:r>
                        <a:rPr lang="ru-RU" sz="1000" i="1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Развитие физической культуры и спорта </a:t>
                      </a:r>
                      <a:r>
                        <a:rPr kumimoji="0" lang="ru-RU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 i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i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956815"/>
                  </a:ext>
                </a:extLst>
              </a:tr>
              <a:tr h="2392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детей и молодежи, систематически занимающегося физической культурой и спортом, в общей численности детей и молодежи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%.</a:t>
                      </a:r>
                      <a:endParaRPr lang="ru-RU" dirty="0"/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87492">
                <a:tc>
                  <a:txBody>
                    <a:bodyPr/>
                    <a:lstStyle/>
                    <a:p>
                      <a:pPr indent="11112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населения среднего возраста, систематически занимающегося физической культурой и спортом, в общей численности населения среднего возраста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dirty="0"/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912661"/>
                  </a:ext>
                </a:extLst>
              </a:tr>
              <a:tr h="246549">
                <a:tc>
                  <a:txBody>
                    <a:bodyPr/>
                    <a:lstStyle/>
                    <a:p>
                      <a:pPr indent="111125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населения старшего возраста, систематически занимающегося физической культурой и спортом, в общей численности населения старшего возраста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dirty="0"/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141994"/>
                  </a:ext>
                </a:extLst>
              </a:tr>
              <a:tr h="21826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Обеспеченность населения спортивными сооружениями исходя из единовременной пропускной способности объектов спорта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dirty="0"/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413143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Подпрограмма «</a:t>
                      </a:r>
                      <a:r>
                        <a:rPr lang="ru-RU" sz="1000" i="1" spc="-2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Развитие внутреннего и въездного </a:t>
                      </a:r>
                      <a:r>
                        <a:rPr lang="ru-RU" sz="1000" i="1" spc="-15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туризма </a:t>
                      </a:r>
                      <a:r>
                        <a:rPr kumimoji="0" lang="ru-RU" sz="10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 i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i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247692"/>
                  </a:ext>
                </a:extLst>
              </a:tr>
              <a:tr h="2147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spc="-15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туристов, посещающих мероприятия, направленные на развитие туристической привлекательности округа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3000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429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623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17785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F4342E2-39B5-3E52-F903-590D3C74E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01A256-1EA3-018C-FC93-156F55384826}"/>
              </a:ext>
            </a:extLst>
          </p:cNvPr>
          <p:cNvSpPr txBox="1"/>
          <p:nvPr/>
        </p:nvSpPr>
        <p:spPr>
          <a:xfrm>
            <a:off x="1288549" y="96361"/>
            <a:ext cx="1047281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200" b="1" i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"Комплексные меры по противодействию экстремизму, терроризму, правонарушениям и наркомании в Анучинском муниципальном  округе» на 2020-2024 годы</a:t>
            </a:r>
          </a:p>
        </p:txBody>
      </p:sp>
      <p:graphicFrame>
        <p:nvGraphicFramePr>
          <p:cNvPr id="10" name="Схема 9">
            <a:extLst>
              <a:ext uri="{FF2B5EF4-FFF2-40B4-BE49-F238E27FC236}">
                <a16:creationId xmlns:a16="http://schemas.microsoft.com/office/drawing/2014/main" id="{FA9B47F3-4C6B-D403-3AFF-E1CEBA34E32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4286798"/>
              </p:ext>
            </p:extLst>
          </p:nvPr>
        </p:nvGraphicFramePr>
        <p:xfrm>
          <a:off x="99506" y="617454"/>
          <a:ext cx="3244675" cy="3196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18BCC7C1-F3DD-8E53-F006-1A89A8AC9686}"/>
              </a:ext>
            </a:extLst>
          </p:cNvPr>
          <p:cNvSpPr txBox="1"/>
          <p:nvPr/>
        </p:nvSpPr>
        <p:spPr>
          <a:xfrm>
            <a:off x="3443686" y="521093"/>
            <a:ext cx="854930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мероприятия, которые профинансированы в 2022г: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формирование нетерпимого отношения к проявлениям терроризма и экстремизма ( изготовление информационного стенда, приобретение подарочных наборов для проведения конкурса рисунков, проведение фестиваля, оплата по обслуживанию систем видеонаблюдения);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мероприятия по профилактике правонарушений (изготовление информационных стендов; приобретены подарочные наборы для участников интеллектуально – правовой программы;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профилактика правонарушений и незаконного потребления наркотических средств психотропных веществ(приобретение информационных плакатов, приобретены подарочные наборы участникам викторин).</a:t>
            </a: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D4FB25A9-81A3-0B94-C219-413343B64B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2957116"/>
              </p:ext>
            </p:extLst>
          </p:nvPr>
        </p:nvGraphicFramePr>
        <p:xfrm>
          <a:off x="3443686" y="1718397"/>
          <a:ext cx="8549301" cy="387167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169607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720533">
                  <a:extLst>
                    <a:ext uri="{9D8B030D-6E8A-4147-A177-3AD203B41FA5}">
                      <a16:colId xmlns:a16="http://schemas.microsoft.com/office/drawing/2014/main" val="268609568"/>
                    </a:ext>
                  </a:extLst>
                </a:gridCol>
                <a:gridCol w="699407">
                  <a:extLst>
                    <a:ext uri="{9D8B030D-6E8A-4147-A177-3AD203B41FA5}">
                      <a16:colId xmlns:a16="http://schemas.microsoft.com/office/drawing/2014/main" val="548542811"/>
                    </a:ext>
                  </a:extLst>
                </a:gridCol>
                <a:gridCol w="755009">
                  <a:extLst>
                    <a:ext uri="{9D8B030D-6E8A-4147-A177-3AD203B41FA5}">
                      <a16:colId xmlns:a16="http://schemas.microsoft.com/office/drawing/2014/main" val="256962957"/>
                    </a:ext>
                  </a:extLst>
                </a:gridCol>
                <a:gridCol w="1204745">
                  <a:extLst>
                    <a:ext uri="{9D8B030D-6E8A-4147-A177-3AD203B41FA5}">
                      <a16:colId xmlns:a16="http://schemas.microsoft.com/office/drawing/2014/main" val="2095597179"/>
                    </a:ext>
                  </a:extLst>
                </a:gridCol>
              </a:tblGrid>
              <a:tr h="22613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263424">
                <a:tc gridSpan="5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 Профилактика экстремизма и терроризма»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956815"/>
                  </a:ext>
                </a:extLst>
              </a:tr>
              <a:tr h="21504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зарегистрированных проявлений терроризма и экстремизма на территории Анучинского 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округа</a:t>
                      </a: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от общего количества правонарушений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874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проведенных мероприятий по профилактике терроризма и экстремизма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157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912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публикаций и иных материалов по вопросам терроризма и экстремизма, межнациональных и межконфессиональных отношений, размещенных в средствах массовой информации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250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141994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«Профилактика правонарушений»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247692"/>
                  </a:ext>
                </a:extLst>
              </a:tr>
              <a:tr h="1511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проведенных мероприятий по профилактике правонарушений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138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623061"/>
                  </a:ext>
                </a:extLst>
              </a:tr>
              <a:tr h="2185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публикаций и иных материалов по вопросам правонарушения, размещенных в средствах массовой информации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167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610985"/>
                  </a:ext>
                </a:extLst>
              </a:tr>
              <a:tr h="232676">
                <a:tc gridSpan="5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Подпрограмма «Профилактика наркомании, незаконного потребления наркотических средств и психотропных веществ»</a:t>
                      </a:r>
                      <a:endParaRPr lang="ru-RU" sz="10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409922"/>
                  </a:ext>
                </a:extLst>
              </a:tr>
              <a:tr h="2013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проведенных мероприятий по профилактике наркомании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113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789638"/>
                  </a:ext>
                </a:extLst>
              </a:tr>
              <a:tr h="2259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публикаций и иных материалов по вопросам наркомании, размещенных в средствах массовой информации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293654"/>
                  </a:ext>
                </a:extLst>
              </a:tr>
              <a:tr h="24708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человек, с диагнозом «Синдром зависимости о наркотических веществ (наркомания)»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2172260"/>
                  </a:ext>
                </a:extLst>
              </a:tr>
              <a:tr h="2446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случаев криминогенности (преступление и правонарушение), связанное с незаконным оборотом наркотиков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чел.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975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08970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EE42AB4-F825-7109-4D13-3CB6C0EC05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5E59D0-B362-834F-49F3-5314BC3D818D}"/>
              </a:ext>
            </a:extLst>
          </p:cNvPr>
          <p:cNvSpPr txBox="1"/>
          <p:nvPr/>
        </p:nvSpPr>
        <p:spPr>
          <a:xfrm>
            <a:off x="1770077" y="104087"/>
            <a:ext cx="834075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"Муниципальное управление Анучинского муниципального округа» на 2020-2024 годы</a:t>
            </a:r>
            <a:endParaRPr lang="ru-RU" sz="1200" dirty="0">
              <a:solidFill>
                <a:srgbClr val="FC0CE5"/>
              </a:solidFill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9C05EB74-99C0-A3FB-66BE-B6DA7BE08701}"/>
              </a:ext>
            </a:extLst>
          </p:cNvPr>
          <p:cNvSpPr/>
          <p:nvPr/>
        </p:nvSpPr>
        <p:spPr>
          <a:xfrm>
            <a:off x="188007" y="330679"/>
            <a:ext cx="11647917" cy="1561746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Финансирование расходов на содержание органов местного самоуправления:</a:t>
            </a:r>
          </a:p>
          <a:p>
            <a:pPr lvl="0" algn="just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-профессиональное развитие и подготовка муниципальных служащих (повышение квалификации 54 чел.) – 215000 руб.;</a:t>
            </a:r>
          </a:p>
          <a:p>
            <a:pPr lvl="0" algn="just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- обеспечение деятельности муниципальных служащих (выплата заработной платы и взносов, оплата налогов, оплата за   программное обеспечение, приобретение             </a:t>
            </a:r>
          </a:p>
          <a:p>
            <a:pPr lvl="0" algn="just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канцтоваров, взнос в совет муниципальных образований – 394440411,81 руб.;</a:t>
            </a:r>
          </a:p>
          <a:p>
            <a:pPr lvl="0" algn="just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- пенсионное обеспечение (доплат к пенсии лицам, занимавшим муниципальные должности 13 получателей) – 846429,42 руб.;</a:t>
            </a:r>
          </a:p>
          <a:p>
            <a:pPr lvl="0" algn="just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- представительские расходы (проведение праздничных мероприятий) – 430000 руб.;</a:t>
            </a:r>
          </a:p>
          <a:p>
            <a:pPr lvl="0" algn="just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- оплата за размещение информации в средствах массовой информации – 2250000 руб.;</a:t>
            </a:r>
          </a:p>
          <a:p>
            <a:pPr lvl="0" algn="just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- проведение конкурса детского рисунка по охране труда, проведение мероприятий отделом ЗАГС, проведение мероприятий с несовершеннолетними – 47000 руб.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40FA59A-1263-4AAD-6AAA-0D96AEE1AB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75" y="381086"/>
            <a:ext cx="1402202" cy="1219306"/>
          </a:xfrm>
          <a:prstGeom prst="rect">
            <a:avLst/>
          </a:prstGeom>
        </p:spPr>
      </p:pic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457CE377-7993-0B2D-42D8-D5A362D660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5075251"/>
              </p:ext>
            </p:extLst>
          </p:nvPr>
        </p:nvGraphicFramePr>
        <p:xfrm>
          <a:off x="188006" y="1942832"/>
          <a:ext cx="7026525" cy="48110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EB798182-FBE0-1E80-BC38-757C0BA9B295}"/>
              </a:ext>
            </a:extLst>
          </p:cNvPr>
          <p:cNvSpPr txBox="1"/>
          <p:nvPr/>
        </p:nvSpPr>
        <p:spPr>
          <a:xfrm>
            <a:off x="7402537" y="3609462"/>
            <a:ext cx="4601457" cy="3144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государственных полномочий опеки и попечительства в отношении несовершеннолетних (оплата труда с начислениями, услуги связи, приобретение мебели, МФУ, канцтоваров, потребление энергетических ресурсов – 1950219 руб.</a:t>
            </a:r>
          </a:p>
          <a:p>
            <a:pPr algn="just">
              <a:spcAft>
                <a:spcPts val="10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На учёте на конец 202 г. состоит 94 несовершеннолетних, оставшихся без попечения родителей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2022 году выявлено 11 несовершеннолетних, оставшихся без попечения родителей. По причине ненадлежащего исполнения родительских обязанностей по воспитанию и содержанию своих несовершеннолетних детей в 2022 году решениями суда 2 родителей лишены и ограничены родительских прав в отношении 5 детей, 8 детей устроены в замещающие семьи, 3 детей возвращены в кровную семью в связи с исправлением родителей. Проведено 23 рейдовых мероприятий и обследовано 90 семей. Сняты с учета 17 несовершеннолетних. На конец 2022 года в отделе опеки и попечительства в списке детей-сирот и детей, оставшихся без попечения родителей, которые подлежат обеспечению жилыми помещениями специализированного жилищного фонда по договорам найма специализированных жилых помещений состоит 138 человека. По результатам ежегодной актуализации из списка были исключено 5 человек в связи обеспечением жилыми помещениям.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8E55EFF-E243-2158-CCBF-E62A4C2A6A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2537" y="2223104"/>
            <a:ext cx="1964110" cy="132331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7C1C970-A2DE-0434-3423-D66B10D64D4A}"/>
              </a:ext>
            </a:extLst>
          </p:cNvPr>
          <p:cNvSpPr txBox="1"/>
          <p:nvPr/>
        </p:nvSpPr>
        <p:spPr>
          <a:xfrm>
            <a:off x="2491530" y="6264971"/>
            <a:ext cx="33169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обеспечение переданных полномочий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6B3D99-A0A2-5977-6268-27C62421DF85}"/>
              </a:ext>
            </a:extLst>
          </p:cNvPr>
          <p:cNvSpPr txBox="1"/>
          <p:nvPr/>
        </p:nvSpPr>
        <p:spPr>
          <a:xfrm>
            <a:off x="9554653" y="2217542"/>
            <a:ext cx="20301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Финансовое обеспечение переданных полномочий</a:t>
            </a:r>
          </a:p>
        </p:txBody>
      </p:sp>
    </p:spTree>
    <p:extLst>
      <p:ext uri="{BB962C8B-B14F-4D97-AF65-F5344CB8AC3E}">
        <p14:creationId xmlns:p14="http://schemas.microsoft.com/office/powerpoint/2010/main" val="19800076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A56B69F-7AFC-2A92-1262-DC10DF840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94497D-29A4-2F92-5A1B-BB3AB042BB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183"/>
          <a:stretch/>
        </p:blipFill>
        <p:spPr>
          <a:xfrm>
            <a:off x="232621" y="214357"/>
            <a:ext cx="1715900" cy="10188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8070D9-D983-1AB6-A541-0E1ADB2DBC1C}"/>
              </a:ext>
            </a:extLst>
          </p:cNvPr>
          <p:cNvSpPr txBox="1"/>
          <p:nvPr/>
        </p:nvSpPr>
        <p:spPr>
          <a:xfrm>
            <a:off x="2097248" y="281468"/>
            <a:ext cx="9862133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1000"/>
              </a:spcAft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эффективного осуществления своих полномочий муниципальным казенным учреждением «Хозяйственное управление администрации Анучинского муниципального округа» – 16393309,90 руб. (оплата заработной платы и взносов, оплата налогов, почтовые расходы, услуги связи, услуги водоснабжения и водоотведения, коммунальные услуги, аренда помещения, обслуживание оргтехники, услуги по вывозу ТКО, обслуживание автотранспортных средств, обслуживание пожарной сигнализации и пожарного оборудования, ремонт кабинетов, предрейсовый осмотр водителей, подписка на средства массовой информации, программное обеспечение, приобретение основных средств и материальных запасов, канцтовары, хозтовары, спецодежда, отопление и энергоснабжение, аттестация выделенного помещения.</a:t>
            </a:r>
          </a:p>
        </p:txBody>
      </p:sp>
      <p:graphicFrame>
        <p:nvGraphicFramePr>
          <p:cNvPr id="7" name="Таблица 14">
            <a:extLst>
              <a:ext uri="{FF2B5EF4-FFF2-40B4-BE49-F238E27FC236}">
                <a16:creationId xmlns:a16="http://schemas.microsoft.com/office/drawing/2014/main" id="{220D20C0-35AF-7D36-C6DE-EA2948E10D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255698"/>
              </p:ext>
            </p:extLst>
          </p:nvPr>
        </p:nvGraphicFramePr>
        <p:xfrm>
          <a:off x="148600" y="1321705"/>
          <a:ext cx="11810781" cy="338194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7703495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687898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780176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1048624">
                  <a:extLst>
                    <a:ext uri="{9D8B030D-6E8A-4147-A177-3AD203B41FA5}">
                      <a16:colId xmlns:a16="http://schemas.microsoft.com/office/drawing/2014/main" val="3735444636"/>
                    </a:ext>
                  </a:extLst>
                </a:gridCol>
                <a:gridCol w="1590588">
                  <a:extLst>
                    <a:ext uri="{9D8B030D-6E8A-4147-A177-3AD203B41FA5}">
                      <a16:colId xmlns:a16="http://schemas.microsoft.com/office/drawing/2014/main" val="1443794995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979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вакантных должностей муниципальной службы, замещаемых на основе конкурса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677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Число муниципальных служащих, прошедших обучение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450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912661"/>
                  </a:ext>
                </a:extLst>
              </a:tr>
              <a:tr h="15100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Создание Единого государственного реестра записей актов гражданского состояния архивного фонда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141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Снижение количества преступлений, совершенных несовершеннолетними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247692"/>
                  </a:ext>
                </a:extLst>
              </a:tr>
              <a:tr h="2147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Снижение количества несовершеннолетних, состоящих на учете в КДН и ЗП 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76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623061"/>
                  </a:ext>
                </a:extLst>
              </a:tr>
              <a:tr h="2138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Увеличение количества проведенных мероприятий с целью повышения культуры охраны труда граждан (конкурсы по охране  труда)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0610985"/>
                  </a:ext>
                </a:extLst>
              </a:tr>
              <a:tr h="1852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Увеличение   количества организаций охваченных специальной оценкой условий труда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7409922"/>
                  </a:ext>
                </a:extLst>
              </a:tr>
              <a:tr h="2147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Увеличение количества протоколов в области благоустройства и санитарного содержания  территории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789638"/>
                  </a:ext>
                </a:extLst>
              </a:tr>
              <a:tr h="3569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Увеличение количества проведения рейдовых  мероприятий по профилактике правонарушений с должностными лицами уполномоченными составлять протоколы об административных правонарушениях в области благоустройства средств массовой информации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293654"/>
                  </a:ext>
                </a:extLst>
              </a:tr>
              <a:tr h="3569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Доля экономии бюджетных средств в результате проведения процедур размещения заказов на поставку товаров, выполнение работ, оказание услуг для нужд администрации (в зависимости от вида проведенной  закупочной процедуры) в МКУ «Хозяйственное управление»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7,8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218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980736"/>
                  </a:ext>
                </a:extLst>
              </a:tr>
              <a:tr h="35699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Недопущение аварийных ситуаций на объектах недвижимого имущества, закрепленного на правах оперативного управления в МКУ «Хозяйственное управление»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313441"/>
                  </a:ext>
                </a:extLst>
              </a:tr>
            </a:tbl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842239A-3448-8787-FC13-EAFD3203DD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621" y="4954788"/>
            <a:ext cx="1967830" cy="129831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2BE3AEE-D4F5-1901-CADC-03F61AD4FF5B}"/>
              </a:ext>
            </a:extLst>
          </p:cNvPr>
          <p:cNvSpPr txBox="1"/>
          <p:nvPr/>
        </p:nvSpPr>
        <p:spPr>
          <a:xfrm>
            <a:off x="2261587" y="4825522"/>
            <a:ext cx="9415887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«Развитие малого и среднего предпринимательства в Анучинском муниципальном округе»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2020 – 2024годы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7716DAE-7218-FE8D-6518-501B417F6A47}"/>
              </a:ext>
            </a:extLst>
          </p:cNvPr>
          <p:cNvSpPr txBox="1"/>
          <p:nvPr/>
        </p:nvSpPr>
        <p:spPr>
          <a:xfrm>
            <a:off x="2357957" y="5203835"/>
            <a:ext cx="96014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Денежные средства были направлены на финансирование мероприятий в сумме 754994 руб. (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приобретение подарочных наборов, финансовая поддержка оказана СХПК «Восход» на мероприятия, связанные с возмещением затрат по договору лизинга на приобретение сельскохозяйственной техники)</a:t>
            </a:r>
            <a:endParaRPr lang="ru-RU" sz="1000" dirty="0"/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:a16="http://schemas.microsoft.com/office/drawing/2014/main" id="{EC26845C-31A0-0881-83EF-5E5B789B4D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675780"/>
              </p:ext>
            </p:extLst>
          </p:nvPr>
        </p:nvGraphicFramePr>
        <p:xfrm>
          <a:off x="2357957" y="5777872"/>
          <a:ext cx="9601422" cy="85344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933448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786033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682381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835476">
                  <a:extLst>
                    <a:ext uri="{9D8B030D-6E8A-4147-A177-3AD203B41FA5}">
                      <a16:colId xmlns:a16="http://schemas.microsoft.com/office/drawing/2014/main" val="1627675933"/>
                    </a:ext>
                  </a:extLst>
                </a:gridCol>
                <a:gridCol w="1364084">
                  <a:extLst>
                    <a:ext uri="{9D8B030D-6E8A-4147-A177-3AD203B41FA5}">
                      <a16:colId xmlns:a16="http://schemas.microsoft.com/office/drawing/2014/main" val="3217027820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организованных и проведенных мероприятий для субъектов малого и среднего предпринимательства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зарегистрированных субъектов малого и среднего предпринимательства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3809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1453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16AD370-E6E0-1188-7FD5-70F1CB9ADC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B3FFD1-147F-43C0-CD66-FA85A2DDA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744" y="413708"/>
            <a:ext cx="2705100" cy="16859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51AAE1-5CBF-C72B-8271-36CE976DC0F6}"/>
              </a:ext>
            </a:extLst>
          </p:cNvPr>
          <p:cNvSpPr txBox="1"/>
          <p:nvPr/>
        </p:nvSpPr>
        <p:spPr>
          <a:xfrm>
            <a:off x="3443955" y="139796"/>
            <a:ext cx="717846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200" b="1" i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"Противодействие коррупции </a:t>
            </a:r>
          </a:p>
          <a:p>
            <a:pPr algn="ctr">
              <a:lnSpc>
                <a:spcPct val="90000"/>
              </a:lnSpc>
            </a:pPr>
            <a:r>
              <a:rPr lang="ru-RU" sz="1200" b="1" i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органах местного самоуправления Анучинского муниципального округа» на 2020 – 2024 годы</a:t>
            </a:r>
          </a:p>
        </p:txBody>
      </p:sp>
      <p:graphicFrame>
        <p:nvGraphicFramePr>
          <p:cNvPr id="6" name="Таблица 14">
            <a:extLst>
              <a:ext uri="{FF2B5EF4-FFF2-40B4-BE49-F238E27FC236}">
                <a16:creationId xmlns:a16="http://schemas.microsoft.com/office/drawing/2014/main" id="{A81D906E-824D-30AB-3DCC-673B5CC02B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5594198"/>
              </p:ext>
            </p:extLst>
          </p:nvPr>
        </p:nvGraphicFramePr>
        <p:xfrm>
          <a:off x="3146025" y="638804"/>
          <a:ext cx="8664264" cy="2375966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562139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529840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675117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666572">
                  <a:extLst>
                    <a:ext uri="{9D8B030D-6E8A-4147-A177-3AD203B41FA5}">
                      <a16:colId xmlns:a16="http://schemas.microsoft.com/office/drawing/2014/main" val="1625200990"/>
                    </a:ext>
                  </a:extLst>
                </a:gridCol>
                <a:gridCol w="1230596">
                  <a:extLst>
                    <a:ext uri="{9D8B030D-6E8A-4147-A177-3AD203B41FA5}">
                      <a16:colId xmlns:a16="http://schemas.microsoft.com/office/drawing/2014/main" val="1584550297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2299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устраненных коррупционных факторов в муниципальных правовых актах (проектах), прошедших антикоррупционную экспертизу, от общего числа выявленных коррупционных факторов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75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75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75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2147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муниципальных служащих, представивших в установленный срок сведения о доходах, расходах, об имуществе и обязательствах имущественного характера, от общего числа муниципальных служащих, представляющих указанные сведения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912661"/>
                  </a:ext>
                </a:extLst>
              </a:tr>
              <a:tr h="2272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Доля установленных фактов коррупции, от общего количества жалоб и обращений граждан, поступивших за отчетный период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141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Количество проведенных заседаний межведомственной комиссии по противодействию коррупции</a:t>
                      </a:r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247692"/>
                  </a:ext>
                </a:extLst>
              </a:tr>
              <a:tr h="21474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Проведение   социологического исследования по вопросам противодействия коррупции, ежегодно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единиц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62306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CAB93F8-176D-DC2F-25FD-CEE61269A15D}"/>
              </a:ext>
            </a:extLst>
          </p:cNvPr>
          <p:cNvSpPr txBox="1"/>
          <p:nvPr/>
        </p:nvSpPr>
        <p:spPr>
          <a:xfrm>
            <a:off x="141445" y="2193830"/>
            <a:ext cx="2930489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Денежные средства были направлены на финансирование мероприятий антикоррупционных программ в сумме 73000 руб.(изготовление информационного стенда, обучение служащих 36 чел.)</a:t>
            </a:r>
            <a:endParaRPr lang="ru-RU" sz="10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FB8A4A5-E0AD-E774-A98F-9526D22115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114" y="3539915"/>
            <a:ext cx="1845578" cy="14168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BAD2FDC-8922-68B9-E562-AA3682DABD40}"/>
              </a:ext>
            </a:extLst>
          </p:cNvPr>
          <p:cNvSpPr txBox="1"/>
          <p:nvPr/>
        </p:nvSpPr>
        <p:spPr>
          <a:xfrm>
            <a:off x="2425161" y="3108967"/>
            <a:ext cx="839807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"Повышение эффективности управления муниципальными финансами» на 2020-2024  годы </a:t>
            </a:r>
            <a:endParaRPr lang="ru-RU" dirty="0">
              <a:solidFill>
                <a:srgbClr val="FC0CE5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AAC21D-821E-5898-5331-697FDCEA5152}"/>
              </a:ext>
            </a:extLst>
          </p:cNvPr>
          <p:cNvSpPr txBox="1"/>
          <p:nvPr/>
        </p:nvSpPr>
        <p:spPr>
          <a:xfrm>
            <a:off x="2281806" y="3357052"/>
            <a:ext cx="904333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Денежные средства в сумме 15344054,01 руб. были направлены на финансирование мероприятия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</a:rPr>
              <a:t> – расходы  на содержание органов местного самоуправления.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1" name="Таблица 14">
            <a:extLst>
              <a:ext uri="{FF2B5EF4-FFF2-40B4-BE49-F238E27FC236}">
                <a16:creationId xmlns:a16="http://schemas.microsoft.com/office/drawing/2014/main" id="{6262233A-AB4A-A7F2-F125-FDE1598E74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3893242"/>
              </p:ext>
            </p:extLst>
          </p:nvPr>
        </p:nvGraphicFramePr>
        <p:xfrm>
          <a:off x="2147581" y="3673495"/>
          <a:ext cx="9748009" cy="260740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6619642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558145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730412">
                  <a:extLst>
                    <a:ext uri="{9D8B030D-6E8A-4147-A177-3AD203B41FA5}">
                      <a16:colId xmlns:a16="http://schemas.microsoft.com/office/drawing/2014/main" val="941632636"/>
                    </a:ext>
                  </a:extLst>
                </a:gridCol>
                <a:gridCol w="919905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919905">
                  <a:extLst>
                    <a:ext uri="{9D8B030D-6E8A-4147-A177-3AD203B41FA5}">
                      <a16:colId xmlns:a16="http://schemas.microsoft.com/office/drawing/2014/main" val="3536773584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indent="449580"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Утверждение местного бюджета на трехлетний период (на очередной финансовый год и на плановый период).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hangingPunct="0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ежегодно</a:t>
                      </a:r>
                    </a:p>
                  </a:txBody>
                  <a:tcPr marL="44450" marR="4445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Решение №375-НПА от 22.12.2022г)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229965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Обеспечение исполнения расходных обязательств местного бюджета не менее 95%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%.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95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94,1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1927172"/>
                  </a:ext>
                </a:extLst>
              </a:tr>
              <a:tr h="98075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просроченной кредиторской задолженности местного бюджета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Руб.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912661"/>
                  </a:ext>
                </a:extLst>
              </a:tr>
              <a:tr h="22723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Отношение объема средств местного бюджета, охваченных проверками, к общему объему средств местного бюджета без учета расходов на обслуживание муниципального долга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220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141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Поддержание в актуальном состоянии раздела «Открытый бюджет» на официальном интернет-сайте администрации Анучинского муниципального округа. 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ежегодно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ежегодно (2группа) согласно мониторинга Минфина ПК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247692"/>
                  </a:ext>
                </a:extLst>
              </a:tr>
              <a:tr h="214742">
                <a:tc>
                  <a:txBody>
                    <a:bodyPr/>
                    <a:lstStyle/>
                    <a:p>
                      <a:pPr algn="just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Соблюдение порядка и сроков разработки местного бюджета муниципального округа, установленных бюджетным законодательством и нормативным правовым актом органа местного самоуправления 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 15 ноября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27.10.2022г</a:t>
                      </a: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5623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424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E972DA0-8617-7AD9-61F5-40FAB9571D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B72495-D65E-5C95-8FBA-B6F4401F54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948" y="1711354"/>
            <a:ext cx="2325370" cy="161391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D7AC59B-00A8-EA32-7BA6-47CBC47AF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948" y="402672"/>
            <a:ext cx="2325369" cy="13086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A7D17C-8187-F521-E65E-D1FB6577433E}"/>
              </a:ext>
            </a:extLst>
          </p:cNvPr>
          <p:cNvSpPr txBox="1"/>
          <p:nvPr/>
        </p:nvSpPr>
        <p:spPr>
          <a:xfrm>
            <a:off x="3019337" y="104727"/>
            <a:ext cx="80037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«Дорожная деятельность в отношении автомобильных дорог местного значения на территории Анучинского муниципального округа» на 2020-2024 годы.</a:t>
            </a:r>
            <a:endParaRPr lang="ru-RU" dirty="0">
              <a:solidFill>
                <a:srgbClr val="FC0CE5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D81709-CD77-88E3-FBD2-37F80F26F767}"/>
              </a:ext>
            </a:extLst>
          </p:cNvPr>
          <p:cNvSpPr txBox="1"/>
          <p:nvPr/>
        </p:nvSpPr>
        <p:spPr>
          <a:xfrm>
            <a:off x="2582037" y="628430"/>
            <a:ext cx="948214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Основное мероприятие программы – содействие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автомобильных дорог общего пользования.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Объем расходов в 2022 году составил – 52353674 руб.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строительство, реконструкция, капитальный ремонт, ремонт, содержание автомобильных дорог общего пользования местного значения и искусственных сооружений – 38345854,60 руб. (ремонт 4,193 км дорог местного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значения общего пользования </a:t>
            </a:r>
            <a:r>
              <a:rPr lang="ru-RU" sz="1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с.Тихоречное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с.Корниловка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с.Таежка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с.Пухово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Арсеньев, работы по расчистке снега, восстановление дорожных кюветов, ямочный ремонт, ремонт дорог после тайфуна, работы по укладке труб.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повышение безопасности дорожного движения – 2983268,86 руб. (установка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леерного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ограждения, приобретение и установка дорожных знаков, нанесение дорожной разметки и установка светофоров);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разработка, проверка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проектно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сметной документации, проведение инженерных изысканий – 470000 руб. (составление сметной документации по дорогам 45 смет).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капитальный ремонт дорог – 10554550,54 руб. (выполнены работы по асфальтированию дорог в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с.Анучино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5,42км.)</a:t>
            </a:r>
          </a:p>
        </p:txBody>
      </p:sp>
      <p:graphicFrame>
        <p:nvGraphicFramePr>
          <p:cNvPr id="8" name="Таблица 14">
            <a:extLst>
              <a:ext uri="{FF2B5EF4-FFF2-40B4-BE49-F238E27FC236}">
                <a16:creationId xmlns:a16="http://schemas.microsoft.com/office/drawing/2014/main" id="{CDE991B8-DC6E-A6B6-6287-ABB1547CBE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3365309"/>
              </p:ext>
            </p:extLst>
          </p:nvPr>
        </p:nvGraphicFramePr>
        <p:xfrm>
          <a:off x="2709162" y="2472256"/>
          <a:ext cx="9227890" cy="70104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5520438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604007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645953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1228746">
                  <a:extLst>
                    <a:ext uri="{9D8B030D-6E8A-4147-A177-3AD203B41FA5}">
                      <a16:colId xmlns:a16="http://schemas.microsoft.com/office/drawing/2014/main" val="3346621175"/>
                    </a:ext>
                  </a:extLst>
                </a:gridCol>
                <a:gridCol w="1228746">
                  <a:extLst>
                    <a:ext uri="{9D8B030D-6E8A-4147-A177-3AD203B41FA5}">
                      <a16:colId xmlns:a16="http://schemas.microsoft.com/office/drawing/2014/main" val="239188955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Протяженность автомобильных дорог местного значения (улично-дорожная сеть), приведенная в нормативное состояние.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10,4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10,4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11FA33A-F67F-A3D1-27F0-CEC4F17E7E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948" y="3532735"/>
            <a:ext cx="2261749" cy="13445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CE5FF17-9619-7609-58D4-01B49C342DAE}"/>
              </a:ext>
            </a:extLst>
          </p:cNvPr>
          <p:cNvSpPr txBox="1"/>
          <p:nvPr/>
        </p:nvSpPr>
        <p:spPr>
          <a:xfrm>
            <a:off x="2709162" y="3420250"/>
            <a:ext cx="85236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«Обеспечение качественными услугами </a:t>
            </a:r>
            <a:r>
              <a:rPr kumimoji="0" lang="ru-RU" sz="1200" b="1" i="1" u="none" strike="noStrike" kern="1200" cap="none" spc="0" normalizeH="0" baseline="0" noProof="0" dirty="0" err="1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жилищно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коммунального хозяйства на территории Анучинского муниципального округа» на 2020 – 2024годы.</a:t>
            </a:r>
            <a:endParaRPr lang="ru-RU" dirty="0">
              <a:solidFill>
                <a:srgbClr val="FC0CE5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237C17-1DD2-E030-BA07-BA73C92A38F7}"/>
              </a:ext>
            </a:extLst>
          </p:cNvPr>
          <p:cNvSpPr txBox="1"/>
          <p:nvPr/>
        </p:nvSpPr>
        <p:spPr>
          <a:xfrm>
            <a:off x="2580317" y="3881915"/>
            <a:ext cx="922789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мероприятие программы – создание условий для обеспечения качественными услугами жилищно-коммунального хозяйства. Объем расходов в 2022 году составил – 4447808,83 руб.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строительство, реконструкция, капитальный ремонт, ремонт объектов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жкх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608150,49руб.(уплата взносов в Фонд капитального ремонта за муниципальный жилой фонд, ремонт водопровода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проведение экспертизы проектно-сметной документации, инженерных изысканий, получение лицензии – 740139,83руб.(проведение инженерных изысканий по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с.Тихоречное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актуализация схемы теплоснабжения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);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обустройство мест накопления твердых коммунальных отходов – 480599,89 руб.(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приобретено 45 контейнеров для обустройства мест накопления ТКО); 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ликвидация несанкционированных свалок – 1182482,42руб. (выполнены работы по ликвидации свалок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с.Анучино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с.Чернышевка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с.Гражданка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с.Староварваровка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</a:rPr>
              <a:t>с.Ауровка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</a:rPr>
              <a:t>);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приобретение материалов для ремонта имущества объектов ЖКХ – 1436436,20руб.(приобретены насосы, 4085п/м труб для ремонта теплосетей и водогрейные котлы),</a:t>
            </a:r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4">
            <a:extLst>
              <a:ext uri="{FF2B5EF4-FFF2-40B4-BE49-F238E27FC236}">
                <a16:creationId xmlns:a16="http://schemas.microsoft.com/office/drawing/2014/main" id="{36B76F37-3480-3577-26C7-DE923600DC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549631"/>
              </p:ext>
            </p:extLst>
          </p:nvPr>
        </p:nvGraphicFramePr>
        <p:xfrm>
          <a:off x="539397" y="6033774"/>
          <a:ext cx="9988788" cy="570163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5433564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746621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989901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1409351">
                  <a:extLst>
                    <a:ext uri="{9D8B030D-6E8A-4147-A177-3AD203B41FA5}">
                      <a16:colId xmlns:a16="http://schemas.microsoft.com/office/drawing/2014/main" val="3560866730"/>
                    </a:ext>
                  </a:extLst>
                </a:gridCol>
                <a:gridCol w="1409351">
                  <a:extLst>
                    <a:ext uri="{9D8B030D-6E8A-4147-A177-3AD203B41FA5}">
                      <a16:colId xmlns:a16="http://schemas.microsoft.com/office/drawing/2014/main" val="2405699878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Протяженность отремонтированных сетей 5-8% к общей протяженности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Снижение доли несанкционированных свалок на территории округа до 15%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09943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6267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A4D4858-02D0-D398-7C66-21FEA86B8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854E65-6DF7-9355-B9DE-2E7E47C9A3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372" y="176168"/>
            <a:ext cx="1841097" cy="12477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A7CED1-76AD-3236-5278-D7600F4EE040}"/>
              </a:ext>
            </a:extLst>
          </p:cNvPr>
          <p:cNvSpPr txBox="1"/>
          <p:nvPr/>
        </p:nvSpPr>
        <p:spPr>
          <a:xfrm>
            <a:off x="2416379" y="133220"/>
            <a:ext cx="90597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«Об энергосбережении и повышении энергетической эффективности на территории Анучинского муниципального округа» на 2020-2024 годы. </a:t>
            </a:r>
            <a:endParaRPr lang="ru-RU" dirty="0">
              <a:solidFill>
                <a:srgbClr val="FC0CE5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EDB49F-5277-7D99-31F7-13ADF3555348}"/>
              </a:ext>
            </a:extLst>
          </p:cNvPr>
          <p:cNvSpPr txBox="1"/>
          <p:nvPr/>
        </p:nvSpPr>
        <p:spPr>
          <a:xfrm>
            <a:off x="2416378" y="553834"/>
            <a:ext cx="905976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расходов в 2022 году составил – 630000 руб. (утепление зданий)</a:t>
            </a:r>
          </a:p>
        </p:txBody>
      </p:sp>
      <p:graphicFrame>
        <p:nvGraphicFramePr>
          <p:cNvPr id="7" name="Таблица 14">
            <a:extLst>
              <a:ext uri="{FF2B5EF4-FFF2-40B4-BE49-F238E27FC236}">
                <a16:creationId xmlns:a16="http://schemas.microsoft.com/office/drawing/2014/main" id="{0EF28D00-C677-7CBE-AD50-6DEA7723B7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275841"/>
              </p:ext>
            </p:extLst>
          </p:nvPr>
        </p:nvGraphicFramePr>
        <p:xfrm>
          <a:off x="2171782" y="800055"/>
          <a:ext cx="9612867" cy="862267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420518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551964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836849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1401768">
                  <a:extLst>
                    <a:ext uri="{9D8B030D-6E8A-4147-A177-3AD203B41FA5}">
                      <a16:colId xmlns:a16="http://schemas.microsoft.com/office/drawing/2014/main" val="1911787994"/>
                    </a:ext>
                  </a:extLst>
                </a:gridCol>
                <a:gridCol w="1401768">
                  <a:extLst>
                    <a:ext uri="{9D8B030D-6E8A-4147-A177-3AD203B41FA5}">
                      <a16:colId xmlns:a16="http://schemas.microsoft.com/office/drawing/2014/main" val="2392751753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Ежегодное снижение потребления энергоресурсов объектами бюджетной сферы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объема тепловой энергии, расчеты за которую осуществляются с использованием приборов учета, в общем объеме тепловой энергии, потребляемой (используемой)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51,9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0994320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13F49B0-5D9F-3250-0922-04CAE607A1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001" y="2025204"/>
            <a:ext cx="1782224" cy="11667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2AC3B58-7B8A-D12C-C898-BBFF5B7BC0F0}"/>
              </a:ext>
            </a:extLst>
          </p:cNvPr>
          <p:cNvSpPr txBox="1"/>
          <p:nvPr/>
        </p:nvSpPr>
        <p:spPr>
          <a:xfrm>
            <a:off x="2080469" y="1977777"/>
            <a:ext cx="90597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«Обеспечение граждан твердым топливом (дровами) на территории Анучинского муниципального округа» на 2020-2024 годы. </a:t>
            </a:r>
            <a:endParaRPr lang="ru-RU" dirty="0">
              <a:solidFill>
                <a:srgbClr val="FC0CE5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7523FC-2FD8-3A2E-401F-FBC942616290}"/>
              </a:ext>
            </a:extLst>
          </p:cNvPr>
          <p:cNvSpPr txBox="1"/>
          <p:nvPr/>
        </p:nvSpPr>
        <p:spPr>
          <a:xfrm>
            <a:off x="2171782" y="2354787"/>
            <a:ext cx="96128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средства  в 2022 году в сумме 239589,55 руб. были направлены на выплату субсидии в целях недополученных доходов ИП Суханову, осуществляющему обеспечение граждан дровами.</a:t>
            </a:r>
          </a:p>
        </p:txBody>
      </p:sp>
      <p:graphicFrame>
        <p:nvGraphicFramePr>
          <p:cNvPr id="11" name="Таблица 14">
            <a:extLst>
              <a:ext uri="{FF2B5EF4-FFF2-40B4-BE49-F238E27FC236}">
                <a16:creationId xmlns:a16="http://schemas.microsoft.com/office/drawing/2014/main" id="{3FEA6B79-E34B-87CC-FD01-229BBEC39D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441024"/>
              </p:ext>
            </p:extLst>
          </p:nvPr>
        </p:nvGraphicFramePr>
        <p:xfrm>
          <a:off x="2080469" y="2700773"/>
          <a:ext cx="9612867" cy="70104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5420518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551964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836849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1401768">
                  <a:extLst>
                    <a:ext uri="{9D8B030D-6E8A-4147-A177-3AD203B41FA5}">
                      <a16:colId xmlns:a16="http://schemas.microsoft.com/office/drawing/2014/main" val="1911787994"/>
                    </a:ext>
                  </a:extLst>
                </a:gridCol>
                <a:gridCol w="1401768">
                  <a:extLst>
                    <a:ext uri="{9D8B030D-6E8A-4147-A177-3AD203B41FA5}">
                      <a16:colId xmlns:a16="http://schemas.microsoft.com/office/drawing/2014/main" val="2392751753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площади жилищного фонда, обеспеченного твердым топливом, в общей площади жилищного фонда с печным отоплением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</a:tbl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BCCBEF5-021A-6A0F-FC50-ECD33D95C8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001" y="3747799"/>
            <a:ext cx="1782224" cy="1166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9E05FA4-C9A4-3D81-D313-1C429B3BFDAB}"/>
              </a:ext>
            </a:extLst>
          </p:cNvPr>
          <p:cNvSpPr txBox="1"/>
          <p:nvPr/>
        </p:nvSpPr>
        <p:spPr>
          <a:xfrm>
            <a:off x="2243180" y="3694181"/>
            <a:ext cx="94501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«Организация ритуальных услуг и содержание мест захоронения  на территории Анучинского муниципального округа» на 2020-2024годы. </a:t>
            </a:r>
            <a:endParaRPr lang="ru-RU" dirty="0">
              <a:solidFill>
                <a:srgbClr val="FC0CE5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67ED5D8-0F75-1F74-1C19-E1914EA4E983}"/>
              </a:ext>
            </a:extLst>
          </p:cNvPr>
          <p:cNvSpPr txBox="1"/>
          <p:nvPr/>
        </p:nvSpPr>
        <p:spPr>
          <a:xfrm>
            <a:off x="2080469" y="4155846"/>
            <a:ext cx="961286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Финансовые средства  в 2022 году в сумме 271763,28 руб. были направлены на выполнение работ по подсыпке дорог на кладбища в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с.Тихоречное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с.Новотроицкое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03EBF986-61D6-D489-6118-977B727265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6174163"/>
              </p:ext>
            </p:extLst>
          </p:nvPr>
        </p:nvGraphicFramePr>
        <p:xfrm>
          <a:off x="2080469" y="4505403"/>
          <a:ext cx="9612865" cy="862267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436067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528506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897622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1375335">
                  <a:extLst>
                    <a:ext uri="{9D8B030D-6E8A-4147-A177-3AD203B41FA5}">
                      <a16:colId xmlns:a16="http://schemas.microsoft.com/office/drawing/2014/main" val="1657947448"/>
                    </a:ext>
                  </a:extLst>
                </a:gridCol>
                <a:gridCol w="1375335">
                  <a:extLst>
                    <a:ext uri="{9D8B030D-6E8A-4147-A177-3AD203B41FA5}">
                      <a16:colId xmlns:a16="http://schemas.microsoft.com/office/drawing/2014/main" val="3395378572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Улучшение качества содержания мест захоронений (кладбищ)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16,7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Совершенствование организации ритуальных услуг (захоронение невостребованных трупов по гарантированному перечню услуг)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09943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420774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2C0F79-7587-EF63-C7D5-6FA427634D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F0E1FC-2ABF-33D3-C8CF-9E41A1CBA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89" y="234893"/>
            <a:ext cx="1764980" cy="12538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52A26E-E75E-E54C-4B4F-4FF074F3C042}"/>
              </a:ext>
            </a:extLst>
          </p:cNvPr>
          <p:cNvSpPr txBox="1"/>
          <p:nvPr/>
        </p:nvSpPr>
        <p:spPr>
          <a:xfrm>
            <a:off x="1917786" y="115740"/>
            <a:ext cx="94576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«Обеспечение инженерной инфраструктурой земельных участков, предоставляемых бесплатно для индивидуального жилищного строительства семьям, имеющим трех и более детей на территории Анучинского муниципального округа» на 2020-2024годы. </a:t>
            </a:r>
            <a:endParaRPr lang="ru-RU" dirty="0">
              <a:solidFill>
                <a:srgbClr val="FC0CE5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81FC75-FDD7-D706-7160-045E1C95B34E}"/>
              </a:ext>
            </a:extLst>
          </p:cNvPr>
          <p:cNvSpPr txBox="1"/>
          <p:nvPr/>
        </p:nvSpPr>
        <p:spPr>
          <a:xfrm>
            <a:off x="2004968" y="746120"/>
            <a:ext cx="1005001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spcAft>
                <a:spcPts val="10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момента действия закона Приморского края  от  08 ноября 2011 года № 837-КЗ «О бесплатном предоставлении земельных участков гражданам, имеющих трёх и более детей», в общий  реестр граждан, имеющих трёх и более детей  включено 84 семьи. 4  семьи  включено в реестр  многодетных граждан в 2022 году.  По результатам жеребьёвки  6 семей  получили  земельные участки площадью 1500 </a:t>
            </a:r>
            <a:r>
              <a:rPr lang="ru-RU" sz="1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кв.м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(каждый) под строительство индивидуального жилого дома в с. Анучино, ул. Деменка. 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Денежные средства в сумме 255395 руб. направлены на проведение научно – исследовательских работ – археологическое обследование и государственную историко-культурную экспертизу документации под строительство дороги к земельным участкам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ул.Деменка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</a:t>
            </a:r>
            <a:r>
              <a:rPr lang="ru-RU" sz="10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с.Анучино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3478173-4DA7-A095-8390-67FEAC2516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027513"/>
              </p:ext>
            </p:extLst>
          </p:nvPr>
        </p:nvGraphicFramePr>
        <p:xfrm>
          <a:off x="164141" y="1703536"/>
          <a:ext cx="11798561" cy="116210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991668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813732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1107347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1442907">
                  <a:extLst>
                    <a:ext uri="{9D8B030D-6E8A-4147-A177-3AD203B41FA5}">
                      <a16:colId xmlns:a16="http://schemas.microsoft.com/office/drawing/2014/main" val="367285395"/>
                    </a:ext>
                  </a:extLst>
                </a:gridCol>
                <a:gridCol w="1442907">
                  <a:extLst>
                    <a:ext uri="{9D8B030D-6E8A-4147-A177-3AD203B41FA5}">
                      <a16:colId xmlns:a16="http://schemas.microsoft.com/office/drawing/2014/main" val="42313901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земельных участков, обеспеченных транспортной инфраструктурой, предоставляемых (предоставленных)  семьям, имеющим трех и более детей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земельных участков, обеспеченных инженерной инфраструктурой, предоставляемых (предоставленных)  семьям, имеющим трех и более детей.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099432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земельных участков, обеспеченных присоединением  к электрическим сетям предоставляемых (предоставленных)  семьям, имеющим трех и более детей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3028870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272C4DA-63A3-645C-F685-562F213AC8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278" y="3159198"/>
            <a:ext cx="1948863" cy="13039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059B525-24C0-4479-130E-94E7A4A6E011}"/>
              </a:ext>
            </a:extLst>
          </p:cNvPr>
          <p:cNvSpPr txBox="1"/>
          <p:nvPr/>
        </p:nvSpPr>
        <p:spPr>
          <a:xfrm>
            <a:off x="2428841" y="2899352"/>
            <a:ext cx="883428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«Комплексное развитие сельских территорий на территории Анучинского муниципального округа» на 2022-2026годы. </a:t>
            </a:r>
            <a:endParaRPr lang="ru-RU" dirty="0">
              <a:solidFill>
                <a:srgbClr val="FC0CE5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1C4993-3BDC-99D6-52AA-BC9C97AC7D6A}"/>
              </a:ext>
            </a:extLst>
          </p:cNvPr>
          <p:cNvSpPr txBox="1"/>
          <p:nvPr/>
        </p:nvSpPr>
        <p:spPr>
          <a:xfrm>
            <a:off x="2223539" y="3296929"/>
            <a:ext cx="96128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 денежные средства были израсходованы только по одной подпрограмме «Мероприятия по благоустройству сельских территорий» – 1179914,61 руб. (выполнены работы по устройству 8 контейнерных площадок для сбора ТКО и благоустройству  территорий историко-культурных памятников).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4CD0AE99-FA45-9A9A-57A6-10A2AB0283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1163265"/>
              </p:ext>
            </p:extLst>
          </p:nvPr>
        </p:nvGraphicFramePr>
        <p:xfrm>
          <a:off x="2273793" y="3723561"/>
          <a:ext cx="9695930" cy="722563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745678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668716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910006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1185765">
                  <a:extLst>
                    <a:ext uri="{9D8B030D-6E8A-4147-A177-3AD203B41FA5}">
                      <a16:colId xmlns:a16="http://schemas.microsoft.com/office/drawing/2014/main" val="367285395"/>
                    </a:ext>
                  </a:extLst>
                </a:gridCol>
                <a:gridCol w="1185765">
                  <a:extLst>
                    <a:ext uri="{9D8B030D-6E8A-4147-A177-3AD203B41FA5}">
                      <a16:colId xmlns:a16="http://schemas.microsoft.com/office/drawing/2014/main" val="42313901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 gridSpan="5">
                  <a:txBody>
                    <a:bodyPr/>
                    <a:lstStyle/>
                    <a:p>
                      <a:pPr algn="ctr"/>
                      <a:r>
                        <a:rPr lang="ru-RU" sz="100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«Мероприятия по благоустройству сельских территорий»</a:t>
                      </a: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Обустройство площадок накопления твердых коммунальных отходов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099432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Благоустройство территорий историко-культурных памятников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шт.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3028870"/>
                  </a:ext>
                </a:extLst>
              </a:tr>
            </a:tbl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A675DF8-5AE2-C091-E171-3B449D3D17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02" y="4756735"/>
            <a:ext cx="1558954" cy="11692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7B87DAE-78E8-ECD8-3C7A-EBBAC5AC8993}"/>
              </a:ext>
            </a:extLst>
          </p:cNvPr>
          <p:cNvSpPr txBox="1"/>
          <p:nvPr/>
        </p:nvSpPr>
        <p:spPr>
          <a:xfrm>
            <a:off x="2537896" y="4603290"/>
            <a:ext cx="9018164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200" b="1" i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«Укрепление общественного здоровья в Анучинском муниципальном округе» на 2021 – 2025 годы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B7667E-CFA8-52BC-37A5-2C03AEC1712D}"/>
              </a:ext>
            </a:extLst>
          </p:cNvPr>
          <p:cNvSpPr txBox="1"/>
          <p:nvPr/>
        </p:nvSpPr>
        <p:spPr>
          <a:xfrm>
            <a:off x="2037405" y="4885104"/>
            <a:ext cx="961715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Денежные средства были направлены на проведение информационно- коммуникационной кампании – 160000руб.(изготовление информационного стенда и нанесение логотипа на сувенирную продукцию).</a:t>
            </a:r>
            <a:endParaRPr lang="ru-RU" dirty="0"/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7D0BDF94-9875-B4D7-CF3E-46C773BA57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4611013"/>
              </p:ext>
            </p:extLst>
          </p:nvPr>
        </p:nvGraphicFramePr>
        <p:xfrm>
          <a:off x="2037405" y="5339273"/>
          <a:ext cx="9925297" cy="87992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007637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679508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931178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1128320">
                  <a:extLst>
                    <a:ext uri="{9D8B030D-6E8A-4147-A177-3AD203B41FA5}">
                      <a16:colId xmlns:a16="http://schemas.microsoft.com/office/drawing/2014/main" val="1103694815"/>
                    </a:ext>
                  </a:extLst>
                </a:gridCol>
                <a:gridCol w="1178654">
                  <a:extLst>
                    <a:ext uri="{9D8B030D-6E8A-4147-A177-3AD203B41FA5}">
                      <a16:colId xmlns:a16="http://schemas.microsoft.com/office/drawing/2014/main" val="893430679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  <a:p>
                      <a:pPr algn="ctr"/>
                      <a:endParaRPr lang="ru-RU" sz="1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Смертность мужчин трудоспособного возраста на 100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тыс.населения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 возрасте 16-59 (лет) случаев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30/819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23/664,5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Смертность женщин трудоспособного возраста на 100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тыс.населения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 возрасте 16-54 лет (случаев)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6/240,7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4/173,6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жителей, обратившихся в медицинские учреждения по вопросам здорового образа жизни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2973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1749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563720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59416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6B9A1A9-52FF-600E-C3C9-6946B548E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93EB7D-E54A-9544-F5C7-A28596871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492" y="154514"/>
            <a:ext cx="2321801" cy="15134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9015DF-0AB8-8DEF-C687-4F258E9D1F59}"/>
              </a:ext>
            </a:extLst>
          </p:cNvPr>
          <p:cNvSpPr txBox="1"/>
          <p:nvPr/>
        </p:nvSpPr>
        <p:spPr>
          <a:xfrm>
            <a:off x="3076663" y="73032"/>
            <a:ext cx="6344173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FC0CE5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Муниципальная программа «Управление и распоряжение муниципальным имуществом Анучинского муниципального округа» на 2020 – 2024годы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24E2FA-53FD-EA88-D2A4-F54984110AFB}"/>
              </a:ext>
            </a:extLst>
          </p:cNvPr>
          <p:cNvSpPr txBox="1"/>
          <p:nvPr/>
        </p:nvSpPr>
        <p:spPr>
          <a:xfrm>
            <a:off x="3053016" y="447287"/>
            <a:ext cx="739070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2022году денежные средства в сумме 11082426,24руб были направлены на выполнение следующих мероприятий: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BF94E3-5D96-06EE-734A-72DE16AA283B}"/>
              </a:ext>
            </a:extLst>
          </p:cNvPr>
          <p:cNvSpPr txBox="1"/>
          <p:nvPr/>
        </p:nvSpPr>
        <p:spPr>
          <a:xfrm>
            <a:off x="2544293" y="652278"/>
            <a:ext cx="94252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недвижимости, признание прав и регулирование отношений по государственной и муниципальной собственности – 459000руб. (оплата услуг по проведению кадастровых работ по оформлению объектов недвижимости, улиц, определение рыночной стоимости объектов недвижимости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с.Тихоречное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с.Пухово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с.Виноградовка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казны – 1655441,35руб.(обслуживание узла тепловой энергии, ремонт муниципального имущества – административного здания в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ул.Слизкова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 и квартиры с Анучино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ул.Пушкина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устройство водоснабжения и водоотведения, приобретение запчастей к спецтехнике, оплата земельного налога, разработка проектной документации,, оплата коммунальных услуг.)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8DCFCC-30D1-CE04-41E0-6ADB4CB7D5BC}"/>
              </a:ext>
            </a:extLst>
          </p:cNvPr>
          <p:cNvSpPr txBox="1"/>
          <p:nvPr/>
        </p:nvSpPr>
        <p:spPr>
          <a:xfrm>
            <a:off x="95425" y="1715118"/>
            <a:ext cx="11874083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2022 году принято в казну округа имущество ООО «Транснефть – Дальний Восток» – три многоквартирных дома, состоящих из 24 квартир (14 квартир отремонтировано и предоставлено детям – сиротам, 9 квартир для служебного найма, 1 квартира маневренная). Проведено 8 электронных аукционов по продаже движимого и недвижимого имущества. Реализованы 2 объекта – автотранспортные средства (автобус для перевозки детей и легковой автомобиль).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 течение года поставлено на баланс казны округа 74 объекта недвижимого имущества. Поставлены на баланс казны бесхозяйный объект – нежилое здание столовой в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с.Староварваровка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ул.Луговая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22. Принято из краевой собственности в казну – 5 квартир специализированного жилого фонда для детей-сирот. В прошедшем году зарегистрировано право собственности на 40 улицах.</a:t>
            </a:r>
          </a:p>
          <a:p>
            <a:pPr algn="just"/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 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хозяйственного обслуживания программы «Барс» - 79950руб.(абонемент на лицензионное (техническое) обслуживание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программных продуктов – программный комплекс «Барс – имущество»);</a:t>
            </a:r>
          </a:p>
          <a:p>
            <a:pPr algn="just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содержание колодцев – 1755977,02руб.(направлены на оплату услуг по устройству шахт колодцев (ремонт) </a:t>
            </a:r>
            <a:r>
              <a:rPr lang="ru-RU" sz="1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с.Старогордеевка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с.Смольное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с.Пухово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10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47F338E-7A2E-A165-73FF-BF8E08C288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492" y="2931845"/>
            <a:ext cx="2290194" cy="166794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D2CD7B3-20EA-D718-0A27-6F0647D71238}"/>
              </a:ext>
            </a:extLst>
          </p:cNvPr>
          <p:cNvSpPr txBox="1"/>
          <p:nvPr/>
        </p:nvSpPr>
        <p:spPr>
          <a:xfrm>
            <a:off x="2544293" y="2884669"/>
            <a:ext cx="942521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мероприятия по землеустройству и землепользованию – 969000руб. (кадастровые работы по оформлению земельных участков в границах населенных пунктов и земель сельхозназначения). В течение года проведено 11 аукционов (на право заключения договора аренды и договора купли продажи.) Предоставлено всего 159 земельных участка общей площадью 3068,5 га  для сельскохозяйственного производства, для ведения личного подсобного хозяйства и ведения садоводства. На инвестиционную площадку выставлено: три земельных участка сельскохозяйственного назначения площадью 163,7га и два земельных участка под жилищное строительство  площадью 13127кв.м. В течение 2022 года проводились кадастровые работы по межеванию земельных участков и постановке их на кадастровый учет  (оформлены земельные участки под 5 памятниками, территория детского сада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с.Гражданка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территория школы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с.Гражданка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с.Тихоречное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территория административного здания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с.Староварваровка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многоквартирные жилые дома (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с.Тихоречное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с.Гражданка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с.Пухово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с.Староварваровка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3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моста,под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индивидуальное жилищное строительство для граждан, имеющих трех и более детей – 74 участка, под кладбищами – 32 участка, под уличной дорожной сетью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с.Лугохутор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с.Гражданка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с.Новогордеевка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с.Виноградовка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с.Смольное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с.Староварваровка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объекты коммунального хозяйства, земли сельскохозяйственного назначения.) На конец 2022г в рамках Федерального закона «Дальневосточный гектар» поступило 1015 заявлений, заключено 490 договоров безвозмездного пользования площадью 565 га.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B3C2580-5846-1083-091D-ADBA256EBC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820835"/>
            <a:ext cx="2544293" cy="11695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4D5326C-107D-13C2-7914-B15476421EF4}"/>
              </a:ext>
            </a:extLst>
          </p:cNvPr>
          <p:cNvSpPr txBox="1"/>
          <p:nvPr/>
        </p:nvSpPr>
        <p:spPr>
          <a:xfrm>
            <a:off x="2544293" y="4837235"/>
            <a:ext cx="95320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в области строительства, архитектуры и градостроительства – 1250000руб. (разработка третьего этапа проекта Генерального плана округа). В 2022 году предоставлено 293 муниципальные услуги. Выдано 8 справок и 26 градостроительных планов земельных участков, 122 заявления о присвоении и изменении адресов, размещено 60 решений «О размещении элементов объекта адресации», поставлены на кадастровый учет объекты недвижимости – 2424 кв.м., выдано 24 уведомления и разрешения на строительство. Выдано 18 разрешений на земляные работы на проведение наружных инженерных сетей водоснабжения к жилым домам протяженностью 554 метра.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мероприятия по сбору исходных данных для новых правил землепользования и застройки округа.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работы по расчистке русла от наносов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р.Арсеньевка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завалов и заторов, образовавшихся в результате ЧС, вызванной сильными ливневыми дождями и восстановлению земляной дамбы обвалования, поврежденной в результате ЧС в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с.Гродеково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2642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0887DE3-8A6D-0215-ABE6-7ECE69AB3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41FC64-CB81-3F8E-D829-B6CC69B909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94" y="113601"/>
            <a:ext cx="1988365" cy="14970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3F2E6D2-50C2-D2BE-B922-62B6742D8D9D}"/>
              </a:ext>
            </a:extLst>
          </p:cNvPr>
          <p:cNvSpPr txBox="1"/>
          <p:nvPr/>
        </p:nvSpPr>
        <p:spPr>
          <a:xfrm>
            <a:off x="2189353" y="308145"/>
            <a:ext cx="972253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детей – сирот и детей, оставшихся без попечения родителей, лиц из числа детей – сирот, оставшихся без попечения родителей, жилыми помещениями за счет краевого и федерального бюджета) – 4913057,87 руб.(оплата услуг по определению рыночной стоимости 1кв.м. жилых помещений, проведен капитальный ремонт квартиры в многоквартирном доме в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с.Пухово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текущий ремонт квартир в многоквартирном жилом доме в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graphicFrame>
        <p:nvGraphicFramePr>
          <p:cNvPr id="5" name="Таблица 14">
            <a:extLst>
              <a:ext uri="{FF2B5EF4-FFF2-40B4-BE49-F238E27FC236}">
                <a16:creationId xmlns:a16="http://schemas.microsoft.com/office/drawing/2014/main" id="{7B41CD9C-601D-57FE-6424-A3DD8605A7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6371054"/>
              </p:ext>
            </p:extLst>
          </p:nvPr>
        </p:nvGraphicFramePr>
        <p:xfrm>
          <a:off x="2088859" y="862143"/>
          <a:ext cx="9722535" cy="1162109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863904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662731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931178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989748">
                  <a:extLst>
                    <a:ext uri="{9D8B030D-6E8A-4147-A177-3AD203B41FA5}">
                      <a16:colId xmlns:a16="http://schemas.microsoft.com/office/drawing/2014/main" val="2910465454"/>
                    </a:ext>
                  </a:extLst>
                </a:gridCol>
                <a:gridCol w="1274974">
                  <a:extLst>
                    <a:ext uri="{9D8B030D-6E8A-4147-A177-3AD203B41FA5}">
                      <a16:colId xmlns:a16="http://schemas.microsoft.com/office/drawing/2014/main" val="2522189222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20212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Систематизация учета объектов недвижимого имущества, входящих в реестр муниципальной  собственности округа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неэффективного муниципального имущества, а также не предназначенного для выполнения полномочий органами местного самоуправления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Принятие в муниципальную собственность бесхозяйного имущества, расположенного на территории округа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0344569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AC420FA-092E-6D79-79A1-222FD107DC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215" y="2220206"/>
            <a:ext cx="1816921" cy="13557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38400E-F348-B146-6D30-A42C2F7FD180}"/>
              </a:ext>
            </a:extLst>
          </p:cNvPr>
          <p:cNvSpPr txBox="1"/>
          <p:nvPr/>
        </p:nvSpPr>
        <p:spPr>
          <a:xfrm>
            <a:off x="2189351" y="2164684"/>
            <a:ext cx="902980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200" b="1" i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«Защита населения и территорий от чрезвычайных ситуаций, обеспечение  пожарной безопасности и безопасности людей на водных объектах Анучинского муниципального округа» на 2020-2024годы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EA16CA-A088-55D6-F010-67187B9675AF}"/>
              </a:ext>
            </a:extLst>
          </p:cNvPr>
          <p:cNvSpPr txBox="1"/>
          <p:nvPr/>
        </p:nvSpPr>
        <p:spPr>
          <a:xfrm>
            <a:off x="2003136" y="2560299"/>
            <a:ext cx="98082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В 2020году  денежные средства  в сумме 1179894,32 руб. были направлены на следующие мероприятия: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по предупреждению и ликвидации чрезвычайных ситуаций – 296464,40руб. (оплата услуг экскаватора по восстановлению моста на реке в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с.Скворцово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изготовление знаков безопасности на водных объектах и обезвреживанию биологических отходов, изготовление информационного стенда);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мер пожарной безопасности по защите населенных пунктов от природных пожаров – 883429,92руб. (плановые отжиги территорий населенных пунктов). </a:t>
            </a:r>
          </a:p>
        </p:txBody>
      </p:sp>
      <p:graphicFrame>
        <p:nvGraphicFramePr>
          <p:cNvPr id="9" name="Таблица 14">
            <a:extLst>
              <a:ext uri="{FF2B5EF4-FFF2-40B4-BE49-F238E27FC236}">
                <a16:creationId xmlns:a16="http://schemas.microsoft.com/office/drawing/2014/main" id="{D66AD44B-A494-D0CB-AC90-6C14868BF0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474416"/>
              </p:ext>
            </p:extLst>
          </p:nvPr>
        </p:nvGraphicFramePr>
        <p:xfrm>
          <a:off x="245378" y="3608278"/>
          <a:ext cx="11701243" cy="73139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687423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830510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1031846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1575732">
                  <a:extLst>
                    <a:ext uri="{9D8B030D-6E8A-4147-A177-3AD203B41FA5}">
                      <a16:colId xmlns:a16="http://schemas.microsoft.com/office/drawing/2014/main" val="3511444276"/>
                    </a:ext>
                  </a:extLst>
                </a:gridCol>
                <a:gridCol w="1575732">
                  <a:extLst>
                    <a:ext uri="{9D8B030D-6E8A-4147-A177-3AD203B41FA5}">
                      <a16:colId xmlns:a16="http://schemas.microsoft.com/office/drawing/2014/main" val="1150933190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marL="50800" marR="850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деструктивных событий (чрезвычайных ситуаций, пожаров, происшествий на водных объектах)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населения погибшего, травмированного и пострадавшего, вследствие  деструктивных событий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4/1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marL="50800" marR="8509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населения спасенного, вследствие  деструктивных событий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03445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626044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D71AAA6-AF23-249A-195C-1FFFB33A9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BFA7DD-CCAD-FEE5-E2D7-563E7DA6D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42" y="419093"/>
            <a:ext cx="2080470" cy="13815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ED4536-1A27-67C5-3FDB-3FA0120C231D}"/>
              </a:ext>
            </a:extLst>
          </p:cNvPr>
          <p:cNvSpPr txBox="1"/>
          <p:nvPr/>
        </p:nvSpPr>
        <p:spPr>
          <a:xfrm>
            <a:off x="2810312" y="180130"/>
            <a:ext cx="772450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200" b="1" i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«Благоустройство территории населенных пунктов Анучинского муниципального округа» на 2020-2024годы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39FBFB-B890-5458-457E-9F8AED06DB60}"/>
              </a:ext>
            </a:extLst>
          </p:cNvPr>
          <p:cNvSpPr txBox="1"/>
          <p:nvPr/>
        </p:nvSpPr>
        <p:spPr>
          <a:xfrm>
            <a:off x="2550254" y="604862"/>
            <a:ext cx="54276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расходов на реализацию мероприятий в 2022 году составил – 8969754,67 руб.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280E6-7C18-8A92-32D8-15F3C56D20C3}"/>
              </a:ext>
            </a:extLst>
          </p:cNvPr>
          <p:cNvSpPr txBox="1"/>
          <p:nvPr/>
        </p:nvSpPr>
        <p:spPr>
          <a:xfrm>
            <a:off x="2315362" y="784992"/>
            <a:ext cx="95718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уличное освещение – 5534334,53руб.(устройство и ремонт уличного освещения 6,2км в селах Анучино, Виноградовка,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Староварваровка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Старогордеевка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Новогордеевка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Чернышевка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оплата электроэнергии уличного освещения и за аренду столбов, приобретение комплектующих).;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объектов благоустройства – 3389320,14руб. (приобретение хозяйственных и строительных материалов; оплата услуг автовышки по спилу деревьев; основная часть составляет оплата труда работников, занятых на работах по благоустройству 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обкосу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территорий, услуги спецтехники по подметанию улиц);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проведение экспертизы проектно-сметной документации – 46100руб.(оплата работ по экспертизе и актуализации сметной документации по уличному освещению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с.Пухово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</p:txBody>
      </p:sp>
      <p:graphicFrame>
        <p:nvGraphicFramePr>
          <p:cNvPr id="7" name="Таблица 14">
            <a:extLst>
              <a:ext uri="{FF2B5EF4-FFF2-40B4-BE49-F238E27FC236}">
                <a16:creationId xmlns:a16="http://schemas.microsoft.com/office/drawing/2014/main" id="{E57249F1-805F-47D2-E24D-3DF2224221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976474"/>
              </p:ext>
            </p:extLst>
          </p:nvPr>
        </p:nvGraphicFramePr>
        <p:xfrm>
          <a:off x="163942" y="1846893"/>
          <a:ext cx="11723257" cy="892617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463914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857376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1078087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1661940">
                  <a:extLst>
                    <a:ext uri="{9D8B030D-6E8A-4147-A177-3AD203B41FA5}">
                      <a16:colId xmlns:a16="http://schemas.microsoft.com/office/drawing/2014/main" val="2051944519"/>
                    </a:ext>
                  </a:extLst>
                </a:gridCol>
                <a:gridCol w="1661940">
                  <a:extLst>
                    <a:ext uri="{9D8B030D-6E8A-4147-A177-3AD203B41FA5}">
                      <a16:colId xmlns:a16="http://schemas.microsoft.com/office/drawing/2014/main" val="2030672603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Высажено зеленых насаждений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доли протяженности освещенных улиц от общей протяженности улиц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отремонтированных детских и спортивных площадок от общего количества площадок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8034456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Построено детских и спортивных площадок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62080116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60E19A6-97A0-308F-CB13-35AEDCACF3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99" y="2811806"/>
            <a:ext cx="1857805" cy="12487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C250BD2-51B6-3805-333F-CAEB43CB2D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599" y="4812055"/>
            <a:ext cx="1845387" cy="1251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Прямоугольник: скругленные верхние углы 11">
            <a:extLst>
              <a:ext uri="{FF2B5EF4-FFF2-40B4-BE49-F238E27FC236}">
                <a16:creationId xmlns:a16="http://schemas.microsoft.com/office/drawing/2014/main" id="{8E9CD318-D9AA-0121-28A8-EB66DB2B60A7}"/>
              </a:ext>
            </a:extLst>
          </p:cNvPr>
          <p:cNvSpPr/>
          <p:nvPr/>
        </p:nvSpPr>
        <p:spPr>
          <a:xfrm>
            <a:off x="121642" y="4142115"/>
            <a:ext cx="2193720" cy="589276"/>
          </a:xfrm>
          <a:prstGeom prst="round2SameRect">
            <a:avLst/>
          </a:prstGeom>
          <a:solidFill>
            <a:srgbClr val="00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«Формирование современной городской среды населенных пунктов»</a:t>
            </a:r>
          </a:p>
        </p:txBody>
      </p:sp>
      <p:sp>
        <p:nvSpPr>
          <p:cNvPr id="13" name="Прямоугольник: скругленные верхние углы 12">
            <a:extLst>
              <a:ext uri="{FF2B5EF4-FFF2-40B4-BE49-F238E27FC236}">
                <a16:creationId xmlns:a16="http://schemas.microsoft.com/office/drawing/2014/main" id="{9E3D5E3A-0146-C067-B80F-40F54972B3AD}"/>
              </a:ext>
            </a:extLst>
          </p:cNvPr>
          <p:cNvSpPr/>
          <p:nvPr/>
        </p:nvSpPr>
        <p:spPr>
          <a:xfrm>
            <a:off x="50692" y="6144269"/>
            <a:ext cx="2193720" cy="589276"/>
          </a:xfrm>
          <a:prstGeom prst="round2SameRect">
            <a:avLst/>
          </a:prstGeom>
          <a:solidFill>
            <a:srgbClr val="00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«Благоустройство территорий»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F7C03E-7802-2056-F4C1-2CEF854CF695}"/>
              </a:ext>
            </a:extLst>
          </p:cNvPr>
          <p:cNvSpPr txBox="1"/>
          <p:nvPr/>
        </p:nvSpPr>
        <p:spPr>
          <a:xfrm>
            <a:off x="2550253" y="2934011"/>
            <a:ext cx="865743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200" b="1" i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«Формирование современной городской среды населенных пунктов на территории Анучинского муниципального округа» на 2020-2024годы</a:t>
            </a:r>
            <a:endParaRPr lang="ru-RU" sz="1400" b="1" i="1" dirty="0">
              <a:solidFill>
                <a:srgbClr val="FC0CE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DF7134-EED6-7D29-D4BE-F1AA397D2EF8}"/>
              </a:ext>
            </a:extLst>
          </p:cNvPr>
          <p:cNvSpPr txBox="1"/>
          <p:nvPr/>
        </p:nvSpPr>
        <p:spPr>
          <a:xfrm>
            <a:off x="2315362" y="3317539"/>
            <a:ext cx="615332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Финансирование расходов осуществляется  в разрезе 2 подпрограмм: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A03974-7083-8B93-AAE0-0F663D5546C5}"/>
              </a:ext>
            </a:extLst>
          </p:cNvPr>
          <p:cNvSpPr txBox="1"/>
          <p:nvPr/>
        </p:nvSpPr>
        <p:spPr>
          <a:xfrm>
            <a:off x="2279887" y="3499258"/>
            <a:ext cx="964278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дворовых территорий многоквартирных жилых домов – 11550руб.(оплата за услуги по изготовлению табличек из ПВХ);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поддержку муниципальных программ по благоустройству 4784948,44руб.(оплата работ по благоустройству дворовых территорий и установке детской площадки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с.Смольное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территорий детских и спортивных площадок – 3505278,40руб.(разработка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сметной документации и установка детской площадки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graphicFrame>
        <p:nvGraphicFramePr>
          <p:cNvPr id="17" name="Таблица 14">
            <a:extLst>
              <a:ext uri="{FF2B5EF4-FFF2-40B4-BE49-F238E27FC236}">
                <a16:creationId xmlns:a16="http://schemas.microsoft.com/office/drawing/2014/main" id="{7AADD6F0-843E-9FBE-8FFB-1A3CA350B5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4745124"/>
              </p:ext>
            </p:extLst>
          </p:nvPr>
        </p:nvGraphicFramePr>
        <p:xfrm>
          <a:off x="2437004" y="4631352"/>
          <a:ext cx="9450197" cy="134099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928530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755009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1434518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947956">
                  <a:extLst>
                    <a:ext uri="{9D8B030D-6E8A-4147-A177-3AD203B41FA5}">
                      <a16:colId xmlns:a16="http://schemas.microsoft.com/office/drawing/2014/main" val="3359551011"/>
                    </a:ext>
                  </a:extLst>
                </a:gridCol>
                <a:gridCol w="1384184">
                  <a:extLst>
                    <a:ext uri="{9D8B030D-6E8A-4147-A177-3AD203B41FA5}">
                      <a16:colId xmlns:a16="http://schemas.microsoft.com/office/drawing/2014/main" val="2823182508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общественных территорий муниципальных образований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</a:t>
                      </a: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граждан,принявших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участие в решении вопросов развития городской среды от общего количества граждан в возрасте от 14 лет, проживающих в муниципальных образованиях, на территории которых реализуются проекты по созданию комфортной среды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20,1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100,4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территорий, детских и спортивных площадок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56372064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дворовых территорий многоквартирных жилых домов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90794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03094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D693957-C27C-36FF-79B5-EF205152C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36E6BA-E2F4-A7E9-BFE4-734C7C0F6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184" y="147571"/>
            <a:ext cx="2536471" cy="21258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F0E7A48-2550-CB46-79D2-20D72CDAD5AE}"/>
              </a:ext>
            </a:extLst>
          </p:cNvPr>
          <p:cNvSpPr txBox="1"/>
          <p:nvPr/>
        </p:nvSpPr>
        <p:spPr>
          <a:xfrm>
            <a:off x="2860647" y="147571"/>
            <a:ext cx="8481269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200" b="1" i="1" dirty="0">
                <a:solidFill>
                  <a:srgbClr val="FC0CE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«Сохранение и развитие культуры Анучинского муниципального округа» на 2020-2024годы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188341-7718-FFC5-542B-98823DA2903F}"/>
              </a:ext>
            </a:extLst>
          </p:cNvPr>
          <p:cNvSpPr txBox="1"/>
          <p:nvPr/>
        </p:nvSpPr>
        <p:spPr>
          <a:xfrm>
            <a:off x="2857851" y="406103"/>
            <a:ext cx="907688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Анучинского муниципального округа функционирует 12 клубных учреждений, 9 библиотек, историко-краеведческий музей в с. Анучино и филиал музея в с. </a:t>
            </a:r>
            <a:r>
              <a:rPr lang="ru-RU" sz="1000" b="0" i="0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Староварваровка</a:t>
            </a:r>
            <a:r>
              <a:rPr lang="ru-RU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конец 2022 года учреждениями культуры было проведено 2168 мероприятий, в которых приняли участие более 112740человек. Созданы и работали 99 клубных формирований, в которых насчитывается 1096 участников. </a:t>
            </a:r>
          </a:p>
          <a:p>
            <a:pPr algn="just"/>
            <a:r>
              <a:rPr lang="ru-RU" sz="1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2022 год проведено библиотечных мероприятий  940, в которых приняли участие 46780 чел.</a:t>
            </a:r>
          </a:p>
          <a:p>
            <a:pPr algn="just"/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Объем расходов на выполнение мероприятий по программе составил – 88034720,06 руб.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музеев – 2642652,02руб. (оплата заработной платы с начислениями; услуги по обслуживанию системы пожарной безопасности и видеонаблюдения, приобретение мебели и канцтоваров, оплата за электроэнергию);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МКУК КПЦ АМО – 50940744,26руб.(оплата заработной платы, взносов и налогов; услуги по обслуживанию системы пожарной безопасности и видеонаблюдения, услуги связи, коммунальные услуги, оплата услуг за уборку и охрану помещений, проведение текущего ремонта в сельских клубах Анучино, </a:t>
            </a:r>
            <a:r>
              <a:rPr lang="ru-RU" sz="1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Староварваровка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Новотроицкое, Еловка, Пухово, Виноградовка и библиотеки </a:t>
            </a:r>
            <a:r>
              <a:rPr lang="ru-RU" sz="1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приобретение и обслуживание программного продукта, приобретение угля и  канцтоваров, оплата за электроэнергию);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и модернизация объектов учреждений – 626648руб (проведен капитальный ремонт коридора 1 этажа ДК Анучино);                                        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24E4C5-AFDA-7860-804B-154BD4548EF5}"/>
              </a:ext>
            </a:extLst>
          </p:cNvPr>
          <p:cNvSpPr txBox="1"/>
          <p:nvPr/>
        </p:nvSpPr>
        <p:spPr>
          <a:xfrm>
            <a:off x="162186" y="2273417"/>
            <a:ext cx="11772551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укрепление материально – технической базы – 2718788,25руб.(приобретение ткани и пошив сценических костюмов, приобретение обуви для вокального коллектива, пожарного инвентаря, музыкальной аппаратуры, оплата периодической подписки, ткань для одежды сцены ДК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с.Анучино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хозяйственный инвентарь и 69 книг.);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культурно-массовых мероприятий- 566287руб.(оплата договоров ГПХ за проведение кружков и дискотек, приобретение сувенирной продукции, услуги по изготовлению билетов);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поддержка и развитие самодеятельного художественного творчества – 71100руб.(участие в краевых конкурсах);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системы непрерывного профессионального образования – 69840руб.(оплата за обучение 1 человека по обслуживанию котлов и 16 работников по охране труда);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комплектование книжных фондов и обеспечение информационно-техническим оборудованием библиотек – 1280217,59руб.(приобретено 2674книг);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работ по сохранению культурного наследия –7277630,24руб. (оплата услуг автовышки, приобретение материалов для текущего ремонта памятников, оплата </a:t>
            </a:r>
            <a:r>
              <a:rPr lang="ru-RU" sz="1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сметной документации для капитального ремонта и проведение капитального ремонта памятника в </a:t>
            </a:r>
            <a:r>
              <a:rPr lang="ru-RU" sz="1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-памятник землякам, погибшим на фронтах Великой Отечественной войны, оплата  ПСД для капремонта памятника Партизанам </a:t>
            </a:r>
            <a:r>
              <a:rPr lang="ru-RU" sz="1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сети культурно – досугового типа – 21241791,42руб.(произведен капитальный ремонт Дома культуры </a:t>
            </a:r>
            <a:r>
              <a:rPr lang="ru-RU" sz="1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приобретение театральных кресел);</a:t>
            </a: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ПСД по капитальному ремонту помещений – 690021,28руб.(ПСД на капремонт ДК </a:t>
            </a:r>
            <a:r>
              <a:rPr lang="ru-RU" sz="1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Новогордеевки</a:t>
            </a:r>
            <a:r>
              <a:rPr lang="ru-RU" sz="1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graphicFrame>
        <p:nvGraphicFramePr>
          <p:cNvPr id="7" name="Таблица 14">
            <a:extLst>
              <a:ext uri="{FF2B5EF4-FFF2-40B4-BE49-F238E27FC236}">
                <a16:creationId xmlns:a16="http://schemas.microsoft.com/office/drawing/2014/main" id="{31172BFF-A1B8-74E5-08D1-950B1A6B0B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412867"/>
              </p:ext>
            </p:extLst>
          </p:nvPr>
        </p:nvGraphicFramePr>
        <p:xfrm>
          <a:off x="310391" y="4115493"/>
          <a:ext cx="11624347" cy="1215071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6115576">
                  <a:extLst>
                    <a:ext uri="{9D8B030D-6E8A-4147-A177-3AD203B41FA5}">
                      <a16:colId xmlns:a16="http://schemas.microsoft.com/office/drawing/2014/main" val="1338889454"/>
                    </a:ext>
                  </a:extLst>
                </a:gridCol>
                <a:gridCol w="713064">
                  <a:extLst>
                    <a:ext uri="{9D8B030D-6E8A-4147-A177-3AD203B41FA5}">
                      <a16:colId xmlns:a16="http://schemas.microsoft.com/office/drawing/2014/main" val="2105377302"/>
                    </a:ext>
                  </a:extLst>
                </a:gridCol>
                <a:gridCol w="1006679">
                  <a:extLst>
                    <a:ext uri="{9D8B030D-6E8A-4147-A177-3AD203B41FA5}">
                      <a16:colId xmlns:a16="http://schemas.microsoft.com/office/drawing/2014/main" val="3713090237"/>
                    </a:ext>
                  </a:extLst>
                </a:gridCol>
                <a:gridCol w="1894514">
                  <a:extLst>
                    <a:ext uri="{9D8B030D-6E8A-4147-A177-3AD203B41FA5}">
                      <a16:colId xmlns:a16="http://schemas.microsoft.com/office/drawing/2014/main" val="18522313"/>
                    </a:ext>
                  </a:extLst>
                </a:gridCol>
                <a:gridCol w="1894514">
                  <a:extLst>
                    <a:ext uri="{9D8B030D-6E8A-4147-A177-3AD203B41FA5}">
                      <a16:colId xmlns:a16="http://schemas.microsoft.com/office/drawing/2014/main" val="1407351127"/>
                    </a:ext>
                  </a:extLst>
                </a:gridCol>
              </a:tblGrid>
              <a:tr h="2477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 (индикатор)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 изм.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(план)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2022г (факт)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7321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Число посещений населением культурно – массовых мероприятий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108910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117599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2022200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платных мероприятий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33809319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экземпляров новых поступлений в библиотечные фонды библиотек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3273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4091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56372064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Посещаемость музейных мероприятий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чел.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7940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8300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41793313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учреждений, на которых проведены капитальные ремонты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79764146"/>
                  </a:ext>
                </a:extLst>
              </a:tr>
              <a:tr h="1118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объектов культурного наследия, на которых проведены ремонтные работы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9705" algn="ctr">
                        <a:spcAft>
                          <a:spcPts val="60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28658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68089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DBBA94B-82C9-A842-FD85-CE2D3A54D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1EBA9DF-B571-BC45-8793-84D1F91AFDC4}"/>
              </a:ext>
            </a:extLst>
          </p:cNvPr>
          <p:cNvSpPr/>
          <p:nvPr/>
        </p:nvSpPr>
        <p:spPr>
          <a:xfrm>
            <a:off x="2114025" y="188705"/>
            <a:ext cx="8649049" cy="2356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эффективности муниципальных программ за 2022год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2A3ABA-E6FE-2757-42F2-AB5CC18E21A0}"/>
              </a:ext>
            </a:extLst>
          </p:cNvPr>
          <p:cNvSpPr txBox="1"/>
          <p:nvPr/>
        </p:nvSpPr>
        <p:spPr>
          <a:xfrm>
            <a:off x="3905491" y="489939"/>
            <a:ext cx="506611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На территории округа в 2022году действовали 23 муниципальные программы:</a:t>
            </a:r>
            <a:endParaRPr lang="ru-RU" sz="1000" dirty="0"/>
          </a:p>
        </p:txBody>
      </p:sp>
      <p:sp>
        <p:nvSpPr>
          <p:cNvPr id="7" name="Прямоугольник: усеченные противолежащие углы 6">
            <a:extLst>
              <a:ext uri="{FF2B5EF4-FFF2-40B4-BE49-F238E27FC236}">
                <a16:creationId xmlns:a16="http://schemas.microsoft.com/office/drawing/2014/main" id="{E885073D-A87C-5FC4-9121-A7DE9A4C2854}"/>
              </a:ext>
            </a:extLst>
          </p:cNvPr>
          <p:cNvSpPr/>
          <p:nvPr/>
        </p:nvSpPr>
        <p:spPr>
          <a:xfrm>
            <a:off x="190201" y="831095"/>
            <a:ext cx="3569932" cy="1451296"/>
          </a:xfrm>
          <a:prstGeom prst="snip2DiagRect">
            <a:avLst/>
          </a:prstGeom>
          <a:solidFill>
            <a:srgbClr val="0CEBFC"/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муниципальных программ: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молодежной политики и патриотического воспитания граждан»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физической культуры, спорта и туризма»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«Повышение эффективности управления муниципальными финансами»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«Сохранение и развитие культуры»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«Укрепление общественного здоровья»</a:t>
            </a:r>
          </a:p>
          <a:p>
            <a:pPr algn="ctr"/>
            <a:r>
              <a:rPr lang="ru-RU" sz="1000" b="1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ЭФФЕКТИВНОСТЬ</a:t>
            </a:r>
          </a:p>
        </p:txBody>
      </p:sp>
      <p:sp>
        <p:nvSpPr>
          <p:cNvPr id="8" name="Прямоугольник: загнутый угол 7">
            <a:extLst>
              <a:ext uri="{FF2B5EF4-FFF2-40B4-BE49-F238E27FC236}">
                <a16:creationId xmlns:a16="http://schemas.microsoft.com/office/drawing/2014/main" id="{3FA3E137-B72C-7BE0-3036-8DC2FF0DA060}"/>
              </a:ext>
            </a:extLst>
          </p:cNvPr>
          <p:cNvSpPr/>
          <p:nvPr/>
        </p:nvSpPr>
        <p:spPr>
          <a:xfrm>
            <a:off x="624462" y="2939639"/>
            <a:ext cx="2471076" cy="3487215"/>
          </a:xfrm>
          <a:prstGeom prst="foldedCorner">
            <a:avLst/>
          </a:prstGeom>
          <a:solidFill>
            <a:srgbClr val="FCFEAE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муниципальных программ: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образования»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жильем молодых семей»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инвалидов «Доступная среда»»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«Муниципальное управление</a:t>
            </a:r>
            <a:r>
              <a:rPr lang="ru-RU" sz="1000" b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«Противодействие коррупции»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«Дорожная деятельность в отношении автомобильных дорог местного значения»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граждан твердым топливом (дровами)»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малого и среднего предпринимательства»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«Благоустройство территории населенных пунктов»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«Формирование современной городской среды населенных пунктов»</a:t>
            </a:r>
          </a:p>
          <a:p>
            <a:pPr algn="ctr"/>
            <a:r>
              <a:rPr lang="ru-RU" sz="1000" b="1" i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ДОСТАТОЧНАЯ ЭФФЕКТИВНОСТЬ</a:t>
            </a:r>
          </a:p>
          <a:p>
            <a:pPr algn="ctr"/>
            <a:endParaRPr lang="ru-RU" sz="11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: загнутый угол 8">
            <a:extLst>
              <a:ext uri="{FF2B5EF4-FFF2-40B4-BE49-F238E27FC236}">
                <a16:creationId xmlns:a16="http://schemas.microsoft.com/office/drawing/2014/main" id="{30434EF1-E768-7ED1-D908-57A916EC66D9}"/>
              </a:ext>
            </a:extLst>
          </p:cNvPr>
          <p:cNvSpPr/>
          <p:nvPr/>
        </p:nvSpPr>
        <p:spPr>
          <a:xfrm>
            <a:off x="8078598" y="736160"/>
            <a:ext cx="2939980" cy="3120889"/>
          </a:xfrm>
          <a:prstGeom prst="foldedCorner">
            <a:avLst/>
          </a:prstGeom>
          <a:solidFill>
            <a:srgbClr val="0CFC8A"/>
          </a:solidFill>
          <a:ln>
            <a:noFill/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муниципальных программ: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«Комплексные меры по противодействию экстремизму, терроризму, правонарушениям и наркомании»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качественными услугами жилищно-коммунального хозяйства»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энергосбережении и повышении энергетической эффективности»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«Комплексное развитие сельских территорий»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«Управление и распоряжение муниципальным имуществом»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«Защита населения и территорий от чрезвычайных ситуаций, обеспечение пожарной безопасности и безопасности людей на водных объектах»</a:t>
            </a:r>
          </a:p>
          <a:p>
            <a:pPr algn="ctr"/>
            <a:r>
              <a:rPr lang="ru-RU" sz="10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000" b="1" i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НИЗКАЯ ЭФФЕКТИВНОСТЬ</a:t>
            </a:r>
            <a:endParaRPr lang="ru-RU" sz="1100" b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: усеченные противолежащие углы 9">
            <a:extLst>
              <a:ext uri="{FF2B5EF4-FFF2-40B4-BE49-F238E27FC236}">
                <a16:creationId xmlns:a16="http://schemas.microsoft.com/office/drawing/2014/main" id="{0F2139C9-ECB1-20C8-3FD3-F3647166DF23}"/>
              </a:ext>
            </a:extLst>
          </p:cNvPr>
          <p:cNvSpPr/>
          <p:nvPr/>
        </p:nvSpPr>
        <p:spPr>
          <a:xfrm>
            <a:off x="7448646" y="4715186"/>
            <a:ext cx="3569932" cy="1451296"/>
          </a:xfrm>
          <a:prstGeom prst="snip2DiagRect">
            <a:avLst/>
          </a:prstGeom>
          <a:solidFill>
            <a:schemeClr val="tx2">
              <a:lumMod val="20000"/>
              <a:lumOff val="8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муниципальные программы: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«Организация ритуальных услуг и содержание мест захоронения»</a:t>
            </a:r>
          </a:p>
          <a:p>
            <a:pPr algn="ctr"/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«Обеспечение инженерной инфраструктурой земельных участков, предоставляемых бесплатно для индивидуального строительства семьям, имеющих трех и более детей»</a:t>
            </a:r>
          </a:p>
          <a:p>
            <a:pPr algn="ctr"/>
            <a:r>
              <a:rPr lang="ru-RU" sz="1000" b="1" i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НЕЭФФЕКТИВНЫ</a:t>
            </a:r>
          </a:p>
        </p:txBody>
      </p:sp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4953C4CD-72B7-29DB-612B-33F7EE0289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0174151"/>
              </p:ext>
            </p:extLst>
          </p:nvPr>
        </p:nvGraphicFramePr>
        <p:xfrm>
          <a:off x="2847700" y="1393408"/>
          <a:ext cx="5554444" cy="4175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35849EE1-260E-3D09-3DF5-7480EE172D95}"/>
              </a:ext>
            </a:extLst>
          </p:cNvPr>
          <p:cNvCxnSpPr>
            <a:cxnSpLocks/>
          </p:cNvCxnSpPr>
          <p:nvPr/>
        </p:nvCxnSpPr>
        <p:spPr>
          <a:xfrm flipH="1" flipV="1">
            <a:off x="3825380" y="1556743"/>
            <a:ext cx="582929" cy="60949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3DBEC795-5CAC-0AE6-1DF7-3A78CEB03872}"/>
              </a:ext>
            </a:extLst>
          </p:cNvPr>
          <p:cNvCxnSpPr>
            <a:cxnSpLocks/>
          </p:cNvCxnSpPr>
          <p:nvPr/>
        </p:nvCxnSpPr>
        <p:spPr>
          <a:xfrm flipV="1">
            <a:off x="7256009" y="1945665"/>
            <a:ext cx="726063" cy="6005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787535B3-256B-365C-8340-00CCE0CDF02F}"/>
              </a:ext>
            </a:extLst>
          </p:cNvPr>
          <p:cNvCxnSpPr>
            <a:cxnSpLocks/>
          </p:cNvCxnSpPr>
          <p:nvPr/>
        </p:nvCxnSpPr>
        <p:spPr>
          <a:xfrm>
            <a:off x="7348756" y="4117421"/>
            <a:ext cx="813732" cy="56582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806797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A85EA84-CD4E-4138-A358-39280C505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6DAEB51-11A8-92CB-57A4-99AE5AD14B73}"/>
              </a:ext>
            </a:extLst>
          </p:cNvPr>
          <p:cNvSpPr txBox="1"/>
          <p:nvPr/>
        </p:nvSpPr>
        <p:spPr>
          <a:xfrm>
            <a:off x="2850160" y="37260"/>
            <a:ext cx="6713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F505C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по финансовому обеспечению непрограммных направлений(руб.)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A75D0C55-3874-ACC5-9195-6CBB8A4660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483061"/>
              </p:ext>
            </p:extLst>
          </p:nvPr>
        </p:nvGraphicFramePr>
        <p:xfrm>
          <a:off x="151001" y="314259"/>
          <a:ext cx="11889997" cy="6035935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269997">
                  <a:extLst>
                    <a:ext uri="{9D8B030D-6E8A-4147-A177-3AD203B41FA5}">
                      <a16:colId xmlns:a16="http://schemas.microsoft.com/office/drawing/2014/main" val="3110849794"/>
                    </a:ext>
                  </a:extLst>
                </a:gridCol>
                <a:gridCol w="939567">
                  <a:extLst>
                    <a:ext uri="{9D8B030D-6E8A-4147-A177-3AD203B41FA5}">
                      <a16:colId xmlns:a16="http://schemas.microsoft.com/office/drawing/2014/main" val="1352559826"/>
                    </a:ext>
                  </a:extLst>
                </a:gridCol>
                <a:gridCol w="1266738">
                  <a:extLst>
                    <a:ext uri="{9D8B030D-6E8A-4147-A177-3AD203B41FA5}">
                      <a16:colId xmlns:a16="http://schemas.microsoft.com/office/drawing/2014/main" val="949075183"/>
                    </a:ext>
                  </a:extLst>
                </a:gridCol>
                <a:gridCol w="956345">
                  <a:extLst>
                    <a:ext uri="{9D8B030D-6E8A-4147-A177-3AD203B41FA5}">
                      <a16:colId xmlns:a16="http://schemas.microsoft.com/office/drawing/2014/main" val="4093401937"/>
                    </a:ext>
                  </a:extLst>
                </a:gridCol>
                <a:gridCol w="880844">
                  <a:extLst>
                    <a:ext uri="{9D8B030D-6E8A-4147-A177-3AD203B41FA5}">
                      <a16:colId xmlns:a16="http://schemas.microsoft.com/office/drawing/2014/main" val="1408367181"/>
                    </a:ext>
                  </a:extLst>
                </a:gridCol>
                <a:gridCol w="1132514">
                  <a:extLst>
                    <a:ext uri="{9D8B030D-6E8A-4147-A177-3AD203B41FA5}">
                      <a16:colId xmlns:a16="http://schemas.microsoft.com/office/drawing/2014/main" val="3887888333"/>
                    </a:ext>
                  </a:extLst>
                </a:gridCol>
                <a:gridCol w="1518407">
                  <a:extLst>
                    <a:ext uri="{9D8B030D-6E8A-4147-A177-3AD203B41FA5}">
                      <a16:colId xmlns:a16="http://schemas.microsoft.com/office/drawing/2014/main" val="88379791"/>
                    </a:ext>
                  </a:extLst>
                </a:gridCol>
                <a:gridCol w="925585">
                  <a:extLst>
                    <a:ext uri="{9D8B030D-6E8A-4147-A177-3AD203B41FA5}">
                      <a16:colId xmlns:a16="http://schemas.microsoft.com/office/drawing/2014/main" val="1744671226"/>
                    </a:ext>
                  </a:extLst>
                </a:gridCol>
              </a:tblGrid>
              <a:tr h="31935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от уточненного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2022г к 2021г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835647"/>
                  </a:ext>
                </a:extLst>
              </a:tr>
              <a:tr h="263955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высшего должностного лица субъекта Российской Федерации и муниципального образования (оплата труда с начислениями)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2462506,73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2650960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2657560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2657499,83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107,92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190299"/>
                  </a:ext>
                </a:extLst>
              </a:tr>
              <a:tr h="25203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 (оплата труда с начислениями)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2843004,47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3230760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3248360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3219040,07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113,23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466528"/>
                  </a:ext>
                </a:extLst>
              </a:tr>
              <a:tr h="28194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Составление (изменение) списков кандидатов в присяжные заседатели федеральных судов общей юрисдикции (приобретение </a:t>
                      </a:r>
                      <a:r>
                        <a:rPr lang="ru-RU" sz="1000" b="0" u="none" strike="noStrike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канцтоваров,почтовые</a:t>
                      </a:r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расходы, размещение информации в средствах массовой информации)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18445,44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189719"/>
                  </a:ext>
                </a:extLst>
              </a:tr>
              <a:tr h="23415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Резервный фонд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18468818,40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9073926,74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49,13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фактическим затратам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3301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Ликвидационные мероприятия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637979,42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562752"/>
                  </a:ext>
                </a:extLst>
              </a:tr>
              <a:tr h="2213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Осуществление первичного воинского учета на территориях, где отсутствуют военные комиссариаты (оплата труда с начислениями)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1037766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1100382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892554"/>
                  </a:ext>
                </a:extLst>
              </a:tr>
              <a:tr h="21966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реализацию государственных полномочий по организации проведения мероприятий по предупреждению и ликвидации болезней животных (оплата услуг по содержанию животных без владельцев в приюте)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193140,73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193140,73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1302890,31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980086,70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фактическим затратам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507,45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235947"/>
                  </a:ext>
                </a:extLst>
              </a:tr>
              <a:tr h="16213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реализацию государственного полномочия по установлению регулируемых тарифов на регулярные перевозки пассажиров и багажа автомобильным и наземным электрическим общественным транспортом по муниципальным маршрутам в границах муниципального образования (услуги по перевозке пассажиров)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1003387,08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1003387,08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712657,61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муниципальных маршрутов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553506"/>
                  </a:ext>
                </a:extLst>
              </a:tr>
              <a:tr h="22470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Расходы, связанные с исполнением решений принятых судебными органами (оплата штрафных санкций)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973009"/>
                  </a:ext>
                </a:extLst>
              </a:tr>
              <a:tr h="2599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Всероссийской переписи населения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192336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083427"/>
                  </a:ext>
                </a:extLst>
              </a:tr>
              <a:tr h="25997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Выборы представительного органа муниципального образования оплата расходов при проведении общероссийского голосования)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114,29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339161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реализацию государственного полномочия по социальной поддержке детей, оставшихся без попечения родителей, и лиц, принявших на воспитание в семье детей, оставшихся без попечения родителей (вознаграждение приемным семьям – 22 получателя, содержание ребенка – 54 получателя, содержание ребенка под опекой – 38 получателей, материальная помощь приемным семьям на организацию отдыха детей)</a:t>
                      </a:r>
                      <a:endParaRPr lang="ru-RU" sz="10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18377534,33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22927671,72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18397740,93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18142863,69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328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41521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3305B9A-AAF3-0671-37FB-D6467000B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8492512-7720-CDE7-EEB6-5A99C23392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513731"/>
              </p:ext>
            </p:extLst>
          </p:nvPr>
        </p:nvGraphicFramePr>
        <p:xfrm>
          <a:off x="151001" y="314259"/>
          <a:ext cx="11889997" cy="1357926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4269997">
                  <a:extLst>
                    <a:ext uri="{9D8B030D-6E8A-4147-A177-3AD203B41FA5}">
                      <a16:colId xmlns:a16="http://schemas.microsoft.com/office/drawing/2014/main" val="3110849794"/>
                    </a:ext>
                  </a:extLst>
                </a:gridCol>
                <a:gridCol w="939567">
                  <a:extLst>
                    <a:ext uri="{9D8B030D-6E8A-4147-A177-3AD203B41FA5}">
                      <a16:colId xmlns:a16="http://schemas.microsoft.com/office/drawing/2014/main" val="1352559826"/>
                    </a:ext>
                  </a:extLst>
                </a:gridCol>
                <a:gridCol w="1266738">
                  <a:extLst>
                    <a:ext uri="{9D8B030D-6E8A-4147-A177-3AD203B41FA5}">
                      <a16:colId xmlns:a16="http://schemas.microsoft.com/office/drawing/2014/main" val="949075183"/>
                    </a:ext>
                  </a:extLst>
                </a:gridCol>
                <a:gridCol w="956345">
                  <a:extLst>
                    <a:ext uri="{9D8B030D-6E8A-4147-A177-3AD203B41FA5}">
                      <a16:colId xmlns:a16="http://schemas.microsoft.com/office/drawing/2014/main" val="4093401937"/>
                    </a:ext>
                  </a:extLst>
                </a:gridCol>
                <a:gridCol w="880844">
                  <a:extLst>
                    <a:ext uri="{9D8B030D-6E8A-4147-A177-3AD203B41FA5}">
                      <a16:colId xmlns:a16="http://schemas.microsoft.com/office/drawing/2014/main" val="1408367181"/>
                    </a:ext>
                  </a:extLst>
                </a:gridCol>
                <a:gridCol w="1132514">
                  <a:extLst>
                    <a:ext uri="{9D8B030D-6E8A-4147-A177-3AD203B41FA5}">
                      <a16:colId xmlns:a16="http://schemas.microsoft.com/office/drawing/2014/main" val="3887888333"/>
                    </a:ext>
                  </a:extLst>
                </a:gridCol>
                <a:gridCol w="1518407">
                  <a:extLst>
                    <a:ext uri="{9D8B030D-6E8A-4147-A177-3AD203B41FA5}">
                      <a16:colId xmlns:a16="http://schemas.microsoft.com/office/drawing/2014/main" val="88379791"/>
                    </a:ext>
                  </a:extLst>
                </a:gridCol>
                <a:gridCol w="925585">
                  <a:extLst>
                    <a:ext uri="{9D8B030D-6E8A-4147-A177-3AD203B41FA5}">
                      <a16:colId xmlns:a16="http://schemas.microsoft.com/office/drawing/2014/main" val="1744671226"/>
                    </a:ext>
                  </a:extLst>
                </a:gridCol>
              </a:tblGrid>
              <a:tr h="31935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Первоначальный план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план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2022г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 к уточненному плану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отклонения от уточненного плана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2022г к 2021г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835647"/>
                  </a:ext>
                </a:extLst>
              </a:tr>
              <a:tr h="263955">
                <a:tc>
                  <a:txBody>
                    <a:bodyPr/>
                    <a:lstStyle/>
                    <a:p>
                      <a:pPr algn="just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на реализацию государственного полномочия по назначению и предоставлению выплаты единовременного пособия при передаче ребенка на воспитание в семью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249299,49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1059379,31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190299"/>
                  </a:ext>
                </a:extLst>
              </a:tr>
              <a:tr h="26064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i="0" u="none" strike="noStrike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26444995,61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33426538,84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46822512,72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36529830,64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138,14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328609"/>
                  </a:ext>
                </a:extLst>
              </a:tr>
            </a:tbl>
          </a:graphicData>
        </a:graphic>
      </p:graphicFrame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876B383-187C-155C-5412-25B771089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229" y="1828560"/>
            <a:ext cx="2359580" cy="19297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2B004A-2D65-B396-4623-9CD35EE18B2F}"/>
              </a:ext>
            </a:extLst>
          </p:cNvPr>
          <p:cNvSpPr txBox="1"/>
          <p:nvPr/>
        </p:nvSpPr>
        <p:spPr>
          <a:xfrm>
            <a:off x="0" y="3758268"/>
            <a:ext cx="28690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</a:t>
            </a:r>
            <a:r>
              <a:rPr lang="ru-RU" sz="1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</a:t>
            </a:r>
          </a:p>
          <a:p>
            <a:pPr algn="ctr"/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№ 597 от 7 мая 2012 года</a:t>
            </a:r>
          </a:p>
          <a:p>
            <a:pPr algn="ctr"/>
            <a:r>
              <a:rPr lang="ru-RU" sz="1100" b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«О мерах по реализации государственной социальной политики»</a:t>
            </a:r>
            <a:endParaRPr lang="ru-RU" sz="11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644722-0510-BC17-27A6-8430574209C0}"/>
              </a:ext>
            </a:extLst>
          </p:cNvPr>
          <p:cNvSpPr txBox="1"/>
          <p:nvPr/>
        </p:nvSpPr>
        <p:spPr>
          <a:xfrm>
            <a:off x="3431098" y="1786389"/>
            <a:ext cx="61533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Итоги реализации Указа Президента Российской Федерации по повышению заработной платы отдельным категориям работников бюджетной сферы             (руб.)</a:t>
            </a:r>
            <a:endParaRPr kumimoji="0" lang="ru-RU" sz="11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738522BC-4FD7-E47E-48ED-396E4778AF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070569"/>
              </p:ext>
            </p:extLst>
          </p:nvPr>
        </p:nvGraphicFramePr>
        <p:xfrm>
          <a:off x="2808038" y="2531737"/>
          <a:ext cx="8128000" cy="4209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Стрелка: развернутая 9">
            <a:extLst>
              <a:ext uri="{FF2B5EF4-FFF2-40B4-BE49-F238E27FC236}">
                <a16:creationId xmlns:a16="http://schemas.microsoft.com/office/drawing/2014/main" id="{936D950A-9184-9DA3-EEFC-56D89309A079}"/>
              </a:ext>
            </a:extLst>
          </p:cNvPr>
          <p:cNvSpPr/>
          <p:nvPr/>
        </p:nvSpPr>
        <p:spPr>
          <a:xfrm>
            <a:off x="5852160" y="2534480"/>
            <a:ext cx="894080" cy="691759"/>
          </a:xfrm>
          <a:prstGeom prst="utur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126,46%</a:t>
            </a:r>
          </a:p>
        </p:txBody>
      </p:sp>
      <p:sp>
        <p:nvSpPr>
          <p:cNvPr id="11" name="Стрелка: развернутая 10">
            <a:extLst>
              <a:ext uri="{FF2B5EF4-FFF2-40B4-BE49-F238E27FC236}">
                <a16:creationId xmlns:a16="http://schemas.microsoft.com/office/drawing/2014/main" id="{956A5383-37B9-D519-457E-1DAFB0199351}"/>
              </a:ext>
            </a:extLst>
          </p:cNvPr>
          <p:cNvSpPr/>
          <p:nvPr/>
        </p:nvSpPr>
        <p:spPr>
          <a:xfrm>
            <a:off x="7500019" y="2352319"/>
            <a:ext cx="894080" cy="691759"/>
          </a:xfrm>
          <a:prstGeom prst="utur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144,99%</a:t>
            </a:r>
          </a:p>
        </p:txBody>
      </p:sp>
      <p:sp>
        <p:nvSpPr>
          <p:cNvPr id="12" name="Стрелка: развернутая 11">
            <a:extLst>
              <a:ext uri="{FF2B5EF4-FFF2-40B4-BE49-F238E27FC236}">
                <a16:creationId xmlns:a16="http://schemas.microsoft.com/office/drawing/2014/main" id="{C7C4E358-BD05-7034-EA0B-7235A15FC4E8}"/>
              </a:ext>
            </a:extLst>
          </p:cNvPr>
          <p:cNvSpPr/>
          <p:nvPr/>
        </p:nvSpPr>
        <p:spPr>
          <a:xfrm>
            <a:off x="9107238" y="2835951"/>
            <a:ext cx="894080" cy="691759"/>
          </a:xfrm>
          <a:prstGeom prst="utur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115,50%</a:t>
            </a:r>
          </a:p>
        </p:txBody>
      </p:sp>
    </p:spTree>
    <p:extLst>
      <p:ext uri="{BB962C8B-B14F-4D97-AF65-F5344CB8AC3E}">
        <p14:creationId xmlns:p14="http://schemas.microsoft.com/office/powerpoint/2010/main" val="10099718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6AD31E4-B58D-C72D-207A-6510EC0D5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2C9DFF-A502-C967-D3A2-1B8B2483951A}"/>
              </a:ext>
            </a:extLst>
          </p:cNvPr>
          <p:cNvSpPr txBox="1"/>
          <p:nvPr/>
        </p:nvSpPr>
        <p:spPr>
          <a:xfrm>
            <a:off x="3020037" y="134050"/>
            <a:ext cx="4937598" cy="276999"/>
          </a:xfrm>
          <a:prstGeom prst="rect">
            <a:avLst/>
          </a:prstGeom>
          <a:solidFill>
            <a:srgbClr val="FFCCFF"/>
          </a:solidFill>
          <a:ln>
            <a:solidFill>
              <a:srgbClr val="00FF9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accent1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Сведения о расходах с учетом интересов целевых групп за 2022 год</a:t>
            </a:r>
            <a:endParaRPr lang="ru-RU" sz="12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1A08B80-5540-B611-7884-BAD4954F62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376372"/>
              </p:ext>
            </p:extLst>
          </p:nvPr>
        </p:nvGraphicFramePr>
        <p:xfrm>
          <a:off x="153437" y="1048978"/>
          <a:ext cx="11436338" cy="5247428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096900">
                  <a:extLst>
                    <a:ext uri="{9D8B030D-6E8A-4147-A177-3AD203B41FA5}">
                      <a16:colId xmlns:a16="http://schemas.microsoft.com/office/drawing/2014/main" val="85949468"/>
                    </a:ext>
                  </a:extLst>
                </a:gridCol>
                <a:gridCol w="1415419">
                  <a:extLst>
                    <a:ext uri="{9D8B030D-6E8A-4147-A177-3AD203B41FA5}">
                      <a16:colId xmlns:a16="http://schemas.microsoft.com/office/drawing/2014/main" val="1385891004"/>
                    </a:ext>
                  </a:extLst>
                </a:gridCol>
                <a:gridCol w="1590938">
                  <a:extLst>
                    <a:ext uri="{9D8B030D-6E8A-4147-A177-3AD203B41FA5}">
                      <a16:colId xmlns:a16="http://schemas.microsoft.com/office/drawing/2014/main" val="4099847007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3004637438"/>
                    </a:ext>
                  </a:extLst>
                </a:gridCol>
                <a:gridCol w="1852334">
                  <a:extLst>
                    <a:ext uri="{9D8B030D-6E8A-4147-A177-3AD203B41FA5}">
                      <a16:colId xmlns:a16="http://schemas.microsoft.com/office/drawing/2014/main" val="16570507"/>
                    </a:ext>
                  </a:extLst>
                </a:gridCol>
                <a:gridCol w="844341">
                  <a:extLst>
                    <a:ext uri="{9D8B030D-6E8A-4147-A177-3AD203B41FA5}">
                      <a16:colId xmlns:a16="http://schemas.microsoft.com/office/drawing/2014/main" val="3045222702"/>
                    </a:ext>
                  </a:extLst>
                </a:gridCol>
                <a:gridCol w="805343">
                  <a:extLst>
                    <a:ext uri="{9D8B030D-6E8A-4147-A177-3AD203B41FA5}">
                      <a16:colId xmlns:a16="http://schemas.microsoft.com/office/drawing/2014/main" val="871694421"/>
                    </a:ext>
                  </a:extLst>
                </a:gridCol>
                <a:gridCol w="931178">
                  <a:extLst>
                    <a:ext uri="{9D8B030D-6E8A-4147-A177-3AD203B41FA5}">
                      <a16:colId xmlns:a16="http://schemas.microsoft.com/office/drawing/2014/main" val="3868197460"/>
                    </a:ext>
                  </a:extLst>
                </a:gridCol>
                <a:gridCol w="1783045">
                  <a:extLst>
                    <a:ext uri="{9D8B030D-6E8A-4147-A177-3AD203B41FA5}">
                      <a16:colId xmlns:a16="http://schemas.microsoft.com/office/drawing/2014/main" val="1586940906"/>
                    </a:ext>
                  </a:extLst>
                </a:gridCol>
              </a:tblGrid>
              <a:tr h="25395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группы/ Доля в общей численности населения %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руб.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отклонений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197561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(план)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(факт)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262530"/>
                  </a:ext>
                </a:extLst>
              </a:tr>
              <a:tr h="264069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«Развитие системы дошкольного образования»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379697"/>
                  </a:ext>
                </a:extLst>
              </a:tr>
              <a:tr h="1290157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Родители (законные представители)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281/2,3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Компенсация части родительской платы, взимаемой с родителей (законных представителей) за присмотр и уход за детьми, осваивающими образовательные программы дошкольного образования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1799819,00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1679639,00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93,3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Невыполнение в связи с болезнью детей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421810"/>
                  </a:ext>
                </a:extLst>
              </a:tr>
              <a:tr h="30302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подпрограмме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281/2,3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1799819,00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1679639,00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93,3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415541"/>
                  </a:ext>
                </a:extLst>
              </a:tr>
              <a:tr h="244514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«Школьное питание»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«Школьное питание»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69"/>
                  </a:ext>
                </a:extLst>
              </a:tr>
              <a:tr h="1222313">
                <a:tc rowSpan="2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в 1-4 классах включительно в муниципальных общеобразовательных учреждениях</a:t>
                      </a: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592/4,8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Бесплатное питание один раз в день в период учебного процесса в сумме 85,0 руб.</a:t>
                      </a: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7211400,00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6824865,00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94,6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Невыполнение в связи с болезнью детей</a:t>
                      </a: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282152"/>
                  </a:ext>
                </a:extLst>
              </a:tr>
              <a:tr h="1222313">
                <a:tc v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в 1- 11 классах (включительно ) дети – инвалиды и дети с ограниченными возможностями</a:t>
                      </a: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41/0,3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Бесплатное (горячее) питание в период учебного процесса на сумму 140,0 руб.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95369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1B7EF8E-B85B-D465-6A9A-973104E4F391}"/>
              </a:ext>
            </a:extLst>
          </p:cNvPr>
          <p:cNvSpPr txBox="1"/>
          <p:nvPr/>
        </p:nvSpPr>
        <p:spPr>
          <a:xfrm>
            <a:off x="2606879" y="411049"/>
            <a:ext cx="61533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«Развитие образования»</a:t>
            </a:r>
            <a:endParaRPr lang="ru-RU" sz="1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4FD190-F88E-8A42-3D87-1DB7F25E1711}"/>
              </a:ext>
            </a:extLst>
          </p:cNvPr>
          <p:cNvSpPr txBox="1"/>
          <p:nvPr/>
        </p:nvSpPr>
        <p:spPr>
          <a:xfrm>
            <a:off x="3902268" y="704292"/>
            <a:ext cx="3173135" cy="2616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Поддержка семей с детьми</a:t>
            </a:r>
            <a:endParaRPr lang="ru-RU" sz="1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5D0DD198-91CA-214C-A7B0-2AC04D782F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94"/>
          <a:stretch/>
        </p:blipFill>
        <p:spPr>
          <a:xfrm>
            <a:off x="360727" y="2093739"/>
            <a:ext cx="1678523" cy="111506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D380DE6-F378-9036-70C2-15EBB9A33B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727" y="4059180"/>
            <a:ext cx="1845106" cy="1386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2781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A915044-3EA7-60D5-3554-F200B2344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6926AC5-6D82-E67A-1D48-E947992E0E57}"/>
              </a:ext>
            </a:extLst>
          </p:cNvPr>
          <p:cNvSpPr txBox="1"/>
          <p:nvPr/>
        </p:nvSpPr>
        <p:spPr>
          <a:xfrm>
            <a:off x="2590101" y="167768"/>
            <a:ext cx="61533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«Развитие образования»</a:t>
            </a:r>
            <a:endParaRPr lang="ru-RU" sz="1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A13556-DEF7-9E8A-B780-13BD898E01D5}"/>
              </a:ext>
            </a:extLst>
          </p:cNvPr>
          <p:cNvSpPr txBox="1"/>
          <p:nvPr/>
        </p:nvSpPr>
        <p:spPr>
          <a:xfrm>
            <a:off x="3952602" y="481730"/>
            <a:ext cx="3173135" cy="2616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Поддержка семей с детьми</a:t>
            </a:r>
            <a:endParaRPr lang="ru-RU" sz="1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21D98E42-E5FC-2D7B-489A-A710713150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030447"/>
              </p:ext>
            </p:extLst>
          </p:nvPr>
        </p:nvGraphicFramePr>
        <p:xfrm>
          <a:off x="186992" y="780303"/>
          <a:ext cx="11436338" cy="5307625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096900">
                  <a:extLst>
                    <a:ext uri="{9D8B030D-6E8A-4147-A177-3AD203B41FA5}">
                      <a16:colId xmlns:a16="http://schemas.microsoft.com/office/drawing/2014/main" val="85949468"/>
                    </a:ext>
                  </a:extLst>
                </a:gridCol>
                <a:gridCol w="1415419">
                  <a:extLst>
                    <a:ext uri="{9D8B030D-6E8A-4147-A177-3AD203B41FA5}">
                      <a16:colId xmlns:a16="http://schemas.microsoft.com/office/drawing/2014/main" val="1385891004"/>
                    </a:ext>
                  </a:extLst>
                </a:gridCol>
                <a:gridCol w="1590938">
                  <a:extLst>
                    <a:ext uri="{9D8B030D-6E8A-4147-A177-3AD203B41FA5}">
                      <a16:colId xmlns:a16="http://schemas.microsoft.com/office/drawing/2014/main" val="4099847007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3004637438"/>
                    </a:ext>
                  </a:extLst>
                </a:gridCol>
                <a:gridCol w="1852334">
                  <a:extLst>
                    <a:ext uri="{9D8B030D-6E8A-4147-A177-3AD203B41FA5}">
                      <a16:colId xmlns:a16="http://schemas.microsoft.com/office/drawing/2014/main" val="16570507"/>
                    </a:ext>
                  </a:extLst>
                </a:gridCol>
                <a:gridCol w="844341">
                  <a:extLst>
                    <a:ext uri="{9D8B030D-6E8A-4147-A177-3AD203B41FA5}">
                      <a16:colId xmlns:a16="http://schemas.microsoft.com/office/drawing/2014/main" val="3045222702"/>
                    </a:ext>
                  </a:extLst>
                </a:gridCol>
                <a:gridCol w="805343">
                  <a:extLst>
                    <a:ext uri="{9D8B030D-6E8A-4147-A177-3AD203B41FA5}">
                      <a16:colId xmlns:a16="http://schemas.microsoft.com/office/drawing/2014/main" val="871694421"/>
                    </a:ext>
                  </a:extLst>
                </a:gridCol>
                <a:gridCol w="931178">
                  <a:extLst>
                    <a:ext uri="{9D8B030D-6E8A-4147-A177-3AD203B41FA5}">
                      <a16:colId xmlns:a16="http://schemas.microsoft.com/office/drawing/2014/main" val="3868197460"/>
                    </a:ext>
                  </a:extLst>
                </a:gridCol>
                <a:gridCol w="1783045">
                  <a:extLst>
                    <a:ext uri="{9D8B030D-6E8A-4147-A177-3AD203B41FA5}">
                      <a16:colId xmlns:a16="http://schemas.microsoft.com/office/drawing/2014/main" val="1586940906"/>
                    </a:ext>
                  </a:extLst>
                </a:gridCol>
              </a:tblGrid>
              <a:tr h="25395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группы/ Доля в общей численности населения %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руб.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отклонений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197561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(план)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(факт)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262530"/>
                  </a:ext>
                </a:extLst>
              </a:tr>
              <a:tr h="244514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«Школьное питание»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«Школьное питание»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69"/>
                  </a:ext>
                </a:extLst>
              </a:tr>
              <a:tr h="3444241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Обучающиеся в 5-11 классах из многодетных семей; из семей, имеющих среднедушевой доход ниже величины прожиточного минимума, установленный в Приморском крае; из семей, находящихся в социально- опасном положении; из числа детей – сирот и детей, оставшихся без попечения родителей, за исключением детей, находящихся на полном государственном обеспечении</a:t>
                      </a: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335/2,73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Бесплатное питание один раз в день в период учебного процесса на сумму 85,0 руб.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5255300,00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4936995,00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93,9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Невыполнение в связи с болезнью детей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282152"/>
                  </a:ext>
                </a:extLst>
              </a:tr>
              <a:tr h="601528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из семей мобилизованных детей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12/0,1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Бесплатное питание школьников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35000,00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33575,00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95,9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42476"/>
                  </a:ext>
                </a:extLst>
              </a:tr>
              <a:tr h="31630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подпрограмме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980/8,0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11281670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11255435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953697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0D1E690-55B6-236A-598B-B919196C57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032" y="1970598"/>
            <a:ext cx="1841152" cy="1390008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CFD52FB-DF16-F4E9-9F8B-A4D0C24487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033" y="5200649"/>
            <a:ext cx="1841152" cy="53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69307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5A531C4-1AF7-A217-AD68-1D31628DD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776C8C-3E79-3B9B-075F-89B5F89B987D}"/>
              </a:ext>
            </a:extLst>
          </p:cNvPr>
          <p:cNvSpPr txBox="1"/>
          <p:nvPr/>
        </p:nvSpPr>
        <p:spPr>
          <a:xfrm>
            <a:off x="3969380" y="541483"/>
            <a:ext cx="3672991" cy="2616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Социальная поддержка педагогических работников</a:t>
            </a:r>
            <a:endParaRPr lang="ru-RU" sz="1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37D3415-ABF2-B49A-EDF9-1FEABE05C0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531348"/>
              </p:ext>
            </p:extLst>
          </p:nvPr>
        </p:nvGraphicFramePr>
        <p:xfrm>
          <a:off x="195986" y="915434"/>
          <a:ext cx="11436338" cy="2247971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096900">
                  <a:extLst>
                    <a:ext uri="{9D8B030D-6E8A-4147-A177-3AD203B41FA5}">
                      <a16:colId xmlns:a16="http://schemas.microsoft.com/office/drawing/2014/main" val="85949468"/>
                    </a:ext>
                  </a:extLst>
                </a:gridCol>
                <a:gridCol w="1415419">
                  <a:extLst>
                    <a:ext uri="{9D8B030D-6E8A-4147-A177-3AD203B41FA5}">
                      <a16:colId xmlns:a16="http://schemas.microsoft.com/office/drawing/2014/main" val="1385891004"/>
                    </a:ext>
                  </a:extLst>
                </a:gridCol>
                <a:gridCol w="1590938">
                  <a:extLst>
                    <a:ext uri="{9D8B030D-6E8A-4147-A177-3AD203B41FA5}">
                      <a16:colId xmlns:a16="http://schemas.microsoft.com/office/drawing/2014/main" val="4099847007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3004637438"/>
                    </a:ext>
                  </a:extLst>
                </a:gridCol>
                <a:gridCol w="1852334">
                  <a:extLst>
                    <a:ext uri="{9D8B030D-6E8A-4147-A177-3AD203B41FA5}">
                      <a16:colId xmlns:a16="http://schemas.microsoft.com/office/drawing/2014/main" val="16570507"/>
                    </a:ext>
                  </a:extLst>
                </a:gridCol>
                <a:gridCol w="844341">
                  <a:extLst>
                    <a:ext uri="{9D8B030D-6E8A-4147-A177-3AD203B41FA5}">
                      <a16:colId xmlns:a16="http://schemas.microsoft.com/office/drawing/2014/main" val="3045222702"/>
                    </a:ext>
                  </a:extLst>
                </a:gridCol>
                <a:gridCol w="805343">
                  <a:extLst>
                    <a:ext uri="{9D8B030D-6E8A-4147-A177-3AD203B41FA5}">
                      <a16:colId xmlns:a16="http://schemas.microsoft.com/office/drawing/2014/main" val="871694421"/>
                    </a:ext>
                  </a:extLst>
                </a:gridCol>
                <a:gridCol w="931178">
                  <a:extLst>
                    <a:ext uri="{9D8B030D-6E8A-4147-A177-3AD203B41FA5}">
                      <a16:colId xmlns:a16="http://schemas.microsoft.com/office/drawing/2014/main" val="3868197460"/>
                    </a:ext>
                  </a:extLst>
                </a:gridCol>
                <a:gridCol w="1783045">
                  <a:extLst>
                    <a:ext uri="{9D8B030D-6E8A-4147-A177-3AD203B41FA5}">
                      <a16:colId xmlns:a16="http://schemas.microsoft.com/office/drawing/2014/main" val="1586940906"/>
                    </a:ext>
                  </a:extLst>
                </a:gridCol>
              </a:tblGrid>
              <a:tr h="25395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группы/ Доля в общей численности населения %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руб.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отклонений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197561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(план)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(факт)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262530"/>
                  </a:ext>
                </a:extLst>
              </a:tr>
              <a:tr h="244514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«Руководство и управление в сфере образования»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«Школьное питание»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69"/>
                  </a:ext>
                </a:extLst>
              </a:tr>
              <a:tr h="1302417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Педагогические работники (молодые специалисты) муниципальных образовательных учреждений)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7/0,06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Ежемесячная денежная выплата в размере 10000 руб. предоставляемая до достижения трехлетнего педагогического стажа в образовательной организации</a:t>
                      </a:r>
                    </a:p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1326875,00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1011732,14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76,2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Фактически поданные заявления молодых специалистов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282152"/>
                  </a:ext>
                </a:extLst>
              </a:tr>
            </a:tbl>
          </a:graphicData>
        </a:graphic>
      </p:graphicFrame>
      <p:pic>
        <p:nvPicPr>
          <p:cNvPr id="6" name="Рисунок 5" descr="Изображение выглядит как текст, человек&#10;&#10;Автоматически созданное описание">
            <a:extLst>
              <a:ext uri="{FF2B5EF4-FFF2-40B4-BE49-F238E27FC236}">
                <a16:creationId xmlns:a16="http://schemas.microsoft.com/office/drawing/2014/main" id="{AD90E3B5-9284-F1D9-75DD-A036B17D0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16" y="1689483"/>
            <a:ext cx="1861788" cy="12051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8FF344-6919-B8A2-3390-0B0078786E62}"/>
              </a:ext>
            </a:extLst>
          </p:cNvPr>
          <p:cNvSpPr txBox="1"/>
          <p:nvPr/>
        </p:nvSpPr>
        <p:spPr>
          <a:xfrm>
            <a:off x="3610051" y="3213110"/>
            <a:ext cx="3672991" cy="2616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Стимулирование талантливых детей</a:t>
            </a:r>
            <a:endParaRPr lang="ru-RU" sz="1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76AE0081-1A0D-2CC2-0A97-507E958760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769271"/>
              </p:ext>
            </p:extLst>
          </p:nvPr>
        </p:nvGraphicFramePr>
        <p:xfrm>
          <a:off x="195986" y="3574129"/>
          <a:ext cx="11444122" cy="2535598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096900">
                  <a:extLst>
                    <a:ext uri="{9D8B030D-6E8A-4147-A177-3AD203B41FA5}">
                      <a16:colId xmlns:a16="http://schemas.microsoft.com/office/drawing/2014/main" val="85949468"/>
                    </a:ext>
                  </a:extLst>
                </a:gridCol>
                <a:gridCol w="1415419">
                  <a:extLst>
                    <a:ext uri="{9D8B030D-6E8A-4147-A177-3AD203B41FA5}">
                      <a16:colId xmlns:a16="http://schemas.microsoft.com/office/drawing/2014/main" val="1385891004"/>
                    </a:ext>
                  </a:extLst>
                </a:gridCol>
                <a:gridCol w="1590938">
                  <a:extLst>
                    <a:ext uri="{9D8B030D-6E8A-4147-A177-3AD203B41FA5}">
                      <a16:colId xmlns:a16="http://schemas.microsoft.com/office/drawing/2014/main" val="4099847007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3004637438"/>
                    </a:ext>
                  </a:extLst>
                </a:gridCol>
                <a:gridCol w="1852334">
                  <a:extLst>
                    <a:ext uri="{9D8B030D-6E8A-4147-A177-3AD203B41FA5}">
                      <a16:colId xmlns:a16="http://schemas.microsoft.com/office/drawing/2014/main" val="16570507"/>
                    </a:ext>
                  </a:extLst>
                </a:gridCol>
                <a:gridCol w="735285">
                  <a:extLst>
                    <a:ext uri="{9D8B030D-6E8A-4147-A177-3AD203B41FA5}">
                      <a16:colId xmlns:a16="http://schemas.microsoft.com/office/drawing/2014/main" val="3045222702"/>
                    </a:ext>
                  </a:extLst>
                </a:gridCol>
                <a:gridCol w="922183">
                  <a:extLst>
                    <a:ext uri="{9D8B030D-6E8A-4147-A177-3AD203B41FA5}">
                      <a16:colId xmlns:a16="http://schemas.microsoft.com/office/drawing/2014/main" val="1135985380"/>
                    </a:ext>
                  </a:extLst>
                </a:gridCol>
                <a:gridCol w="931178">
                  <a:extLst>
                    <a:ext uri="{9D8B030D-6E8A-4147-A177-3AD203B41FA5}">
                      <a16:colId xmlns:a16="http://schemas.microsoft.com/office/drawing/2014/main" val="3868197460"/>
                    </a:ext>
                  </a:extLst>
                </a:gridCol>
                <a:gridCol w="1783045">
                  <a:extLst>
                    <a:ext uri="{9D8B030D-6E8A-4147-A177-3AD203B41FA5}">
                      <a16:colId xmlns:a16="http://schemas.microsoft.com/office/drawing/2014/main" val="1586940906"/>
                    </a:ext>
                  </a:extLst>
                </a:gridCol>
              </a:tblGrid>
              <a:tr h="25395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группы/ Доля в общей численности населения %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руб.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отклонений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197561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(план)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(факт)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262530"/>
                  </a:ext>
                </a:extLst>
              </a:tr>
              <a:tr h="244514">
                <a:tc gridSpan="9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«Руководство и управление в сфере образования»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1" dirty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Подпрограмма «Школьное питание»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69"/>
                  </a:ext>
                </a:extLst>
              </a:tr>
              <a:tr h="763398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Учащиеся - школьники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1/0,01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Выплата стипендии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10000,00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42476"/>
                  </a:ext>
                </a:extLst>
              </a:tr>
              <a:tr h="413323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подпрограмме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8/0,07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1336875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1021732,14</a:t>
                      </a:r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76,4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678877"/>
                  </a:ext>
                </a:extLst>
              </a:tr>
              <a:tr h="413323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ПРОГРАММЕ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1269/10,3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14418364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13956806,14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96,8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2837709"/>
                  </a:ext>
                </a:extLst>
              </a:tr>
            </a:tbl>
          </a:graphicData>
        </a:graphic>
      </p:graphicFrame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FEDD157-753E-515F-A0E6-91E6D23B98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183" y="4259287"/>
            <a:ext cx="2011854" cy="6462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B3831B-0031-6916-9E08-AB0774621E91}"/>
              </a:ext>
            </a:extLst>
          </p:cNvPr>
          <p:cNvSpPr txBox="1"/>
          <p:nvPr/>
        </p:nvSpPr>
        <p:spPr>
          <a:xfrm>
            <a:off x="2590101" y="167768"/>
            <a:ext cx="61533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«Развитие образования»</a:t>
            </a:r>
            <a:endParaRPr lang="ru-RU" sz="1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97118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578B813-8BB4-7318-02C7-61398233B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0A0E3D2-D50C-C90D-9A01-27DCAED2E810}"/>
              </a:ext>
            </a:extLst>
          </p:cNvPr>
          <p:cNvSpPr txBox="1"/>
          <p:nvPr/>
        </p:nvSpPr>
        <p:spPr>
          <a:xfrm>
            <a:off x="3994546" y="532065"/>
            <a:ext cx="3672991" cy="2616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Поддержка пенсионеров</a:t>
            </a:r>
            <a:endParaRPr lang="ru-RU" sz="1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625217E-2F00-BA06-E730-B70E399650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461230"/>
              </p:ext>
            </p:extLst>
          </p:nvPr>
        </p:nvGraphicFramePr>
        <p:xfrm>
          <a:off x="112872" y="880973"/>
          <a:ext cx="11740771" cy="2264899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152719">
                  <a:extLst>
                    <a:ext uri="{9D8B030D-6E8A-4147-A177-3AD203B41FA5}">
                      <a16:colId xmlns:a16="http://schemas.microsoft.com/office/drawing/2014/main" val="85949468"/>
                    </a:ext>
                  </a:extLst>
                </a:gridCol>
                <a:gridCol w="1453097">
                  <a:extLst>
                    <a:ext uri="{9D8B030D-6E8A-4147-A177-3AD203B41FA5}">
                      <a16:colId xmlns:a16="http://schemas.microsoft.com/office/drawing/2014/main" val="1385891004"/>
                    </a:ext>
                  </a:extLst>
                </a:gridCol>
                <a:gridCol w="1753239">
                  <a:extLst>
                    <a:ext uri="{9D8B030D-6E8A-4147-A177-3AD203B41FA5}">
                      <a16:colId xmlns:a16="http://schemas.microsoft.com/office/drawing/2014/main" val="4099847007"/>
                    </a:ext>
                  </a:extLst>
                </a:gridCol>
                <a:gridCol w="1901643">
                  <a:extLst>
                    <a:ext uri="{9D8B030D-6E8A-4147-A177-3AD203B41FA5}">
                      <a16:colId xmlns:a16="http://schemas.microsoft.com/office/drawing/2014/main" val="16570507"/>
                    </a:ext>
                  </a:extLst>
                </a:gridCol>
                <a:gridCol w="866817">
                  <a:extLst>
                    <a:ext uri="{9D8B030D-6E8A-4147-A177-3AD203B41FA5}">
                      <a16:colId xmlns:a16="http://schemas.microsoft.com/office/drawing/2014/main" val="3045222702"/>
                    </a:ext>
                  </a:extLst>
                </a:gridCol>
                <a:gridCol w="826781">
                  <a:extLst>
                    <a:ext uri="{9D8B030D-6E8A-4147-A177-3AD203B41FA5}">
                      <a16:colId xmlns:a16="http://schemas.microsoft.com/office/drawing/2014/main" val="871694421"/>
                    </a:ext>
                  </a:extLst>
                </a:gridCol>
                <a:gridCol w="955966">
                  <a:extLst>
                    <a:ext uri="{9D8B030D-6E8A-4147-A177-3AD203B41FA5}">
                      <a16:colId xmlns:a16="http://schemas.microsoft.com/office/drawing/2014/main" val="3868197460"/>
                    </a:ext>
                  </a:extLst>
                </a:gridCol>
                <a:gridCol w="1830509">
                  <a:extLst>
                    <a:ext uri="{9D8B030D-6E8A-4147-A177-3AD203B41FA5}">
                      <a16:colId xmlns:a16="http://schemas.microsoft.com/office/drawing/2014/main" val="1586940906"/>
                    </a:ext>
                  </a:extLst>
                </a:gridCol>
              </a:tblGrid>
              <a:tr h="25395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группы/ Доля в общей численности населения %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руб.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отклонений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197561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(план)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(факт)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262530"/>
                  </a:ext>
                </a:extLst>
              </a:tr>
              <a:tr h="1302417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Пенсионеры из числа, бывших муниципальных служащих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13/0,11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Доплата к пенсии муниципальных служащих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891000,00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846729,42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95,03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Планировалось на увеличение количества пенсионеров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282152"/>
                  </a:ext>
                </a:extLst>
              </a:tr>
              <a:tr h="26144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13/0,01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891000,00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846729,42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95,03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0722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F8A3F20B-746C-6F3A-B80C-8B7D0C58EE45}"/>
              </a:ext>
            </a:extLst>
          </p:cNvPr>
          <p:cNvSpPr txBox="1"/>
          <p:nvPr/>
        </p:nvSpPr>
        <p:spPr>
          <a:xfrm>
            <a:off x="2590101" y="167768"/>
            <a:ext cx="61533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«Муниципальное управление»</a:t>
            </a:r>
            <a:endParaRPr lang="ru-RU" sz="1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FE11881-DFD4-B13B-7F3D-DB08DFE2C1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595" y="1648718"/>
            <a:ext cx="2059877" cy="11532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86CAF8-3B74-DB92-668B-D393B71F7D42}"/>
              </a:ext>
            </a:extLst>
          </p:cNvPr>
          <p:cNvSpPr txBox="1"/>
          <p:nvPr/>
        </p:nvSpPr>
        <p:spPr>
          <a:xfrm>
            <a:off x="2843169" y="3233170"/>
            <a:ext cx="61533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«Развитие малого и среднего предпринимательства»</a:t>
            </a:r>
            <a:endParaRPr lang="ru-RU" sz="1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FB2F1298-02AD-AF3B-D948-D1279D9F8C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776816"/>
              </p:ext>
            </p:extLst>
          </p:nvPr>
        </p:nvGraphicFramePr>
        <p:xfrm>
          <a:off x="171595" y="4076832"/>
          <a:ext cx="11740771" cy="2098849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152719">
                  <a:extLst>
                    <a:ext uri="{9D8B030D-6E8A-4147-A177-3AD203B41FA5}">
                      <a16:colId xmlns:a16="http://schemas.microsoft.com/office/drawing/2014/main" val="85949468"/>
                    </a:ext>
                  </a:extLst>
                </a:gridCol>
                <a:gridCol w="1453097">
                  <a:extLst>
                    <a:ext uri="{9D8B030D-6E8A-4147-A177-3AD203B41FA5}">
                      <a16:colId xmlns:a16="http://schemas.microsoft.com/office/drawing/2014/main" val="1385891004"/>
                    </a:ext>
                  </a:extLst>
                </a:gridCol>
                <a:gridCol w="1753239">
                  <a:extLst>
                    <a:ext uri="{9D8B030D-6E8A-4147-A177-3AD203B41FA5}">
                      <a16:colId xmlns:a16="http://schemas.microsoft.com/office/drawing/2014/main" val="4099847007"/>
                    </a:ext>
                  </a:extLst>
                </a:gridCol>
                <a:gridCol w="1901643">
                  <a:extLst>
                    <a:ext uri="{9D8B030D-6E8A-4147-A177-3AD203B41FA5}">
                      <a16:colId xmlns:a16="http://schemas.microsoft.com/office/drawing/2014/main" val="16570507"/>
                    </a:ext>
                  </a:extLst>
                </a:gridCol>
                <a:gridCol w="866817">
                  <a:extLst>
                    <a:ext uri="{9D8B030D-6E8A-4147-A177-3AD203B41FA5}">
                      <a16:colId xmlns:a16="http://schemas.microsoft.com/office/drawing/2014/main" val="3045222702"/>
                    </a:ext>
                  </a:extLst>
                </a:gridCol>
                <a:gridCol w="826781">
                  <a:extLst>
                    <a:ext uri="{9D8B030D-6E8A-4147-A177-3AD203B41FA5}">
                      <a16:colId xmlns:a16="http://schemas.microsoft.com/office/drawing/2014/main" val="871694421"/>
                    </a:ext>
                  </a:extLst>
                </a:gridCol>
                <a:gridCol w="955966">
                  <a:extLst>
                    <a:ext uri="{9D8B030D-6E8A-4147-A177-3AD203B41FA5}">
                      <a16:colId xmlns:a16="http://schemas.microsoft.com/office/drawing/2014/main" val="3868197460"/>
                    </a:ext>
                  </a:extLst>
                </a:gridCol>
                <a:gridCol w="1830509">
                  <a:extLst>
                    <a:ext uri="{9D8B030D-6E8A-4147-A177-3AD203B41FA5}">
                      <a16:colId xmlns:a16="http://schemas.microsoft.com/office/drawing/2014/main" val="1586940906"/>
                    </a:ext>
                  </a:extLst>
                </a:gridCol>
              </a:tblGrid>
              <a:tr h="25395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группы/ Доля в общей численности населения %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руб.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отклонений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197561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(план)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(факт)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262530"/>
                  </a:ext>
                </a:extLst>
              </a:tr>
              <a:tr h="1136367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Субъекты малого и среднего предпринимательства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1/0,01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Возмещение части затрат, связанных с уплатой платежей, по мероприятиям, связанным с содействием развитию лизинга оборудования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750000,00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750000,00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282152"/>
                  </a:ext>
                </a:extLst>
              </a:tr>
              <a:tr h="26144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1/0,01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750000,00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750000,00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07224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BC088613-2852-6130-B127-1C43FF557C19}"/>
              </a:ext>
            </a:extLst>
          </p:cNvPr>
          <p:cNvSpPr txBox="1"/>
          <p:nvPr/>
        </p:nvSpPr>
        <p:spPr>
          <a:xfrm>
            <a:off x="4036490" y="3595958"/>
            <a:ext cx="3978485" cy="43088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Поддержка субъектов малого и среднего предпринимательства</a:t>
            </a:r>
            <a:endParaRPr lang="ru-RU" sz="1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54DD269-DB2F-FDB4-38D9-0F017CACB3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433" y="4795270"/>
            <a:ext cx="1561867" cy="1042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49040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6D16CF5-FDFC-D649-3A34-A3908EBC0F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70796A-277E-A00C-5986-950125E7FFD6}"/>
              </a:ext>
            </a:extLst>
          </p:cNvPr>
          <p:cNvSpPr txBox="1"/>
          <p:nvPr/>
        </p:nvSpPr>
        <p:spPr>
          <a:xfrm>
            <a:off x="2868336" y="196355"/>
            <a:ext cx="61533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«Обеспечение жильем молодых семей»</a:t>
            </a:r>
            <a:endParaRPr lang="ru-RU" sz="1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ABA924-7449-7E07-50AB-9741503E3D69}"/>
              </a:ext>
            </a:extLst>
          </p:cNvPr>
          <p:cNvSpPr txBox="1"/>
          <p:nvPr/>
        </p:nvSpPr>
        <p:spPr>
          <a:xfrm>
            <a:off x="4106757" y="559143"/>
            <a:ext cx="3978485" cy="2616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Улучшение жилищных условий молодых семей</a:t>
            </a:r>
            <a:endParaRPr lang="ru-RU" sz="1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E4863239-5870-FBEC-219A-698824428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731347"/>
              </p:ext>
            </p:extLst>
          </p:nvPr>
        </p:nvGraphicFramePr>
        <p:xfrm>
          <a:off x="112872" y="880973"/>
          <a:ext cx="11740771" cy="1972667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152719">
                  <a:extLst>
                    <a:ext uri="{9D8B030D-6E8A-4147-A177-3AD203B41FA5}">
                      <a16:colId xmlns:a16="http://schemas.microsoft.com/office/drawing/2014/main" val="85949468"/>
                    </a:ext>
                  </a:extLst>
                </a:gridCol>
                <a:gridCol w="1453097">
                  <a:extLst>
                    <a:ext uri="{9D8B030D-6E8A-4147-A177-3AD203B41FA5}">
                      <a16:colId xmlns:a16="http://schemas.microsoft.com/office/drawing/2014/main" val="1385891004"/>
                    </a:ext>
                  </a:extLst>
                </a:gridCol>
                <a:gridCol w="1753239">
                  <a:extLst>
                    <a:ext uri="{9D8B030D-6E8A-4147-A177-3AD203B41FA5}">
                      <a16:colId xmlns:a16="http://schemas.microsoft.com/office/drawing/2014/main" val="4099847007"/>
                    </a:ext>
                  </a:extLst>
                </a:gridCol>
                <a:gridCol w="1901643">
                  <a:extLst>
                    <a:ext uri="{9D8B030D-6E8A-4147-A177-3AD203B41FA5}">
                      <a16:colId xmlns:a16="http://schemas.microsoft.com/office/drawing/2014/main" val="16570507"/>
                    </a:ext>
                  </a:extLst>
                </a:gridCol>
                <a:gridCol w="866817">
                  <a:extLst>
                    <a:ext uri="{9D8B030D-6E8A-4147-A177-3AD203B41FA5}">
                      <a16:colId xmlns:a16="http://schemas.microsoft.com/office/drawing/2014/main" val="3045222702"/>
                    </a:ext>
                  </a:extLst>
                </a:gridCol>
                <a:gridCol w="826781">
                  <a:extLst>
                    <a:ext uri="{9D8B030D-6E8A-4147-A177-3AD203B41FA5}">
                      <a16:colId xmlns:a16="http://schemas.microsoft.com/office/drawing/2014/main" val="871694421"/>
                    </a:ext>
                  </a:extLst>
                </a:gridCol>
                <a:gridCol w="955966">
                  <a:extLst>
                    <a:ext uri="{9D8B030D-6E8A-4147-A177-3AD203B41FA5}">
                      <a16:colId xmlns:a16="http://schemas.microsoft.com/office/drawing/2014/main" val="3868197460"/>
                    </a:ext>
                  </a:extLst>
                </a:gridCol>
                <a:gridCol w="1830509">
                  <a:extLst>
                    <a:ext uri="{9D8B030D-6E8A-4147-A177-3AD203B41FA5}">
                      <a16:colId xmlns:a16="http://schemas.microsoft.com/office/drawing/2014/main" val="1586940906"/>
                    </a:ext>
                  </a:extLst>
                </a:gridCol>
              </a:tblGrid>
              <a:tr h="25395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группы/ Доля в общей численности населения %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руб.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отклонений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197561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(план)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(факт)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262530"/>
                  </a:ext>
                </a:extLst>
              </a:tr>
              <a:tr h="1010185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Молодые семьи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3/0,03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выплаты на приобретение жилья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3220560,00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3220560,00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282152"/>
                  </a:ext>
                </a:extLst>
              </a:tr>
              <a:tr h="26144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3/0,03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3220560,00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3220560,00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07224"/>
                  </a:ext>
                </a:extLst>
              </a:tr>
            </a:tbl>
          </a:graphicData>
        </a:graphic>
      </p:graphicFrame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F4EADBA-5B5B-8BBF-09D5-2AD3ED8415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" y="1657350"/>
            <a:ext cx="2009775" cy="8761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EC4E10A-2456-90A8-6919-2F9752A5C948}"/>
              </a:ext>
            </a:extLst>
          </p:cNvPr>
          <p:cNvSpPr txBox="1"/>
          <p:nvPr/>
        </p:nvSpPr>
        <p:spPr>
          <a:xfrm>
            <a:off x="2718731" y="2999007"/>
            <a:ext cx="681955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Муниципальная программа «Управление и распоряжение муниципальным имуществом»</a:t>
            </a:r>
            <a:endParaRPr lang="ru-RU" sz="12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7601EC-9751-E653-9C7A-7A6FFA6F54C0}"/>
              </a:ext>
            </a:extLst>
          </p:cNvPr>
          <p:cNvSpPr txBox="1"/>
          <p:nvPr/>
        </p:nvSpPr>
        <p:spPr>
          <a:xfrm>
            <a:off x="3294424" y="3320385"/>
            <a:ext cx="4574449" cy="2616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Поддержка детей-сирот, оставшихся без попечения родителей</a:t>
            </a:r>
            <a:endParaRPr lang="ru-RU" sz="1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F688CC2-87A0-0F7A-15AC-42DE3777E0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515361"/>
              </p:ext>
            </p:extLst>
          </p:nvPr>
        </p:nvGraphicFramePr>
        <p:xfrm>
          <a:off x="112871" y="3626374"/>
          <a:ext cx="11740771" cy="2495551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2152719">
                  <a:extLst>
                    <a:ext uri="{9D8B030D-6E8A-4147-A177-3AD203B41FA5}">
                      <a16:colId xmlns:a16="http://schemas.microsoft.com/office/drawing/2014/main" val="85949468"/>
                    </a:ext>
                  </a:extLst>
                </a:gridCol>
                <a:gridCol w="1453097">
                  <a:extLst>
                    <a:ext uri="{9D8B030D-6E8A-4147-A177-3AD203B41FA5}">
                      <a16:colId xmlns:a16="http://schemas.microsoft.com/office/drawing/2014/main" val="1385891004"/>
                    </a:ext>
                  </a:extLst>
                </a:gridCol>
                <a:gridCol w="1753239">
                  <a:extLst>
                    <a:ext uri="{9D8B030D-6E8A-4147-A177-3AD203B41FA5}">
                      <a16:colId xmlns:a16="http://schemas.microsoft.com/office/drawing/2014/main" val="4099847007"/>
                    </a:ext>
                  </a:extLst>
                </a:gridCol>
                <a:gridCol w="1901643">
                  <a:extLst>
                    <a:ext uri="{9D8B030D-6E8A-4147-A177-3AD203B41FA5}">
                      <a16:colId xmlns:a16="http://schemas.microsoft.com/office/drawing/2014/main" val="16570507"/>
                    </a:ext>
                  </a:extLst>
                </a:gridCol>
                <a:gridCol w="866817">
                  <a:extLst>
                    <a:ext uri="{9D8B030D-6E8A-4147-A177-3AD203B41FA5}">
                      <a16:colId xmlns:a16="http://schemas.microsoft.com/office/drawing/2014/main" val="3045222702"/>
                    </a:ext>
                  </a:extLst>
                </a:gridCol>
                <a:gridCol w="945559">
                  <a:extLst>
                    <a:ext uri="{9D8B030D-6E8A-4147-A177-3AD203B41FA5}">
                      <a16:colId xmlns:a16="http://schemas.microsoft.com/office/drawing/2014/main" val="871694421"/>
                    </a:ext>
                  </a:extLst>
                </a:gridCol>
                <a:gridCol w="981512">
                  <a:extLst>
                    <a:ext uri="{9D8B030D-6E8A-4147-A177-3AD203B41FA5}">
                      <a16:colId xmlns:a16="http://schemas.microsoft.com/office/drawing/2014/main" val="223830674"/>
                    </a:ext>
                  </a:extLst>
                </a:gridCol>
                <a:gridCol w="1686185">
                  <a:extLst>
                    <a:ext uri="{9D8B030D-6E8A-4147-A177-3AD203B41FA5}">
                      <a16:colId xmlns:a16="http://schemas.microsoft.com/office/drawing/2014/main" val="3212771771"/>
                    </a:ext>
                  </a:extLst>
                </a:gridCol>
              </a:tblGrid>
              <a:tr h="253952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Целевая группа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представителей целевой группы/ Доля в общей численности населения %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Меры поддержки за счет средств бюджета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расходов на поддержку, руб.</a:t>
                      </a:r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Причины отклонений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5197561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(план)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 год (факт)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 выполнения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262530"/>
                  </a:ext>
                </a:extLst>
              </a:tr>
              <a:tr h="1010185">
                <a:tc>
                  <a:txBody>
                    <a:bodyPr/>
                    <a:lstStyle/>
                    <a:p>
                      <a:pPr algn="ctr"/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– сироты и дети, оставшиеся без попечения родителей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14/0,12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жилыми помещениями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8741786,02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4913057,87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56,2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аукционы не состоялись из-за отсутствия заявок</a:t>
                      </a:r>
                      <a:endParaRPr lang="ru-RU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3282152"/>
                  </a:ext>
                </a:extLst>
              </a:tr>
              <a:tr h="26144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14/0,12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8741786,02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4913057,87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56,2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07224"/>
                  </a:ext>
                </a:extLst>
              </a:tr>
              <a:tr h="261442">
                <a:tc gridSpan="8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9796688"/>
                  </a:ext>
                </a:extLst>
              </a:tr>
              <a:tr h="261442"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по целевым группам</a:t>
                      </a:r>
                    </a:p>
                  </a:txBody>
                  <a:tcPr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1300/10,6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28021710,02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20788649,43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74,2</a:t>
                      </a: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FFFF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718665"/>
                  </a:ext>
                </a:extLst>
              </a:tr>
            </a:tbl>
          </a:graphicData>
        </a:graphic>
      </p:graphicFrame>
      <p:pic>
        <p:nvPicPr>
          <p:cNvPr id="11" name="Рисунок 10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D1898DC2-2B8F-CD59-5C4A-E56E8FF66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151" y="4326002"/>
            <a:ext cx="1603521" cy="87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32701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CA242B5-91DB-D4A4-B587-F65D91566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0E09DA-70D6-2B7F-5D40-DC6070ED7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2" y="101935"/>
            <a:ext cx="2875065" cy="17268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F37A3B-617C-7307-F37A-73E1A70D630D}"/>
              </a:ext>
            </a:extLst>
          </p:cNvPr>
          <p:cNvSpPr txBox="1"/>
          <p:nvPr/>
        </p:nvSpPr>
        <p:spPr>
          <a:xfrm>
            <a:off x="3182398" y="157454"/>
            <a:ext cx="845295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инициативного бюджетирования «Твой проект» - инициируемый жителями муниципального образования общественно значимый проект по строительству (реконструкции), ремонту и благоустройству объекта инфраструктуры муниципальной собственности, определенный населением в качестве приоритетного, направленный на улучшение качества жизни населения.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инфраструктуры - объекты благоустройства, объекты культуры и объекты, используемые для проведения общественных и культурно-массовых мероприятий, объекты уличного освещения, автомобильные дороги и сооружения на них, детские и спортивные объекты, объекты водоснабжения и водоотведения.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конкурс «Твой проект» жителями округа были представлены 6 инициативных проектов. По результатам открытого голосования, победителями определены 2 проекта, набравшие большинство голосов.</a:t>
            </a:r>
          </a:p>
          <a:p>
            <a:pPr algn="just"/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A30A6A-2E88-79D9-7926-E6AD97A5291F}"/>
              </a:ext>
            </a:extLst>
          </p:cNvPr>
          <p:cNvSpPr txBox="1"/>
          <p:nvPr/>
        </p:nvSpPr>
        <p:spPr>
          <a:xfrm>
            <a:off x="287323" y="1986255"/>
            <a:ext cx="3462556" cy="19662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11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Спортивный комплекс "</a:t>
            </a:r>
            <a:r>
              <a:rPr lang="ru-RU" sz="11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ЗОЖник</a:t>
            </a:r>
            <a:r>
              <a:rPr lang="ru-RU" sz="11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ПОДДЕРЖАЛО ПРОЕКТ</a:t>
            </a:r>
            <a:r>
              <a:rPr lang="ru-RU" sz="1000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2703 человека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ДАТА РЕАЛИЗАЦИИ -</a:t>
            </a:r>
            <a:r>
              <a:rPr lang="ru-RU" sz="1000" cap="all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22.11.2022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МЕСТО РЕАЛИЗАЦИИ -</a:t>
            </a:r>
            <a:r>
              <a:rPr lang="ru-RU" sz="1000" cap="all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Гродеково, </a:t>
            </a:r>
            <a:r>
              <a:rPr lang="ru-RU" sz="10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ул.Озерная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СФЕРА -</a:t>
            </a:r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детские и спортивные объекты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БЛАГОПОЛУЧАТЕЛИ -</a:t>
            </a:r>
            <a:r>
              <a:rPr lang="ru-RU" sz="1000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молодежь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КУРАТОР</a:t>
            </a:r>
            <a:r>
              <a:rPr lang="ru-RU" sz="1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Дубовцев Иван Владимирович (84236291494) (администрация АМО)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948B64F-AED1-3918-3AF1-049F168CDB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9879" y="2070308"/>
            <a:ext cx="2011854" cy="155072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912AD1F-316B-099F-B7BF-91BBA96190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2699" y="3654930"/>
            <a:ext cx="2316681" cy="15729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2BA53D-BEF7-A942-39F2-684CDD26972F}"/>
              </a:ext>
            </a:extLst>
          </p:cNvPr>
          <p:cNvSpPr txBox="1"/>
          <p:nvPr/>
        </p:nvSpPr>
        <p:spPr>
          <a:xfrm>
            <a:off x="178649" y="3977854"/>
            <a:ext cx="3462556" cy="2244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Работы по установке спортивной площадки выполнены ООО Дальневосточный экипировочный центр «Атлант».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Подготовка территории.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Установлены ворота футбольные, стойки волейбольные с сеткой, навес, спортивное оборудование, 2 уличных тренажера, баскетбольный щит.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Общая сумма затрат составила - 3014850руб.,</a:t>
            </a: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том числе - - краевой бюджет – 2984701,50 руб.,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местный бюджет 30148,50руб.</a:t>
            </a:r>
            <a:endParaRPr lang="ru-RU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8594F7-7BCB-F6C7-A534-FAB6A867818C}"/>
              </a:ext>
            </a:extLst>
          </p:cNvPr>
          <p:cNvSpPr txBox="1"/>
          <p:nvPr/>
        </p:nvSpPr>
        <p:spPr>
          <a:xfrm>
            <a:off x="6802833" y="1772943"/>
            <a:ext cx="3378666" cy="26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750"/>
              </a:spcBef>
              <a:spcAft>
                <a:spcPts val="750"/>
              </a:spcAft>
            </a:pPr>
            <a:r>
              <a:rPr lang="ru-RU" sz="11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Детская площадка в </a:t>
            </a:r>
            <a:r>
              <a:rPr lang="ru-RU" sz="11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8079861-9799-BE6B-6345-746E55A7AF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3628" y="1892395"/>
            <a:ext cx="1560018" cy="148976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B35B6AD-8993-3561-CE07-2B31DD4000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02838" y="3621037"/>
            <a:ext cx="2233510" cy="151477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AA567AF-420C-12D4-5A9D-8F5528BBA87C}"/>
              </a:ext>
            </a:extLst>
          </p:cNvPr>
          <p:cNvSpPr txBox="1"/>
          <p:nvPr/>
        </p:nvSpPr>
        <p:spPr>
          <a:xfrm>
            <a:off x="5909030" y="2175664"/>
            <a:ext cx="4015145" cy="1914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ПОДДЕРЖАЛО ПРОЕКТ</a:t>
            </a:r>
            <a:r>
              <a:rPr lang="ru-RU" sz="1000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- 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2089 человек</a:t>
            </a:r>
            <a:endParaRPr lang="ru-RU" sz="1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ДАТА РЕАЛИЗАЦИИ -</a:t>
            </a:r>
            <a:r>
              <a:rPr lang="ru-RU" sz="1000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07.09.2022</a:t>
            </a:r>
            <a:endParaRPr lang="ru-RU" sz="1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МЕСТО РЕАЛИЗАЦИИ -</a:t>
            </a:r>
            <a:r>
              <a:rPr lang="ru-RU" sz="1000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0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Чернышевка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ул.Советская</a:t>
            </a:r>
            <a:endParaRPr lang="ru-RU" sz="1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СФЕРА -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детские и спортивные объекты</a:t>
            </a:r>
            <a:endParaRPr lang="ru-RU" sz="1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ОСНОВНЫЕ БЛАГОПОЛУЧАТЕЛИ -</a:t>
            </a:r>
            <a:r>
              <a:rPr lang="ru-RU" sz="1000" i="1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дети школьного и дошкольного возраста</a:t>
            </a:r>
            <a:endParaRPr lang="ru-RU" sz="1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i="1" cap="all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КУРАТОР</a:t>
            </a:r>
            <a:r>
              <a:rPr lang="ru-RU" sz="10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-Дубовцев Иван Владимирович (84236291494) (администрация АМО)</a:t>
            </a:r>
            <a:endParaRPr lang="ru-RU" sz="10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5B565CB-A885-45B4-D513-014304805D0C}"/>
              </a:ext>
            </a:extLst>
          </p:cNvPr>
          <p:cNvSpPr txBox="1"/>
          <p:nvPr/>
        </p:nvSpPr>
        <p:spPr>
          <a:xfrm>
            <a:off x="5979671" y="4130429"/>
            <a:ext cx="3499889" cy="1976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Работы по установке спортивной площадки выполнены ООО Дальневосточный экипировочный центр «Атлант».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Подготовка территории.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Установлены детские карусели, качели, песочница, стол теннисный, игровой комплекс, стол со скамьями, игровой лаз, урна.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Общая сумма затрат составила 3021278,40руб., в том числе  - краевой бюджет – 2991065,62 руб.,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местный бюджет 30212,78руб.</a:t>
            </a:r>
            <a:endParaRPr lang="ru-RU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F80CA83-798B-FB8E-194D-C67D70603E8D}"/>
              </a:ext>
            </a:extLst>
          </p:cNvPr>
          <p:cNvSpPr txBox="1"/>
          <p:nvPr/>
        </p:nvSpPr>
        <p:spPr>
          <a:xfrm>
            <a:off x="4531790" y="3345643"/>
            <a:ext cx="3273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AA14013-0558-E9BC-DC68-DA34812B0EFB}"/>
              </a:ext>
            </a:extLst>
          </p:cNvPr>
          <p:cNvSpPr txBox="1"/>
          <p:nvPr/>
        </p:nvSpPr>
        <p:spPr>
          <a:xfrm>
            <a:off x="4471319" y="5227834"/>
            <a:ext cx="5261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52EC03-6261-6E4D-0A52-9AAC6673FF84}"/>
              </a:ext>
            </a:extLst>
          </p:cNvPr>
          <p:cNvSpPr txBox="1"/>
          <p:nvPr/>
        </p:nvSpPr>
        <p:spPr>
          <a:xfrm>
            <a:off x="10689970" y="3298194"/>
            <a:ext cx="32733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F9D05D-2AFD-3D88-8DD9-AF61D85938AD}"/>
              </a:ext>
            </a:extLst>
          </p:cNvPr>
          <p:cNvSpPr txBox="1"/>
          <p:nvPr/>
        </p:nvSpPr>
        <p:spPr>
          <a:xfrm>
            <a:off x="10561924" y="5093809"/>
            <a:ext cx="5261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</a:p>
        </p:txBody>
      </p:sp>
    </p:spTree>
    <p:extLst>
      <p:ext uri="{BB962C8B-B14F-4D97-AF65-F5344CB8AC3E}">
        <p14:creationId xmlns:p14="http://schemas.microsoft.com/office/powerpoint/2010/main" val="28068365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14B210C-E35B-A933-2456-CAB9FD5FA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6D2E234-8555-C2A7-E97C-9AE57D7EF82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232" t="12334" r="15241" b="14638"/>
          <a:stretch/>
        </p:blipFill>
        <p:spPr>
          <a:xfrm>
            <a:off x="2608906" y="743315"/>
            <a:ext cx="2574015" cy="26089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FBA4BF-1FB8-9112-33A4-E2E3405A33F6}"/>
              </a:ext>
            </a:extLst>
          </p:cNvPr>
          <p:cNvSpPr txBox="1"/>
          <p:nvPr/>
        </p:nvSpPr>
        <p:spPr>
          <a:xfrm>
            <a:off x="2187429" y="0"/>
            <a:ext cx="67132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– значимые проекты, реализованные в 2022 году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64CF100-648A-1EF6-DA94-7DEB2ED1D4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056" y="662255"/>
            <a:ext cx="2097154" cy="139738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2EB9894-76E7-1EF4-98E3-3EA28B44C3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56" y="2197894"/>
            <a:ext cx="2287113" cy="128611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FF15A6A-B061-78B2-31D7-08D21FEB4EB7}"/>
              </a:ext>
            </a:extLst>
          </p:cNvPr>
          <p:cNvSpPr txBox="1"/>
          <p:nvPr/>
        </p:nvSpPr>
        <p:spPr>
          <a:xfrm>
            <a:off x="542749" y="270645"/>
            <a:ext cx="444415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Благоустройство территории МБОУ средняя школа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с.Анучино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ул. Лазо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371F2F-8E92-3F02-6B1E-EAD6094B97DE}"/>
              </a:ext>
            </a:extLst>
          </p:cNvPr>
          <p:cNvSpPr txBox="1"/>
          <p:nvPr/>
        </p:nvSpPr>
        <p:spPr>
          <a:xfrm>
            <a:off x="89056" y="3524698"/>
            <a:ext cx="50397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«Фриз БК» 04.03.2022г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29.05.2022г по 01.08.2022г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7849254,25 руб. (местный бюджет).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работы: общестроительные (планировка территории, отсыпка, покрытие площадки и дорожек, озеленение, ограждение территории, установка скамеек и урн), система электроснабжения (освещение территории).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2F6B167-A248-78E9-9831-2413FC4E0A3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1771" t="33987" r="13658" b="40799"/>
          <a:stretch/>
        </p:blipFill>
        <p:spPr>
          <a:xfrm>
            <a:off x="8459067" y="833750"/>
            <a:ext cx="2807703" cy="136414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F55D535-4747-30E9-5A07-34C305BC87C4}"/>
              </a:ext>
            </a:extLst>
          </p:cNvPr>
          <p:cNvSpPr txBox="1"/>
          <p:nvPr/>
        </p:nvSpPr>
        <p:spPr>
          <a:xfrm>
            <a:off x="7063246" y="312428"/>
            <a:ext cx="50266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Спортивная  площадка для экстремальных видов спорта (скейт-парк) на территории средней школы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с.Анучино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ул.Лазо</a:t>
            </a: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4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203423D-BDAC-9DE2-3CA1-46148A8F16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5180" y="858326"/>
            <a:ext cx="1716253" cy="128611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19C6D317-C259-DA08-A053-B9BF899583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37857" y="2261977"/>
            <a:ext cx="2436296" cy="137000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4129ED0-6AA5-2970-7A90-F836E051EF9A}"/>
              </a:ext>
            </a:extLst>
          </p:cNvPr>
          <p:cNvSpPr txBox="1"/>
          <p:nvPr/>
        </p:nvSpPr>
        <p:spPr>
          <a:xfrm>
            <a:off x="6006518" y="2259448"/>
            <a:ext cx="337237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«Вектор» 26.04.2022г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01.06.2022г по 14.07.2022г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1960971,60 руб., в том числе: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бюджет – 1902142,45 руб.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 – 58829,15 руб.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работы: устройство основания площадки.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1F2F1A0-2343-4E47-E0FC-F7684A592F76}"/>
              </a:ext>
            </a:extLst>
          </p:cNvPr>
          <p:cNvSpPr txBox="1"/>
          <p:nvPr/>
        </p:nvSpPr>
        <p:spPr>
          <a:xfrm>
            <a:off x="5949620" y="3631978"/>
            <a:ext cx="615332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Оборудование для площадки – контракт заключен с ИП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Мишунин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М.В.  Срок исполнения с 14.06.2022г по 31.10.2022г.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3005410 руб., в том числе: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краевой бюджет – 2098764,40 руб.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 – 906645,60 руб.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Установлено следующее оборудование – разгонка,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фанбокс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книжка, плаза, рампа,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рейл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гранд бокс,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кинковой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бокс, барьер, кикер,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мэнуал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бокс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36F5B51-0504-E3A3-EDCC-74C03CD9CB4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042" y="4980367"/>
            <a:ext cx="2571083" cy="170736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6E445F5-99E5-937C-DA7B-28453B9C0417}"/>
              </a:ext>
            </a:extLst>
          </p:cNvPr>
          <p:cNvSpPr txBox="1"/>
          <p:nvPr/>
        </p:nvSpPr>
        <p:spPr>
          <a:xfrm>
            <a:off x="4114692" y="4829652"/>
            <a:ext cx="444415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Устройство контейнерных площадок для сбора ТКО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5AB99DE-5357-4B5D-6F75-CEDB735DD92A}"/>
              </a:ext>
            </a:extLst>
          </p:cNvPr>
          <p:cNvSpPr txBox="1"/>
          <p:nvPr/>
        </p:nvSpPr>
        <p:spPr>
          <a:xfrm>
            <a:off x="3101732" y="5191639"/>
            <a:ext cx="46580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«Вектор»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26.06.2022г по 15.07.2022г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480124,82руб. (местный бюджет).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работы: обустроены 8 контейнерных площадок в селах: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Анучино,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ул.Набережная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 ул.50 лет ВЛКСМ 42;</a:t>
            </a:r>
          </a:p>
          <a:p>
            <a:pPr marL="171450" indent="-171450" algn="just">
              <a:buFontTx/>
              <a:buChar char="-"/>
            </a:pP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Таежка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ул.Садовая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 и 28;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Муравейка,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ул.Заводская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ул.Меховских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ул.Ф.Нестеренко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1;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Пухово, перекресток Беговая - Луговая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5C249A2-4B5A-A0AA-128F-D53A45B9B00E}"/>
              </a:ext>
            </a:extLst>
          </p:cNvPr>
          <p:cNvSpPr txBox="1"/>
          <p:nvPr/>
        </p:nvSpPr>
        <p:spPr>
          <a:xfrm>
            <a:off x="7759817" y="5191639"/>
            <a:ext cx="43192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Приобретены контейнеры в количестве 33 штуки.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ИП Конюшенко О.А.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20.07.2022г по 31.10.2022г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352439,89руб. (местный бюджет).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CA91E907-F5D1-13DE-216C-55B2F0961DD0}"/>
              </a:ext>
            </a:extLst>
          </p:cNvPr>
          <p:cNvSpPr/>
          <p:nvPr/>
        </p:nvSpPr>
        <p:spPr>
          <a:xfrm>
            <a:off x="2813108" y="1510018"/>
            <a:ext cx="1691780" cy="1115736"/>
          </a:xfrm>
          <a:prstGeom prst="ellipse">
            <a:avLst/>
          </a:prstGeom>
          <a:noFill/>
          <a:ln>
            <a:solidFill>
              <a:srgbClr val="FC0C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4827C54E-5CE1-6EBE-D6C4-6D4F7C4E27E4}"/>
              </a:ext>
            </a:extLst>
          </p:cNvPr>
          <p:cNvSpPr/>
          <p:nvPr/>
        </p:nvSpPr>
        <p:spPr>
          <a:xfrm>
            <a:off x="10004026" y="858326"/>
            <a:ext cx="1424246" cy="1201313"/>
          </a:xfrm>
          <a:prstGeom prst="ellipse">
            <a:avLst/>
          </a:prstGeom>
          <a:noFill/>
          <a:ln>
            <a:solidFill>
              <a:srgbClr val="FC0C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75472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3FFBE84-528E-52CA-FA34-C83885965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A431DD-2393-4A43-15E0-9EFC21C879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337" t="41447" r="24668" b="14149"/>
          <a:stretch/>
        </p:blipFill>
        <p:spPr>
          <a:xfrm>
            <a:off x="2569105" y="563085"/>
            <a:ext cx="2432808" cy="20720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024A862-EF91-6A5E-2942-D86708DC2423}"/>
              </a:ext>
            </a:extLst>
          </p:cNvPr>
          <p:cNvSpPr txBox="1"/>
          <p:nvPr/>
        </p:nvSpPr>
        <p:spPr>
          <a:xfrm>
            <a:off x="593083" y="125834"/>
            <a:ext cx="444415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Виноградовский филиал МБОУ средняя школа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с.Анучино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4B45EC-CCCD-3A25-9E17-5AE19B63B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36" y="613079"/>
            <a:ext cx="1632363" cy="108935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3B15EFE-2F2C-D4D4-693F-C57DFD93AE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689" y="1815933"/>
            <a:ext cx="2153727" cy="1397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1D4CC3-B892-772D-A3AA-EEDC68CFFEB5}"/>
              </a:ext>
            </a:extLst>
          </p:cNvPr>
          <p:cNvSpPr txBox="1"/>
          <p:nvPr/>
        </p:nvSpPr>
        <p:spPr>
          <a:xfrm>
            <a:off x="147779" y="3288121"/>
            <a:ext cx="50397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спортивного зала школы с. Виноградовка, </a:t>
            </a:r>
            <a:r>
              <a:rPr lang="ru-RU" sz="1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ул.Арсеньева</a:t>
            </a:r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1а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ИП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Мазильников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Ф.Е.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29.05.2022г по 01.08.2022г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1523887,30 руб., в том числе: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бюджет – 1478170,68 руб.;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 – 45716,62 руб.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работы: демонтажные, электромонтажные, внутренняя отделка помещений, монтаж системы видеонаблюдения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211F281-E563-F488-E48A-F8304FEF5B5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22316" b="6236"/>
          <a:stretch/>
        </p:blipFill>
        <p:spPr>
          <a:xfrm>
            <a:off x="6353953" y="176170"/>
            <a:ext cx="1672272" cy="19916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6409092-772A-FF43-7834-888FE6262E06}"/>
              </a:ext>
            </a:extLst>
          </p:cNvPr>
          <p:cNvSpPr txBox="1"/>
          <p:nvPr/>
        </p:nvSpPr>
        <p:spPr>
          <a:xfrm>
            <a:off x="8026225" y="159393"/>
            <a:ext cx="414529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Ремонт и очистка общественных колодцев.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0787A0D-AF4E-F799-0E86-ECE8F46F19DB}"/>
              </a:ext>
            </a:extLst>
          </p:cNvPr>
          <p:cNvSpPr txBox="1"/>
          <p:nvPr/>
        </p:nvSpPr>
        <p:spPr>
          <a:xfrm>
            <a:off x="8118809" y="437780"/>
            <a:ext cx="386550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ИП Демин И.Ю.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08.07.2022г по 30.09.2022г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1191734,94 руб.(местный бюджет )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Отремонтированы 8 колодцев в следующих селах: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Анучино, ул.50 лет ВЛКСМ 31;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Пухово,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ул.Беговая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27,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ул.Школьная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39;</a:t>
            </a:r>
          </a:p>
          <a:p>
            <a:pPr marL="171450" indent="-171450">
              <a:buFontTx/>
              <a:buChar char="-"/>
            </a:pP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Таежка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ул.Советская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13;</a:t>
            </a:r>
          </a:p>
          <a:p>
            <a:pPr marL="171450" indent="-171450">
              <a:buFontTx/>
              <a:buChar char="-"/>
            </a:pP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Тихоречное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ул.56 км;</a:t>
            </a:r>
          </a:p>
          <a:p>
            <a:pPr marL="171450" indent="-171450">
              <a:buFontTx/>
              <a:buChar char="-"/>
            </a:pP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Чернышевка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Садовая 7;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Смольное,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ул.Центральная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6-11;</a:t>
            </a:r>
          </a:p>
          <a:p>
            <a:pPr marL="171450" indent="-171450">
              <a:buFontTx/>
              <a:buChar char="-"/>
            </a:pP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Старогордеевка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ул.Ленинская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A3A5C43-5936-307E-9F8B-8E444ABE0F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7445" y="2794794"/>
            <a:ext cx="2434154" cy="168941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1B1A451-B55D-5031-B5A3-69419BCEB5CC}"/>
              </a:ext>
            </a:extLst>
          </p:cNvPr>
          <p:cNvSpPr txBox="1"/>
          <p:nvPr/>
        </p:nvSpPr>
        <p:spPr>
          <a:xfrm>
            <a:off x="8472880" y="2794794"/>
            <a:ext cx="351143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Установка светофорных объектов, обустройство пешеходных переходов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3DAE72B-48FF-309B-E0E7-1E667249FEFA}"/>
              </a:ext>
            </a:extLst>
          </p:cNvPr>
          <p:cNvSpPr txBox="1"/>
          <p:nvPr/>
        </p:nvSpPr>
        <p:spPr>
          <a:xfrm>
            <a:off x="8221599" y="3212983"/>
            <a:ext cx="38655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ИП Нелюбин А.В.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27.05.2022г по 31.11.2022г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1919248,86 руб.(местный бюджет )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Отремонтированы 8 колодцев в следующих селах: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Установлено 5 светофорных объектов с сопутствующими знаками</a:t>
            </a:r>
          </a:p>
          <a:p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ул.Лазо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ул.100 лет Анучино,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ул.Банивура</a:t>
            </a: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15C771E-E102-E2F1-35E8-FD20FFA6B1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171" y="5061580"/>
            <a:ext cx="1766587" cy="117349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A886BFB-2B35-AAE5-C337-A769D1FE4A3E}"/>
              </a:ext>
            </a:extLst>
          </p:cNvPr>
          <p:cNvSpPr txBox="1"/>
          <p:nvPr/>
        </p:nvSpPr>
        <p:spPr>
          <a:xfrm>
            <a:off x="2842522" y="4962575"/>
            <a:ext cx="351143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Многоквартирные жилые дома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E15D38-C85C-527A-AD98-33DCAF092C2A}"/>
              </a:ext>
            </a:extLst>
          </p:cNvPr>
          <p:cNvSpPr txBox="1"/>
          <p:nvPr/>
        </p:nvSpPr>
        <p:spPr>
          <a:xfrm>
            <a:off x="2778476" y="5213032"/>
            <a:ext cx="50397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ремонт помещений квартир специализированного жилого фонда </a:t>
            </a:r>
            <a:r>
              <a:rPr lang="ru-RU" sz="1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ул.Шевченко</a:t>
            </a:r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д.35а, 35б, 35в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ИП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Мазильников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Ф.Е.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14.11.2022г по 12.12.2022г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3888627,97руб. (краевой бюджет)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77BB663-C539-05EE-B3BA-325B7E29188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94133" y="5018668"/>
            <a:ext cx="2111091" cy="1404504"/>
          </a:xfrm>
          <a:prstGeom prst="rect">
            <a:avLst/>
          </a:prstGeom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42FE2673-2092-4B6B-7D24-2B700D823B90}"/>
              </a:ext>
            </a:extLst>
          </p:cNvPr>
          <p:cNvSpPr/>
          <p:nvPr/>
        </p:nvSpPr>
        <p:spPr>
          <a:xfrm>
            <a:off x="3263258" y="595938"/>
            <a:ext cx="1424246" cy="1106500"/>
          </a:xfrm>
          <a:prstGeom prst="ellipse">
            <a:avLst/>
          </a:prstGeom>
          <a:noFill/>
          <a:ln>
            <a:solidFill>
              <a:srgbClr val="FC0C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93556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095156-C3FB-3BAB-4DD9-F4C0C942B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30D4EF-DC3E-F74D-B719-4739BC99F7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667" t="47778" r="31962" b="16595"/>
          <a:stretch/>
        </p:blipFill>
        <p:spPr>
          <a:xfrm>
            <a:off x="2421141" y="446352"/>
            <a:ext cx="2281805" cy="271845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5551DD7-F584-91B4-DEA2-D823826C72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679" y="446352"/>
            <a:ext cx="1766587" cy="117167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5A7DCB-89AD-D6D1-D04A-019D39D399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599" y="1737002"/>
            <a:ext cx="2186517" cy="14278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F294532-B77E-26B3-91E9-82FFD7501FC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909" y="446352"/>
            <a:ext cx="1794172" cy="26072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274DCFD-6DD3-A905-8DA8-5AEDD3C4D279}"/>
              </a:ext>
            </a:extLst>
          </p:cNvPr>
          <p:cNvSpPr txBox="1"/>
          <p:nvPr/>
        </p:nvSpPr>
        <p:spPr>
          <a:xfrm>
            <a:off x="802808" y="75710"/>
            <a:ext cx="444415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Дом культуры </a:t>
            </a:r>
            <a:r>
              <a:rPr kumimoji="0" lang="ru-RU" sz="11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с.Анучино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51F59A-C4BA-D357-3F62-D1901AEB9F64}"/>
              </a:ext>
            </a:extLst>
          </p:cNvPr>
          <p:cNvSpPr txBox="1"/>
          <p:nvPr/>
        </p:nvSpPr>
        <p:spPr>
          <a:xfrm>
            <a:off x="1042192" y="3180275"/>
            <a:ext cx="5039701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здания Дома культуры с. Анучино, </a:t>
            </a:r>
            <a:r>
              <a:rPr lang="ru-RU" sz="1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ул.Лазо</a:t>
            </a:r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4а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«Стройсервис»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01.04.2022г по 30.11.2022г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16562269,50руб., в том числе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бюджет – 16026952,80 руб.;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 – 535316,70 руб.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работы: ремонт системы отопления, электроснабжения, водоснабжения и водоотведения, индивидуальный тепловой пункт, архитектурные решения (демонтаж пола, деревянных лестниц, дверных блоков, отделка стен, устройство полов, подвесной потолок,  монтаж дверных блоков, установка сантехники, устройство сцены).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Приобретены театральные кресла в зрительный зал.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«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Примф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Лес»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02.08.2022г по 31.08.2022г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1307277,98 руб., в том числе: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бюджет – 1268059,64 руб.;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 – 39218,34 руб.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2A1917E-AA20-E044-07C9-F930C7B50EB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1066" t="47777" r="32581" b="10021"/>
          <a:stretch/>
        </p:blipFill>
        <p:spPr>
          <a:xfrm>
            <a:off x="7163314" y="822053"/>
            <a:ext cx="2281805" cy="209058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597AF6D-8B8A-DB32-B114-DBD1F94CED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16283" y="838735"/>
            <a:ext cx="2004552" cy="155859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4DDCEF8-315C-E074-C04A-941E7FF6AD6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751" y="3053593"/>
            <a:ext cx="1973632" cy="28363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2E0AF57-B81F-EC05-9AD6-F9A7B9C407A5}"/>
              </a:ext>
            </a:extLst>
          </p:cNvPr>
          <p:cNvSpPr txBox="1"/>
          <p:nvPr/>
        </p:nvSpPr>
        <p:spPr>
          <a:xfrm>
            <a:off x="6884751" y="184742"/>
            <a:ext cx="505257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Памятник  воинам – землякам, погибшим на фронтах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Великой Отечественной войны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7F5C37-CF7B-66AF-AD05-D3F51AE36A6B}"/>
              </a:ext>
            </a:extLst>
          </p:cNvPr>
          <p:cNvSpPr txBox="1"/>
          <p:nvPr/>
        </p:nvSpPr>
        <p:spPr>
          <a:xfrm>
            <a:off x="9080905" y="3027641"/>
            <a:ext cx="299957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работ по сохранению объекта культурного наследия регионального значения </a:t>
            </a:r>
          </a:p>
          <a:p>
            <a:pPr algn="ctr"/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Анучино, </a:t>
            </a:r>
            <a:r>
              <a:rPr lang="ru-RU" sz="1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ул.Лазо</a:t>
            </a:r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4а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«ВСК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Технострой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10.05.2022г по 30.11.2022г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6435212,60руб., в том числе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бюджет – 6242156,22 руб.;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 – 193056,38 руб.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работы: демонтаж покрытий основания, устройство покрытий из плит, покраска фасадов, устройство асфальтобетонных покрытий, дорожек и тротуаров, благоустройство и озеленение территорий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D0DFB0A7-0EC4-8F96-F1EF-74A7E2463913}"/>
              </a:ext>
            </a:extLst>
          </p:cNvPr>
          <p:cNvSpPr/>
          <p:nvPr/>
        </p:nvSpPr>
        <p:spPr>
          <a:xfrm>
            <a:off x="2364116" y="579960"/>
            <a:ext cx="1424246" cy="1157041"/>
          </a:xfrm>
          <a:prstGeom prst="ellipse">
            <a:avLst/>
          </a:prstGeom>
          <a:noFill/>
          <a:ln>
            <a:solidFill>
              <a:srgbClr val="FC0C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93FE43E-5868-B06B-5B99-46B95714C7F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65435" y="1867345"/>
            <a:ext cx="1438781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6697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1190847-37DA-DC10-E37A-63BEFEF4E9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2418195-C7B7-4AC8-50C2-05685ED75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002" y="380936"/>
            <a:ext cx="1526727" cy="199159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4E72B31-B200-E3D7-A7BE-4127EEAF24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3418" y="365671"/>
            <a:ext cx="1461126" cy="206497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4AD910-3C73-754E-9E9B-992804330E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093" b="8590"/>
          <a:stretch/>
        </p:blipFill>
        <p:spPr>
          <a:xfrm>
            <a:off x="1998765" y="380936"/>
            <a:ext cx="1774617" cy="20649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53A607-FD7F-963D-B424-B09809603C1E}"/>
              </a:ext>
            </a:extLst>
          </p:cNvPr>
          <p:cNvSpPr txBox="1"/>
          <p:nvPr/>
        </p:nvSpPr>
        <p:spPr>
          <a:xfrm>
            <a:off x="534284" y="132851"/>
            <a:ext cx="50525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Устройство уличного освещения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4F1ABB-B970-2E8E-E19C-E81C742CD0AD}"/>
              </a:ext>
            </a:extLst>
          </p:cNvPr>
          <p:cNvSpPr txBox="1"/>
          <p:nvPr/>
        </p:nvSpPr>
        <p:spPr>
          <a:xfrm>
            <a:off x="207130" y="2453988"/>
            <a:ext cx="518604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«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Владторгконсалт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16.05.2022г по 07.07.2022г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929248,37 руб.(местный бюджет )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работы по устройству уличного освещения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Партизанская – Первомайская,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ул.Лермонтова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ул.Садовая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ул.Советская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ул.Солнечная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F6CA10-62D5-5A3C-3376-7F22264954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4930" y="538748"/>
            <a:ext cx="2783341" cy="20649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561290-794B-2B96-E2B3-EB223FA776E8}"/>
              </a:ext>
            </a:extLst>
          </p:cNvPr>
          <p:cNvSpPr txBox="1"/>
          <p:nvPr/>
        </p:nvSpPr>
        <p:spPr>
          <a:xfrm>
            <a:off x="6363142" y="174751"/>
            <a:ext cx="50525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Детская площадка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1FA3D0-2C1E-3B48-6930-72A7E670E076}"/>
              </a:ext>
            </a:extLst>
          </p:cNvPr>
          <p:cNvSpPr txBox="1"/>
          <p:nvPr/>
        </p:nvSpPr>
        <p:spPr>
          <a:xfrm>
            <a:off x="8889427" y="436361"/>
            <a:ext cx="30840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детской площадки </a:t>
            </a:r>
            <a:r>
              <a:rPr lang="ru-RU" sz="1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с.Смольное</a:t>
            </a:r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ул.Угловая</a:t>
            </a:r>
            <a:endParaRPr lang="ru-RU" sz="10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Дальневосточный экипировочный центр «Атлант»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05.05.2022г по 31.08.2022г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1430492,40 руб., в том числе: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бюджет – 852214,15 руб.;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 – 578278,25 руб.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работы: обустройство площадки, установлено следующее оборудование - игровой комплекс (башня с тремя горками, турник),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качеля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балансир, качели двойные, спортивный комплекс, скамейка, урна.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CCF64B1-F1B8-8DCF-9DB4-CC20983516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977" y="3434092"/>
            <a:ext cx="2390474" cy="175277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E4E995B-94C9-CCAE-0A8D-E8A777D50E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002" y="5234593"/>
            <a:ext cx="2179927" cy="145284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88A75AD-31C6-4F9F-957C-5F2AC66DDB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20025" y="5186869"/>
            <a:ext cx="2019713" cy="145284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46A5AC8-E842-0725-F41F-E9476A9DCF5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3622" y="3428999"/>
            <a:ext cx="2076116" cy="138471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3072E36-E1F2-93A9-FBD7-BC6398B8FDA7}"/>
              </a:ext>
            </a:extLst>
          </p:cNvPr>
          <p:cNvSpPr txBox="1"/>
          <p:nvPr/>
        </p:nvSpPr>
        <p:spPr>
          <a:xfrm>
            <a:off x="3329119" y="3397224"/>
            <a:ext cx="50525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Ремонт автомобильных дорог общего пользования местного значения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B02A2D-F9ED-93A7-7867-1ED653713434}"/>
              </a:ext>
            </a:extLst>
          </p:cNvPr>
          <p:cNvSpPr txBox="1"/>
          <p:nvPr/>
        </p:nvSpPr>
        <p:spPr>
          <a:xfrm>
            <a:off x="2733892" y="3886552"/>
            <a:ext cx="663416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автомобильных дорог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ИП Стрижков А.Ю.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14.06.2022г по 30.11.2022г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6299498,90руб. (местный бюджет)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Отремонтировано 4193пм в селах – Анучино,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ул.Гагарина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Таежка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ул.Советская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Тихоречное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ул.Каменка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Корниловка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ул.Зеленая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Чернышевка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ул.Пушкинская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асфальтобетонного покрытия.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ООО «Фриз БК»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16.05.2022г по 15.08.2022г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30554550,54руб., в том числе: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бюджет – 20000000 руб.;</a:t>
            </a:r>
          </a:p>
          <a:p>
            <a:pPr marL="171450" indent="-171450" algn="just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 – 10554550,54 руб.</a:t>
            </a:r>
          </a:p>
          <a:p>
            <a:pPr algn="just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Отремонтировано 5422пм в селе Анучино (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ул.Петровского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Гагарина (от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ул.Петровского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ул.Степная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ул. 70лет Октября (от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ул.Петровского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ул.Степная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ул. 50лет ВЛКСМ (от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ул.Лазо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ул.Петровского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ул.Лазо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6193732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063A9E8-4529-EF9E-C763-08D50658F4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BAC2DB-504C-64EC-9706-97D36B3A9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9816" y="517622"/>
            <a:ext cx="2523153" cy="167346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A1AD630-E1F3-AF94-32A7-712B17D6CA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580" t="41447" r="26181" b="41794"/>
          <a:stretch/>
        </p:blipFill>
        <p:spPr>
          <a:xfrm>
            <a:off x="755007" y="2407641"/>
            <a:ext cx="1979803" cy="114929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D8D1718-5F93-1B9F-AE3F-E714716BB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478" y="690900"/>
            <a:ext cx="2198860" cy="14369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EF578A-734F-3F23-292F-B4392239B7A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631" t="45240" r="30585" b="39469"/>
          <a:stretch/>
        </p:blipFill>
        <p:spPr>
          <a:xfrm>
            <a:off x="6684401" y="2462156"/>
            <a:ext cx="2592199" cy="13212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C138B8-F876-5B75-7CF3-2FF2691B9E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373" y="2407641"/>
            <a:ext cx="2721829" cy="172846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5FD0B25-A3D3-D93E-C158-714A6E9270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8579" y="678602"/>
            <a:ext cx="2382473" cy="135150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BB50E6D-BDE3-979D-ED5E-80FC782F1124}"/>
              </a:ext>
            </a:extLst>
          </p:cNvPr>
          <p:cNvSpPr txBox="1"/>
          <p:nvPr/>
        </p:nvSpPr>
        <p:spPr>
          <a:xfrm>
            <a:off x="3009036" y="85574"/>
            <a:ext cx="50525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Благоустройство дворовых территорий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C4B3DC-088D-4597-1608-9100FB7F8C50}"/>
              </a:ext>
            </a:extLst>
          </p:cNvPr>
          <p:cNvSpPr txBox="1"/>
          <p:nvPr/>
        </p:nvSpPr>
        <p:spPr>
          <a:xfrm>
            <a:off x="1400962" y="4352654"/>
            <a:ext cx="79443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дворовых территорий многоквартирных домов с. Анучино ул. Ленинская 54 и </a:t>
            </a:r>
            <a:r>
              <a:rPr lang="ru-RU" sz="1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ул.Банивура</a:t>
            </a:r>
            <a:r>
              <a:rPr lang="ru-RU" sz="1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13а и 15а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 заключен с ИП Григорян Д.В.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 исполнения – с 01.04.2022г по 31.08.2022г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Стоимость контракта – 3354456,04руб., в том числе: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бюджет – 3253822,36руб.,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местный бюджет – 100633,68руб.</a:t>
            </a:r>
          </a:p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Выполнены следующие работы – планировка и обустройство площадки, асфальтирование, установка урн и скамеек, устройство освещения.)</a:t>
            </a: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C1534E8-7B19-C530-B304-3D344E07D30D}"/>
              </a:ext>
            </a:extLst>
          </p:cNvPr>
          <p:cNvSpPr/>
          <p:nvPr/>
        </p:nvSpPr>
        <p:spPr>
          <a:xfrm>
            <a:off x="1011305" y="2514599"/>
            <a:ext cx="1424246" cy="914400"/>
          </a:xfrm>
          <a:prstGeom prst="ellipse">
            <a:avLst/>
          </a:prstGeom>
          <a:noFill/>
          <a:ln>
            <a:solidFill>
              <a:srgbClr val="FC0C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C3B1327F-4917-9AE3-B493-1C7279298790}"/>
              </a:ext>
            </a:extLst>
          </p:cNvPr>
          <p:cNvSpPr/>
          <p:nvPr/>
        </p:nvSpPr>
        <p:spPr>
          <a:xfrm>
            <a:off x="6684400" y="2462156"/>
            <a:ext cx="2592199" cy="1178590"/>
          </a:xfrm>
          <a:prstGeom prst="ellipse">
            <a:avLst/>
          </a:prstGeom>
          <a:noFill/>
          <a:ln>
            <a:solidFill>
              <a:srgbClr val="FC0C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7660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9D36CB6-2E7E-441A-9F6D-8C6B601E3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FFB76B4-0B02-435C-950A-CA7E834289B2}"/>
              </a:ext>
            </a:extLst>
          </p:cNvPr>
          <p:cNvSpPr txBox="1">
            <a:spLocks/>
          </p:cNvSpPr>
          <p:nvPr/>
        </p:nvSpPr>
        <p:spPr>
          <a:xfrm>
            <a:off x="981845" y="381000"/>
            <a:ext cx="10801200" cy="5928320"/>
          </a:xfrm>
          <a:prstGeom prst="rect">
            <a:avLst/>
          </a:prstGeom>
          <a:solidFill>
            <a:srgbClr val="FFCCFF"/>
          </a:solidFill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 за внимание!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информация: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Финансово – экономическое управление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администрации Анучинского муниципального округа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 692300, Приморский край, Анучинский район, 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ул. Лазо 6</a:t>
            </a:r>
          </a:p>
          <a:p>
            <a:pPr algn="ctr">
              <a:lnSpc>
                <a:spcPct val="100000"/>
              </a:lnSpc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работы: понедельник – четверг – с 9.00 до 17.00</a:t>
            </a:r>
          </a:p>
          <a:p>
            <a:pPr algn="ctr">
              <a:lnSpc>
                <a:spcPct val="100000"/>
              </a:lnSpc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пятница – с 9.00 до 16.00</a:t>
            </a:r>
          </a:p>
          <a:p>
            <a:pPr algn="ctr">
              <a:lnSpc>
                <a:spcPct val="100000"/>
              </a:lnSpc>
            </a:pP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Обед: с 13.00 до 14.00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управления – Галина Петровна Бондарь 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телефон: 8(42632) 91-8-70 факс: 8(42362) 97-1-38, 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 электронной почты: </a:t>
            </a:r>
            <a:r>
              <a:rPr lang="ru-RU" sz="27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fin620@</a:t>
            </a:r>
            <a:r>
              <a:rPr lang="en-US" sz="27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list</a:t>
            </a:r>
            <a:r>
              <a:rPr lang="ru-RU" sz="270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.ru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700" dirty="0"/>
            </a:br>
            <a:endParaRPr lang="ru-RU" sz="27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24803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16227</TotalTime>
  <Words>14340</Words>
  <Application>Microsoft Office PowerPoint</Application>
  <PresentationFormat>Широкоэкранный</PresentationFormat>
  <Paragraphs>2481</Paragraphs>
  <Slides>60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60</vt:i4>
      </vt:variant>
    </vt:vector>
  </HeadingPairs>
  <TitlesOfParts>
    <vt:vector size="67" baseType="lpstr">
      <vt:lpstr>Arial</vt:lpstr>
      <vt:lpstr>Arial</vt:lpstr>
      <vt:lpstr>Calibri</vt:lpstr>
      <vt:lpstr>Calibri Light</vt:lpstr>
      <vt:lpstr>Courier New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В. Клыкова</dc:creator>
  <cp:lastModifiedBy>Вера В. Клыкова</cp:lastModifiedBy>
  <cp:revision>561</cp:revision>
  <cp:lastPrinted>2023-02-27T05:42:07Z</cp:lastPrinted>
  <dcterms:created xsi:type="dcterms:W3CDTF">2022-01-19T00:46:29Z</dcterms:created>
  <dcterms:modified xsi:type="dcterms:W3CDTF">2023-03-13T01:40:29Z</dcterms:modified>
</cp:coreProperties>
</file>