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6" r:id="rId4"/>
  </p:sldMasterIdLst>
  <p:notesMasterIdLst>
    <p:notesMasterId r:id="rId24"/>
  </p:notesMasterIdLst>
  <p:handoutMasterIdLst>
    <p:handoutMasterId r:id="rId25"/>
  </p:handoutMasterIdLst>
  <p:sldIdLst>
    <p:sldId id="590" r:id="rId5"/>
    <p:sldId id="608" r:id="rId6"/>
    <p:sldId id="576" r:id="rId7"/>
    <p:sldId id="594" r:id="rId8"/>
    <p:sldId id="592" r:id="rId9"/>
    <p:sldId id="593" r:id="rId10"/>
    <p:sldId id="579" r:id="rId11"/>
    <p:sldId id="266" r:id="rId12"/>
    <p:sldId id="580" r:id="rId13"/>
    <p:sldId id="581" r:id="rId14"/>
    <p:sldId id="271" r:id="rId15"/>
    <p:sldId id="270" r:id="rId16"/>
    <p:sldId id="588" r:id="rId17"/>
    <p:sldId id="595" r:id="rId18"/>
    <p:sldId id="596" r:id="rId19"/>
    <p:sldId id="260" r:id="rId20"/>
    <p:sldId id="586" r:id="rId21"/>
    <p:sldId id="609" r:id="rId22"/>
    <p:sldId id="597" r:id="rId23"/>
  </p:sldIdLst>
  <p:sldSz cx="12192000" cy="6858000"/>
  <p:notesSz cx="6797675" cy="9872663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Автор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6699"/>
    <a:srgbClr val="E9E6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471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906" y="114"/>
      </p:cViewPr>
      <p:guideLst>
        <p:guide orient="horz" pos="33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2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svg"/><Relationship Id="rId1" Type="http://schemas.openxmlformats.org/officeDocument/2006/relationships/image" Target="../media/image34.png"/><Relationship Id="rId6" Type="http://schemas.openxmlformats.org/officeDocument/2006/relationships/image" Target="../media/image39.svg"/><Relationship Id="rId5" Type="http://schemas.openxmlformats.org/officeDocument/2006/relationships/image" Target="../media/image38.png"/><Relationship Id="rId4" Type="http://schemas.openxmlformats.org/officeDocument/2006/relationships/image" Target="../media/image37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svg"/><Relationship Id="rId1" Type="http://schemas.openxmlformats.org/officeDocument/2006/relationships/image" Target="../media/image34.png"/><Relationship Id="rId6" Type="http://schemas.openxmlformats.org/officeDocument/2006/relationships/image" Target="../media/image39.svg"/><Relationship Id="rId5" Type="http://schemas.openxmlformats.org/officeDocument/2006/relationships/image" Target="../media/image38.png"/><Relationship Id="rId4" Type="http://schemas.openxmlformats.org/officeDocument/2006/relationships/image" Target="../media/image3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4FBE3F7-4850-4D1F-A5E3-3F4417F35801}" type="doc">
      <dgm:prSet loTypeId="urn:microsoft.com/office/officeart/2005/8/layout/vList4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B9BBE0A-613B-4560-9BED-78E49B34BCBD}">
      <dgm:prSet phldrT="[Текст]" custT="1"/>
      <dgm:spPr/>
      <dgm:t>
        <a:bodyPr/>
        <a:lstStyle/>
        <a:p>
          <a:r>
            <a:rPr lang="ru-RU" sz="2000" dirty="0">
              <a:solidFill>
                <a:schemeClr val="tx1"/>
              </a:solidFill>
            </a:rPr>
            <a:t>Ядро экономики</a:t>
          </a:r>
        </a:p>
      </dgm:t>
    </dgm:pt>
    <dgm:pt modelId="{5984690D-A06E-487C-B8C7-8C134C8CBFB0}" type="parTrans" cxnId="{D4B3FD53-AF24-427A-AC37-34CCBD1A44D8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025370EA-E6E3-4FA0-802C-B90EA61FB190}" type="sibTrans" cxnId="{D4B3FD53-AF24-427A-AC37-34CCBD1A44D8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1E95B093-D8DC-4845-ADFC-5E66D22549F3}">
      <dgm:prSet phldrT="[Текст]" custT="1"/>
      <dgm:spPr/>
      <dgm:t>
        <a:bodyPr/>
        <a:lstStyle/>
        <a:p>
          <a:r>
            <a:rPr lang="ru-RU" sz="1400" dirty="0">
              <a:solidFill>
                <a:schemeClr val="tx1"/>
              </a:solidFill>
            </a:rPr>
            <a:t>Сельское хозяйство (растениеводство, пчеловодство)</a:t>
          </a:r>
        </a:p>
      </dgm:t>
    </dgm:pt>
    <dgm:pt modelId="{820A994D-0E51-4A9F-B32D-FA204072A01D}" type="parTrans" cxnId="{F253D91A-E06B-4936-86E8-5D00F8042E3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7A54BDE9-1421-4DD2-A84A-BA47EECA1629}" type="sibTrans" cxnId="{F253D91A-E06B-4936-86E8-5D00F8042E3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ABEDDD04-80C4-4D16-B8B2-0F2ACC5AC5FA}">
      <dgm:prSet phldrT="[Текст]" custT="1"/>
      <dgm:spPr/>
      <dgm:t>
        <a:bodyPr/>
        <a:lstStyle/>
        <a:p>
          <a:r>
            <a:rPr lang="ru-RU" sz="2000" dirty="0">
              <a:solidFill>
                <a:schemeClr val="tx1"/>
              </a:solidFill>
            </a:rPr>
            <a:t>Виды бизнеса, необходимые в МО для обслуживания ядра экономики</a:t>
          </a:r>
        </a:p>
      </dgm:t>
    </dgm:pt>
    <dgm:pt modelId="{1137967A-933B-43FF-B1A0-0CC27AD37857}" type="parTrans" cxnId="{954EBCD3-DF57-4903-887E-8216BFF3259F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50260B5C-B388-468F-B07F-329C971E0620}" type="sibTrans" cxnId="{954EBCD3-DF57-4903-887E-8216BFF3259F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4F66C7E8-B464-4115-ADDF-BD260F2E389F}">
      <dgm:prSet phldrT="[Текст]" custT="1"/>
      <dgm:spPr/>
      <dgm:t>
        <a:bodyPr/>
        <a:lstStyle/>
        <a:p>
          <a:r>
            <a:rPr lang="ru-RU" sz="1400" dirty="0">
              <a:solidFill>
                <a:schemeClr val="tx1"/>
              </a:solidFill>
            </a:rPr>
            <a:t>Транспортные и логистические услуги</a:t>
          </a:r>
        </a:p>
      </dgm:t>
    </dgm:pt>
    <dgm:pt modelId="{AADEEAAE-73F8-4807-9AF1-FB626C2D97BF}" type="parTrans" cxnId="{B55C616C-BCFB-4F04-BE0E-DBE7D750C2B4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C79DD732-9132-4A22-9937-7FB0136A1B42}" type="sibTrans" cxnId="{B55C616C-BCFB-4F04-BE0E-DBE7D750C2B4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A9C33023-ABDB-4BA0-9D3B-15DE26037290}">
      <dgm:prSet phldrT="[Текст]" custT="1"/>
      <dgm:spPr/>
      <dgm:t>
        <a:bodyPr/>
        <a:lstStyle/>
        <a:p>
          <a:r>
            <a:rPr lang="ru-RU" sz="2000" dirty="0">
              <a:solidFill>
                <a:schemeClr val="tx1"/>
              </a:solidFill>
            </a:rPr>
            <a:t>Виды социально-ориентированного бизнеса, необходимого в МО для поддержки развития ядра экономики</a:t>
          </a:r>
        </a:p>
      </dgm:t>
    </dgm:pt>
    <dgm:pt modelId="{12890F59-5322-4C7B-B033-08C434FFA5D8}" type="parTrans" cxnId="{05D9B9A7-0719-4626-B725-E619A55CAAA9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64DF1004-E277-42A5-AF1C-50B8A93E60D1}" type="sibTrans" cxnId="{05D9B9A7-0719-4626-B725-E619A55CAAA9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B54F0D9C-B1A6-4AF6-B1A8-AD53AAC3D7F8}">
      <dgm:prSet phldrT="[Текст]" custT="1"/>
      <dgm:spPr/>
      <dgm:t>
        <a:bodyPr/>
        <a:lstStyle/>
        <a:p>
          <a:endParaRPr lang="ru-RU" sz="1400" dirty="0">
            <a:solidFill>
              <a:schemeClr val="tx1"/>
            </a:solidFill>
          </a:endParaRPr>
        </a:p>
      </dgm:t>
    </dgm:pt>
    <dgm:pt modelId="{47A73319-D6A3-4108-8AE2-5C707FDF9F7D}" type="parTrans" cxnId="{843C4D49-5874-40F6-AA95-880956049B95}">
      <dgm:prSet/>
      <dgm:spPr/>
      <dgm:t>
        <a:bodyPr/>
        <a:lstStyle/>
        <a:p>
          <a:endParaRPr lang="ru-RU"/>
        </a:p>
      </dgm:t>
    </dgm:pt>
    <dgm:pt modelId="{B9D4A14D-CADF-454B-B6AD-3E9C6F462E88}" type="sibTrans" cxnId="{843C4D49-5874-40F6-AA95-880956049B95}">
      <dgm:prSet/>
      <dgm:spPr/>
      <dgm:t>
        <a:bodyPr/>
        <a:lstStyle/>
        <a:p>
          <a:endParaRPr lang="ru-RU"/>
        </a:p>
      </dgm:t>
    </dgm:pt>
    <dgm:pt modelId="{1C81B0D0-D472-4EEB-9460-2390081F53DD}">
      <dgm:prSet phldrT="[Текст]" custT="1"/>
      <dgm:spPr/>
      <dgm:t>
        <a:bodyPr/>
        <a:lstStyle/>
        <a:p>
          <a:endParaRPr lang="ru-RU" sz="1400" dirty="0">
            <a:solidFill>
              <a:schemeClr val="tx1"/>
            </a:solidFill>
          </a:endParaRPr>
        </a:p>
      </dgm:t>
    </dgm:pt>
    <dgm:pt modelId="{9E22FBB9-5994-4FDB-AA61-57082CE62FE0}" type="parTrans" cxnId="{A530D373-AA7B-4E54-BDB7-D29A70AA010C}">
      <dgm:prSet/>
      <dgm:spPr/>
      <dgm:t>
        <a:bodyPr/>
        <a:lstStyle/>
        <a:p>
          <a:endParaRPr lang="ru-RU"/>
        </a:p>
      </dgm:t>
    </dgm:pt>
    <dgm:pt modelId="{27C3C7D0-FDBF-416E-9A3B-38C8CA991112}" type="sibTrans" cxnId="{A530D373-AA7B-4E54-BDB7-D29A70AA010C}">
      <dgm:prSet/>
      <dgm:spPr/>
      <dgm:t>
        <a:bodyPr/>
        <a:lstStyle/>
        <a:p>
          <a:endParaRPr lang="ru-RU"/>
        </a:p>
      </dgm:t>
    </dgm:pt>
    <dgm:pt modelId="{DA328552-114D-4FC2-B065-402C747CFCF4}">
      <dgm:prSet phldrT="[Текст]" custT="1"/>
      <dgm:spPr/>
      <dgm:t>
        <a:bodyPr/>
        <a:lstStyle/>
        <a:p>
          <a:endParaRPr lang="ru-RU" sz="1400" dirty="0">
            <a:solidFill>
              <a:schemeClr val="tx1"/>
            </a:solidFill>
          </a:endParaRPr>
        </a:p>
      </dgm:t>
    </dgm:pt>
    <dgm:pt modelId="{07D30D54-B7BF-4715-8DB4-AE0178E444FE}" type="parTrans" cxnId="{91FB9460-EA99-4358-89DD-9C3CD8DCECDB}">
      <dgm:prSet/>
      <dgm:spPr/>
      <dgm:t>
        <a:bodyPr/>
        <a:lstStyle/>
        <a:p>
          <a:endParaRPr lang="ru-RU"/>
        </a:p>
      </dgm:t>
    </dgm:pt>
    <dgm:pt modelId="{1BF15E55-0DAC-4ED5-ABF0-0A2CFC44C35D}" type="sibTrans" cxnId="{91FB9460-EA99-4358-89DD-9C3CD8DCECDB}">
      <dgm:prSet/>
      <dgm:spPr/>
      <dgm:t>
        <a:bodyPr/>
        <a:lstStyle/>
        <a:p>
          <a:endParaRPr lang="ru-RU"/>
        </a:p>
      </dgm:t>
    </dgm:pt>
    <dgm:pt modelId="{15DFFD31-8121-45D4-BED9-CFAB23D591A8}">
      <dgm:prSet phldrT="[Текст]" custT="1"/>
      <dgm:spPr/>
      <dgm:t>
        <a:bodyPr/>
        <a:lstStyle/>
        <a:p>
          <a:r>
            <a:rPr lang="ru-RU" sz="1400" dirty="0">
              <a:solidFill>
                <a:schemeClr val="tx1"/>
              </a:solidFill>
            </a:rPr>
            <a:t>Базы отдыха и досуга</a:t>
          </a:r>
        </a:p>
      </dgm:t>
    </dgm:pt>
    <dgm:pt modelId="{4D7F3F06-04B6-4653-81A0-4732ADDAB9A5}" type="sibTrans" cxnId="{9676BB7F-8715-4244-A04A-B681B515772B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B2746A30-BA81-4983-8A50-D4776AFCE128}" type="parTrans" cxnId="{9676BB7F-8715-4244-A04A-B681B515772B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F3ECBF72-9AF5-401A-A96D-7A13EC9140AB}">
      <dgm:prSet phldrT="[Текст]" custT="1"/>
      <dgm:spPr/>
      <dgm:t>
        <a:bodyPr/>
        <a:lstStyle/>
        <a:p>
          <a:endParaRPr lang="ru-RU" sz="1400" dirty="0">
            <a:solidFill>
              <a:schemeClr val="tx1"/>
            </a:solidFill>
          </a:endParaRPr>
        </a:p>
      </dgm:t>
    </dgm:pt>
    <dgm:pt modelId="{7AB11D3C-8249-405B-B619-E4B760803618}" type="parTrans" cxnId="{90EBF613-937D-4513-9BF1-DC1240612C00}">
      <dgm:prSet/>
      <dgm:spPr/>
      <dgm:t>
        <a:bodyPr/>
        <a:lstStyle/>
        <a:p>
          <a:endParaRPr lang="ru-RU"/>
        </a:p>
      </dgm:t>
    </dgm:pt>
    <dgm:pt modelId="{7D290D6C-CB7A-48DC-AD03-05C5BF635581}" type="sibTrans" cxnId="{90EBF613-937D-4513-9BF1-DC1240612C00}">
      <dgm:prSet/>
      <dgm:spPr/>
      <dgm:t>
        <a:bodyPr/>
        <a:lstStyle/>
        <a:p>
          <a:endParaRPr lang="ru-RU"/>
        </a:p>
      </dgm:t>
    </dgm:pt>
    <dgm:pt modelId="{0F9001FD-8250-4F01-AE34-11123E71E9BE}">
      <dgm:prSet phldrT="[Текст]" custT="1"/>
      <dgm:spPr/>
      <dgm:t>
        <a:bodyPr/>
        <a:lstStyle/>
        <a:p>
          <a:endParaRPr lang="ru-RU" sz="1400" dirty="0">
            <a:solidFill>
              <a:schemeClr val="tx1"/>
            </a:solidFill>
          </a:endParaRPr>
        </a:p>
      </dgm:t>
    </dgm:pt>
    <dgm:pt modelId="{C0670AF8-7459-4EB7-B81B-3CD247FE8C52}" type="parTrans" cxnId="{C6DB2165-E947-498E-AFBF-180ABEAEF2FE}">
      <dgm:prSet/>
      <dgm:spPr/>
      <dgm:t>
        <a:bodyPr/>
        <a:lstStyle/>
        <a:p>
          <a:endParaRPr lang="ru-RU"/>
        </a:p>
      </dgm:t>
    </dgm:pt>
    <dgm:pt modelId="{DE514284-C522-45C3-899C-4130D06874EE}" type="sibTrans" cxnId="{C6DB2165-E947-498E-AFBF-180ABEAEF2FE}">
      <dgm:prSet/>
      <dgm:spPr/>
      <dgm:t>
        <a:bodyPr/>
        <a:lstStyle/>
        <a:p>
          <a:endParaRPr lang="ru-RU"/>
        </a:p>
      </dgm:t>
    </dgm:pt>
    <dgm:pt modelId="{BE29B3E2-167E-468A-A2B7-CF679E07725E}">
      <dgm:prSet phldrT="[Текст]" custT="1"/>
      <dgm:spPr/>
      <dgm:t>
        <a:bodyPr/>
        <a:lstStyle/>
        <a:p>
          <a:endParaRPr lang="ru-RU" sz="1400" dirty="0">
            <a:solidFill>
              <a:schemeClr val="tx1"/>
            </a:solidFill>
          </a:endParaRPr>
        </a:p>
      </dgm:t>
    </dgm:pt>
    <dgm:pt modelId="{E7FA8555-B6AB-4417-A95B-4DFAB3785E85}" type="parTrans" cxnId="{5C3583AC-D34A-46F5-8516-899E42B17530}">
      <dgm:prSet/>
      <dgm:spPr/>
      <dgm:t>
        <a:bodyPr/>
        <a:lstStyle/>
        <a:p>
          <a:endParaRPr lang="ru-RU"/>
        </a:p>
      </dgm:t>
    </dgm:pt>
    <dgm:pt modelId="{64766923-7C75-4FAC-BAB0-70DC34CF3ECC}" type="sibTrans" cxnId="{5C3583AC-D34A-46F5-8516-899E42B17530}">
      <dgm:prSet/>
      <dgm:spPr/>
      <dgm:t>
        <a:bodyPr/>
        <a:lstStyle/>
        <a:p>
          <a:endParaRPr lang="ru-RU"/>
        </a:p>
      </dgm:t>
    </dgm:pt>
    <dgm:pt modelId="{E3AEEDC4-9AF6-4D14-A3F9-F7D7E6A4E27C}">
      <dgm:prSet phldrT="[Текст]" custT="1"/>
      <dgm:spPr/>
      <dgm:t>
        <a:bodyPr/>
        <a:lstStyle/>
        <a:p>
          <a:endParaRPr lang="ru-RU" sz="1400" dirty="0">
            <a:solidFill>
              <a:schemeClr val="tx1"/>
            </a:solidFill>
          </a:endParaRPr>
        </a:p>
      </dgm:t>
    </dgm:pt>
    <dgm:pt modelId="{9E6566B2-6B05-4032-B801-E01BA38704EF}" type="parTrans" cxnId="{2D309886-32EB-4D45-94EA-1684BC85FDC7}">
      <dgm:prSet/>
      <dgm:spPr/>
      <dgm:t>
        <a:bodyPr/>
        <a:lstStyle/>
        <a:p>
          <a:endParaRPr lang="ru-RU"/>
        </a:p>
      </dgm:t>
    </dgm:pt>
    <dgm:pt modelId="{640D7EEA-8DFA-4982-82FC-ECD1C0985E9B}" type="sibTrans" cxnId="{2D309886-32EB-4D45-94EA-1684BC85FDC7}">
      <dgm:prSet/>
      <dgm:spPr/>
      <dgm:t>
        <a:bodyPr/>
        <a:lstStyle/>
        <a:p>
          <a:endParaRPr lang="ru-RU"/>
        </a:p>
      </dgm:t>
    </dgm:pt>
    <dgm:pt modelId="{BB861EE5-5682-4398-AD33-89C49C6A16DE}">
      <dgm:prSet phldrT="[Текст]" custT="1"/>
      <dgm:spPr/>
      <dgm:t>
        <a:bodyPr/>
        <a:lstStyle/>
        <a:p>
          <a:r>
            <a:rPr lang="ru-RU" sz="1400" dirty="0">
              <a:solidFill>
                <a:schemeClr val="tx1"/>
              </a:solidFill>
            </a:rPr>
            <a:t>Строительство склада-зернохранилища</a:t>
          </a:r>
        </a:p>
      </dgm:t>
    </dgm:pt>
    <dgm:pt modelId="{7F6429A7-BF73-4E09-A176-70FE5717F714}" type="parTrans" cxnId="{31F338E4-3E08-435E-BA8E-651FDB5C3933}">
      <dgm:prSet/>
      <dgm:spPr/>
      <dgm:t>
        <a:bodyPr/>
        <a:lstStyle/>
        <a:p>
          <a:endParaRPr lang="ru-RU"/>
        </a:p>
      </dgm:t>
    </dgm:pt>
    <dgm:pt modelId="{F0EE06F0-0601-453B-82B9-7FEE3BE3C12F}" type="sibTrans" cxnId="{31F338E4-3E08-435E-BA8E-651FDB5C3933}">
      <dgm:prSet/>
      <dgm:spPr/>
      <dgm:t>
        <a:bodyPr/>
        <a:lstStyle/>
        <a:p>
          <a:endParaRPr lang="ru-RU"/>
        </a:p>
      </dgm:t>
    </dgm:pt>
    <dgm:pt modelId="{45ABC872-0D81-420B-8247-948DF095833C}">
      <dgm:prSet phldrT="[Текст]" custT="1"/>
      <dgm:spPr/>
      <dgm:t>
        <a:bodyPr/>
        <a:lstStyle/>
        <a:p>
          <a:r>
            <a:rPr lang="ru-RU" sz="1400" dirty="0" err="1">
              <a:solidFill>
                <a:schemeClr val="tx1"/>
              </a:solidFill>
            </a:rPr>
            <a:t>Маслодавильный</a:t>
          </a:r>
          <a:r>
            <a:rPr lang="ru-RU" sz="1400" dirty="0">
              <a:solidFill>
                <a:schemeClr val="tx1"/>
              </a:solidFill>
            </a:rPr>
            <a:t> цех</a:t>
          </a:r>
        </a:p>
      </dgm:t>
    </dgm:pt>
    <dgm:pt modelId="{BFAEEF92-465E-465D-82B2-E8AAB8BFF6C4}" type="parTrans" cxnId="{B574C612-F9F7-4333-B2B0-49F3FB1064B6}">
      <dgm:prSet/>
      <dgm:spPr/>
      <dgm:t>
        <a:bodyPr/>
        <a:lstStyle/>
        <a:p>
          <a:endParaRPr lang="ru-RU"/>
        </a:p>
      </dgm:t>
    </dgm:pt>
    <dgm:pt modelId="{9381BFF7-9A89-49B0-BE92-B2574D000011}" type="sibTrans" cxnId="{B574C612-F9F7-4333-B2B0-49F3FB1064B6}">
      <dgm:prSet/>
      <dgm:spPr/>
      <dgm:t>
        <a:bodyPr/>
        <a:lstStyle/>
        <a:p>
          <a:endParaRPr lang="ru-RU"/>
        </a:p>
      </dgm:t>
    </dgm:pt>
    <dgm:pt modelId="{6F025DD8-BC19-4017-8CCC-ACFBA3ECC187}">
      <dgm:prSet phldrT="[Текст]" custT="1"/>
      <dgm:spPr/>
      <dgm:t>
        <a:bodyPr/>
        <a:lstStyle/>
        <a:p>
          <a:r>
            <a:rPr lang="ru-RU" sz="1400" dirty="0">
              <a:solidFill>
                <a:schemeClr val="tx1"/>
              </a:solidFill>
            </a:rPr>
            <a:t>Цех для измельчения и прессовки жмыха в комбикорм</a:t>
          </a:r>
        </a:p>
      </dgm:t>
    </dgm:pt>
    <dgm:pt modelId="{E5A8098A-90DA-49BB-84B7-31D1E21E4C3C}" type="parTrans" cxnId="{CF684B20-6FC5-474D-B44A-EB8D4D6E79B1}">
      <dgm:prSet/>
      <dgm:spPr/>
      <dgm:t>
        <a:bodyPr/>
        <a:lstStyle/>
        <a:p>
          <a:endParaRPr lang="ru-RU"/>
        </a:p>
      </dgm:t>
    </dgm:pt>
    <dgm:pt modelId="{E2FAB84C-B870-418A-94C9-95C878DC4D64}" type="sibTrans" cxnId="{CF684B20-6FC5-474D-B44A-EB8D4D6E79B1}">
      <dgm:prSet/>
      <dgm:spPr/>
      <dgm:t>
        <a:bodyPr/>
        <a:lstStyle/>
        <a:p>
          <a:endParaRPr lang="ru-RU"/>
        </a:p>
      </dgm:t>
    </dgm:pt>
    <dgm:pt modelId="{11C77396-1F7D-4B48-9580-DE49E5D4C9CC}">
      <dgm:prSet phldrT="[Текст]" custT="1"/>
      <dgm:spPr/>
      <dgm:t>
        <a:bodyPr/>
        <a:lstStyle/>
        <a:p>
          <a:r>
            <a:rPr lang="ru-RU" sz="1400" dirty="0">
              <a:solidFill>
                <a:schemeClr val="tx1"/>
              </a:solidFill>
            </a:rPr>
            <a:t>Предприятие по переработке продукции пчеловодства</a:t>
          </a:r>
        </a:p>
      </dgm:t>
    </dgm:pt>
    <dgm:pt modelId="{2E845574-1767-4F6F-90C3-646AD5FFB6BB}" type="parTrans" cxnId="{DB9E05E7-6988-42AF-972D-BC1FC70802B4}">
      <dgm:prSet/>
      <dgm:spPr/>
      <dgm:t>
        <a:bodyPr/>
        <a:lstStyle/>
        <a:p>
          <a:endParaRPr lang="ru-RU"/>
        </a:p>
      </dgm:t>
    </dgm:pt>
    <dgm:pt modelId="{2F816BD2-891F-4CD5-BCA7-63D8131A0D8E}" type="sibTrans" cxnId="{DB9E05E7-6988-42AF-972D-BC1FC70802B4}">
      <dgm:prSet/>
      <dgm:spPr/>
      <dgm:t>
        <a:bodyPr/>
        <a:lstStyle/>
        <a:p>
          <a:endParaRPr lang="ru-RU"/>
        </a:p>
      </dgm:t>
    </dgm:pt>
    <dgm:pt modelId="{CF6A362B-EDA2-4C8F-9298-2BB12AFFAEEE}">
      <dgm:prSet phldrT="[Текст]" custT="1"/>
      <dgm:spPr/>
      <dgm:t>
        <a:bodyPr/>
        <a:lstStyle/>
        <a:p>
          <a:r>
            <a:rPr lang="ru-RU" sz="1400" dirty="0">
              <a:solidFill>
                <a:schemeClr val="tx1"/>
              </a:solidFill>
            </a:rPr>
            <a:t>Восстановление мелиоративных систем</a:t>
          </a:r>
        </a:p>
      </dgm:t>
    </dgm:pt>
    <dgm:pt modelId="{B3D58FD8-6DAC-48D3-9E8A-9D8527D25EA0}" type="parTrans" cxnId="{9DFDCBD2-E4A1-46CC-9712-9637B2708A77}">
      <dgm:prSet/>
      <dgm:spPr/>
      <dgm:t>
        <a:bodyPr/>
        <a:lstStyle/>
        <a:p>
          <a:endParaRPr lang="ru-RU"/>
        </a:p>
      </dgm:t>
    </dgm:pt>
    <dgm:pt modelId="{8BE3DCD4-F558-4412-8E5A-294D0913BBB7}" type="sibTrans" cxnId="{9DFDCBD2-E4A1-46CC-9712-9637B2708A77}">
      <dgm:prSet/>
      <dgm:spPr/>
      <dgm:t>
        <a:bodyPr/>
        <a:lstStyle/>
        <a:p>
          <a:endParaRPr lang="ru-RU"/>
        </a:p>
      </dgm:t>
    </dgm:pt>
    <dgm:pt modelId="{B75773E3-A883-443B-B7D3-A646A4D38E24}">
      <dgm:prSet phldrT="[Текст]" custT="1"/>
      <dgm:spPr/>
      <dgm:t>
        <a:bodyPr/>
        <a:lstStyle/>
        <a:p>
          <a:r>
            <a:rPr lang="ru-RU" sz="1400" dirty="0">
              <a:solidFill>
                <a:schemeClr val="tx1"/>
              </a:solidFill>
            </a:rPr>
            <a:t>Прямая поставка сертифицированных семян</a:t>
          </a:r>
        </a:p>
      </dgm:t>
    </dgm:pt>
    <dgm:pt modelId="{AEDD64A4-29DA-45F3-9E58-8BED9953C303}" type="parTrans" cxnId="{28F859EC-98E8-474F-9498-3E37A8F67C88}">
      <dgm:prSet/>
      <dgm:spPr/>
      <dgm:t>
        <a:bodyPr/>
        <a:lstStyle/>
        <a:p>
          <a:endParaRPr lang="ru-RU"/>
        </a:p>
      </dgm:t>
    </dgm:pt>
    <dgm:pt modelId="{CF8CC2BC-A266-4DC5-A066-17D5F15326A7}" type="sibTrans" cxnId="{28F859EC-98E8-474F-9498-3E37A8F67C88}">
      <dgm:prSet/>
      <dgm:spPr/>
      <dgm:t>
        <a:bodyPr/>
        <a:lstStyle/>
        <a:p>
          <a:endParaRPr lang="ru-RU"/>
        </a:p>
      </dgm:t>
    </dgm:pt>
    <dgm:pt modelId="{637A8495-0668-428D-A9BD-7E063CD75338}">
      <dgm:prSet phldrT="[Текст]" custT="1"/>
      <dgm:spPr/>
      <dgm:t>
        <a:bodyPr/>
        <a:lstStyle/>
        <a:p>
          <a:r>
            <a:rPr lang="ru-RU" sz="1400" dirty="0">
              <a:solidFill>
                <a:schemeClr val="tx1"/>
              </a:solidFill>
            </a:rPr>
            <a:t>Целевое обучение квалифицированных специалистов</a:t>
          </a:r>
        </a:p>
      </dgm:t>
    </dgm:pt>
    <dgm:pt modelId="{27035AFD-54E7-4EF0-861E-E9D4083A31E4}" type="parTrans" cxnId="{28638038-8464-4A95-B454-982E97819791}">
      <dgm:prSet/>
      <dgm:spPr/>
      <dgm:t>
        <a:bodyPr/>
        <a:lstStyle/>
        <a:p>
          <a:endParaRPr lang="ru-RU"/>
        </a:p>
      </dgm:t>
    </dgm:pt>
    <dgm:pt modelId="{9F54F666-098D-4B3B-B21F-9581F5E2376C}" type="sibTrans" cxnId="{28638038-8464-4A95-B454-982E97819791}">
      <dgm:prSet/>
      <dgm:spPr/>
      <dgm:t>
        <a:bodyPr/>
        <a:lstStyle/>
        <a:p>
          <a:endParaRPr lang="ru-RU"/>
        </a:p>
      </dgm:t>
    </dgm:pt>
    <dgm:pt modelId="{68C6FC03-F99C-4353-A601-006683CD95BF}">
      <dgm:prSet phldrT="[Текст]" custT="1"/>
      <dgm:spPr/>
      <dgm:t>
        <a:bodyPr/>
        <a:lstStyle/>
        <a:p>
          <a:endParaRPr lang="ru-RU" sz="1400" dirty="0">
            <a:solidFill>
              <a:schemeClr val="tx1"/>
            </a:solidFill>
          </a:endParaRPr>
        </a:p>
      </dgm:t>
    </dgm:pt>
    <dgm:pt modelId="{DBD6229E-BA58-4F0A-90C7-C01AE4E3FEF4}" type="parTrans" cxnId="{584C87D8-13E4-4273-BC88-8FDD74BF876A}">
      <dgm:prSet/>
      <dgm:spPr/>
      <dgm:t>
        <a:bodyPr/>
        <a:lstStyle/>
        <a:p>
          <a:endParaRPr lang="ru-RU"/>
        </a:p>
      </dgm:t>
    </dgm:pt>
    <dgm:pt modelId="{F9AF3841-5B5F-43B0-B356-6F86CA685FD7}" type="sibTrans" cxnId="{584C87D8-13E4-4273-BC88-8FDD74BF876A}">
      <dgm:prSet/>
      <dgm:spPr/>
      <dgm:t>
        <a:bodyPr/>
        <a:lstStyle/>
        <a:p>
          <a:endParaRPr lang="ru-RU"/>
        </a:p>
      </dgm:t>
    </dgm:pt>
    <dgm:pt modelId="{1AC603D8-DEB6-41A7-A611-5C18229B7553}">
      <dgm:prSet phldrT="[Текст]" custT="1"/>
      <dgm:spPr/>
      <dgm:t>
        <a:bodyPr/>
        <a:lstStyle/>
        <a:p>
          <a:r>
            <a:rPr lang="ru-RU" sz="1400" dirty="0">
              <a:solidFill>
                <a:schemeClr val="tx1"/>
              </a:solidFill>
            </a:rPr>
            <a:t>Тренажерные залы</a:t>
          </a:r>
        </a:p>
      </dgm:t>
    </dgm:pt>
    <dgm:pt modelId="{3F4F45F9-4728-41AF-B6C6-640CB8C2E6B2}" type="parTrans" cxnId="{03B90703-7072-47ED-9C99-449C51F99E9D}">
      <dgm:prSet/>
      <dgm:spPr/>
      <dgm:t>
        <a:bodyPr/>
        <a:lstStyle/>
        <a:p>
          <a:endParaRPr lang="ru-RU"/>
        </a:p>
      </dgm:t>
    </dgm:pt>
    <dgm:pt modelId="{FC23DAD7-FD92-48AE-BC31-136A987F76AA}" type="sibTrans" cxnId="{03B90703-7072-47ED-9C99-449C51F99E9D}">
      <dgm:prSet/>
      <dgm:spPr/>
      <dgm:t>
        <a:bodyPr/>
        <a:lstStyle/>
        <a:p>
          <a:endParaRPr lang="ru-RU"/>
        </a:p>
      </dgm:t>
    </dgm:pt>
    <dgm:pt modelId="{AB9B3054-4179-4E1C-94D6-B6D984C1FDE2}">
      <dgm:prSet phldrT="[Текст]" custT="1"/>
      <dgm:spPr/>
      <dgm:t>
        <a:bodyPr/>
        <a:lstStyle/>
        <a:p>
          <a:r>
            <a:rPr lang="ru-RU" sz="1400" dirty="0">
              <a:solidFill>
                <a:schemeClr val="tx1"/>
              </a:solidFill>
            </a:rPr>
            <a:t>Качественное медицинское обслуживание</a:t>
          </a:r>
        </a:p>
      </dgm:t>
    </dgm:pt>
    <dgm:pt modelId="{44848050-F169-4E9A-8A0C-2DFAC2A4B015}" type="parTrans" cxnId="{D09038F8-65CC-48ED-AE6A-78EFD11A7514}">
      <dgm:prSet/>
      <dgm:spPr/>
      <dgm:t>
        <a:bodyPr/>
        <a:lstStyle/>
        <a:p>
          <a:endParaRPr lang="ru-RU"/>
        </a:p>
      </dgm:t>
    </dgm:pt>
    <dgm:pt modelId="{0A0E2A79-31EB-4E1A-AEDA-08D93466F8E3}" type="sibTrans" cxnId="{D09038F8-65CC-48ED-AE6A-78EFD11A7514}">
      <dgm:prSet/>
      <dgm:spPr/>
      <dgm:t>
        <a:bodyPr/>
        <a:lstStyle/>
        <a:p>
          <a:endParaRPr lang="ru-RU"/>
        </a:p>
      </dgm:t>
    </dgm:pt>
    <dgm:pt modelId="{BD5471E5-38CC-4D13-ABF3-3BED9391E305}">
      <dgm:prSet phldrT="[Текст]" custT="1"/>
      <dgm:spPr/>
      <dgm:t>
        <a:bodyPr/>
        <a:lstStyle/>
        <a:p>
          <a:r>
            <a:rPr lang="ru-RU" sz="1400" dirty="0">
              <a:solidFill>
                <a:schemeClr val="tx1"/>
              </a:solidFill>
            </a:rPr>
            <a:t>Малоэтажное жилищное строительство</a:t>
          </a:r>
        </a:p>
      </dgm:t>
    </dgm:pt>
    <dgm:pt modelId="{071D637A-312F-4440-94B8-E75F472BC3AB}" type="parTrans" cxnId="{3895855D-9103-488C-A04D-8558DABA315E}">
      <dgm:prSet/>
      <dgm:spPr/>
      <dgm:t>
        <a:bodyPr/>
        <a:lstStyle/>
        <a:p>
          <a:endParaRPr lang="ru-RU"/>
        </a:p>
      </dgm:t>
    </dgm:pt>
    <dgm:pt modelId="{F28D614B-7148-45F5-8D5B-F46817B05F93}" type="sibTrans" cxnId="{3895855D-9103-488C-A04D-8558DABA315E}">
      <dgm:prSet/>
      <dgm:spPr/>
      <dgm:t>
        <a:bodyPr/>
        <a:lstStyle/>
        <a:p>
          <a:endParaRPr lang="ru-RU"/>
        </a:p>
      </dgm:t>
    </dgm:pt>
    <dgm:pt modelId="{99B89631-D6F5-48F0-9147-C222314E44EF}">
      <dgm:prSet phldrT="[Текст]" custT="1"/>
      <dgm:spPr/>
      <dgm:t>
        <a:bodyPr/>
        <a:lstStyle/>
        <a:p>
          <a:r>
            <a:rPr lang="ru-RU" sz="1400" dirty="0">
              <a:solidFill>
                <a:schemeClr val="tx1"/>
              </a:solidFill>
            </a:rPr>
            <a:t>Детский развивающий центр</a:t>
          </a:r>
        </a:p>
      </dgm:t>
    </dgm:pt>
    <dgm:pt modelId="{AB5C4491-A50F-4670-85D1-E21B000F82A5}" type="parTrans" cxnId="{6031A3BC-E1E9-4CBE-B4AD-C41B34028646}">
      <dgm:prSet/>
      <dgm:spPr/>
      <dgm:t>
        <a:bodyPr/>
        <a:lstStyle/>
        <a:p>
          <a:endParaRPr lang="ru-RU"/>
        </a:p>
      </dgm:t>
    </dgm:pt>
    <dgm:pt modelId="{1B3CDA9B-6B7F-4684-8FE0-6922E395D621}" type="sibTrans" cxnId="{6031A3BC-E1E9-4CBE-B4AD-C41B34028646}">
      <dgm:prSet/>
      <dgm:spPr/>
      <dgm:t>
        <a:bodyPr/>
        <a:lstStyle/>
        <a:p>
          <a:endParaRPr lang="ru-RU"/>
        </a:p>
      </dgm:t>
    </dgm:pt>
    <dgm:pt modelId="{3FF28027-215A-43AE-BBA4-AE7CB0C17B29}">
      <dgm:prSet phldrT="[Текст]" custT="1"/>
      <dgm:spPr/>
      <dgm:t>
        <a:bodyPr/>
        <a:lstStyle/>
        <a:p>
          <a:r>
            <a:rPr lang="ru-RU" sz="1400" dirty="0">
              <a:solidFill>
                <a:schemeClr val="tx1"/>
              </a:solidFill>
            </a:rPr>
            <a:t>Парк отдыха</a:t>
          </a:r>
        </a:p>
      </dgm:t>
    </dgm:pt>
    <dgm:pt modelId="{5551C83D-4D2B-493F-9166-1FA9EB687432}" type="parTrans" cxnId="{93BF90F7-F79B-4586-AF85-6D20E32D310B}">
      <dgm:prSet/>
      <dgm:spPr/>
      <dgm:t>
        <a:bodyPr/>
        <a:lstStyle/>
        <a:p>
          <a:endParaRPr lang="ru-RU"/>
        </a:p>
      </dgm:t>
    </dgm:pt>
    <dgm:pt modelId="{BD1B6F6B-B67D-4A0B-87C0-DE95EC3409B1}" type="sibTrans" cxnId="{93BF90F7-F79B-4586-AF85-6D20E32D310B}">
      <dgm:prSet/>
      <dgm:spPr/>
      <dgm:t>
        <a:bodyPr/>
        <a:lstStyle/>
        <a:p>
          <a:endParaRPr lang="ru-RU"/>
        </a:p>
      </dgm:t>
    </dgm:pt>
    <dgm:pt modelId="{F3A7C836-2842-4335-AA89-192AFA02E67B}" type="pres">
      <dgm:prSet presAssocID="{34FBE3F7-4850-4D1F-A5E3-3F4417F35801}" presName="linear" presStyleCnt="0">
        <dgm:presLayoutVars>
          <dgm:dir/>
          <dgm:resizeHandles val="exact"/>
        </dgm:presLayoutVars>
      </dgm:prSet>
      <dgm:spPr/>
    </dgm:pt>
    <dgm:pt modelId="{783FBB63-48B9-49FA-8D8E-F5AAC095D14D}" type="pres">
      <dgm:prSet presAssocID="{EB9BBE0A-613B-4560-9BED-78E49B34BCBD}" presName="comp" presStyleCnt="0"/>
      <dgm:spPr/>
    </dgm:pt>
    <dgm:pt modelId="{0333FAF5-5ACA-4724-A0CB-448DE15128D9}" type="pres">
      <dgm:prSet presAssocID="{EB9BBE0A-613B-4560-9BED-78E49B34BCBD}" presName="box" presStyleLbl="node1" presStyleIdx="0" presStyleCnt="3"/>
      <dgm:spPr/>
    </dgm:pt>
    <dgm:pt modelId="{1A254056-C742-4543-94C8-33F0FDCDB1E0}" type="pres">
      <dgm:prSet presAssocID="{EB9BBE0A-613B-4560-9BED-78E49B34BCBD}" presName="img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t="-2000" b="-2000"/>
          </a:stretch>
        </a:blipFill>
      </dgm:spPr>
      <dgm:extLst>
        <a:ext uri="{E40237B7-FDA0-4F09-8148-C483321AD2D9}">
          <dgm14:cNvPr xmlns:dgm14="http://schemas.microsoft.com/office/drawing/2010/diagram" id="0" name="" descr="Атом со сплошной заливкой"/>
        </a:ext>
      </dgm:extLst>
    </dgm:pt>
    <dgm:pt modelId="{43FAEB0C-7351-46BF-A421-31249E6CCBD4}" type="pres">
      <dgm:prSet presAssocID="{EB9BBE0A-613B-4560-9BED-78E49B34BCBD}" presName="text" presStyleLbl="node1" presStyleIdx="0" presStyleCnt="3">
        <dgm:presLayoutVars>
          <dgm:bulletEnabled val="1"/>
        </dgm:presLayoutVars>
      </dgm:prSet>
      <dgm:spPr/>
    </dgm:pt>
    <dgm:pt modelId="{CACCF7A1-396C-441B-981F-0BD120094259}" type="pres">
      <dgm:prSet presAssocID="{025370EA-E6E3-4FA0-802C-B90EA61FB190}" presName="spacer" presStyleCnt="0"/>
      <dgm:spPr/>
    </dgm:pt>
    <dgm:pt modelId="{6E780F89-52C1-4E43-A009-4B5166CE6325}" type="pres">
      <dgm:prSet presAssocID="{ABEDDD04-80C4-4D16-B8B2-0F2ACC5AC5FA}" presName="comp" presStyleCnt="0"/>
      <dgm:spPr/>
    </dgm:pt>
    <dgm:pt modelId="{AD9A77EC-37D1-4D6F-9346-289BE5ED4218}" type="pres">
      <dgm:prSet presAssocID="{ABEDDD04-80C4-4D16-B8B2-0F2ACC5AC5FA}" presName="box" presStyleLbl="node1" presStyleIdx="1" presStyleCnt="3" custLinFactNeighborX="-443"/>
      <dgm:spPr/>
    </dgm:pt>
    <dgm:pt modelId="{56BC55E6-F22D-453E-BCA2-2E6016E201E4}" type="pres">
      <dgm:prSet presAssocID="{ABEDDD04-80C4-4D16-B8B2-0F2ACC5AC5FA}" presName="img" presStyleLbl="fgImgPlac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t="-2000" b="-2000"/>
          </a:stretch>
        </a:blipFill>
      </dgm:spPr>
      <dgm:extLst>
        <a:ext uri="{E40237B7-FDA0-4F09-8148-C483321AD2D9}">
          <dgm14:cNvPr xmlns:dgm14="http://schemas.microsoft.com/office/drawing/2010/diagram" id="0" name="" descr="Шестеренки со сплошной заливкой"/>
        </a:ext>
      </dgm:extLst>
    </dgm:pt>
    <dgm:pt modelId="{F8EC7D0F-043E-49C0-84A8-D1A62E251384}" type="pres">
      <dgm:prSet presAssocID="{ABEDDD04-80C4-4D16-B8B2-0F2ACC5AC5FA}" presName="text" presStyleLbl="node1" presStyleIdx="1" presStyleCnt="3">
        <dgm:presLayoutVars>
          <dgm:bulletEnabled val="1"/>
        </dgm:presLayoutVars>
      </dgm:prSet>
      <dgm:spPr/>
    </dgm:pt>
    <dgm:pt modelId="{DC699C3F-EE52-4610-8F8A-BB04A7F93CB8}" type="pres">
      <dgm:prSet presAssocID="{50260B5C-B388-468F-B07F-329C971E0620}" presName="spacer" presStyleCnt="0"/>
      <dgm:spPr/>
    </dgm:pt>
    <dgm:pt modelId="{5EC2995C-4213-4B58-AB66-E6E90F6181AA}" type="pres">
      <dgm:prSet presAssocID="{A9C33023-ABDB-4BA0-9D3B-15DE26037290}" presName="comp" presStyleCnt="0"/>
      <dgm:spPr/>
    </dgm:pt>
    <dgm:pt modelId="{58350597-9DCC-4086-810E-AE9D6279A58E}" type="pres">
      <dgm:prSet presAssocID="{A9C33023-ABDB-4BA0-9D3B-15DE26037290}" presName="box" presStyleLbl="node1" presStyleIdx="2" presStyleCnt="3" custScaleX="96664" custScaleY="126205"/>
      <dgm:spPr/>
    </dgm:pt>
    <dgm:pt modelId="{AB1C3AB2-08E9-4246-AFEB-2A2FA3D35B5E}" type="pres">
      <dgm:prSet presAssocID="{A9C33023-ABDB-4BA0-9D3B-15DE26037290}" presName="img" presStyleLbl="fgImgPlac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 t="-2000" b="-2000"/>
          </a:stretch>
        </a:blipFill>
      </dgm:spPr>
      <dgm:extLst>
        <a:ext uri="{E40237B7-FDA0-4F09-8148-C483321AD2D9}">
          <dgm14:cNvPr xmlns:dgm14="http://schemas.microsoft.com/office/drawing/2010/diagram" id="0" name="" descr="Подключения со сплошной заливкой"/>
        </a:ext>
      </dgm:extLst>
    </dgm:pt>
    <dgm:pt modelId="{FA84BE06-289E-4444-B99D-2EC603161383}" type="pres">
      <dgm:prSet presAssocID="{A9C33023-ABDB-4BA0-9D3B-15DE26037290}" presName="text" presStyleLbl="node1" presStyleIdx="2" presStyleCnt="3">
        <dgm:presLayoutVars>
          <dgm:bulletEnabled val="1"/>
        </dgm:presLayoutVars>
      </dgm:prSet>
      <dgm:spPr/>
    </dgm:pt>
  </dgm:ptLst>
  <dgm:cxnLst>
    <dgm:cxn modelId="{03B90703-7072-47ED-9C99-449C51F99E9D}" srcId="{A9C33023-ABDB-4BA0-9D3B-15DE26037290}" destId="{1AC603D8-DEB6-41A7-A611-5C18229B7553}" srcOrd="1" destOrd="0" parTransId="{3F4F45F9-4728-41AF-B6C6-640CB8C2E6B2}" sibTransId="{FC23DAD7-FD92-48AE-BC31-136A987F76AA}"/>
    <dgm:cxn modelId="{C87ACF0D-3517-4449-B6DB-EA4F3A78A8B5}" type="presOf" srcId="{1E95B093-D8DC-4845-ADFC-5E66D22549F3}" destId="{43FAEB0C-7351-46BF-A421-31249E6CCBD4}" srcOrd="1" destOrd="1" presId="urn:microsoft.com/office/officeart/2005/8/layout/vList4#1"/>
    <dgm:cxn modelId="{6A4D4E11-53B7-4A33-9349-F57584E08E3F}" type="presOf" srcId="{BE29B3E2-167E-468A-A2B7-CF679E07725E}" destId="{58350597-9DCC-4086-810E-AE9D6279A58E}" srcOrd="0" destOrd="9" presId="urn:microsoft.com/office/officeart/2005/8/layout/vList4#1"/>
    <dgm:cxn modelId="{B574C612-F9F7-4333-B2B0-49F3FB1064B6}" srcId="{EB9BBE0A-613B-4560-9BED-78E49B34BCBD}" destId="{45ABC872-0D81-420B-8247-948DF095833C}" srcOrd="2" destOrd="0" parTransId="{BFAEEF92-465E-465D-82B2-E8AAB8BFF6C4}" sibTransId="{9381BFF7-9A89-49B0-BE92-B2574D000011}"/>
    <dgm:cxn modelId="{90EBF613-937D-4513-9BF1-DC1240612C00}" srcId="{A9C33023-ABDB-4BA0-9D3B-15DE26037290}" destId="{F3ECBF72-9AF5-401A-A96D-7A13EC9140AB}" srcOrd="10" destOrd="0" parTransId="{7AB11D3C-8249-405B-B619-E4B760803618}" sibTransId="{7D290D6C-CB7A-48DC-AD03-05C5BF635581}"/>
    <dgm:cxn modelId="{6931F814-2E7B-439A-8349-595DD6102E83}" type="presOf" srcId="{BD5471E5-38CC-4D13-ABF3-3BED9391E305}" destId="{58350597-9DCC-4086-810E-AE9D6279A58E}" srcOrd="0" destOrd="4" presId="urn:microsoft.com/office/officeart/2005/8/layout/vList4#1"/>
    <dgm:cxn modelId="{F253D91A-E06B-4936-86E8-5D00F8042E33}" srcId="{EB9BBE0A-613B-4560-9BED-78E49B34BCBD}" destId="{1E95B093-D8DC-4845-ADFC-5E66D22549F3}" srcOrd="0" destOrd="0" parTransId="{820A994D-0E51-4A9F-B32D-FA204072A01D}" sibTransId="{7A54BDE9-1421-4DD2-A84A-BA47EECA1629}"/>
    <dgm:cxn modelId="{CF684B20-6FC5-474D-B44A-EB8D4D6E79B1}" srcId="{EB9BBE0A-613B-4560-9BED-78E49B34BCBD}" destId="{6F025DD8-BC19-4017-8CCC-ACFBA3ECC187}" srcOrd="3" destOrd="0" parTransId="{E5A8098A-90DA-49BB-84B7-31D1E21E4C3C}" sibTransId="{E2FAB84C-B870-418A-94C9-95C878DC4D64}"/>
    <dgm:cxn modelId="{B7ADF227-E953-4254-8453-D337C7F89F50}" type="presOf" srcId="{0F9001FD-8250-4F01-AE34-11123E71E9BE}" destId="{FA84BE06-289E-4444-B99D-2EC603161383}" srcOrd="1" destOrd="8" presId="urn:microsoft.com/office/officeart/2005/8/layout/vList4#1"/>
    <dgm:cxn modelId="{A390B030-2A0D-4CCA-B57B-A93F6626A51A}" type="presOf" srcId="{99B89631-D6F5-48F0-9147-C222314E44EF}" destId="{58350597-9DCC-4086-810E-AE9D6279A58E}" srcOrd="0" destOrd="5" presId="urn:microsoft.com/office/officeart/2005/8/layout/vList4#1"/>
    <dgm:cxn modelId="{F1C7CA36-BC8D-4612-8A57-E63BD82C7C82}" type="presOf" srcId="{E3AEEDC4-9AF6-4D14-A3F9-F7D7E6A4E27C}" destId="{FA84BE06-289E-4444-B99D-2EC603161383}" srcOrd="1" destOrd="10" presId="urn:microsoft.com/office/officeart/2005/8/layout/vList4#1"/>
    <dgm:cxn modelId="{28638038-8464-4A95-B454-982E97819791}" srcId="{ABEDDD04-80C4-4D16-B8B2-0F2ACC5AC5FA}" destId="{637A8495-0668-428D-A9BD-7E063CD75338}" srcOrd="3" destOrd="0" parTransId="{27035AFD-54E7-4EF0-861E-E9D4083A31E4}" sibTransId="{9F54F666-098D-4B3B-B21F-9581F5E2376C}"/>
    <dgm:cxn modelId="{4E41653B-F2A3-4C92-BD91-8367AD47B0E5}" type="presOf" srcId="{45ABC872-0D81-420B-8247-948DF095833C}" destId="{43FAEB0C-7351-46BF-A421-31249E6CCBD4}" srcOrd="1" destOrd="3" presId="urn:microsoft.com/office/officeart/2005/8/layout/vList4#1"/>
    <dgm:cxn modelId="{212B103C-30A0-4D9D-9845-F67E599C92AC}" type="presOf" srcId="{A9C33023-ABDB-4BA0-9D3B-15DE26037290}" destId="{58350597-9DCC-4086-810E-AE9D6279A58E}" srcOrd="0" destOrd="0" presId="urn:microsoft.com/office/officeart/2005/8/layout/vList4#1"/>
    <dgm:cxn modelId="{E72C5C40-0328-4A11-AE21-D5FF2FF02D18}" type="presOf" srcId="{ABEDDD04-80C4-4D16-B8B2-0F2ACC5AC5FA}" destId="{F8EC7D0F-043E-49C0-84A8-D1A62E251384}" srcOrd="1" destOrd="0" presId="urn:microsoft.com/office/officeart/2005/8/layout/vList4#1"/>
    <dgm:cxn modelId="{A6E1985B-DB48-4A72-A445-9CDAD51B3247}" type="presOf" srcId="{A9C33023-ABDB-4BA0-9D3B-15DE26037290}" destId="{FA84BE06-289E-4444-B99D-2EC603161383}" srcOrd="1" destOrd="0" presId="urn:microsoft.com/office/officeart/2005/8/layout/vList4#1"/>
    <dgm:cxn modelId="{4E6FC05C-833F-4758-92E7-26CC253F2FB1}" type="presOf" srcId="{AB9B3054-4179-4E1C-94D6-B6D984C1FDE2}" destId="{FA84BE06-289E-4444-B99D-2EC603161383}" srcOrd="1" destOrd="3" presId="urn:microsoft.com/office/officeart/2005/8/layout/vList4#1"/>
    <dgm:cxn modelId="{3895855D-9103-488C-A04D-8558DABA315E}" srcId="{A9C33023-ABDB-4BA0-9D3B-15DE26037290}" destId="{BD5471E5-38CC-4D13-ABF3-3BED9391E305}" srcOrd="3" destOrd="0" parTransId="{071D637A-312F-4440-94B8-E75F472BC3AB}" sibTransId="{F28D614B-7148-45F5-8D5B-F46817B05F93}"/>
    <dgm:cxn modelId="{91FB9460-EA99-4358-89DD-9C3CD8DCECDB}" srcId="{ABEDDD04-80C4-4D16-B8B2-0F2ACC5AC5FA}" destId="{DA328552-114D-4FC2-B065-402C747CFCF4}" srcOrd="5" destOrd="0" parTransId="{07D30D54-B7BF-4715-8DB4-AE0178E444FE}" sibTransId="{1BF15E55-0DAC-4ED5-ABF0-0A2CFC44C35D}"/>
    <dgm:cxn modelId="{1F1A2F42-EA91-421B-BD6A-4C675796A98A}" type="presOf" srcId="{68C6FC03-F99C-4353-A601-006683CD95BF}" destId="{FA84BE06-289E-4444-B99D-2EC603161383}" srcOrd="1" destOrd="7" presId="urn:microsoft.com/office/officeart/2005/8/layout/vList4#1"/>
    <dgm:cxn modelId="{C6DB2165-E947-498E-AFBF-180ABEAEF2FE}" srcId="{A9C33023-ABDB-4BA0-9D3B-15DE26037290}" destId="{0F9001FD-8250-4F01-AE34-11123E71E9BE}" srcOrd="7" destOrd="0" parTransId="{C0670AF8-7459-4EB7-B81B-3CD247FE8C52}" sibTransId="{DE514284-C522-45C3-899C-4130D06874EE}"/>
    <dgm:cxn modelId="{D0CF9465-F7DE-4944-AA9D-74319BBEC4D1}" type="presOf" srcId="{F3ECBF72-9AF5-401A-A96D-7A13EC9140AB}" destId="{58350597-9DCC-4086-810E-AE9D6279A58E}" srcOrd="0" destOrd="11" presId="urn:microsoft.com/office/officeart/2005/8/layout/vList4#1"/>
    <dgm:cxn modelId="{CE8D4F47-D6A9-470A-A862-6E4EFAF0EBE2}" type="presOf" srcId="{B75773E3-A883-443B-B7D3-A646A4D38E24}" destId="{AD9A77EC-37D1-4D6F-9346-289BE5ED4218}" srcOrd="0" destOrd="3" presId="urn:microsoft.com/office/officeart/2005/8/layout/vList4#1"/>
    <dgm:cxn modelId="{843C4D49-5874-40F6-AA95-880956049B95}" srcId="{ABEDDD04-80C4-4D16-B8B2-0F2ACC5AC5FA}" destId="{B54F0D9C-B1A6-4AF6-B1A8-AD53AAC3D7F8}" srcOrd="6" destOrd="0" parTransId="{47A73319-D6A3-4108-8AE2-5C707FDF9F7D}" sibTransId="{B9D4A14D-CADF-454B-B6AD-3E9C6F462E88}"/>
    <dgm:cxn modelId="{EFD59669-B1AC-4099-BF42-5206320B1D29}" type="presOf" srcId="{DA328552-114D-4FC2-B065-402C747CFCF4}" destId="{F8EC7D0F-043E-49C0-84A8-D1A62E251384}" srcOrd="1" destOrd="6" presId="urn:microsoft.com/office/officeart/2005/8/layout/vList4#1"/>
    <dgm:cxn modelId="{B55C616C-BCFB-4F04-BE0E-DBE7D750C2B4}" srcId="{ABEDDD04-80C4-4D16-B8B2-0F2ACC5AC5FA}" destId="{4F66C7E8-B464-4115-ADDF-BD260F2E389F}" srcOrd="0" destOrd="0" parTransId="{AADEEAAE-73F8-4807-9AF1-FB626C2D97BF}" sibTransId="{C79DD732-9132-4A22-9937-7FB0136A1B42}"/>
    <dgm:cxn modelId="{7679706E-95C0-4F6C-B647-06460FC37179}" type="presOf" srcId="{637A8495-0668-428D-A9BD-7E063CD75338}" destId="{F8EC7D0F-043E-49C0-84A8-D1A62E251384}" srcOrd="1" destOrd="4" presId="urn:microsoft.com/office/officeart/2005/8/layout/vList4#1"/>
    <dgm:cxn modelId="{DDC71270-13F4-458E-8364-3219FAE702CB}" type="presOf" srcId="{1C81B0D0-D472-4EEB-9460-2390081F53DD}" destId="{AD9A77EC-37D1-4D6F-9346-289BE5ED4218}" srcOrd="0" destOrd="5" presId="urn:microsoft.com/office/officeart/2005/8/layout/vList4#1"/>
    <dgm:cxn modelId="{24285B73-A4F4-4966-82CC-334ADA1F699E}" type="presOf" srcId="{637A8495-0668-428D-A9BD-7E063CD75338}" destId="{AD9A77EC-37D1-4D6F-9346-289BE5ED4218}" srcOrd="0" destOrd="4" presId="urn:microsoft.com/office/officeart/2005/8/layout/vList4#1"/>
    <dgm:cxn modelId="{A530D373-AA7B-4E54-BDB7-D29A70AA010C}" srcId="{ABEDDD04-80C4-4D16-B8B2-0F2ACC5AC5FA}" destId="{1C81B0D0-D472-4EEB-9460-2390081F53DD}" srcOrd="4" destOrd="0" parTransId="{9E22FBB9-5994-4FDB-AA61-57082CE62FE0}" sibTransId="{27C3C7D0-FDBF-416E-9A3B-38C8CA991112}"/>
    <dgm:cxn modelId="{D4B3FD53-AF24-427A-AC37-34CCBD1A44D8}" srcId="{34FBE3F7-4850-4D1F-A5E3-3F4417F35801}" destId="{EB9BBE0A-613B-4560-9BED-78E49B34BCBD}" srcOrd="0" destOrd="0" parTransId="{5984690D-A06E-487C-B8C7-8C134C8CBFB0}" sibTransId="{025370EA-E6E3-4FA0-802C-B90EA61FB190}"/>
    <dgm:cxn modelId="{DA8C1556-1533-4D29-A88D-0DCF0524D3F8}" type="presOf" srcId="{45ABC872-0D81-420B-8247-948DF095833C}" destId="{0333FAF5-5ACA-4724-A0CB-448DE15128D9}" srcOrd="0" destOrd="3" presId="urn:microsoft.com/office/officeart/2005/8/layout/vList4#1"/>
    <dgm:cxn modelId="{8963E456-159B-491A-93AE-377CF11F2ED6}" type="presOf" srcId="{E3AEEDC4-9AF6-4D14-A3F9-F7D7E6A4E27C}" destId="{58350597-9DCC-4086-810E-AE9D6279A58E}" srcOrd="0" destOrd="10" presId="urn:microsoft.com/office/officeart/2005/8/layout/vList4#1"/>
    <dgm:cxn modelId="{DA902A77-60C4-4855-B2C2-BBD7304757A4}" type="presOf" srcId="{4F66C7E8-B464-4115-ADDF-BD260F2E389F}" destId="{F8EC7D0F-043E-49C0-84A8-D1A62E251384}" srcOrd="1" destOrd="1" presId="urn:microsoft.com/office/officeart/2005/8/layout/vList4#1"/>
    <dgm:cxn modelId="{B8FBD85A-FC6E-4B7F-AA47-139F0D55F673}" type="presOf" srcId="{BB861EE5-5682-4398-AD33-89C49C6A16DE}" destId="{43FAEB0C-7351-46BF-A421-31249E6CCBD4}" srcOrd="1" destOrd="2" presId="urn:microsoft.com/office/officeart/2005/8/layout/vList4#1"/>
    <dgm:cxn modelId="{04EC507B-3463-4251-B992-97F08CB8D77A}" type="presOf" srcId="{4F66C7E8-B464-4115-ADDF-BD260F2E389F}" destId="{AD9A77EC-37D1-4D6F-9346-289BE5ED4218}" srcOrd="0" destOrd="1" presId="urn:microsoft.com/office/officeart/2005/8/layout/vList4#1"/>
    <dgm:cxn modelId="{1C19A47E-25B8-40E1-81EC-6FDCC24821DA}" type="presOf" srcId="{1E95B093-D8DC-4845-ADFC-5E66D22549F3}" destId="{0333FAF5-5ACA-4724-A0CB-448DE15128D9}" srcOrd="0" destOrd="1" presId="urn:microsoft.com/office/officeart/2005/8/layout/vList4#1"/>
    <dgm:cxn modelId="{9676BB7F-8715-4244-A04A-B681B515772B}" srcId="{A9C33023-ABDB-4BA0-9D3B-15DE26037290}" destId="{15DFFD31-8121-45D4-BED9-CFAB23D591A8}" srcOrd="0" destOrd="0" parTransId="{B2746A30-BA81-4983-8A50-D4776AFCE128}" sibTransId="{4D7F3F06-04B6-4653-81A0-4732ADDAB9A5}"/>
    <dgm:cxn modelId="{DA3C8080-FB92-4027-AD26-6FCB9E33829B}" type="presOf" srcId="{0F9001FD-8250-4F01-AE34-11123E71E9BE}" destId="{58350597-9DCC-4086-810E-AE9D6279A58E}" srcOrd="0" destOrd="8" presId="urn:microsoft.com/office/officeart/2005/8/layout/vList4#1"/>
    <dgm:cxn modelId="{3D7C7F81-0507-489E-BC3D-F04095C1B588}" type="presOf" srcId="{1C81B0D0-D472-4EEB-9460-2390081F53DD}" destId="{F8EC7D0F-043E-49C0-84A8-D1A62E251384}" srcOrd="1" destOrd="5" presId="urn:microsoft.com/office/officeart/2005/8/layout/vList4#1"/>
    <dgm:cxn modelId="{2D309886-32EB-4D45-94EA-1684BC85FDC7}" srcId="{A9C33023-ABDB-4BA0-9D3B-15DE26037290}" destId="{E3AEEDC4-9AF6-4D14-A3F9-F7D7E6A4E27C}" srcOrd="9" destOrd="0" parTransId="{9E6566B2-6B05-4032-B801-E01BA38704EF}" sibTransId="{640D7EEA-8DFA-4982-82FC-ECD1C0985E9B}"/>
    <dgm:cxn modelId="{8858FC86-86C8-4BC9-B977-7D7764C71E15}" type="presOf" srcId="{11C77396-1F7D-4B48-9580-DE49E5D4C9CC}" destId="{43FAEB0C-7351-46BF-A421-31249E6CCBD4}" srcOrd="1" destOrd="5" presId="urn:microsoft.com/office/officeart/2005/8/layout/vList4#1"/>
    <dgm:cxn modelId="{2D0F0F88-6BC5-4E80-8391-63BDECC7BB39}" type="presOf" srcId="{EB9BBE0A-613B-4560-9BED-78E49B34BCBD}" destId="{43FAEB0C-7351-46BF-A421-31249E6CCBD4}" srcOrd="1" destOrd="0" presId="urn:microsoft.com/office/officeart/2005/8/layout/vList4#1"/>
    <dgm:cxn modelId="{7519448B-1C66-4F13-89CA-7E15773082FC}" type="presOf" srcId="{68C6FC03-F99C-4353-A601-006683CD95BF}" destId="{58350597-9DCC-4086-810E-AE9D6279A58E}" srcOrd="0" destOrd="7" presId="urn:microsoft.com/office/officeart/2005/8/layout/vList4#1"/>
    <dgm:cxn modelId="{DDC8C895-C25B-43AE-877F-C803C6E17663}" type="presOf" srcId="{15DFFD31-8121-45D4-BED9-CFAB23D591A8}" destId="{58350597-9DCC-4086-810E-AE9D6279A58E}" srcOrd="0" destOrd="1" presId="urn:microsoft.com/office/officeart/2005/8/layout/vList4#1"/>
    <dgm:cxn modelId="{711DD196-409D-41C8-9204-DFFC41F14500}" type="presOf" srcId="{15DFFD31-8121-45D4-BED9-CFAB23D591A8}" destId="{FA84BE06-289E-4444-B99D-2EC603161383}" srcOrd="1" destOrd="1" presId="urn:microsoft.com/office/officeart/2005/8/layout/vList4#1"/>
    <dgm:cxn modelId="{BFA61F98-4256-449B-8D5F-AA9FE310C182}" type="presOf" srcId="{F3ECBF72-9AF5-401A-A96D-7A13EC9140AB}" destId="{FA84BE06-289E-4444-B99D-2EC603161383}" srcOrd="1" destOrd="11" presId="urn:microsoft.com/office/officeart/2005/8/layout/vList4#1"/>
    <dgm:cxn modelId="{5B482B99-0774-4FF4-800C-71380738438C}" type="presOf" srcId="{3FF28027-215A-43AE-BBA4-AE7CB0C17B29}" destId="{FA84BE06-289E-4444-B99D-2EC603161383}" srcOrd="1" destOrd="6" presId="urn:microsoft.com/office/officeart/2005/8/layout/vList4#1"/>
    <dgm:cxn modelId="{2A962B9F-3B5F-467F-8FD0-6FB498730C45}" type="presOf" srcId="{11C77396-1F7D-4B48-9580-DE49E5D4C9CC}" destId="{0333FAF5-5ACA-4724-A0CB-448DE15128D9}" srcOrd="0" destOrd="5" presId="urn:microsoft.com/office/officeart/2005/8/layout/vList4#1"/>
    <dgm:cxn modelId="{B7F92DA0-FC2C-4258-BF48-05A478EA89CD}" type="presOf" srcId="{DA328552-114D-4FC2-B065-402C747CFCF4}" destId="{AD9A77EC-37D1-4D6F-9346-289BE5ED4218}" srcOrd="0" destOrd="6" presId="urn:microsoft.com/office/officeart/2005/8/layout/vList4#1"/>
    <dgm:cxn modelId="{DF193EA0-6978-4C26-AD77-1E39C5DBBBFD}" type="presOf" srcId="{B54F0D9C-B1A6-4AF6-B1A8-AD53AAC3D7F8}" destId="{AD9A77EC-37D1-4D6F-9346-289BE5ED4218}" srcOrd="0" destOrd="7" presId="urn:microsoft.com/office/officeart/2005/8/layout/vList4#1"/>
    <dgm:cxn modelId="{0A39C9A1-F035-4FBE-8669-229F5CD6E9C2}" type="presOf" srcId="{BE29B3E2-167E-468A-A2B7-CF679E07725E}" destId="{FA84BE06-289E-4444-B99D-2EC603161383}" srcOrd="1" destOrd="9" presId="urn:microsoft.com/office/officeart/2005/8/layout/vList4#1"/>
    <dgm:cxn modelId="{C8F156A3-DF85-49BD-841F-66B629E84B42}" type="presOf" srcId="{AB9B3054-4179-4E1C-94D6-B6D984C1FDE2}" destId="{58350597-9DCC-4086-810E-AE9D6279A58E}" srcOrd="0" destOrd="3" presId="urn:microsoft.com/office/officeart/2005/8/layout/vList4#1"/>
    <dgm:cxn modelId="{CF5829A5-7CA4-4089-9084-3CB75B18B044}" type="presOf" srcId="{34FBE3F7-4850-4D1F-A5E3-3F4417F35801}" destId="{F3A7C836-2842-4335-AA89-192AFA02E67B}" srcOrd="0" destOrd="0" presId="urn:microsoft.com/office/officeart/2005/8/layout/vList4#1"/>
    <dgm:cxn modelId="{24E996A6-4A53-41D2-887F-54D3C087704E}" type="presOf" srcId="{CF6A362B-EDA2-4C8F-9298-2BB12AFFAEEE}" destId="{AD9A77EC-37D1-4D6F-9346-289BE5ED4218}" srcOrd="0" destOrd="2" presId="urn:microsoft.com/office/officeart/2005/8/layout/vList4#1"/>
    <dgm:cxn modelId="{05D9B9A7-0719-4626-B725-E619A55CAAA9}" srcId="{34FBE3F7-4850-4D1F-A5E3-3F4417F35801}" destId="{A9C33023-ABDB-4BA0-9D3B-15DE26037290}" srcOrd="2" destOrd="0" parTransId="{12890F59-5322-4C7B-B033-08C434FFA5D8}" sibTransId="{64DF1004-E277-42A5-AF1C-50B8A93E60D1}"/>
    <dgm:cxn modelId="{5C3583AC-D34A-46F5-8516-899E42B17530}" srcId="{A9C33023-ABDB-4BA0-9D3B-15DE26037290}" destId="{BE29B3E2-167E-468A-A2B7-CF679E07725E}" srcOrd="8" destOrd="0" parTransId="{E7FA8555-B6AB-4417-A95B-4DFAB3785E85}" sibTransId="{64766923-7C75-4FAC-BAB0-70DC34CF3ECC}"/>
    <dgm:cxn modelId="{21A29CAC-CFC8-425E-9D0D-2E8F698D35E5}" type="presOf" srcId="{B75773E3-A883-443B-B7D3-A646A4D38E24}" destId="{F8EC7D0F-043E-49C0-84A8-D1A62E251384}" srcOrd="1" destOrd="3" presId="urn:microsoft.com/office/officeart/2005/8/layout/vList4#1"/>
    <dgm:cxn modelId="{6031A3BC-E1E9-4CBE-B4AD-C41B34028646}" srcId="{A9C33023-ABDB-4BA0-9D3B-15DE26037290}" destId="{99B89631-D6F5-48F0-9147-C222314E44EF}" srcOrd="4" destOrd="0" parTransId="{AB5C4491-A50F-4670-85D1-E21B000F82A5}" sibTransId="{1B3CDA9B-6B7F-4684-8FE0-6922E395D621}"/>
    <dgm:cxn modelId="{6BA7E8C1-B507-4A69-B86F-C606E503D99E}" type="presOf" srcId="{CF6A362B-EDA2-4C8F-9298-2BB12AFFAEEE}" destId="{F8EC7D0F-043E-49C0-84A8-D1A62E251384}" srcOrd="1" destOrd="2" presId="urn:microsoft.com/office/officeart/2005/8/layout/vList4#1"/>
    <dgm:cxn modelId="{BD5415C3-B4A8-4C48-BDD3-485B8267BD6A}" type="presOf" srcId="{1AC603D8-DEB6-41A7-A611-5C18229B7553}" destId="{58350597-9DCC-4086-810E-AE9D6279A58E}" srcOrd="0" destOrd="2" presId="urn:microsoft.com/office/officeart/2005/8/layout/vList4#1"/>
    <dgm:cxn modelId="{C95C8CC9-7465-4E91-81BB-E871CC316D64}" type="presOf" srcId="{ABEDDD04-80C4-4D16-B8B2-0F2ACC5AC5FA}" destId="{AD9A77EC-37D1-4D6F-9346-289BE5ED4218}" srcOrd="0" destOrd="0" presId="urn:microsoft.com/office/officeart/2005/8/layout/vList4#1"/>
    <dgm:cxn modelId="{9DFDCBD2-E4A1-46CC-9712-9637B2708A77}" srcId="{ABEDDD04-80C4-4D16-B8B2-0F2ACC5AC5FA}" destId="{CF6A362B-EDA2-4C8F-9298-2BB12AFFAEEE}" srcOrd="1" destOrd="0" parTransId="{B3D58FD8-6DAC-48D3-9E8A-9D8527D25EA0}" sibTransId="{8BE3DCD4-F558-4412-8E5A-294D0913BBB7}"/>
    <dgm:cxn modelId="{954EBCD3-DF57-4903-887E-8216BFF3259F}" srcId="{34FBE3F7-4850-4D1F-A5E3-3F4417F35801}" destId="{ABEDDD04-80C4-4D16-B8B2-0F2ACC5AC5FA}" srcOrd="1" destOrd="0" parTransId="{1137967A-933B-43FF-B1A0-0CC27AD37857}" sibTransId="{50260B5C-B388-468F-B07F-329C971E0620}"/>
    <dgm:cxn modelId="{335EE1D4-39F4-4B0F-BB93-D6CA093C39C4}" type="presOf" srcId="{1AC603D8-DEB6-41A7-A611-5C18229B7553}" destId="{FA84BE06-289E-4444-B99D-2EC603161383}" srcOrd="1" destOrd="2" presId="urn:microsoft.com/office/officeart/2005/8/layout/vList4#1"/>
    <dgm:cxn modelId="{584C87D8-13E4-4273-BC88-8FDD74BF876A}" srcId="{A9C33023-ABDB-4BA0-9D3B-15DE26037290}" destId="{68C6FC03-F99C-4353-A601-006683CD95BF}" srcOrd="6" destOrd="0" parTransId="{DBD6229E-BA58-4F0A-90C7-C01AE4E3FEF4}" sibTransId="{F9AF3841-5B5F-43B0-B356-6F86CA685FD7}"/>
    <dgm:cxn modelId="{ADE410E3-C6D3-4E79-9AB7-C64CA91B99BF}" type="presOf" srcId="{BD5471E5-38CC-4D13-ABF3-3BED9391E305}" destId="{FA84BE06-289E-4444-B99D-2EC603161383}" srcOrd="1" destOrd="4" presId="urn:microsoft.com/office/officeart/2005/8/layout/vList4#1"/>
    <dgm:cxn modelId="{8D9739E3-CF10-4BFF-A752-B319017F5BFA}" type="presOf" srcId="{3FF28027-215A-43AE-BBA4-AE7CB0C17B29}" destId="{58350597-9DCC-4086-810E-AE9D6279A58E}" srcOrd="0" destOrd="6" presId="urn:microsoft.com/office/officeart/2005/8/layout/vList4#1"/>
    <dgm:cxn modelId="{31F338E4-3E08-435E-BA8E-651FDB5C3933}" srcId="{EB9BBE0A-613B-4560-9BED-78E49B34BCBD}" destId="{BB861EE5-5682-4398-AD33-89C49C6A16DE}" srcOrd="1" destOrd="0" parTransId="{7F6429A7-BF73-4E09-A176-70FE5717F714}" sibTransId="{F0EE06F0-0601-453B-82B9-7FEE3BE3C12F}"/>
    <dgm:cxn modelId="{DB9E05E7-6988-42AF-972D-BC1FC70802B4}" srcId="{EB9BBE0A-613B-4560-9BED-78E49B34BCBD}" destId="{11C77396-1F7D-4B48-9580-DE49E5D4C9CC}" srcOrd="4" destOrd="0" parTransId="{2E845574-1767-4F6F-90C3-646AD5FFB6BB}" sibTransId="{2F816BD2-891F-4CD5-BCA7-63D8131A0D8E}"/>
    <dgm:cxn modelId="{28F859EC-98E8-474F-9498-3E37A8F67C88}" srcId="{ABEDDD04-80C4-4D16-B8B2-0F2ACC5AC5FA}" destId="{B75773E3-A883-443B-B7D3-A646A4D38E24}" srcOrd="2" destOrd="0" parTransId="{AEDD64A4-29DA-45F3-9E58-8BED9953C303}" sibTransId="{CF8CC2BC-A266-4DC5-A066-17D5F15326A7}"/>
    <dgm:cxn modelId="{0D2E36ED-6635-4A9D-BDC4-D0D77B52A8BB}" type="presOf" srcId="{EB9BBE0A-613B-4560-9BED-78E49B34BCBD}" destId="{0333FAF5-5ACA-4724-A0CB-448DE15128D9}" srcOrd="0" destOrd="0" presId="urn:microsoft.com/office/officeart/2005/8/layout/vList4#1"/>
    <dgm:cxn modelId="{505DBDED-0DC6-4038-9686-18AD2253089B}" type="presOf" srcId="{BB861EE5-5682-4398-AD33-89C49C6A16DE}" destId="{0333FAF5-5ACA-4724-A0CB-448DE15128D9}" srcOrd="0" destOrd="2" presId="urn:microsoft.com/office/officeart/2005/8/layout/vList4#1"/>
    <dgm:cxn modelId="{0A4135F4-D273-45FE-980B-C2E40C61137E}" type="presOf" srcId="{99B89631-D6F5-48F0-9147-C222314E44EF}" destId="{FA84BE06-289E-4444-B99D-2EC603161383}" srcOrd="1" destOrd="5" presId="urn:microsoft.com/office/officeart/2005/8/layout/vList4#1"/>
    <dgm:cxn modelId="{93BF90F7-F79B-4586-AF85-6D20E32D310B}" srcId="{A9C33023-ABDB-4BA0-9D3B-15DE26037290}" destId="{3FF28027-215A-43AE-BBA4-AE7CB0C17B29}" srcOrd="5" destOrd="0" parTransId="{5551C83D-4D2B-493F-9166-1FA9EB687432}" sibTransId="{BD1B6F6B-B67D-4A0B-87C0-DE95EC3409B1}"/>
    <dgm:cxn modelId="{D09038F8-65CC-48ED-AE6A-78EFD11A7514}" srcId="{A9C33023-ABDB-4BA0-9D3B-15DE26037290}" destId="{AB9B3054-4179-4E1C-94D6-B6D984C1FDE2}" srcOrd="2" destOrd="0" parTransId="{44848050-F169-4E9A-8A0C-2DFAC2A4B015}" sibTransId="{0A0E2A79-31EB-4E1A-AEDA-08D93466F8E3}"/>
    <dgm:cxn modelId="{DED180FA-3924-4E5C-ADA6-3A357AD2594E}" type="presOf" srcId="{B54F0D9C-B1A6-4AF6-B1A8-AD53AAC3D7F8}" destId="{F8EC7D0F-043E-49C0-84A8-D1A62E251384}" srcOrd="1" destOrd="7" presId="urn:microsoft.com/office/officeart/2005/8/layout/vList4#1"/>
    <dgm:cxn modelId="{693BD0FA-813D-4B64-B335-AC177F2D9B36}" type="presOf" srcId="{6F025DD8-BC19-4017-8CCC-ACFBA3ECC187}" destId="{0333FAF5-5ACA-4724-A0CB-448DE15128D9}" srcOrd="0" destOrd="4" presId="urn:microsoft.com/office/officeart/2005/8/layout/vList4#1"/>
    <dgm:cxn modelId="{1A9144FD-21C9-45C2-877E-1CDF36B47808}" type="presOf" srcId="{6F025DD8-BC19-4017-8CCC-ACFBA3ECC187}" destId="{43FAEB0C-7351-46BF-A421-31249E6CCBD4}" srcOrd="1" destOrd="4" presId="urn:microsoft.com/office/officeart/2005/8/layout/vList4#1"/>
    <dgm:cxn modelId="{3AF7B3F0-8FBD-4D70-9D55-2AB6558451C6}" type="presParOf" srcId="{F3A7C836-2842-4335-AA89-192AFA02E67B}" destId="{783FBB63-48B9-49FA-8D8E-F5AAC095D14D}" srcOrd="0" destOrd="0" presId="urn:microsoft.com/office/officeart/2005/8/layout/vList4#1"/>
    <dgm:cxn modelId="{E0F0CC1B-6820-4D65-9F28-8193D613B822}" type="presParOf" srcId="{783FBB63-48B9-49FA-8D8E-F5AAC095D14D}" destId="{0333FAF5-5ACA-4724-A0CB-448DE15128D9}" srcOrd="0" destOrd="0" presId="urn:microsoft.com/office/officeart/2005/8/layout/vList4#1"/>
    <dgm:cxn modelId="{1D0BADA4-72B8-4320-A5E9-08E540EC84EF}" type="presParOf" srcId="{783FBB63-48B9-49FA-8D8E-F5AAC095D14D}" destId="{1A254056-C742-4543-94C8-33F0FDCDB1E0}" srcOrd="1" destOrd="0" presId="urn:microsoft.com/office/officeart/2005/8/layout/vList4#1"/>
    <dgm:cxn modelId="{B5C6FE9F-2A57-4607-B73D-5AAF4D0C197B}" type="presParOf" srcId="{783FBB63-48B9-49FA-8D8E-F5AAC095D14D}" destId="{43FAEB0C-7351-46BF-A421-31249E6CCBD4}" srcOrd="2" destOrd="0" presId="urn:microsoft.com/office/officeart/2005/8/layout/vList4#1"/>
    <dgm:cxn modelId="{45DD7837-C1FD-4518-9E91-6A23AEABC2B9}" type="presParOf" srcId="{F3A7C836-2842-4335-AA89-192AFA02E67B}" destId="{CACCF7A1-396C-441B-981F-0BD120094259}" srcOrd="1" destOrd="0" presId="urn:microsoft.com/office/officeart/2005/8/layout/vList4#1"/>
    <dgm:cxn modelId="{0015A9B8-6A7E-4CBA-AF19-D65B66DCB8E1}" type="presParOf" srcId="{F3A7C836-2842-4335-AA89-192AFA02E67B}" destId="{6E780F89-52C1-4E43-A009-4B5166CE6325}" srcOrd="2" destOrd="0" presId="urn:microsoft.com/office/officeart/2005/8/layout/vList4#1"/>
    <dgm:cxn modelId="{5E380F86-4256-42D0-B30D-40110332A155}" type="presParOf" srcId="{6E780F89-52C1-4E43-A009-4B5166CE6325}" destId="{AD9A77EC-37D1-4D6F-9346-289BE5ED4218}" srcOrd="0" destOrd="0" presId="urn:microsoft.com/office/officeart/2005/8/layout/vList4#1"/>
    <dgm:cxn modelId="{4E356536-2E96-4B8D-8308-51E0CCFC2B60}" type="presParOf" srcId="{6E780F89-52C1-4E43-A009-4B5166CE6325}" destId="{56BC55E6-F22D-453E-BCA2-2E6016E201E4}" srcOrd="1" destOrd="0" presId="urn:microsoft.com/office/officeart/2005/8/layout/vList4#1"/>
    <dgm:cxn modelId="{CCC59D53-8E39-4276-AF9F-38AD731EE9F3}" type="presParOf" srcId="{6E780F89-52C1-4E43-A009-4B5166CE6325}" destId="{F8EC7D0F-043E-49C0-84A8-D1A62E251384}" srcOrd="2" destOrd="0" presId="urn:microsoft.com/office/officeart/2005/8/layout/vList4#1"/>
    <dgm:cxn modelId="{2B65B267-D439-483F-AE17-1DDCEFAEB2D0}" type="presParOf" srcId="{F3A7C836-2842-4335-AA89-192AFA02E67B}" destId="{DC699C3F-EE52-4610-8F8A-BB04A7F93CB8}" srcOrd="3" destOrd="0" presId="urn:microsoft.com/office/officeart/2005/8/layout/vList4#1"/>
    <dgm:cxn modelId="{FC90D403-A7BE-4B88-8582-C02CA117C2B9}" type="presParOf" srcId="{F3A7C836-2842-4335-AA89-192AFA02E67B}" destId="{5EC2995C-4213-4B58-AB66-E6E90F6181AA}" srcOrd="4" destOrd="0" presId="urn:microsoft.com/office/officeart/2005/8/layout/vList4#1"/>
    <dgm:cxn modelId="{5C846E26-745C-467D-B425-F43FFFCABF93}" type="presParOf" srcId="{5EC2995C-4213-4B58-AB66-E6E90F6181AA}" destId="{58350597-9DCC-4086-810E-AE9D6279A58E}" srcOrd="0" destOrd="0" presId="urn:microsoft.com/office/officeart/2005/8/layout/vList4#1"/>
    <dgm:cxn modelId="{D5CB12EE-CDDB-439A-87A5-18720908A7D9}" type="presParOf" srcId="{5EC2995C-4213-4B58-AB66-E6E90F6181AA}" destId="{AB1C3AB2-08E9-4246-AFEB-2A2FA3D35B5E}" srcOrd="1" destOrd="0" presId="urn:microsoft.com/office/officeart/2005/8/layout/vList4#1"/>
    <dgm:cxn modelId="{9DEAA6B9-6DCA-499A-9A1F-608B2A270C1E}" type="presParOf" srcId="{5EC2995C-4213-4B58-AB66-E6E90F6181AA}" destId="{FA84BE06-289E-4444-B99D-2EC603161383}" srcOrd="2" destOrd="0" presId="urn:microsoft.com/office/officeart/2005/8/layout/vList4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33FAF5-5ACA-4724-A0CB-448DE15128D9}">
      <dsp:nvSpPr>
        <dsp:cNvPr id="0" name=""/>
        <dsp:cNvSpPr/>
      </dsp:nvSpPr>
      <dsp:spPr>
        <a:xfrm>
          <a:off x="0" y="0"/>
          <a:ext cx="8499763" cy="17069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schemeClr val="tx1"/>
              </a:solidFill>
            </a:rPr>
            <a:t>Ядро экономики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>
              <a:solidFill>
                <a:schemeClr val="tx1"/>
              </a:solidFill>
            </a:rPr>
            <a:t>Сельское хозяйство (растениеводство, пчеловодство)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>
              <a:solidFill>
                <a:schemeClr val="tx1"/>
              </a:solidFill>
            </a:rPr>
            <a:t>Строительство склада-зернохранилища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 err="1">
              <a:solidFill>
                <a:schemeClr val="tx1"/>
              </a:solidFill>
            </a:rPr>
            <a:t>Маслодавильный</a:t>
          </a:r>
          <a:r>
            <a:rPr lang="ru-RU" sz="1400" kern="1200" dirty="0">
              <a:solidFill>
                <a:schemeClr val="tx1"/>
              </a:solidFill>
            </a:rPr>
            <a:t> цех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>
              <a:solidFill>
                <a:schemeClr val="tx1"/>
              </a:solidFill>
            </a:rPr>
            <a:t>Цех для измельчения и прессовки жмыха в комбикорм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>
              <a:solidFill>
                <a:schemeClr val="tx1"/>
              </a:solidFill>
            </a:rPr>
            <a:t>Предприятие по переработке продукции пчеловодства</a:t>
          </a:r>
        </a:p>
      </dsp:txBody>
      <dsp:txXfrm>
        <a:off x="1870650" y="0"/>
        <a:ext cx="6629112" cy="1706981"/>
      </dsp:txXfrm>
    </dsp:sp>
    <dsp:sp modelId="{1A254056-C742-4543-94C8-33F0FDCDB1E0}">
      <dsp:nvSpPr>
        <dsp:cNvPr id="0" name=""/>
        <dsp:cNvSpPr/>
      </dsp:nvSpPr>
      <dsp:spPr>
        <a:xfrm>
          <a:off x="170698" y="170698"/>
          <a:ext cx="1699952" cy="136558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t="-2000" b="-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9A77EC-37D1-4D6F-9346-289BE5ED4218}">
      <dsp:nvSpPr>
        <dsp:cNvPr id="0" name=""/>
        <dsp:cNvSpPr/>
      </dsp:nvSpPr>
      <dsp:spPr>
        <a:xfrm>
          <a:off x="0" y="1877679"/>
          <a:ext cx="8499763" cy="17069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schemeClr val="tx1"/>
              </a:solidFill>
            </a:rPr>
            <a:t>Виды бизнеса, необходимые в МО для обслуживания ядра экономики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>
              <a:solidFill>
                <a:schemeClr val="tx1"/>
              </a:solidFill>
            </a:rPr>
            <a:t>Транспортные и логистические услуги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>
              <a:solidFill>
                <a:schemeClr val="tx1"/>
              </a:solidFill>
            </a:rPr>
            <a:t>Восстановление мелиоративных систем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>
              <a:solidFill>
                <a:schemeClr val="tx1"/>
              </a:solidFill>
            </a:rPr>
            <a:t>Прямая поставка сертифицированных семян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>
              <a:solidFill>
                <a:schemeClr val="tx1"/>
              </a:solidFill>
            </a:rPr>
            <a:t>Целевое обучение квалифицированных специалистов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400" kern="1200" dirty="0">
            <a:solidFill>
              <a:schemeClr val="tx1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400" kern="1200" dirty="0">
            <a:solidFill>
              <a:schemeClr val="tx1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400" kern="1200" dirty="0">
            <a:solidFill>
              <a:schemeClr val="tx1"/>
            </a:solidFill>
          </a:endParaRPr>
        </a:p>
      </dsp:txBody>
      <dsp:txXfrm>
        <a:off x="1870650" y="1877679"/>
        <a:ext cx="6629112" cy="1706981"/>
      </dsp:txXfrm>
    </dsp:sp>
    <dsp:sp modelId="{56BC55E6-F22D-453E-BCA2-2E6016E201E4}">
      <dsp:nvSpPr>
        <dsp:cNvPr id="0" name=""/>
        <dsp:cNvSpPr/>
      </dsp:nvSpPr>
      <dsp:spPr>
        <a:xfrm>
          <a:off x="170698" y="2048378"/>
          <a:ext cx="1699952" cy="136558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t="-2000" b="-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350597-9DCC-4086-810E-AE9D6279A58E}">
      <dsp:nvSpPr>
        <dsp:cNvPr id="0" name=""/>
        <dsp:cNvSpPr/>
      </dsp:nvSpPr>
      <dsp:spPr>
        <a:xfrm>
          <a:off x="141776" y="3755359"/>
          <a:ext cx="8216210" cy="215429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schemeClr val="tx1"/>
              </a:solidFill>
            </a:rPr>
            <a:t>Виды социально-ориентированного бизнеса, необходимого в МО для поддержки развития ядра экономики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>
              <a:solidFill>
                <a:schemeClr val="tx1"/>
              </a:solidFill>
            </a:rPr>
            <a:t>Базы отдыха и досуга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>
              <a:solidFill>
                <a:schemeClr val="tx1"/>
              </a:solidFill>
            </a:rPr>
            <a:t>Тренажерные залы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>
              <a:solidFill>
                <a:schemeClr val="tx1"/>
              </a:solidFill>
            </a:rPr>
            <a:t>Качественное медицинское обслуживание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>
              <a:solidFill>
                <a:schemeClr val="tx1"/>
              </a:solidFill>
            </a:rPr>
            <a:t>Малоэтажное жилищное строительство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>
              <a:solidFill>
                <a:schemeClr val="tx1"/>
              </a:solidFill>
            </a:rPr>
            <a:t>Детский развивающий центр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>
              <a:solidFill>
                <a:schemeClr val="tx1"/>
              </a:solidFill>
            </a:rPr>
            <a:t>Парк отдыха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400" kern="1200" dirty="0">
            <a:solidFill>
              <a:schemeClr val="tx1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400" kern="1200" dirty="0">
            <a:solidFill>
              <a:schemeClr val="tx1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400" kern="1200" dirty="0">
            <a:solidFill>
              <a:schemeClr val="tx1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400" kern="1200" dirty="0">
            <a:solidFill>
              <a:schemeClr val="tx1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400" kern="1200" dirty="0">
            <a:solidFill>
              <a:schemeClr val="tx1"/>
            </a:solidFill>
          </a:endParaRPr>
        </a:p>
      </dsp:txBody>
      <dsp:txXfrm>
        <a:off x="1950021" y="3755359"/>
        <a:ext cx="6407965" cy="2154296"/>
      </dsp:txXfrm>
    </dsp:sp>
    <dsp:sp modelId="{AB1C3AB2-08E9-4246-AFEB-2A2FA3D35B5E}">
      <dsp:nvSpPr>
        <dsp:cNvPr id="0" name=""/>
        <dsp:cNvSpPr/>
      </dsp:nvSpPr>
      <dsp:spPr>
        <a:xfrm>
          <a:off x="170698" y="4149715"/>
          <a:ext cx="1699952" cy="136558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 t="-2000" b="-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#1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53F6ED8B-CF52-4A64-BACC-61D9C1041E0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D7022B2-02C5-4E03-99BC-0BA3C57AC4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C3308102-B78F-4A24-87CA-5FA0033B6135}" type="datetime1">
              <a:rPr lang="ru-RU" smtClean="0"/>
              <a:pPr rtl="0"/>
              <a:t>11.09.2025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C3FEE8C-8D38-4F2A-950E-071C6823E27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7317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C567A6D-959B-4552-AB8D-4CCA819CAA7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377317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4BF9A36D-7FAC-478F-9944-F324014F6FD1}" type="slidenum">
              <a:rPr lang="ru-RU" smtClean="0"/>
              <a:pPr rtl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24676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728365-CBBA-496F-854A-132A4D03B664}" type="datetime1">
              <a:rPr lang="ru-RU" smtClean="0"/>
              <a:pPr/>
              <a:t>11.09.2025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3488"/>
            <a:ext cx="592137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17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377317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4B9A9E5-4F7F-4A7D-9DE1-899232329269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387783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ru-RU" smtClean="0"/>
              <a:pPr rtl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53231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ru-RU" smtClean="0"/>
              <a:pPr rtl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81806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ru-RU" smtClean="0"/>
              <a:pPr rtl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47865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ru-RU" smtClean="0"/>
              <a:pPr rtl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32259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ru-RU" smtClean="0"/>
              <a:pPr rtl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22407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ru-RU" smtClean="0"/>
              <a:pPr rtl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53467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ru-RU" smtClean="0"/>
              <a:pPr rtl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38863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ru-RU" smtClean="0"/>
              <a:pPr rtl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28492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0E301F-AE6C-3A69-4C90-CCAE590663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1ECF8FCF-3813-DF8F-F34D-02128CF137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FBB302B3-A4A1-4EF2-0C28-19BE86D409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94B7A74-87DD-4091-BB2E-58D152C0C3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ru-RU" smtClean="0"/>
              <a:pPr rtl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78612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4B9A9E5-4F7F-4A7D-9DE1-89923232926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38339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16040" y="4434840"/>
            <a:ext cx="4941771" cy="1122202"/>
          </a:xfrm>
        </p:spPr>
        <p:txBody>
          <a:bodyPr rtlCol="0" anchor="b">
            <a:noAutofit/>
          </a:bodyPr>
          <a:lstStyle>
            <a:lvl1pPr algn="l">
              <a:defRPr sz="3600" cap="all" spc="150" baseline="0"/>
            </a:lvl1pPr>
          </a:lstStyle>
          <a:p>
            <a:pPr rtl="0"/>
            <a:r>
              <a:rPr lang="ru-RU" noProof="0"/>
              <a:t>СТИЛЬ ОБРАЗЦА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6041" y="5586890"/>
            <a:ext cx="4941770" cy="396660"/>
          </a:xfrm>
        </p:spPr>
        <p:txBody>
          <a:bodyPr rtlCol="0">
            <a:normAutofit/>
          </a:bodyPr>
          <a:lstStyle>
            <a:lvl1pPr marL="0" indent="0" algn="l">
              <a:lnSpc>
                <a:spcPct val="100000"/>
              </a:lnSpc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pic>
        <p:nvPicPr>
          <p:cNvPr id="8" name="Графический объект 7">
            <a:extLst>
              <a:ext uri="{FF2B5EF4-FFF2-40B4-BE49-F238E27FC236}">
                <a16:creationId xmlns:a16="http://schemas.microsoft.com/office/drawing/2014/main" id="{A04F1E16-9A84-4D0E-9706-79C396AF6AE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9358" t="23650" b="-1"/>
          <a:stretch/>
        </p:blipFill>
        <p:spPr>
          <a:xfrm>
            <a:off x="0" y="0"/>
            <a:ext cx="9488312" cy="505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108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Повестка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Графический объект 7">
            <a:extLst>
              <a:ext uri="{FF2B5EF4-FFF2-40B4-BE49-F238E27FC236}">
                <a16:creationId xmlns:a16="http://schemas.microsoft.com/office/drawing/2014/main" id="{D514C6BF-376E-43E8-881D-2E767426990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8301" r="28341" b="23071"/>
          <a:stretch/>
        </p:blipFill>
        <p:spPr>
          <a:xfrm>
            <a:off x="5488815" y="0"/>
            <a:ext cx="6703185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0A9B92-C2D0-466A-A680-A35832C452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3499" y="1020445"/>
            <a:ext cx="3171825" cy="1325563"/>
          </a:xfrm>
        </p:spPr>
        <p:txBody>
          <a:bodyPr rtlCol="0" anchor="b">
            <a:normAutofit/>
          </a:bodyPr>
          <a:lstStyle>
            <a:lvl1pPr>
              <a:defRPr sz="2800" spc="15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СТИЛЬ ОБРАЗЦА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DA41CE6-5A88-4C5C-B2A4-6A5D2153B16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33499" y="2924175"/>
            <a:ext cx="3171825" cy="2519363"/>
          </a:xfrm>
        </p:spPr>
        <p:txBody>
          <a:bodyPr rtlCol="0">
            <a:normAutofit/>
          </a:bodyPr>
          <a:lstStyle>
            <a:lvl1pPr marL="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1pPr>
            <a:lvl2pPr marL="4572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2pPr>
            <a:lvl3pPr marL="9144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3pPr>
            <a:lvl4pPr marL="13716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4pPr>
            <a:lvl5pPr marL="18288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39F5093-3C53-4152-B8FE-0522E07952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33500" y="6356350"/>
            <a:ext cx="985157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2024г.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727F11D-8AF8-44D6-A48B-D8C7779B8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69886" y="6356349"/>
            <a:ext cx="2482842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Инвестиционный профиль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58C0879-6B0F-4AF6-A997-EC61DA896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36305" y="6356350"/>
            <a:ext cx="987552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631270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Временная шка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Графический объект 10">
            <a:extLst>
              <a:ext uri="{FF2B5EF4-FFF2-40B4-BE49-F238E27FC236}">
                <a16:creationId xmlns:a16="http://schemas.microsoft.com/office/drawing/2014/main" id="{9D2AF524-D4B4-4A3A-9CE4-EDAFE1D5A3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13884" y="0"/>
            <a:ext cx="10078116" cy="6858000"/>
          </a:xfrm>
          <a:custGeom>
            <a:avLst/>
            <a:gdLst>
              <a:gd name="connsiteX0" fmla="*/ 3793236 w 10078116"/>
              <a:gd name="connsiteY0" fmla="*/ 6858000 h 6858000"/>
              <a:gd name="connsiteX1" fmla="*/ 0 w 10078116"/>
              <a:gd name="connsiteY1" fmla="*/ 0 h 6858000"/>
              <a:gd name="connsiteX2" fmla="*/ 10078116 w 10078116"/>
              <a:gd name="connsiteY2" fmla="*/ 0 h 6858000"/>
              <a:gd name="connsiteX3" fmla="*/ 10078116 w 1007811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8116" h="6858000">
                <a:moveTo>
                  <a:pt x="3793236" y="6858000"/>
                </a:moveTo>
                <a:lnTo>
                  <a:pt x="0" y="0"/>
                </a:lnTo>
                <a:lnTo>
                  <a:pt x="10078116" y="0"/>
                </a:lnTo>
                <a:lnTo>
                  <a:pt x="10078116" y="6858000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3987A5-99A6-4B33-BAAF-5315963538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509419"/>
            <a:ext cx="4082142" cy="585788"/>
          </a:xfrm>
        </p:spPr>
        <p:txBody>
          <a:bodyPr rtlCol="0"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3BABF6CA-407C-4BF0-8234-1321A676E7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318" y="1481138"/>
            <a:ext cx="2141764" cy="514350"/>
          </a:xfrm>
        </p:spPr>
        <p:txBody>
          <a:bodyPr rtlCol="0"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 rtl="0"/>
            <a:r>
              <a:rPr lang="ru-RU" noProof="0"/>
              <a:t>ЩЕЛКНИТЕ, ЧТОБЫ ИЗМЕНИТЬ СТИЛИ ОБРАЗЦА ТЕКСТА</a:t>
            </a:r>
          </a:p>
        </p:txBody>
      </p:sp>
      <p:sp>
        <p:nvSpPr>
          <p:cNvPr id="17" name="Текст 15">
            <a:extLst>
              <a:ext uri="{FF2B5EF4-FFF2-40B4-BE49-F238E27FC236}">
                <a16:creationId xmlns:a16="http://schemas.microsoft.com/office/drawing/2014/main" id="{76D8129B-5B68-421C-968C-3663C86EFC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4375" y="2557463"/>
            <a:ext cx="2141764" cy="514350"/>
          </a:xfrm>
        </p:spPr>
        <p:txBody>
          <a:bodyPr rtlCol="0"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 rtl="0"/>
            <a:r>
              <a:rPr lang="ru-RU" noProof="0"/>
              <a:t>ЩЕЛКНИТЕ, ЧТОБЫ ИЗМЕНИТЬ СТИЛИ ОБРАЗЦА ТЕКСТА</a:t>
            </a:r>
          </a:p>
        </p:txBody>
      </p:sp>
      <p:sp>
        <p:nvSpPr>
          <p:cNvPr id="18" name="Текст 15">
            <a:extLst>
              <a:ext uri="{FF2B5EF4-FFF2-40B4-BE49-F238E27FC236}">
                <a16:creationId xmlns:a16="http://schemas.microsoft.com/office/drawing/2014/main" id="{6C741DCA-8EBD-44F5-9D38-E938A628ADC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20800" y="3633788"/>
            <a:ext cx="2141764" cy="514350"/>
          </a:xfrm>
        </p:spPr>
        <p:txBody>
          <a:bodyPr rtlCol="0"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 rtl="0"/>
            <a:r>
              <a:rPr lang="ru-RU" noProof="0"/>
              <a:t>ЩЕЛКНИТЕ, ЧТОБЫ ИЗМЕНИТЬ СТИЛИ ОБРАЗЦА ТЕКСТА</a:t>
            </a:r>
          </a:p>
        </p:txBody>
      </p:sp>
      <p:sp>
        <p:nvSpPr>
          <p:cNvPr id="19" name="Текст 15">
            <a:extLst>
              <a:ext uri="{FF2B5EF4-FFF2-40B4-BE49-F238E27FC236}">
                <a16:creationId xmlns:a16="http://schemas.microsoft.com/office/drawing/2014/main" id="{5C43C6B1-A1BD-4A90-8B4B-F361C1BEDD2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05000" y="4710114"/>
            <a:ext cx="2141764" cy="514350"/>
          </a:xfrm>
        </p:spPr>
        <p:txBody>
          <a:bodyPr rtlCol="0"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 rtl="0"/>
            <a:r>
              <a:rPr lang="ru-RU" noProof="0"/>
              <a:t>ЩЕЛКНИТЕ, ЧТОБЫ ИЗМЕНИТЬ СТИЛИ ОБРАЗЦА ТЕКСТА</a:t>
            </a:r>
          </a:p>
        </p:txBody>
      </p:sp>
      <p:sp>
        <p:nvSpPr>
          <p:cNvPr id="34" name="Текст 15">
            <a:extLst>
              <a:ext uri="{FF2B5EF4-FFF2-40B4-BE49-F238E27FC236}">
                <a16:creationId xmlns:a16="http://schemas.microsoft.com/office/drawing/2014/main" id="{0C66E1BD-33F0-4B94-BF94-CD4698F85C3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01535" y="1594478"/>
            <a:ext cx="5539095" cy="1010842"/>
          </a:xfrm>
        </p:spPr>
        <p:txBody>
          <a:bodyPr rtlCol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 rtl="0"/>
            <a:r>
              <a:rPr lang="ru-RU" noProof="0"/>
              <a:t>Щелкните, чтобы изменить стиль образца текста</a:t>
            </a:r>
          </a:p>
        </p:txBody>
      </p:sp>
      <p:sp>
        <p:nvSpPr>
          <p:cNvPr id="35" name="Текст 15">
            <a:extLst>
              <a:ext uri="{FF2B5EF4-FFF2-40B4-BE49-F238E27FC236}">
                <a16:creationId xmlns:a16="http://schemas.microsoft.com/office/drawing/2014/main" id="{2D4661B1-6559-407A-9AEC-A46A0570AE8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86028" y="2673328"/>
            <a:ext cx="5539095" cy="1010842"/>
          </a:xfrm>
        </p:spPr>
        <p:txBody>
          <a:bodyPr rtlCol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 rtl="0"/>
            <a:r>
              <a:rPr lang="ru-RU" noProof="0"/>
              <a:t>Щелкните, чтобы изменить стиль образца текста</a:t>
            </a:r>
          </a:p>
        </p:txBody>
      </p:sp>
      <p:sp>
        <p:nvSpPr>
          <p:cNvPr id="36" name="Текст 15">
            <a:extLst>
              <a:ext uri="{FF2B5EF4-FFF2-40B4-BE49-F238E27FC236}">
                <a16:creationId xmlns:a16="http://schemas.microsoft.com/office/drawing/2014/main" id="{DCC983F7-6A25-42C0-811C-EA32138C5B8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76937" y="3755394"/>
            <a:ext cx="5539095" cy="1010842"/>
          </a:xfrm>
        </p:spPr>
        <p:txBody>
          <a:bodyPr rtlCol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 rtl="0"/>
            <a:r>
              <a:rPr lang="ru-RU" noProof="0"/>
              <a:t>Щелкните, чтобы изменить стиль образца текста</a:t>
            </a:r>
          </a:p>
        </p:txBody>
      </p:sp>
      <p:sp>
        <p:nvSpPr>
          <p:cNvPr id="37" name="Текст 15">
            <a:extLst>
              <a:ext uri="{FF2B5EF4-FFF2-40B4-BE49-F238E27FC236}">
                <a16:creationId xmlns:a16="http://schemas.microsoft.com/office/drawing/2014/main" id="{E83DA0EB-27DD-416A-8DA5-4AFDC8587E5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75279" y="4824430"/>
            <a:ext cx="5539095" cy="1010842"/>
          </a:xfrm>
        </p:spPr>
        <p:txBody>
          <a:bodyPr rtlCol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 rtl="0"/>
            <a:r>
              <a:rPr lang="ru-RU" noProof="0"/>
              <a:t>Щелкните, чтобы изменить стиль образца текста</a:t>
            </a: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D3795F91-C721-4363-956D-756673AE7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353515" y="5023933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8AC14461-E27D-413D-B31A-47B74646AF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759917" y="3948451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4D6AEA4C-7710-4829-BA87-8DD77F1593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173453" y="2872686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E9BD473E-6203-491C-87AC-54AC0AB233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586263" y="1796083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5" name="Дата 4">
            <a:extLst>
              <a:ext uri="{FF2B5EF4-FFF2-40B4-BE49-F238E27FC236}">
                <a16:creationId xmlns:a16="http://schemas.microsoft.com/office/drawing/2014/main" id="{874DC36F-5D3E-439D-80B5-32633FC34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pPr rtl="0"/>
            <a:r>
              <a:rPr lang="ru-RU" noProof="0"/>
              <a:t>2024г.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C710A8A-CEC9-4787-A745-C28DD965F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75279" y="6356350"/>
            <a:ext cx="1808712" cy="365125"/>
          </a:xfrm>
        </p:spPr>
        <p:txBody>
          <a:bodyPr rtlCol="0"/>
          <a:lstStyle>
            <a:lvl1pPr>
              <a:defRPr sz="900"/>
            </a:lvl1pPr>
          </a:lstStyle>
          <a:p>
            <a:pPr algn="l" rtl="0"/>
            <a:r>
              <a:rPr lang="ru-RU" noProof="0"/>
              <a:t>Инвестиционный профиль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162BD04-8F01-472A-9456-4702A2218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0874" y="6356350"/>
            <a:ext cx="542925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052812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имое с 2 столбцами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 rtlCol="0">
            <a:normAutofit/>
          </a:bodyPr>
          <a:lstStyle>
            <a:lvl1pPr algn="ctr">
              <a:defRPr lang="en-US" sz="2800" kern="1200" spc="150" baseline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ЩЕЛКНИТЕ, ЧТОБЫ ИЗМЕНИТЬ СТИЛЬ ОБРАЗЦА ЗАГОЛОВКА</a:t>
            </a:r>
          </a:p>
        </p:txBody>
      </p:sp>
      <p:sp>
        <p:nvSpPr>
          <p:cNvPr id="15" name="Текст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5900" y="2563123"/>
            <a:ext cx="4031945" cy="365125"/>
          </a:xfrm>
        </p:spPr>
        <p:txBody>
          <a:bodyPr rtlCol="0"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17" name="Текст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5664" y="3070348"/>
            <a:ext cx="4031030" cy="1057308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1" name="Текст 15">
            <a:extLst>
              <a:ext uri="{FF2B5EF4-FFF2-40B4-BE49-F238E27FC236}">
                <a16:creationId xmlns:a16="http://schemas.microsoft.com/office/drawing/2014/main" id="{87DD41A9-B6B3-48D9-A3A6-831B39C9158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73004" y="2563123"/>
            <a:ext cx="4031945" cy="365125"/>
          </a:xfrm>
        </p:spPr>
        <p:txBody>
          <a:bodyPr rtlCol="0"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32" name="Текст 18">
            <a:extLst>
              <a:ext uri="{FF2B5EF4-FFF2-40B4-BE49-F238E27FC236}">
                <a16:creationId xmlns:a16="http://schemas.microsoft.com/office/drawing/2014/main" id="{FB791E68-EDF5-4CC2-8774-A27AEF1D25E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73143" y="3070348"/>
            <a:ext cx="4031030" cy="1057308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3" name="Текст 15">
            <a:extLst>
              <a:ext uri="{FF2B5EF4-FFF2-40B4-BE49-F238E27FC236}">
                <a16:creationId xmlns:a16="http://schemas.microsoft.com/office/drawing/2014/main" id="{AA224F82-7E0C-4EBF-97D3-132481DBCDA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85899" y="4319431"/>
            <a:ext cx="4031945" cy="365125"/>
          </a:xfrm>
        </p:spPr>
        <p:txBody>
          <a:bodyPr rtlCol="0"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34" name="Текст 18">
            <a:extLst>
              <a:ext uri="{FF2B5EF4-FFF2-40B4-BE49-F238E27FC236}">
                <a16:creationId xmlns:a16="http://schemas.microsoft.com/office/drawing/2014/main" id="{699D24C6-4AFB-4222-8E0C-4D11CD9C0FF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86412" y="4826656"/>
            <a:ext cx="4031030" cy="1057308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2" name="Текст 15">
            <a:extLst>
              <a:ext uri="{FF2B5EF4-FFF2-40B4-BE49-F238E27FC236}">
                <a16:creationId xmlns:a16="http://schemas.microsoft.com/office/drawing/2014/main" id="{3B05E19C-DF33-4515-AC52-F95850810EC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72630" y="4319431"/>
            <a:ext cx="4031945" cy="365125"/>
          </a:xfrm>
        </p:spPr>
        <p:txBody>
          <a:bodyPr rtlCol="0"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13" name="Текст 18">
            <a:extLst>
              <a:ext uri="{FF2B5EF4-FFF2-40B4-BE49-F238E27FC236}">
                <a16:creationId xmlns:a16="http://schemas.microsoft.com/office/drawing/2014/main" id="{C0EBC62D-442C-45D3-B66B-C6578FBB337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673143" y="4826656"/>
            <a:ext cx="4031030" cy="1057308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 rtlCol="0"/>
          <a:lstStyle/>
          <a:p>
            <a:pPr rtl="0"/>
            <a:r>
              <a:rPr lang="ru-RU" noProof="0"/>
              <a:t>2024г.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 rtlCol="0"/>
          <a:lstStyle/>
          <a:p>
            <a:pPr rtl="0"/>
            <a:r>
              <a:rPr lang="ru-RU" noProof="0"/>
              <a:t>Инвестиционный профиль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ru-RU" noProof="0" smtClean="0"/>
              <a:pPr rtl="0"/>
              <a:t>‹#›</a:t>
            </a:fld>
            <a:endParaRPr lang="ru-RU" noProof="0"/>
          </a:p>
        </p:txBody>
      </p:sp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9298DCF7-7DC1-4618-8133-F63847B0AF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688388" y="0"/>
            <a:ext cx="3503612" cy="235295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653A6567-233D-4A3B-B52B-DE7E5E35A1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720943" y="0"/>
            <a:ext cx="2471057" cy="269903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1487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имое с 3 столбцам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08760" y="4156405"/>
            <a:ext cx="3139440" cy="1325563"/>
          </a:xfrm>
        </p:spPr>
        <p:txBody>
          <a:bodyPr rtlCol="0" anchor="b">
            <a:normAutofit/>
          </a:bodyPr>
          <a:lstStyle>
            <a:lvl1pPr algn="l">
              <a:defRPr lang="en-US" sz="2800" kern="1200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ЩЕЛКНИТЕ, ЧТОБЫ ИЗМЕНИТЬ СТИЛЬ ОБРАЗЦА ЗАГОЛОВКА</a:t>
            </a:r>
          </a:p>
        </p:txBody>
      </p:sp>
      <p:sp>
        <p:nvSpPr>
          <p:cNvPr id="15" name="Текст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1530635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17" name="Текст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1860060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07D6A00C-D56B-4E8B-B992-7DA51D3C726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2630431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18" name="Текст 18">
            <a:extLst>
              <a:ext uri="{FF2B5EF4-FFF2-40B4-BE49-F238E27FC236}">
                <a16:creationId xmlns:a16="http://schemas.microsoft.com/office/drawing/2014/main" id="{DA90DA32-7E6A-4713-BDC9-73910E2A0E6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2959856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9" name="Текст 15">
            <a:extLst>
              <a:ext uri="{FF2B5EF4-FFF2-40B4-BE49-F238E27FC236}">
                <a16:creationId xmlns:a16="http://schemas.microsoft.com/office/drawing/2014/main" id="{D7E57261-C874-4DFD-AF7D-F9EC50B3BFD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3730227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20" name="Текст 18">
            <a:extLst>
              <a:ext uri="{FF2B5EF4-FFF2-40B4-BE49-F238E27FC236}">
                <a16:creationId xmlns:a16="http://schemas.microsoft.com/office/drawing/2014/main" id="{843F77CE-098F-4777-8C30-5CEE7954D14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059652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3" name="Текст 15">
            <a:extLst>
              <a:ext uri="{FF2B5EF4-FFF2-40B4-BE49-F238E27FC236}">
                <a16:creationId xmlns:a16="http://schemas.microsoft.com/office/drawing/2014/main" id="{4CAE269A-B6AB-42A6-9575-6057FA25A29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920106" y="4830024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24" name="Текст 18">
            <a:extLst>
              <a:ext uri="{FF2B5EF4-FFF2-40B4-BE49-F238E27FC236}">
                <a16:creationId xmlns:a16="http://schemas.microsoft.com/office/drawing/2014/main" id="{46866A49-A3A8-4869-961C-EB41F6BC784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919680" y="5159449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2024г.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Инвестиционный профиль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pPr rtl="0"/>
              <a:t>‹#›</a:t>
            </a:fld>
            <a:endParaRPr lang="ru-RU" noProof="0"/>
          </a:p>
        </p:txBody>
      </p:sp>
      <p:pic>
        <p:nvPicPr>
          <p:cNvPr id="2" name="Графический объект 1">
            <a:extLst>
              <a:ext uri="{FF2B5EF4-FFF2-40B4-BE49-F238E27FC236}">
                <a16:creationId xmlns:a16="http://schemas.microsoft.com/office/drawing/2014/main" id="{6D8D9106-8780-461D-9091-E074B0A3C9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9434" t="20278" b="22673"/>
          <a:stretch/>
        </p:blipFill>
        <p:spPr>
          <a:xfrm>
            <a:off x="-4696" y="-1"/>
            <a:ext cx="4896735" cy="4385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950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Введение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62075" y="1671639"/>
            <a:ext cx="5111750" cy="1204912"/>
          </a:xfrm>
        </p:spPr>
        <p:txBody>
          <a:bodyPr rtlCol="0" anchor="b">
            <a:norm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2FD4279-EA62-4397-878A-73F4948DB17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362075" y="3660774"/>
            <a:ext cx="5111750" cy="1525588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49FBD260-5143-4B12-B9F8-33E48D548909}"/>
              </a:ext>
            </a:extLst>
          </p:cNvPr>
          <p:cNvCxnSpPr/>
          <p:nvPr/>
        </p:nvCxnSpPr>
        <p:spPr>
          <a:xfrm>
            <a:off x="9096375" y="1497012"/>
            <a:ext cx="30956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D87F08D6-2CA7-4A5A-BE34-07113DCA535D}"/>
              </a:ext>
            </a:extLst>
          </p:cNvPr>
          <p:cNvCxnSpPr/>
          <p:nvPr/>
        </p:nvCxnSpPr>
        <p:spPr>
          <a:xfrm flipH="1">
            <a:off x="6953250" y="-25401"/>
            <a:ext cx="3790950" cy="690245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Дата 6">
            <a:extLst>
              <a:ext uri="{FF2B5EF4-FFF2-40B4-BE49-F238E27FC236}">
                <a16:creationId xmlns:a16="http://schemas.microsoft.com/office/drawing/2014/main" id="{70146B66-4F07-44BE-8AAB-48EA5170DA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2024г.</a:t>
            </a:r>
          </a:p>
        </p:txBody>
      </p:sp>
      <p:sp>
        <p:nvSpPr>
          <p:cNvPr id="10" name="Нижний колонтитул 7">
            <a:extLst>
              <a:ext uri="{FF2B5EF4-FFF2-40B4-BE49-F238E27FC236}">
                <a16:creationId xmlns:a16="http://schemas.microsoft.com/office/drawing/2014/main" id="{3A927BE5-2F4C-4EBD-9093-C4ED6E302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24463" y="6356350"/>
            <a:ext cx="1743075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Инвестиционный профиль</a:t>
            </a:r>
          </a:p>
        </p:txBody>
      </p:sp>
      <p:sp>
        <p:nvSpPr>
          <p:cNvPr id="11" name="Номер слайда 8">
            <a:extLst>
              <a:ext uri="{FF2B5EF4-FFF2-40B4-BE49-F238E27FC236}">
                <a16:creationId xmlns:a16="http://schemas.microsoft.com/office/drawing/2014/main" id="{C4C1336B-CF5E-42FF-80E8-7D33A2D64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29327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рыв раздела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91350" y="2571235"/>
            <a:ext cx="4179570" cy="1715531"/>
          </a:xfrm>
        </p:spPr>
        <p:txBody>
          <a:bodyPr rtlCol="0" anchor="ctr">
            <a:noAutofit/>
          </a:bodyPr>
          <a:lstStyle>
            <a:lvl1pPr algn="l">
              <a:defRPr sz="3600" spc="15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СТИЛЬ ОБРАЗЦА ЗАГОЛОВКА</a:t>
            </a:r>
          </a:p>
        </p:txBody>
      </p:sp>
      <p:pic>
        <p:nvPicPr>
          <p:cNvPr id="5" name="Графический объект 4">
            <a:extLst>
              <a:ext uri="{FF2B5EF4-FFF2-40B4-BE49-F238E27FC236}">
                <a16:creationId xmlns:a16="http://schemas.microsoft.com/office/drawing/2014/main" id="{F05D2CCB-CCFC-4A8A-ADA9-C1E4D13B96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828675"/>
            <a:ext cx="5876925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668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Графический объект 6">
            <a:extLst>
              <a:ext uri="{FF2B5EF4-FFF2-40B4-BE49-F238E27FC236}">
                <a16:creationId xmlns:a16="http://schemas.microsoft.com/office/drawing/2014/main" id="{AEE644D4-F9A4-4237-BD5C-4B97ABA933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558165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FF67A8-55FA-435D-A18C-96D63D22B5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0169" y="1152771"/>
            <a:ext cx="5431971" cy="846301"/>
          </a:xfrm>
        </p:spPr>
        <p:txBody>
          <a:bodyPr rtlCol="0" anchor="t"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СТИЛЬ ОБРАЗЦА ЗАГОЛОВКА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BDAC7E4E-FE06-4E90-8107-6B543E5515ED}"/>
              </a:ext>
            </a:extLst>
          </p:cNvPr>
          <p:cNvCxnSpPr/>
          <p:nvPr/>
        </p:nvCxnSpPr>
        <p:spPr>
          <a:xfrm flipV="1">
            <a:off x="2209800" y="0"/>
            <a:ext cx="243840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Текст 15">
            <a:extLst>
              <a:ext uri="{FF2B5EF4-FFF2-40B4-BE49-F238E27FC236}">
                <a16:creationId xmlns:a16="http://schemas.microsoft.com/office/drawing/2014/main" id="{3864668D-D640-4ABF-BB9A-D60176660F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2469515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12" name="Текст 18">
            <a:extLst>
              <a:ext uri="{FF2B5EF4-FFF2-40B4-BE49-F238E27FC236}">
                <a16:creationId xmlns:a16="http://schemas.microsoft.com/office/drawing/2014/main" id="{2E289D5A-B06B-43D4-A3CA-3B06C4D49F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2798940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3" name="Текст 15">
            <a:extLst>
              <a:ext uri="{FF2B5EF4-FFF2-40B4-BE49-F238E27FC236}">
                <a16:creationId xmlns:a16="http://schemas.microsoft.com/office/drawing/2014/main" id="{1DCC2995-DE17-436D-82AE-6E107865CB7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3569311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14" name="Текст 18">
            <a:extLst>
              <a:ext uri="{FF2B5EF4-FFF2-40B4-BE49-F238E27FC236}">
                <a16:creationId xmlns:a16="http://schemas.microsoft.com/office/drawing/2014/main" id="{C7E70A65-1FB1-4F42-854B-8213ED73F79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3898736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5" name="Текст 15">
            <a:extLst>
              <a:ext uri="{FF2B5EF4-FFF2-40B4-BE49-F238E27FC236}">
                <a16:creationId xmlns:a16="http://schemas.microsoft.com/office/drawing/2014/main" id="{45657994-DC61-4DEB-BB2B-65DFCA997AF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4669107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16" name="Текст 18">
            <a:extLst>
              <a:ext uri="{FF2B5EF4-FFF2-40B4-BE49-F238E27FC236}">
                <a16:creationId xmlns:a16="http://schemas.microsoft.com/office/drawing/2014/main" id="{18397EE2-60CD-47FD-AF8F-83A5324D9D1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998532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7" name="Дата 2">
            <a:extLst>
              <a:ext uri="{FF2B5EF4-FFF2-40B4-BE49-F238E27FC236}">
                <a16:creationId xmlns:a16="http://schemas.microsoft.com/office/drawing/2014/main" id="{1E25EFF1-65C7-4F93-8740-46885C6BEA57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2024г.</a:t>
            </a:r>
          </a:p>
        </p:txBody>
      </p:sp>
      <p:sp>
        <p:nvSpPr>
          <p:cNvPr id="18" name="Нижний колонтитул 3">
            <a:extLst>
              <a:ext uri="{FF2B5EF4-FFF2-40B4-BE49-F238E27FC236}">
                <a16:creationId xmlns:a16="http://schemas.microsoft.com/office/drawing/2014/main" id="{C16D80BF-B599-4FC0-ABD5-98777872FE5F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Инвестиционный профиль</a:t>
            </a:r>
          </a:p>
        </p:txBody>
      </p:sp>
      <p:sp>
        <p:nvSpPr>
          <p:cNvPr id="19" name="Номер слайда 4">
            <a:extLst>
              <a:ext uri="{FF2B5EF4-FFF2-40B4-BE49-F238E27FC236}">
                <a16:creationId xmlns:a16="http://schemas.microsoft.com/office/drawing/2014/main" id="{F64421B1-FF90-4939-90BD-8206DE5036D0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64798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объект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 rtlCol="0">
            <a:normAutofit/>
          </a:bodyPr>
          <a:lstStyle>
            <a:lvl1pPr algn="ctr">
              <a:defRPr lang="en-US" sz="2800" kern="1200" cap="all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243104" y="2776936"/>
            <a:ext cx="2882475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243104" y="3834606"/>
            <a:ext cx="2882475" cy="1997867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647665" y="2776936"/>
            <a:ext cx="2896671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noProof="0"/>
              <a:t>ЩЕЛКНИТЕ, ЧТОБЫ ИЗМЕНИТЬ 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647665" y="3834606"/>
            <a:ext cx="2896671" cy="1997867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463D7850-C2A6-43CE-BBE4-8E81A0A59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1238250" cy="310515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EBAD3E03-2E3B-440C-9105-6F9D33006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2238376" cy="24765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Текст 2">
            <a:extLst>
              <a:ext uri="{FF2B5EF4-FFF2-40B4-BE49-F238E27FC236}">
                <a16:creationId xmlns:a16="http://schemas.microsoft.com/office/drawing/2014/main" id="{1F60A771-8BBC-4565-AB09-402DA7CB278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066421" y="2776936"/>
            <a:ext cx="2882475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ОБРАЗЕЦ ТЕКСТА</a:t>
            </a:r>
          </a:p>
        </p:txBody>
      </p:sp>
      <p:sp>
        <p:nvSpPr>
          <p:cNvPr id="22" name="Объект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8066421" y="3834606"/>
            <a:ext cx="2882475" cy="1997867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2024г.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Инвестиционный профиль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2031895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объекта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 rtlCol="0">
            <a:normAutofit/>
          </a:bodyPr>
          <a:lstStyle>
            <a:lvl1pPr algn="ctr">
              <a:defRPr lang="en-US" sz="2800" kern="1200" cap="all" spc="150" baseline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pic>
        <p:nvPicPr>
          <p:cNvPr id="11" name="Графический объект 10">
            <a:extLst>
              <a:ext uri="{FF2B5EF4-FFF2-40B4-BE49-F238E27FC236}">
                <a16:creationId xmlns:a16="http://schemas.microsoft.com/office/drawing/2014/main" id="{B38B0D13-BD5F-460B-B337-F4A9342026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65141" y="2358007"/>
            <a:ext cx="2438400" cy="2019300"/>
          </a:xfrm>
          <a:prstGeom prst="rect">
            <a:avLst/>
          </a:prstGeom>
        </p:spPr>
      </p:pic>
      <p:pic>
        <p:nvPicPr>
          <p:cNvPr id="13" name="Графический объект 12">
            <a:extLst>
              <a:ext uri="{FF2B5EF4-FFF2-40B4-BE49-F238E27FC236}">
                <a16:creationId xmlns:a16="http://schemas.microsoft.com/office/drawing/2014/main" id="{BE72876B-D3DA-4462-9E24-3354D8D02A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00625" y="2531837"/>
            <a:ext cx="2190750" cy="1943100"/>
          </a:xfrm>
          <a:prstGeom prst="rect">
            <a:avLst/>
          </a:prstGeom>
        </p:spPr>
      </p:pic>
      <p:pic>
        <p:nvPicPr>
          <p:cNvPr id="15" name="Графический объект 14">
            <a:extLst>
              <a:ext uri="{FF2B5EF4-FFF2-40B4-BE49-F238E27FC236}">
                <a16:creationId xmlns:a16="http://schemas.microsoft.com/office/drawing/2014/main" id="{14A539B6-6E3F-41BA-ACE2-76E8BB6516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345608" y="2421056"/>
            <a:ext cx="2324100" cy="2057400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63855" y="3064615"/>
            <a:ext cx="1240971" cy="823912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A066E2EA-C6EA-4A02-818E-33BD582D92E7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475514" y="3064615"/>
            <a:ext cx="1240971" cy="823912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97B9C3B0-3522-407C-B662-631E19ECC95F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8887174" y="3064615"/>
            <a:ext cx="1240971" cy="823912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129698" y="4824188"/>
            <a:ext cx="3124093" cy="462927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5" name="Объект 3">
            <a:extLst>
              <a:ext uri="{FF2B5EF4-FFF2-40B4-BE49-F238E27FC236}">
                <a16:creationId xmlns:a16="http://schemas.microsoft.com/office/drawing/2014/main" id="{82D8880F-3EAC-45C9-91F2-19A193791A18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1129698" y="5280763"/>
            <a:ext cx="3124093" cy="46292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526261" y="4824188"/>
            <a:ext cx="3139479" cy="46292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6" name="Объект 5">
            <a:extLst>
              <a:ext uri="{FF2B5EF4-FFF2-40B4-BE49-F238E27FC236}">
                <a16:creationId xmlns:a16="http://schemas.microsoft.com/office/drawing/2014/main" id="{9019518E-E850-403D-A5B5-4B53F8C4A56B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526261" y="5280763"/>
            <a:ext cx="3139479" cy="46292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1pPr>
            <a:lvl2pPr marL="45720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endParaRPr lang="ru-RU" noProof="0"/>
          </a:p>
        </p:txBody>
      </p:sp>
      <p:sp>
        <p:nvSpPr>
          <p:cNvPr id="22" name="Объект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938210" y="4824188"/>
            <a:ext cx="3124093" cy="462927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7" name="Объект 3">
            <a:extLst>
              <a:ext uri="{FF2B5EF4-FFF2-40B4-BE49-F238E27FC236}">
                <a16:creationId xmlns:a16="http://schemas.microsoft.com/office/drawing/2014/main" id="{A8058154-45E5-403E-B714-AC85774F391F}"/>
              </a:ext>
            </a:extLst>
          </p:cNvPr>
          <p:cNvSpPr>
            <a:spLocks noGrp="1"/>
          </p:cNvSpPr>
          <p:nvPr>
            <p:ph sz="half" idx="19" hasCustomPrompt="1"/>
          </p:nvPr>
        </p:nvSpPr>
        <p:spPr>
          <a:xfrm>
            <a:off x="7938210" y="5280763"/>
            <a:ext cx="3124093" cy="46292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2024г.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Инвестиционный профиль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4426193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Два объект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3700" y="892177"/>
            <a:ext cx="8421688" cy="1325563"/>
          </a:xfrm>
        </p:spPr>
        <p:txBody>
          <a:bodyPr rtlCol="0">
            <a:norm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933700" y="2776936"/>
            <a:ext cx="3924300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2933700" y="3834606"/>
            <a:ext cx="3924300" cy="1997867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7410173" y="2776936"/>
            <a:ext cx="3943627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noProof="0"/>
              <a:t>ЩЕЛКНИТЕ, ЧТОБЫ ИЗМЕНИТЬ 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7410173" y="3834606"/>
            <a:ext cx="3943627" cy="1997867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2024г.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Инвестиционный профиль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pPr rtl="0"/>
              <a:t>‹#›</a:t>
            </a:fld>
            <a:endParaRPr lang="ru-RU" noProof="0"/>
          </a:p>
        </p:txBody>
      </p:sp>
      <p:pic>
        <p:nvPicPr>
          <p:cNvPr id="11" name="Графический объект 10">
            <a:extLst>
              <a:ext uri="{FF2B5EF4-FFF2-40B4-BE49-F238E27FC236}">
                <a16:creationId xmlns:a16="http://schemas.microsoft.com/office/drawing/2014/main" id="{EE24E1DB-1F20-4C28-8069-D9219D1F8B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9434" t="20278" b="22673"/>
          <a:stretch/>
        </p:blipFill>
        <p:spPr>
          <a:xfrm>
            <a:off x="25785" y="0"/>
            <a:ext cx="4368030" cy="391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7409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имо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Графический объект 13">
            <a:extLst>
              <a:ext uri="{FF2B5EF4-FFF2-40B4-BE49-F238E27FC236}">
                <a16:creationId xmlns:a16="http://schemas.microsoft.com/office/drawing/2014/main" id="{AE202E03-5C65-4305-B969-65220AD410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8301" r="41825" b="23071"/>
          <a:stretch/>
        </p:blipFill>
        <p:spPr>
          <a:xfrm flipH="1">
            <a:off x="0" y="0"/>
            <a:ext cx="5441888" cy="6858000"/>
          </a:xfrm>
          <a:custGeom>
            <a:avLst/>
            <a:gdLst>
              <a:gd name="connsiteX0" fmla="*/ 5441888 w 5441888"/>
              <a:gd name="connsiteY0" fmla="*/ 0 h 6858000"/>
              <a:gd name="connsiteX1" fmla="*/ 0 w 5441888"/>
              <a:gd name="connsiteY1" fmla="*/ 0 h 6858000"/>
              <a:gd name="connsiteX2" fmla="*/ 0 w 5441888"/>
              <a:gd name="connsiteY2" fmla="*/ 6858000 h 6858000"/>
              <a:gd name="connsiteX3" fmla="*/ 5441888 w 54418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41888" h="6858000">
                <a:moveTo>
                  <a:pt x="5441888" y="0"/>
                </a:moveTo>
                <a:lnTo>
                  <a:pt x="0" y="0"/>
                </a:lnTo>
                <a:lnTo>
                  <a:pt x="0" y="6858000"/>
                </a:lnTo>
                <a:lnTo>
                  <a:pt x="5441888" y="6858000"/>
                </a:lnTo>
                <a:close/>
              </a:path>
            </a:pathLst>
          </a:custGeom>
        </p:spPr>
      </p:pic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1E1C8C6D-0530-475B-A7F7-0E00C33ACF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0169" y="1152771"/>
            <a:ext cx="5431971" cy="846301"/>
          </a:xfrm>
        </p:spPr>
        <p:txBody>
          <a:bodyPr rtlCol="0" anchor="t"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ЩЕЛКНИТЕ, ЧТОБЫ ИЗМЕНИТЬ СТИЛЬ ОБРАЗЦА ЗАГОЛОВКА</a:t>
            </a:r>
          </a:p>
        </p:txBody>
      </p:sp>
      <p:sp>
        <p:nvSpPr>
          <p:cNvPr id="20" name="Текст 15">
            <a:extLst>
              <a:ext uri="{FF2B5EF4-FFF2-40B4-BE49-F238E27FC236}">
                <a16:creationId xmlns:a16="http://schemas.microsoft.com/office/drawing/2014/main" id="{3D2778A3-7084-4333-8349-03B1FEB5FE7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2469515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25" name="Текст 18">
            <a:extLst>
              <a:ext uri="{FF2B5EF4-FFF2-40B4-BE49-F238E27FC236}">
                <a16:creationId xmlns:a16="http://schemas.microsoft.com/office/drawing/2014/main" id="{70ED2545-F96B-400C-B6F4-F1D2D83B724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2798940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6" name="Текст 15">
            <a:extLst>
              <a:ext uri="{FF2B5EF4-FFF2-40B4-BE49-F238E27FC236}">
                <a16:creationId xmlns:a16="http://schemas.microsoft.com/office/drawing/2014/main" id="{4A2FECA2-3808-47DC-84EB-CD3395C2052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3569311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27" name="Текст 18">
            <a:extLst>
              <a:ext uri="{FF2B5EF4-FFF2-40B4-BE49-F238E27FC236}">
                <a16:creationId xmlns:a16="http://schemas.microsoft.com/office/drawing/2014/main" id="{24393B9A-03C4-45C1-8172-F8B354458A4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3898736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8" name="Текст 15">
            <a:extLst>
              <a:ext uri="{FF2B5EF4-FFF2-40B4-BE49-F238E27FC236}">
                <a16:creationId xmlns:a16="http://schemas.microsoft.com/office/drawing/2014/main" id="{18EC24A5-B4A5-4BAB-AE40-30EB69D6EF7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4669107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29" name="Текст 18">
            <a:extLst>
              <a:ext uri="{FF2B5EF4-FFF2-40B4-BE49-F238E27FC236}">
                <a16:creationId xmlns:a16="http://schemas.microsoft.com/office/drawing/2014/main" id="{726F36C0-4E6A-4A10-960D-11D78D04447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998532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1" name="Дата 6">
            <a:extLst>
              <a:ext uri="{FF2B5EF4-FFF2-40B4-BE49-F238E27FC236}">
                <a16:creationId xmlns:a16="http://schemas.microsoft.com/office/drawing/2014/main" id="{71F34533-9677-48AF-9374-976825F4BB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2024г.</a:t>
            </a:r>
          </a:p>
        </p:txBody>
      </p:sp>
      <p:sp>
        <p:nvSpPr>
          <p:cNvPr id="22" name="Нижний колонтитул 7">
            <a:extLst>
              <a:ext uri="{FF2B5EF4-FFF2-40B4-BE49-F238E27FC236}">
                <a16:creationId xmlns:a16="http://schemas.microsoft.com/office/drawing/2014/main" id="{4FAB8A26-B99E-4F96-8327-A932A14F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Инвестиционный профиль</a:t>
            </a:r>
          </a:p>
        </p:txBody>
      </p:sp>
      <p:sp>
        <p:nvSpPr>
          <p:cNvPr id="24" name="Номер слайда 8">
            <a:extLst>
              <a:ext uri="{FF2B5EF4-FFF2-40B4-BE49-F238E27FC236}">
                <a16:creationId xmlns:a16="http://schemas.microsoft.com/office/drawing/2014/main" id="{EB0962D2-BCC3-48AB-A769-2A7327D29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3769334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иаграмм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>
            <a:normAutofit/>
          </a:bodyPr>
          <a:lstStyle>
            <a:lvl1pPr algn="l">
              <a:defRPr lang="en-US" sz="2800" kern="1200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ЩЕЛКНИТЕ, ЧТОБЫ ИЗМЕНИТЬ СТИЛЬ ОБРАЗЦА ЗАГОЛОВКА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B250D272-9B39-4C2D-B0F5-21010D11E43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48749" y="1361938"/>
            <a:ext cx="6765925" cy="496888"/>
          </a:xfrm>
        </p:spPr>
        <p:txBody>
          <a:bodyPr rtlCol="0">
            <a:no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7" name="Диаграмма 6">
            <a:extLst>
              <a:ext uri="{FF2B5EF4-FFF2-40B4-BE49-F238E27FC236}">
                <a16:creationId xmlns:a16="http://schemas.microsoft.com/office/drawing/2014/main" id="{08AF2DB4-A973-4307-B59C-6058A138835C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838200" y="2286002"/>
            <a:ext cx="6094270" cy="3542143"/>
          </a:xfrm>
        </p:spPr>
        <p:txBody>
          <a:bodyPr rtlCol="0"/>
          <a:lstStyle/>
          <a:p>
            <a:pPr rtl="0"/>
            <a:r>
              <a:rPr lang="ru-RU" noProof="0"/>
              <a:t>Щелкните значок, чтобы добавить диаграмму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339C283A-EC40-421C-8A0E-F9A3161C889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58125" y="2284624"/>
            <a:ext cx="3147332" cy="306388"/>
          </a:xfrm>
        </p:spPr>
        <p:txBody>
          <a:bodyPr rtlCol="0">
            <a:noAutofit/>
          </a:bodyPr>
          <a:lstStyle>
            <a:lvl1pPr marL="0" indent="0">
              <a:buNone/>
              <a:defRPr sz="1400" cap="all" spc="15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13" name="Объект 12">
            <a:extLst>
              <a:ext uri="{FF2B5EF4-FFF2-40B4-BE49-F238E27FC236}">
                <a16:creationId xmlns:a16="http://schemas.microsoft.com/office/drawing/2014/main" id="{305CA2B1-D510-4949-A638-C1A064DA41A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858125" y="2779713"/>
            <a:ext cx="3148013" cy="3095625"/>
          </a:xfrm>
        </p:spPr>
        <p:txBody>
          <a:bodyPr rtlCol="0">
            <a:normAutofit/>
          </a:bodyPr>
          <a:lstStyle>
            <a:lvl1pPr marL="0" indent="0">
              <a:buNone/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914400" indent="0">
              <a:buNone/>
              <a:defRPr sz="105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71600" indent="0">
              <a:buNone/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828800" indent="0">
              <a:buNone/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Щелкните, чтобы добавить содержимое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E085D26-FA83-4414-959E-98936A77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2024г.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FB52E93-DE4C-4341-8D83-F0230E38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Инвестиционный профиль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C467230-4A0F-4B18-8BA9-C3B2FDD59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4910030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ременная шкал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D46070C-E825-43D0-99F4-8B46141311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057683"/>
            <a:ext cx="12191998" cy="20101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>
            <a:normAutofit/>
          </a:bodyPr>
          <a:lstStyle>
            <a:lvl1pPr algn="l">
              <a:defRPr lang="en-US" sz="2800" kern="1200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6" name="Текст 10">
            <a:extLst>
              <a:ext uri="{FF2B5EF4-FFF2-40B4-BE49-F238E27FC236}">
                <a16:creationId xmlns:a16="http://schemas.microsoft.com/office/drawing/2014/main" id="{E4E92FC5-6FC2-45C2-9200-3244F9EA69A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14399" y="3354712"/>
            <a:ext cx="731520" cy="457200"/>
          </a:xfrm>
        </p:spPr>
        <p:txBody>
          <a:bodyPr rtlCol="0" anchor="ctr"/>
          <a:lstStyle>
            <a:lvl1pPr marL="0" indent="0" algn="l">
              <a:buNone/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Год</a:t>
            </a:r>
          </a:p>
        </p:txBody>
      </p:sp>
      <p:sp>
        <p:nvSpPr>
          <p:cNvPr id="7" name="Текст 10">
            <a:extLst>
              <a:ext uri="{FF2B5EF4-FFF2-40B4-BE49-F238E27FC236}">
                <a16:creationId xmlns:a16="http://schemas.microsoft.com/office/drawing/2014/main" id="{4D75C136-D6C3-4431-8776-997070627AA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96596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8" name="Текст 10">
            <a:extLst>
              <a:ext uri="{FF2B5EF4-FFF2-40B4-BE49-F238E27FC236}">
                <a16:creationId xmlns:a16="http://schemas.microsoft.com/office/drawing/2014/main" id="{FD15D323-BFE3-4ACE-9A2E-C9EB69458B1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75388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9" name="Текст 10">
            <a:extLst>
              <a:ext uri="{FF2B5EF4-FFF2-40B4-BE49-F238E27FC236}">
                <a16:creationId xmlns:a16="http://schemas.microsoft.com/office/drawing/2014/main" id="{3B520767-B49F-4503-8120-B66E411F33E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54180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0" name="Текст 10">
            <a:extLst>
              <a:ext uri="{FF2B5EF4-FFF2-40B4-BE49-F238E27FC236}">
                <a16:creationId xmlns:a16="http://schemas.microsoft.com/office/drawing/2014/main" id="{30C2F5A0-E03E-4C89-B9EB-8D48889F5F9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32972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2" name="Текст 10">
            <a:extLst>
              <a:ext uri="{FF2B5EF4-FFF2-40B4-BE49-F238E27FC236}">
                <a16:creationId xmlns:a16="http://schemas.microsoft.com/office/drawing/2014/main" id="{59D3CBFE-13C8-4DB1-A831-9393264923E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11764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3" name="Текст 10">
            <a:extLst>
              <a:ext uri="{FF2B5EF4-FFF2-40B4-BE49-F238E27FC236}">
                <a16:creationId xmlns:a16="http://schemas.microsoft.com/office/drawing/2014/main" id="{82385A0A-C61D-4BBD-AC77-D7642F895E2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90556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4" name="Текст 10">
            <a:extLst>
              <a:ext uri="{FF2B5EF4-FFF2-40B4-BE49-F238E27FC236}">
                <a16:creationId xmlns:a16="http://schemas.microsoft.com/office/drawing/2014/main" id="{FED89FCE-7507-4C8C-923F-92229058946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69348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6" name="Текст 10">
            <a:extLst>
              <a:ext uri="{FF2B5EF4-FFF2-40B4-BE49-F238E27FC236}">
                <a16:creationId xmlns:a16="http://schemas.microsoft.com/office/drawing/2014/main" id="{2A9276DB-F427-4F8E-8E4C-466600F390FD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48140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7" name="Текст 10">
            <a:extLst>
              <a:ext uri="{FF2B5EF4-FFF2-40B4-BE49-F238E27FC236}">
                <a16:creationId xmlns:a16="http://schemas.microsoft.com/office/drawing/2014/main" id="{79023948-0C1E-4DAB-B885-1C713409AA0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26932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5" name="Текст 10">
            <a:extLst>
              <a:ext uri="{FF2B5EF4-FFF2-40B4-BE49-F238E27FC236}">
                <a16:creationId xmlns:a16="http://schemas.microsoft.com/office/drawing/2014/main" id="{F2F73935-BF53-4510-8B8F-EDB1CD56A1B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05724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8" name="Текст 10">
            <a:extLst>
              <a:ext uri="{FF2B5EF4-FFF2-40B4-BE49-F238E27FC236}">
                <a16:creationId xmlns:a16="http://schemas.microsoft.com/office/drawing/2014/main" id="{4AB6A03C-6180-41ED-A88D-ECBB80D160F2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84516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9" name="Текст 10">
            <a:extLst>
              <a:ext uri="{FF2B5EF4-FFF2-40B4-BE49-F238E27FC236}">
                <a16:creationId xmlns:a16="http://schemas.microsoft.com/office/drawing/2014/main" id="{145AD645-55F0-41A9-AC53-ED30BF1340BA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0633085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AB3645A3-D681-45BF-B195-452D000802C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14400" y="4292468"/>
            <a:ext cx="731520" cy="457200"/>
          </a:xfrm>
        </p:spPr>
        <p:txBody>
          <a:bodyPr rtlCol="0" anchor="ctr"/>
          <a:lstStyle>
            <a:lvl1pPr marL="0" indent="0" algn="l">
              <a:buNone/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Год</a:t>
            </a:r>
          </a:p>
        </p:txBody>
      </p:sp>
      <p:sp>
        <p:nvSpPr>
          <p:cNvPr id="20" name="Текст 10">
            <a:extLst>
              <a:ext uri="{FF2B5EF4-FFF2-40B4-BE49-F238E27FC236}">
                <a16:creationId xmlns:a16="http://schemas.microsoft.com/office/drawing/2014/main" id="{C39F248D-01B4-40EE-B483-E8E81806DFBE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969915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1" name="Текст 10">
            <a:extLst>
              <a:ext uri="{FF2B5EF4-FFF2-40B4-BE49-F238E27FC236}">
                <a16:creationId xmlns:a16="http://schemas.microsoft.com/office/drawing/2014/main" id="{1D0F1859-7A34-42DF-873E-2CF864E4C4BE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757602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2" name="Текст 10">
            <a:extLst>
              <a:ext uri="{FF2B5EF4-FFF2-40B4-BE49-F238E27FC236}">
                <a16:creationId xmlns:a16="http://schemas.microsoft.com/office/drawing/2014/main" id="{6EB397AF-B5C1-40FE-86D4-BA660E4C6E46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545289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3" name="Текст 10">
            <a:extLst>
              <a:ext uri="{FF2B5EF4-FFF2-40B4-BE49-F238E27FC236}">
                <a16:creationId xmlns:a16="http://schemas.microsoft.com/office/drawing/2014/main" id="{AF1343D5-DC0F-4C7E-967F-CFC300A2C807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332976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4" name="Текст 10">
            <a:extLst>
              <a:ext uri="{FF2B5EF4-FFF2-40B4-BE49-F238E27FC236}">
                <a16:creationId xmlns:a16="http://schemas.microsoft.com/office/drawing/2014/main" id="{9AD688A5-D2DF-4FC3-8171-FAEA8C4F5566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120663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5" name="Текст 10">
            <a:extLst>
              <a:ext uri="{FF2B5EF4-FFF2-40B4-BE49-F238E27FC236}">
                <a16:creationId xmlns:a16="http://schemas.microsoft.com/office/drawing/2014/main" id="{EA05A5D4-01B0-4932-B03E-571986E282EA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908350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6" name="Текст 10">
            <a:extLst>
              <a:ext uri="{FF2B5EF4-FFF2-40B4-BE49-F238E27FC236}">
                <a16:creationId xmlns:a16="http://schemas.microsoft.com/office/drawing/2014/main" id="{72A84601-CD4F-49ED-8D51-CEF032363058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696037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8" name="Текст 10">
            <a:extLst>
              <a:ext uri="{FF2B5EF4-FFF2-40B4-BE49-F238E27FC236}">
                <a16:creationId xmlns:a16="http://schemas.microsoft.com/office/drawing/2014/main" id="{DFC05EC7-9D6C-486B-9E2F-D3612013C0A1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7483724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9" name="Текст 10">
            <a:extLst>
              <a:ext uri="{FF2B5EF4-FFF2-40B4-BE49-F238E27FC236}">
                <a16:creationId xmlns:a16="http://schemas.microsoft.com/office/drawing/2014/main" id="{98F455FB-241B-4E1F-B581-FA6CBA239545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271411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7" name="Текст 10">
            <a:extLst>
              <a:ext uri="{FF2B5EF4-FFF2-40B4-BE49-F238E27FC236}">
                <a16:creationId xmlns:a16="http://schemas.microsoft.com/office/drawing/2014/main" id="{C49FB196-753D-4A12-9460-57D8AB4B540B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9059098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30" name="Текст 10">
            <a:extLst>
              <a:ext uri="{FF2B5EF4-FFF2-40B4-BE49-F238E27FC236}">
                <a16:creationId xmlns:a16="http://schemas.microsoft.com/office/drawing/2014/main" id="{9E38664A-8108-4E24-800B-3C32ADA43978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9846785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31" name="Текст 10">
            <a:extLst>
              <a:ext uri="{FF2B5EF4-FFF2-40B4-BE49-F238E27FC236}">
                <a16:creationId xmlns:a16="http://schemas.microsoft.com/office/drawing/2014/main" id="{2908458B-A3ED-4855-9E08-108D7C4A8D36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10634472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FFA35437-CCDE-4D92-B879-F23B329C8E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9640" y="4034785"/>
            <a:ext cx="10332720" cy="4571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36" name="Дата 2">
            <a:extLst>
              <a:ext uri="{FF2B5EF4-FFF2-40B4-BE49-F238E27FC236}">
                <a16:creationId xmlns:a16="http://schemas.microsoft.com/office/drawing/2014/main" id="{1CDC588F-73BC-4108-974B-0EAAB8213C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2024г.</a:t>
            </a:r>
          </a:p>
        </p:txBody>
      </p:sp>
      <p:sp>
        <p:nvSpPr>
          <p:cNvPr id="37" name="Нижний колонтитул 3">
            <a:extLst>
              <a:ext uri="{FF2B5EF4-FFF2-40B4-BE49-F238E27FC236}">
                <a16:creationId xmlns:a16="http://schemas.microsoft.com/office/drawing/2014/main" id="{B2AC1EB2-9B8F-4077-8B66-64F9549F2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Инвестиционный профиль</a:t>
            </a:r>
          </a:p>
        </p:txBody>
      </p:sp>
      <p:sp>
        <p:nvSpPr>
          <p:cNvPr id="38" name="Номер слайда 4">
            <a:extLst>
              <a:ext uri="{FF2B5EF4-FFF2-40B4-BE49-F238E27FC236}">
                <a16:creationId xmlns:a16="http://schemas.microsoft.com/office/drawing/2014/main" id="{28DE3E33-346A-45AF-B164-CB5DF04FA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0563234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 Ar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ЩЕЛКНИТЕ, ЧТОБЫ ИЗМЕНИТЬ СТИЛЬ ОБРАЗЦА ЗАГОЛОВКА</a:t>
            </a:r>
          </a:p>
        </p:txBody>
      </p:sp>
      <p:sp>
        <p:nvSpPr>
          <p:cNvPr id="7" name="Заполнитель графического элемента SmartArt 6">
            <a:extLst>
              <a:ext uri="{FF2B5EF4-FFF2-40B4-BE49-F238E27FC236}">
                <a16:creationId xmlns:a16="http://schemas.microsoft.com/office/drawing/2014/main" id="{156CA116-0F6E-4EE9-B34F-03BA07161A7A}"/>
              </a:ext>
            </a:extLst>
          </p:cNvPr>
          <p:cNvSpPr>
            <a:spLocks noGrp="1"/>
          </p:cNvSpPr>
          <p:nvPr>
            <p:ph type="dgm" sz="quarter" idx="15" hasCustomPrompt="1"/>
          </p:nvPr>
        </p:nvSpPr>
        <p:spPr>
          <a:xfrm>
            <a:off x="838200" y="2139084"/>
            <a:ext cx="10515600" cy="3695338"/>
          </a:xfrm>
        </p:spPr>
        <p:txBody>
          <a:bodyPr rtlCol="0"/>
          <a:lstStyle/>
          <a:p>
            <a:pPr rtl="0"/>
            <a:r>
              <a:rPr lang="ru-RU" noProof="0"/>
              <a:t>Щелкните значок, чтобы добавить графический элемент SmartArt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E085D26-FA83-4414-959E-98936A77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2024г.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FB52E93-DE4C-4341-8D83-F0230E38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Инвестиционный профиль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66988B2D-0240-4256-8268-4B9FF1E723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0" y="0"/>
            <a:ext cx="2590800" cy="76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D8EEAAE1-3D04-41C3-B2D2-B3BEF34C3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704850" cy="102790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C467230-4A0F-4B18-8BA9-C3B2FDD59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35431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команды: 4 человек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 rtlCol="0"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ЩЕЛКНИТЕ, ЧТОБЫ ИЗМЕНИТЬ СТИЛЬ ОБРАЗЦА ЗАГОЛОВКА</a:t>
            </a:r>
          </a:p>
        </p:txBody>
      </p:sp>
      <p:sp>
        <p:nvSpPr>
          <p:cNvPr id="11" name="Рисунок 10">
            <a:extLst>
              <a:ext uri="{FF2B5EF4-FFF2-40B4-BE49-F238E27FC236}">
                <a16:creationId xmlns:a16="http://schemas.microsoft.com/office/drawing/2014/main" id="{B0BDE76A-30A6-4268-9656-28A484C3DCC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487181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 rtlCol="0"/>
          <a:lstStyle/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311558" y="5084524"/>
            <a:ext cx="2196619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6" name="Текст 2">
            <a:extLst>
              <a:ext uri="{FF2B5EF4-FFF2-40B4-BE49-F238E27FC236}">
                <a16:creationId xmlns:a16="http://schemas.microsoft.com/office/drawing/2014/main" id="{A02C0876-23F7-41FA-9AC9-721097D1A3CD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487181" y="5464114"/>
            <a:ext cx="1845511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17" name="Рисунок 10">
            <a:extLst>
              <a:ext uri="{FF2B5EF4-FFF2-40B4-BE49-F238E27FC236}">
                <a16:creationId xmlns:a16="http://schemas.microsoft.com/office/drawing/2014/main" id="{C4CA5C9C-91D5-44B1-A82A-A49732B4691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836914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 rtlCol="0"/>
          <a:lstStyle/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572D0301-10F1-41B4-BEF8-C53FA4D66214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707607" y="5099206"/>
            <a:ext cx="2145049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7" name="Текст 2">
            <a:extLst>
              <a:ext uri="{FF2B5EF4-FFF2-40B4-BE49-F238E27FC236}">
                <a16:creationId xmlns:a16="http://schemas.microsoft.com/office/drawing/2014/main" id="{7ADEB263-F204-4A78-A5E0-7361EFE0B921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3836913" y="5478796"/>
            <a:ext cx="1855949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18" name="Рисунок 10">
            <a:extLst>
              <a:ext uri="{FF2B5EF4-FFF2-40B4-BE49-F238E27FC236}">
                <a16:creationId xmlns:a16="http://schemas.microsoft.com/office/drawing/2014/main" id="{4EBC7D6F-397D-4C5A-AA62-F683F88531A2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327578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 rtlCol="0"/>
          <a:lstStyle/>
          <a:p>
            <a:pPr lvl="1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E767B9DE-7410-43CC-90CF-52D67EF03D48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198271" y="5099206"/>
            <a:ext cx="2132985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8" name="Текст 2">
            <a:extLst>
              <a:ext uri="{FF2B5EF4-FFF2-40B4-BE49-F238E27FC236}">
                <a16:creationId xmlns:a16="http://schemas.microsoft.com/office/drawing/2014/main" id="{103678F5-B025-46E2-BD45-E7786148716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6327577" y="5478796"/>
            <a:ext cx="1845511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19" name="Рисунок 10">
            <a:extLst>
              <a:ext uri="{FF2B5EF4-FFF2-40B4-BE49-F238E27FC236}">
                <a16:creationId xmlns:a16="http://schemas.microsoft.com/office/drawing/2014/main" id="{92E6B581-A522-4758-A9A4-8B9C7B860CF2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747458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 rtlCol="0"/>
          <a:lstStyle/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5" name="Текст 2">
            <a:extLst>
              <a:ext uri="{FF2B5EF4-FFF2-40B4-BE49-F238E27FC236}">
                <a16:creationId xmlns:a16="http://schemas.microsoft.com/office/drawing/2014/main" id="{E13DFE1F-4534-4828-990E-B052F51FC65C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618152" y="5084524"/>
            <a:ext cx="2132984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9" name="Текст 2">
            <a:extLst>
              <a:ext uri="{FF2B5EF4-FFF2-40B4-BE49-F238E27FC236}">
                <a16:creationId xmlns:a16="http://schemas.microsoft.com/office/drawing/2014/main" id="{7E3F385B-4DD9-4F3C-A02B-179B9FA61292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747458" y="5464114"/>
            <a:ext cx="184551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4E4B72DA-52CB-4D39-A342-8857B4D959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 flipV="1">
            <a:off x="7334250" y="0"/>
            <a:ext cx="4857750" cy="76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21D9BCDA-DFB7-41A4-A7C7-CEE86CEDCB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487150" y="0"/>
            <a:ext cx="704850" cy="17240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Дата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2024г.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Инвестиционный профиль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5623728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pos="936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команды: 8 человек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 rtlCol="0"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ЩЕЛКНИТЕ, ЧТОБЫ ИЗМЕНИТЬ СТИЛЬ ОБРАЗЦА ЗАГОЛОВКА</a:t>
            </a:r>
          </a:p>
        </p:txBody>
      </p:sp>
      <p:sp>
        <p:nvSpPr>
          <p:cNvPr id="11" name="Рисунок 10">
            <a:extLst>
              <a:ext uri="{FF2B5EF4-FFF2-40B4-BE49-F238E27FC236}">
                <a16:creationId xmlns:a16="http://schemas.microsoft.com/office/drawing/2014/main" id="{B0BDE76A-30A6-4268-9656-28A484C3DCC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877176" y="2428875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00168" y="3654378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6" name="Текст 2">
            <a:extLst>
              <a:ext uri="{FF2B5EF4-FFF2-40B4-BE49-F238E27FC236}">
                <a16:creationId xmlns:a16="http://schemas.microsoft.com/office/drawing/2014/main" id="{A02C0876-23F7-41FA-9AC9-721097D1A3CD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390120" y="3782039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17" name="Рисунок 10">
            <a:extLst>
              <a:ext uri="{FF2B5EF4-FFF2-40B4-BE49-F238E27FC236}">
                <a16:creationId xmlns:a16="http://schemas.microsoft.com/office/drawing/2014/main" id="{C4CA5C9C-91D5-44B1-A82A-A49732B4691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226270" y="2428875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572D0301-10F1-41B4-BEF8-C53FA4D66214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849262" y="3669060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7" name="Текст 2">
            <a:extLst>
              <a:ext uri="{FF2B5EF4-FFF2-40B4-BE49-F238E27FC236}">
                <a16:creationId xmlns:a16="http://schemas.microsoft.com/office/drawing/2014/main" id="{7ADEB263-F204-4A78-A5E0-7361EFE0B921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3739214" y="3796721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18" name="Рисунок 10">
            <a:extLst>
              <a:ext uri="{FF2B5EF4-FFF2-40B4-BE49-F238E27FC236}">
                <a16:creationId xmlns:a16="http://schemas.microsoft.com/office/drawing/2014/main" id="{4EBC7D6F-397D-4C5A-AA62-F683F88531A2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716934" y="2428875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2pPr>
          </a:lstStyle>
          <a:p>
            <a:pPr lvl="0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E767B9DE-7410-43CC-90CF-52D67EF03D48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339926" y="3669060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8" name="Текст 2">
            <a:extLst>
              <a:ext uri="{FF2B5EF4-FFF2-40B4-BE49-F238E27FC236}">
                <a16:creationId xmlns:a16="http://schemas.microsoft.com/office/drawing/2014/main" id="{103678F5-B025-46E2-BD45-E7786148716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6217963" y="3796721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19" name="Рисунок 10">
            <a:extLst>
              <a:ext uri="{FF2B5EF4-FFF2-40B4-BE49-F238E27FC236}">
                <a16:creationId xmlns:a16="http://schemas.microsoft.com/office/drawing/2014/main" id="{92E6B581-A522-4758-A9A4-8B9C7B860CF2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9136814" y="2428875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5" name="Текст 2">
            <a:extLst>
              <a:ext uri="{FF2B5EF4-FFF2-40B4-BE49-F238E27FC236}">
                <a16:creationId xmlns:a16="http://schemas.microsoft.com/office/drawing/2014/main" id="{E13DFE1F-4534-4828-990E-B052F51FC65C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759806" y="3654378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9" name="Текст 2">
            <a:extLst>
              <a:ext uri="{FF2B5EF4-FFF2-40B4-BE49-F238E27FC236}">
                <a16:creationId xmlns:a16="http://schemas.microsoft.com/office/drawing/2014/main" id="{7E3F385B-4DD9-4F3C-A02B-179B9FA61292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634432" y="3782039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55" name="Рисунок 10">
            <a:extLst>
              <a:ext uri="{FF2B5EF4-FFF2-40B4-BE49-F238E27FC236}">
                <a16:creationId xmlns:a16="http://schemas.microsoft.com/office/drawing/2014/main" id="{1EBAEB1D-A7F9-4F90-B642-4277D3802BAB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877176" y="4287711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54" name="Текст 2">
            <a:extLst>
              <a:ext uri="{FF2B5EF4-FFF2-40B4-BE49-F238E27FC236}">
                <a16:creationId xmlns:a16="http://schemas.microsoft.com/office/drawing/2014/main" id="{22930C5B-603C-494E-A467-8B394D01D406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1500168" y="5513214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62" name="Текст 2">
            <a:extLst>
              <a:ext uri="{FF2B5EF4-FFF2-40B4-BE49-F238E27FC236}">
                <a16:creationId xmlns:a16="http://schemas.microsoft.com/office/drawing/2014/main" id="{540C455F-A23B-493F-B95E-AB485D91DA6A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1390120" y="5640875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56" name="Рисунок 10">
            <a:extLst>
              <a:ext uri="{FF2B5EF4-FFF2-40B4-BE49-F238E27FC236}">
                <a16:creationId xmlns:a16="http://schemas.microsoft.com/office/drawing/2014/main" id="{9461A69E-14C8-4325-89AF-D4257C1C05BA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4226270" y="4287711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59" name="Текст 2">
            <a:extLst>
              <a:ext uri="{FF2B5EF4-FFF2-40B4-BE49-F238E27FC236}">
                <a16:creationId xmlns:a16="http://schemas.microsoft.com/office/drawing/2014/main" id="{6D1C374C-DAF7-40EF-B279-4EC7A2AFE6A2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3849262" y="5527896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63" name="Текст 2">
            <a:extLst>
              <a:ext uri="{FF2B5EF4-FFF2-40B4-BE49-F238E27FC236}">
                <a16:creationId xmlns:a16="http://schemas.microsoft.com/office/drawing/2014/main" id="{421FF438-E4E8-4643-BCB3-4A1C12429042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3739214" y="5655557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57" name="Рисунок 10">
            <a:extLst>
              <a:ext uri="{FF2B5EF4-FFF2-40B4-BE49-F238E27FC236}">
                <a16:creationId xmlns:a16="http://schemas.microsoft.com/office/drawing/2014/main" id="{0FB38616-82FB-4DAD-A82E-3777ACB41148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6716934" y="4287711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2pPr>
          </a:lstStyle>
          <a:p>
            <a:pPr lvl="0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60" name="Текст 2">
            <a:extLst>
              <a:ext uri="{FF2B5EF4-FFF2-40B4-BE49-F238E27FC236}">
                <a16:creationId xmlns:a16="http://schemas.microsoft.com/office/drawing/2014/main" id="{D4FEDD19-A7BA-45BB-93A0-F1E896C9F26D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6339926" y="5527896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64" name="Текст 2">
            <a:extLst>
              <a:ext uri="{FF2B5EF4-FFF2-40B4-BE49-F238E27FC236}">
                <a16:creationId xmlns:a16="http://schemas.microsoft.com/office/drawing/2014/main" id="{A12F0175-7AEE-46B1-9590-D4A427680DC7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6229878" y="5655557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58" name="Рисунок 10">
            <a:extLst>
              <a:ext uri="{FF2B5EF4-FFF2-40B4-BE49-F238E27FC236}">
                <a16:creationId xmlns:a16="http://schemas.microsoft.com/office/drawing/2014/main" id="{622ED9F4-EB9B-4588-8501-BFECB846EE73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9136814" y="4287711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61" name="Текст 2">
            <a:extLst>
              <a:ext uri="{FF2B5EF4-FFF2-40B4-BE49-F238E27FC236}">
                <a16:creationId xmlns:a16="http://schemas.microsoft.com/office/drawing/2014/main" id="{5026D39F-46AB-4680-9A52-F367344A3531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8759806" y="5513214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65" name="Текст 2">
            <a:extLst>
              <a:ext uri="{FF2B5EF4-FFF2-40B4-BE49-F238E27FC236}">
                <a16:creationId xmlns:a16="http://schemas.microsoft.com/office/drawing/2014/main" id="{04E11FE2-6320-4E8C-A5B3-8104AF329ADA}"/>
              </a:ext>
            </a:extLst>
          </p:cNvPr>
          <p:cNvSpPr>
            <a:spLocks noGrp="1"/>
          </p:cNvSpPr>
          <p:nvPr>
            <p:ph type="body" idx="36" hasCustomPrompt="1"/>
          </p:nvPr>
        </p:nvSpPr>
        <p:spPr>
          <a:xfrm>
            <a:off x="8634432" y="5640875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pPr rtl="0"/>
            <a:r>
              <a:rPr lang="ru-RU" noProof="0"/>
              <a:t>2024г.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pPr rtl="0"/>
            <a:r>
              <a:rPr lang="ru-RU" noProof="0"/>
              <a:t>Инвестиционный профиль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pPr rtl="0"/>
            <a:fld id="{B5CEABB6-07DC-46E8-9B57-56EC44A396E5}" type="slidenum">
              <a:rPr lang="ru-RU" noProof="0" smtClean="0"/>
              <a:pPr rtl="0"/>
              <a:t>‹#›</a:t>
            </a:fld>
            <a:endParaRPr lang="ru-RU" noProof="0"/>
          </a:p>
        </p:txBody>
      </p:sp>
      <p:pic>
        <p:nvPicPr>
          <p:cNvPr id="13" name="Графический объект 12">
            <a:extLst>
              <a:ext uri="{FF2B5EF4-FFF2-40B4-BE49-F238E27FC236}">
                <a16:creationId xmlns:a16="http://schemas.microsoft.com/office/drawing/2014/main" id="{B0DFD584-E5CF-41EF-B51E-679CE22DDF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473953"/>
            <a:ext cx="2057400" cy="1647825"/>
          </a:xfrm>
          <a:prstGeom prst="rect">
            <a:avLst/>
          </a:prstGeom>
        </p:spPr>
      </p:pic>
      <p:pic>
        <p:nvPicPr>
          <p:cNvPr id="14" name="Графический объект 13">
            <a:extLst>
              <a:ext uri="{FF2B5EF4-FFF2-40B4-BE49-F238E27FC236}">
                <a16:creationId xmlns:a16="http://schemas.microsoft.com/office/drawing/2014/main" id="{E5C02DDF-25A6-42C7-9525-F279CE2095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49000" y="5180889"/>
            <a:ext cx="11430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0955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инансирование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463D7850-C2A6-43CE-BBE4-8E81A0A59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1238250" cy="1328057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EBAD3E03-2E3B-440C-9105-6F9D33006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3790950" cy="8921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 rtlCol="0"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ЩЕЛКНИТЕ, ЧТОБЫ ИЗМЕНИТЬ СТИЛЬ ОБРАЗЦА ЗАГОЛОВКА</a:t>
            </a:r>
          </a:p>
        </p:txBody>
      </p:sp>
      <p:sp>
        <p:nvSpPr>
          <p:cNvPr id="11" name="Объект 10">
            <a:extLst>
              <a:ext uri="{FF2B5EF4-FFF2-40B4-BE49-F238E27FC236}">
                <a16:creationId xmlns:a16="http://schemas.microsoft.com/office/drawing/2014/main" id="{319EE98D-9541-4F21-8952-3026DEF75EC4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1075447" y="2118642"/>
            <a:ext cx="1856232" cy="1664208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ru-RU" noProof="0"/>
              <a:t>Щелкните, чтобы добавить содержимое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8200" y="3788813"/>
            <a:ext cx="2330726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E43D2F47-FAF2-42C2-967D-251DD4B940D7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838200" y="4464810"/>
            <a:ext cx="2330726" cy="438505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8200" y="5120722"/>
            <a:ext cx="2330726" cy="853167"/>
          </a:xfrm>
        </p:spPr>
        <p:txBody>
          <a:bodyPr lIns="0" r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4" name="Объект 10">
            <a:extLst>
              <a:ext uri="{FF2B5EF4-FFF2-40B4-BE49-F238E27FC236}">
                <a16:creationId xmlns:a16="http://schemas.microsoft.com/office/drawing/2014/main" id="{AB843230-A4E3-4E21-AA93-998E28EB9018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3811391" y="2118642"/>
            <a:ext cx="1856232" cy="1664208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ru-RU" noProof="0"/>
              <a:t>Щелкните, чтобы добавить содержимое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562665" y="3788813"/>
            <a:ext cx="2342205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18" name="Текст 4">
            <a:extLst>
              <a:ext uri="{FF2B5EF4-FFF2-40B4-BE49-F238E27FC236}">
                <a16:creationId xmlns:a16="http://schemas.microsoft.com/office/drawing/2014/main" id="{3322C250-87FC-4F14-A42C-FFDA120D0D6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62665" y="4464810"/>
            <a:ext cx="2342205" cy="438505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noProof="0"/>
              <a:t>ЩЕЛКНИТЕ, ЧТОБЫ ИЗМЕНИТЬ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3562665" y="5120722"/>
            <a:ext cx="2342205" cy="853167"/>
          </a:xfrm>
        </p:spPr>
        <p:txBody>
          <a:bodyPr lIns="0" r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5" name="Объект 10">
            <a:extLst>
              <a:ext uri="{FF2B5EF4-FFF2-40B4-BE49-F238E27FC236}">
                <a16:creationId xmlns:a16="http://schemas.microsoft.com/office/drawing/2014/main" id="{3AE0369E-A275-4E5A-AE0F-B1F9A54DEDFC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6524377" y="2118642"/>
            <a:ext cx="1856232" cy="1664208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ru-RU" noProof="0"/>
              <a:t>Щелкните, чтобы добавить содержимое</a:t>
            </a:r>
          </a:p>
        </p:txBody>
      </p:sp>
      <p:sp>
        <p:nvSpPr>
          <p:cNvPr id="21" name="Текст 2">
            <a:extLst>
              <a:ext uri="{FF2B5EF4-FFF2-40B4-BE49-F238E27FC236}">
                <a16:creationId xmlns:a16="http://schemas.microsoft.com/office/drawing/2014/main" id="{1F60A771-8BBC-4565-AB09-402DA7CB278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98609" y="3788813"/>
            <a:ext cx="2330726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19" name="Текст 2">
            <a:extLst>
              <a:ext uri="{FF2B5EF4-FFF2-40B4-BE49-F238E27FC236}">
                <a16:creationId xmlns:a16="http://schemas.microsoft.com/office/drawing/2014/main" id="{D3C675D6-83FA-4036-B516-098EDCAF2506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298609" y="4464810"/>
            <a:ext cx="2330726" cy="438505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2" name="Объект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6298609" y="5120722"/>
            <a:ext cx="2330726" cy="853167"/>
          </a:xfrm>
        </p:spPr>
        <p:txBody>
          <a:bodyPr lIns="0" r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6" name="Объект 10">
            <a:extLst>
              <a:ext uri="{FF2B5EF4-FFF2-40B4-BE49-F238E27FC236}">
                <a16:creationId xmlns:a16="http://schemas.microsoft.com/office/drawing/2014/main" id="{CCA3A81E-171B-4946-B8BA-B2F406CF0939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9260321" y="2118642"/>
            <a:ext cx="1856232" cy="1664208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ru-RU" noProof="0"/>
              <a:t>Щелкните, чтобы добавить содержимое</a:t>
            </a:r>
          </a:p>
        </p:txBody>
      </p:sp>
      <p:sp>
        <p:nvSpPr>
          <p:cNvPr id="14" name="Текст 2">
            <a:extLst>
              <a:ext uri="{FF2B5EF4-FFF2-40B4-BE49-F238E27FC236}">
                <a16:creationId xmlns:a16="http://schemas.microsoft.com/office/drawing/2014/main" id="{84A1E92D-A5BF-4268-BFF3-1418A1F03589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9023074" y="3788457"/>
            <a:ext cx="2330726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B6439AAC-8A96-4015-8A87-ED8DF7027B60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9023074" y="4464454"/>
            <a:ext cx="2330726" cy="438505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15" name="Объект 3">
            <a:extLst>
              <a:ext uri="{FF2B5EF4-FFF2-40B4-BE49-F238E27FC236}">
                <a16:creationId xmlns:a16="http://schemas.microsoft.com/office/drawing/2014/main" id="{492F9083-A886-4EEB-94D6-1FAE6DC33000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9023074" y="5120366"/>
            <a:ext cx="2330726" cy="853167"/>
          </a:xfrm>
        </p:spPr>
        <p:txBody>
          <a:bodyPr lIns="0" r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2024г.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Инвестиционный профиль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3866963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Свод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76875" y="1671639"/>
            <a:ext cx="5111750" cy="1204912"/>
          </a:xfrm>
        </p:spPr>
        <p:txBody>
          <a:bodyPr rtlCol="0" anchor="b"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2FD4279-EA62-4397-878A-73F4948DB17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476875" y="3682546"/>
            <a:ext cx="5111750" cy="1525588"/>
          </a:xfrm>
        </p:spPr>
        <p:txBody>
          <a:bodyPr rtlCol="0" anchor="b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D87F08D6-2CA7-4A5A-BE34-07113DCA535D}"/>
              </a:ext>
            </a:extLst>
          </p:cNvPr>
          <p:cNvCxnSpPr>
            <a:cxnSpLocks/>
          </p:cNvCxnSpPr>
          <p:nvPr/>
        </p:nvCxnSpPr>
        <p:spPr>
          <a:xfrm flipH="1" flipV="1">
            <a:off x="0" y="876300"/>
            <a:ext cx="4762500" cy="16287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A768C87F-B9C3-4DFF-8454-F3F52CE4346B}"/>
              </a:ext>
            </a:extLst>
          </p:cNvPr>
          <p:cNvCxnSpPr>
            <a:cxnSpLocks/>
          </p:cNvCxnSpPr>
          <p:nvPr/>
        </p:nvCxnSpPr>
        <p:spPr>
          <a:xfrm flipH="1" flipV="1">
            <a:off x="2638425" y="0"/>
            <a:ext cx="2124076" cy="51863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Дата 6">
            <a:extLst>
              <a:ext uri="{FF2B5EF4-FFF2-40B4-BE49-F238E27FC236}">
                <a16:creationId xmlns:a16="http://schemas.microsoft.com/office/drawing/2014/main" id="{71F34533-9677-48AF-9374-976825F4BB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2024г.</a:t>
            </a:r>
          </a:p>
        </p:txBody>
      </p:sp>
      <p:sp>
        <p:nvSpPr>
          <p:cNvPr id="22" name="Нижний колонтитул 7">
            <a:extLst>
              <a:ext uri="{FF2B5EF4-FFF2-40B4-BE49-F238E27FC236}">
                <a16:creationId xmlns:a16="http://schemas.microsoft.com/office/drawing/2014/main" id="{4FAB8A26-B99E-4F96-8327-A932A14F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Инвестиционный профиль</a:t>
            </a:r>
          </a:p>
        </p:txBody>
      </p:sp>
      <p:sp>
        <p:nvSpPr>
          <p:cNvPr id="24" name="Номер слайда 8">
            <a:extLst>
              <a:ext uri="{FF2B5EF4-FFF2-40B4-BE49-F238E27FC236}">
                <a16:creationId xmlns:a16="http://schemas.microsoft.com/office/drawing/2014/main" id="{EB0962D2-BCC3-48AB-A769-2A7327D29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6163167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ключение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67200" y="1615736"/>
            <a:ext cx="4179570" cy="1524735"/>
          </a:xfrm>
        </p:spPr>
        <p:txBody>
          <a:bodyPr rtlCol="0" anchor="b">
            <a:noAutofit/>
          </a:bodyPr>
          <a:lstStyle>
            <a:lvl1pPr algn="l">
              <a:defRPr sz="3200" spc="15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СТИЛЬ ОБРАЗЦА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67200" y="3238103"/>
            <a:ext cx="4179570" cy="2004161"/>
          </a:xfrm>
        </p:spPr>
        <p:txBody>
          <a:bodyPr rtlCol="0">
            <a:normAutofit/>
          </a:bodyPr>
          <a:lstStyle>
            <a:lvl1pPr marL="0" indent="0" algn="l">
              <a:lnSpc>
                <a:spcPct val="150000"/>
              </a:lnSpc>
              <a:buNone/>
              <a:defRPr sz="14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pic>
        <p:nvPicPr>
          <p:cNvPr id="6" name="Графический объект 5">
            <a:extLst>
              <a:ext uri="{FF2B5EF4-FFF2-40B4-BE49-F238E27FC236}">
                <a16:creationId xmlns:a16="http://schemas.microsoft.com/office/drawing/2014/main" id="{ED3361C9-310A-4255-A94E-B77588962D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3176938" cy="6858000"/>
          </a:xfrm>
          <a:prstGeom prst="rect">
            <a:avLst/>
          </a:prstGeom>
        </p:spPr>
      </p:pic>
      <p:sp>
        <p:nvSpPr>
          <p:cNvPr id="9" name="Дата 6">
            <a:extLst>
              <a:ext uri="{FF2B5EF4-FFF2-40B4-BE49-F238E27FC236}">
                <a16:creationId xmlns:a16="http://schemas.microsoft.com/office/drawing/2014/main" id="{BF358517-D7B7-40D0-A9D0-B650C80898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67200" y="6356350"/>
            <a:ext cx="1774371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2024г.</a:t>
            </a:r>
          </a:p>
        </p:txBody>
      </p:sp>
      <p:sp>
        <p:nvSpPr>
          <p:cNvPr id="10" name="Нижний колонтитул 7">
            <a:extLst>
              <a:ext uri="{FF2B5EF4-FFF2-40B4-BE49-F238E27FC236}">
                <a16:creationId xmlns:a16="http://schemas.microsoft.com/office/drawing/2014/main" id="{6026D44C-0B39-4DE1-A0FC-5615DDAAE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79721" y="6356350"/>
            <a:ext cx="2661557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Инвестиционный профиль</a:t>
            </a:r>
          </a:p>
        </p:txBody>
      </p:sp>
      <p:sp>
        <p:nvSpPr>
          <p:cNvPr id="11" name="Номер слайда 8">
            <a:extLst>
              <a:ext uri="{FF2B5EF4-FFF2-40B4-BE49-F238E27FC236}">
                <a16:creationId xmlns:a16="http://schemas.microsoft.com/office/drawing/2014/main" id="{0F8222B4-B618-42C4-8BDB-D2E4DF2F2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79428" y="6356350"/>
            <a:ext cx="1774371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293551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Квадран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Заголовок 1">
            <a:extLst>
              <a:ext uri="{FF2B5EF4-FFF2-40B4-BE49-F238E27FC236}">
                <a16:creationId xmlns:a16="http://schemas.microsoft.com/office/drawing/2014/main" id="{B495A4C6-232E-4A1A-B575-7EF7F414FD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</p:spPr>
        <p:txBody>
          <a:bodyPr rtlCol="0">
            <a:normAutofit/>
          </a:bodyPr>
          <a:lstStyle>
            <a:lvl1pPr algn="l">
              <a:defRPr lang="en-US" sz="2800" kern="1200" cap="all" spc="1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DD194B4E-75F4-47BE-B171-9C64697AB9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endCxn id="17" idx="1"/>
          </p:cNvCxnSpPr>
          <p:nvPr userDrawn="1"/>
        </p:nvCxnSpPr>
        <p:spPr>
          <a:xfrm>
            <a:off x="2315757" y="3774842"/>
            <a:ext cx="7624692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FEFDA35F-76DF-4FDC-90C9-F9FEDF3227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6096000" y="2091972"/>
            <a:ext cx="4678" cy="3376818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Текст 14">
            <a:extLst>
              <a:ext uri="{FF2B5EF4-FFF2-40B4-BE49-F238E27FC236}">
                <a16:creationId xmlns:a16="http://schemas.microsoft.com/office/drawing/2014/main" id="{2B4C6F7E-40F0-42B1-AFE0-D3C95660E0D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242517" y="1599947"/>
            <a:ext cx="1706965" cy="492025"/>
          </a:xfrm>
          <a:prstGeom prst="rect">
            <a:avLst/>
          </a:prstGeom>
        </p:spPr>
        <p:txBody>
          <a:bodyPr rtlCol="0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all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Щелкните, чтобы добавить имя</a:t>
            </a:r>
          </a:p>
        </p:txBody>
      </p:sp>
      <p:sp>
        <p:nvSpPr>
          <p:cNvPr id="18" name="Текст 14">
            <a:extLst>
              <a:ext uri="{FF2B5EF4-FFF2-40B4-BE49-F238E27FC236}">
                <a16:creationId xmlns:a16="http://schemas.microsoft.com/office/drawing/2014/main" id="{42EE46E3-709F-4AE9-AECE-FD647B6DCFD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38732" y="2378452"/>
            <a:ext cx="1183179" cy="492025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cap="none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Щелкните, чтобы добавить имя</a:t>
            </a:r>
          </a:p>
        </p:txBody>
      </p:sp>
      <p:sp>
        <p:nvSpPr>
          <p:cNvPr id="26" name="Текст 14">
            <a:extLst>
              <a:ext uri="{FF2B5EF4-FFF2-40B4-BE49-F238E27FC236}">
                <a16:creationId xmlns:a16="http://schemas.microsoft.com/office/drawing/2014/main" id="{3194FB4F-01AC-4A0E-BBE2-CF2B69F6FAC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522269" y="2169263"/>
            <a:ext cx="1706965" cy="1048575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1" cap="all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Щелкните, чтобы добавить имя</a:t>
            </a:r>
          </a:p>
        </p:txBody>
      </p:sp>
      <p:sp>
        <p:nvSpPr>
          <p:cNvPr id="23" name="Текст 14">
            <a:extLst>
              <a:ext uri="{FF2B5EF4-FFF2-40B4-BE49-F238E27FC236}">
                <a16:creationId xmlns:a16="http://schemas.microsoft.com/office/drawing/2014/main" id="{8E76F955-6B23-4972-8E86-603F19ECF6C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21894" y="3528829"/>
            <a:ext cx="1393863" cy="492025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cap="all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Щелкните, чтобы добавить имя</a:t>
            </a:r>
          </a:p>
        </p:txBody>
      </p:sp>
      <p:sp>
        <p:nvSpPr>
          <p:cNvPr id="17" name="Текст 14">
            <a:extLst>
              <a:ext uri="{FF2B5EF4-FFF2-40B4-BE49-F238E27FC236}">
                <a16:creationId xmlns:a16="http://schemas.microsoft.com/office/drawing/2014/main" id="{DDA77547-4FF4-4B15-96F1-DC9B00175B4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940449" y="3528829"/>
            <a:ext cx="1380681" cy="492025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cap="all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Щелкните, чтобы добавить имя</a:t>
            </a:r>
          </a:p>
        </p:txBody>
      </p:sp>
      <p:sp>
        <p:nvSpPr>
          <p:cNvPr id="20" name="Текст 14">
            <a:extLst>
              <a:ext uri="{FF2B5EF4-FFF2-40B4-BE49-F238E27FC236}">
                <a16:creationId xmlns:a16="http://schemas.microsoft.com/office/drawing/2014/main" id="{6E6B6915-DFCC-44EB-9C61-6B7725D1B79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637747" y="4634331"/>
            <a:ext cx="1183179" cy="492025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cap="none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Щелкните, чтобы добавить имя</a:t>
            </a:r>
          </a:p>
        </p:txBody>
      </p:sp>
      <p:sp>
        <p:nvSpPr>
          <p:cNvPr id="19" name="Текст 14">
            <a:extLst>
              <a:ext uri="{FF2B5EF4-FFF2-40B4-BE49-F238E27FC236}">
                <a16:creationId xmlns:a16="http://schemas.microsoft.com/office/drawing/2014/main" id="{6718CC56-7B04-41D0-A320-CCCDC20D761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175224" y="4459860"/>
            <a:ext cx="1183179" cy="492025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cap="none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Щелкните, чтобы добавить имя</a:t>
            </a:r>
          </a:p>
        </p:txBody>
      </p:sp>
      <p:sp>
        <p:nvSpPr>
          <p:cNvPr id="21" name="Текст 14">
            <a:extLst>
              <a:ext uri="{FF2B5EF4-FFF2-40B4-BE49-F238E27FC236}">
                <a16:creationId xmlns:a16="http://schemas.microsoft.com/office/drawing/2014/main" id="{778E1C09-B7DB-4CE7-A5B9-90BCF54448B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552714" y="4321788"/>
            <a:ext cx="1183179" cy="492025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cap="none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Щелкните, чтобы добавить имя</a:t>
            </a:r>
          </a:p>
        </p:txBody>
      </p:sp>
      <p:sp>
        <p:nvSpPr>
          <p:cNvPr id="16" name="Текст 14">
            <a:extLst>
              <a:ext uri="{FF2B5EF4-FFF2-40B4-BE49-F238E27FC236}">
                <a16:creationId xmlns:a16="http://schemas.microsoft.com/office/drawing/2014/main" id="{7CFA026C-42CE-4C20-9DDE-417FDF6CB43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42517" y="5468790"/>
            <a:ext cx="1706965" cy="492025"/>
          </a:xfrm>
          <a:prstGeom prst="rect">
            <a:avLst/>
          </a:prstGeom>
        </p:spPr>
        <p:txBody>
          <a:bodyPr rtlCol="0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all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Щелкните, чтобы добавить имя</a:t>
            </a:r>
          </a:p>
        </p:txBody>
      </p:sp>
      <p:sp>
        <p:nvSpPr>
          <p:cNvPr id="22" name="Текст 14">
            <a:extLst>
              <a:ext uri="{FF2B5EF4-FFF2-40B4-BE49-F238E27FC236}">
                <a16:creationId xmlns:a16="http://schemas.microsoft.com/office/drawing/2014/main" id="{0AFAA95F-1461-496C-BAB4-D5D0594554F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801857" y="5195673"/>
            <a:ext cx="1183179" cy="492025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cap="none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Щелкните, чтобы добавить имя</a:t>
            </a:r>
          </a:p>
        </p:txBody>
      </p:sp>
      <p:sp>
        <p:nvSpPr>
          <p:cNvPr id="31" name="Дата 2">
            <a:extLst>
              <a:ext uri="{FF2B5EF4-FFF2-40B4-BE49-F238E27FC236}">
                <a16:creationId xmlns:a16="http://schemas.microsoft.com/office/drawing/2014/main" id="{B8C04945-62C9-4964-8891-6D30EA90D2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2024г.</a:t>
            </a:r>
          </a:p>
        </p:txBody>
      </p:sp>
      <p:sp>
        <p:nvSpPr>
          <p:cNvPr id="32" name="Нижний колонтитул 3">
            <a:extLst>
              <a:ext uri="{FF2B5EF4-FFF2-40B4-BE49-F238E27FC236}">
                <a16:creationId xmlns:a16="http://schemas.microsoft.com/office/drawing/2014/main" id="{51029B8B-F669-4889-98DD-901661178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Инвестиционный профиль</a:t>
            </a:r>
          </a:p>
        </p:txBody>
      </p:sp>
      <p:sp>
        <p:nvSpPr>
          <p:cNvPr id="33" name="Номер слайда 4">
            <a:extLst>
              <a:ext uri="{FF2B5EF4-FFF2-40B4-BE49-F238E27FC236}">
                <a16:creationId xmlns:a16="http://schemas.microsoft.com/office/drawing/2014/main" id="{7A0B84D6-438D-4B3B-B52C-6F5EC159B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2720801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4C17E5-24ED-44BC-BA50-02EF90355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833D101-3AF0-4F06-90ED-B83615C36C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2AE9FDE-AF95-49F8-A927-35A23C9E65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ru-RU" noProof="0"/>
              <a:t>2024г.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C2E900D-8FF9-4E80-860D-89C2D3B4E4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ru-RU" noProof="0"/>
              <a:t>Инвестиционный профиль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1A66A0C-1415-46A3-A1FF-BE18C70873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5CEABB6-07DC-46E8-9B57-56EC44A396E5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928452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70" r:id="rId3"/>
    <p:sldLayoutId id="2147483688" r:id="rId4"/>
    <p:sldLayoutId id="2147483694" r:id="rId5"/>
    <p:sldLayoutId id="2147483697" r:id="rId6"/>
    <p:sldLayoutId id="2147483673" r:id="rId7"/>
    <p:sldLayoutId id="2147483676" r:id="rId8"/>
    <p:sldLayoutId id="2147483672" r:id="rId9"/>
    <p:sldLayoutId id="2147483699" r:id="rId10"/>
    <p:sldLayoutId id="2147483671" r:id="rId11"/>
    <p:sldLayoutId id="2147483700" r:id="rId12"/>
    <p:sldLayoutId id="2147483679" r:id="rId13"/>
    <p:sldLayoutId id="2147483692" r:id="rId14"/>
    <p:sldLayoutId id="2147483681" r:id="rId15"/>
    <p:sldLayoutId id="2147483674" r:id="rId16"/>
    <p:sldLayoutId id="2147483675" r:id="rId17"/>
    <p:sldLayoutId id="2147483696" r:id="rId18"/>
    <p:sldLayoutId id="2147483677" r:id="rId19"/>
    <p:sldLayoutId id="2147483678" r:id="rId20"/>
    <p:sldLayoutId id="2147483701" r:id="rId2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98DB5A3-C1C0-96E7-8606-0D6566D432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D27E65F-6716-964B-712A-039492DAA3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435388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87229BB-B53E-EF9C-C935-34EC94F332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31224" y="0"/>
            <a:ext cx="1359526" cy="86570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33AB94A-678C-0493-BD40-6646E2CF08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23213" y="0"/>
            <a:ext cx="2359356" cy="73768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9AD7094-66F9-D911-81BA-2459FA282F17}"/>
              </a:ext>
            </a:extLst>
          </p:cNvPr>
          <p:cNvSpPr txBox="1"/>
          <p:nvPr/>
        </p:nvSpPr>
        <p:spPr>
          <a:xfrm>
            <a:off x="2050742" y="4696287"/>
            <a:ext cx="7649595" cy="6463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ИНВЕСТИЦИОННЫЙ ПРОФИЛЬ</a:t>
            </a:r>
          </a:p>
        </p:txBody>
      </p:sp>
    </p:spTree>
    <p:extLst>
      <p:ext uri="{BB962C8B-B14F-4D97-AF65-F5344CB8AC3E}">
        <p14:creationId xmlns:p14="http://schemas.microsoft.com/office/powerpoint/2010/main" val="27243766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>
            <a:extLst>
              <a:ext uri="{FF2B5EF4-FFF2-40B4-BE49-F238E27FC236}">
                <a16:creationId xmlns:a16="http://schemas.microsoft.com/office/drawing/2014/main" id="{C597E03E-CBF8-45D8-92C0-8713BB71D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noProof="0"/>
              <a:t>2024г.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EB0A8AD-DDA1-4C9C-83ED-C13B21196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Инвестиционный профиль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34BB97A-0EF3-43FB-A354-4370DB261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ru-RU" noProof="0" smtClean="0"/>
              <a:pPr rtl="0"/>
              <a:t>2</a:t>
            </a:fld>
            <a:endParaRPr lang="ru-RU" noProof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B49CE14F-E016-4145-9995-63427813E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43385"/>
          </a:xfrm>
        </p:spPr>
        <p:txBody>
          <a:bodyPr rtlCol="0">
            <a:normAutofit/>
          </a:bodyPr>
          <a:lstStyle/>
          <a:p>
            <a:pPr algn="l" rt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 будущего  АНУЧИНСКОГО МО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DA5ED12-33EA-4BFF-A4A4-922A59209A6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9012" y="230771"/>
            <a:ext cx="1361406" cy="864462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6C34B42-FA00-488F-9927-FD3B9AA0796F}"/>
              </a:ext>
            </a:extLst>
          </p:cNvPr>
          <p:cNvSpPr/>
          <p:nvPr/>
        </p:nvSpPr>
        <p:spPr>
          <a:xfrm>
            <a:off x="924560" y="1373635"/>
            <a:ext cx="4399280" cy="4982715"/>
          </a:xfrm>
          <a:prstGeom prst="rect">
            <a:avLst/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r>
              <a:rPr lang="ru-RU" dirty="0"/>
              <a:t>Карта территории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4BA856ED-B746-49E9-AB3F-D2DD2C2093A3}"/>
              </a:ext>
            </a:extLst>
          </p:cNvPr>
          <p:cNvSpPr/>
          <p:nvPr/>
        </p:nvSpPr>
        <p:spPr>
          <a:xfrm>
            <a:off x="5410200" y="1229587"/>
            <a:ext cx="6375400" cy="1791985"/>
          </a:xfrm>
          <a:prstGeom prst="roundRect">
            <a:avLst/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Образное представление будущего, в направлении которого развивается МО.</a:t>
            </a:r>
          </a:p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Характеристики:</a:t>
            </a:r>
          </a:p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1.Агроспециализированный округ</a:t>
            </a:r>
          </a:p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2.Производство продукции растениеводства ( зерновые, кукуруза, соя, рис)</a:t>
            </a:r>
          </a:p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3.Производство продукции пчеловодства</a:t>
            </a:r>
          </a:p>
          <a:p>
            <a:pPr algn="ctr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1D82CD3B-2E89-48D9-AE25-B02224C5F84E}"/>
              </a:ext>
            </a:extLst>
          </p:cNvPr>
          <p:cNvSpPr/>
          <p:nvPr/>
        </p:nvSpPr>
        <p:spPr>
          <a:xfrm>
            <a:off x="5410200" y="3088899"/>
            <a:ext cx="6362700" cy="1552186"/>
          </a:xfrm>
          <a:prstGeom prst="roundRect">
            <a:avLst/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Ключевые векторы экономического развития МО:</a:t>
            </a:r>
          </a:p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1.Сельское хозяйство (растениеводство и пчеловодство).</a:t>
            </a:r>
          </a:p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Туризм</a:t>
            </a:r>
          </a:p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Развитие инфраструктуры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DAB9729B-B8EC-459A-B9BC-6701C75D6316}"/>
              </a:ext>
            </a:extLst>
          </p:cNvPr>
          <p:cNvSpPr/>
          <p:nvPr/>
        </p:nvSpPr>
        <p:spPr>
          <a:xfrm>
            <a:off x="5410200" y="4722625"/>
            <a:ext cx="6375400" cy="1633725"/>
          </a:xfrm>
          <a:prstGeom prst="roundRect">
            <a:avLst/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уникального МО дает инвестору:</a:t>
            </a:r>
          </a:p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1.Наличие используемых и свободных земельных участков</a:t>
            </a:r>
          </a:p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2.Месторождения базальта, кварцитов, бурового угля, общераспространенных полезных ископаемых</a:t>
            </a:r>
          </a:p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3.Уникальные природные рекреационные ресурсы</a:t>
            </a:r>
          </a:p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Экологически чистая территория.</a:t>
            </a:r>
          </a:p>
          <a:p>
            <a:pPr algn="ctr"/>
            <a:endParaRPr lang="ru-RU" sz="1600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C27FD2C-FD31-4E6A-B27E-0235406F00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3181" y="292916"/>
            <a:ext cx="2362419" cy="73499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C03D070-0BB7-FC0F-2246-695F8FEB90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560" y="1373635"/>
            <a:ext cx="4399280" cy="4982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81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>
            <a:extLst>
              <a:ext uri="{FF2B5EF4-FFF2-40B4-BE49-F238E27FC236}">
                <a16:creationId xmlns:a16="http://schemas.microsoft.com/office/drawing/2014/main" id="{C597E03E-CBF8-45D8-92C0-8713BB71D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noProof="0"/>
              <a:t>2024г.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EB0A8AD-DDA1-4C9C-83ED-C13B21196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Инвестиционный профиль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34BB97A-0EF3-43FB-A354-4370DB261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ru-RU" noProof="0" smtClean="0"/>
              <a:pPr rtl="0"/>
              <a:t>3</a:t>
            </a:fld>
            <a:endParaRPr lang="ru-RU" noProof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B49CE14F-E016-4145-9995-63427813E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74442"/>
          </a:xfrm>
        </p:spPr>
        <p:txBody>
          <a:bodyPr rtlCol="0">
            <a:normAutofit/>
          </a:bodyPr>
          <a:lstStyle/>
          <a:p>
            <a:pPr algn="l" rt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 Анучинского МО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DA5ED12-33EA-4BFF-A4A4-922A59209A6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7736" y="-15023"/>
            <a:ext cx="2186940" cy="1388658"/>
          </a:xfrm>
          <a:prstGeom prst="rect">
            <a:avLst/>
          </a:prstGeom>
        </p:spPr>
      </p:pic>
      <p:graphicFrame>
        <p:nvGraphicFramePr>
          <p:cNvPr id="9" name="Таблица 9">
            <a:extLst>
              <a:ext uri="{FF2B5EF4-FFF2-40B4-BE49-F238E27FC236}">
                <a16:creationId xmlns:a16="http://schemas.microsoft.com/office/drawing/2014/main" id="{7076AF94-F8A7-49DD-A74D-05744571B9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0784814"/>
              </p:ext>
            </p:extLst>
          </p:nvPr>
        </p:nvGraphicFramePr>
        <p:xfrm>
          <a:off x="100668" y="1319717"/>
          <a:ext cx="11854007" cy="53136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3028426">
                  <a:extLst>
                    <a:ext uri="{9D8B030D-6E8A-4147-A177-3AD203B41FA5}">
                      <a16:colId xmlns:a16="http://schemas.microsoft.com/office/drawing/2014/main" val="3570762287"/>
                    </a:ext>
                  </a:extLst>
                </a:gridCol>
                <a:gridCol w="8825581">
                  <a:extLst>
                    <a:ext uri="{9D8B030D-6E8A-4147-A177-3AD203B41FA5}">
                      <a16:colId xmlns:a16="http://schemas.microsoft.com/office/drawing/2014/main" val="16268309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Группы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Преимущества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1639103"/>
                  </a:ext>
                </a:extLst>
              </a:tr>
              <a:tr h="214350"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Инфраструктура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Транспортная инфраструктура - 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межселенные дороги местного значения общего пользования и сети автомобильных дорог(улиц). Пассажирские перевозки осуществляются  межмуниципальными маршрутами.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Социальная инфраструктура – образование (7 – детские сады, 4 школы и 5 филиалов, ДШИ,ДЮСШ; культура (12 клубов, 9 библиотек, музей и его филиал); спорт (24 плоскостных спортивных сооружений, 11 спортивных залов, 1 лыжная трасса); здравоохранение (взрослая поликлиника, детская поликлиника, 2 врачебные амбулатории, станция Скорой медицинской помощи, стационар круглосуточного пребывания, 16 фельдшерско-акушерских пунктов).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Объекты информатики и связи – средства фиксированной связи и подвижная сотовая связь.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Трубопроводный транспорт - Через территорию округа проходит магистральный трубопровод объекта «Трубопроводная система «Восточная Сибирь – Тихий океан» участок НПС «Сковородино» – </a:t>
                      </a:r>
                      <a:r>
                        <a:rPr kumimoji="0" lang="ru-RU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Спецморнефтепорт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«Козьмино» (ВСТО – </a:t>
                      </a: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II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)». В поселке Тигровый располагается нефтеперекачивающая станция НПС № 41.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Железнодорожная линия «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Сибирцевская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дистанция пути» Дальневосточной железной дорого с остановочными пунктами «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Чернышевка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», «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Тихоречное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3303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Энергообеспеченность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Электросети, водозаборные скважины с питьевой водой и индивидуальные колодцы, очистные сооружения (3 единицы) и автономные септики, </a:t>
                      </a:r>
                      <a:r>
                        <a:rPr lang="ru-RU" sz="11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котельные и тепловые сети, индивидуальные источники тепловой энергии и печное отопление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8879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Географическое положение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</a:rPr>
                        <a:t>Анучинский муниципальный округ находится в центральной части Приморского края.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uLnTx/>
                          <a:uFillTx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+mn-cs"/>
                        </a:rPr>
                        <a:t> 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+mn-cs"/>
                        </a:rPr>
                        <a:t>Округ граничит с западной стороны с Михайловским районом, с север-западной – с Черниговским районом, с северной – со Спасским районом, с север-восточной – с Яковлевским районом и Арсеньевским городским округом, с восточной стороны – с Чугуевским районом, с юго-восточной – с Партизанским районом, с южной – с Партизанским городским округом и с юго-запада – с Шкотовским районом.         Административный центр округа – </a:t>
                      </a:r>
                      <a:r>
                        <a:rPr kumimoji="0" lang="ru-RU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+mn-cs"/>
                        </a:rPr>
                        <a:t>с.Анучино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+mn-cs"/>
                        </a:rPr>
                        <a:t> расположено в 204 км к </a:t>
                      </a:r>
                      <a:r>
                        <a:rPr kumimoji="0" lang="ru-RU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+mn-cs"/>
                        </a:rPr>
                        <a:t>северо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+mn-cs"/>
                        </a:rPr>
                        <a:t> – востоку от административного центра Приморского края – города Владивосток.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4354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Кадровый потенциал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6874 человек экономически активного населения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3252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Культурно-историческое наследие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Памятники односельчанам, погибшим в годы Великой Отечественной войны;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Памятник Партизанам, погибшим в 1922 году от японских интервентов; Здание штаба партизанских отрядов Приморья ; Здание старого корпуса районной больницы В годы гражданской войны в этом здании располагалась партизанская оружейная мастерская. В сентябре 1922 г. проходил 111 съезд комсомола Приморья; Памятный обелиск партизанам отряда Г. Шевченко, погибшим в бою с интервентами в 1922 г. (Докукин, Фёдоров,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Балюра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Богданов, Метелев). Братская могила партизан, погибшим от японских интервентов в 1922 г</a:t>
                      </a:r>
                    </a:p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58858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63176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>
            <a:extLst>
              <a:ext uri="{FF2B5EF4-FFF2-40B4-BE49-F238E27FC236}">
                <a16:creationId xmlns:a16="http://schemas.microsoft.com/office/drawing/2014/main" id="{C597E03E-CBF8-45D8-92C0-8713BB71D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noProof="0"/>
              <a:t>2024г.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EB0A8AD-DDA1-4C9C-83ED-C13B21196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Инвестиционный профиль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34BB97A-0EF3-43FB-A354-4370DB261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ru-RU" noProof="0" smtClean="0"/>
              <a:pPr rtl="0"/>
              <a:t>4</a:t>
            </a:fld>
            <a:endParaRPr lang="ru-RU" noProof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B49CE14F-E016-4145-9995-63427813E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74442"/>
          </a:xfrm>
        </p:spPr>
        <p:txBody>
          <a:bodyPr rtlCol="0">
            <a:normAutofit/>
          </a:bodyPr>
          <a:lstStyle/>
          <a:p>
            <a:pPr algn="l" rt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 АНУЧИНСКОГО МО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DA5ED12-33EA-4BFF-A4A4-922A59209A6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7736" y="-15023"/>
            <a:ext cx="2186940" cy="1388658"/>
          </a:xfrm>
          <a:prstGeom prst="rect">
            <a:avLst/>
          </a:prstGeom>
        </p:spPr>
      </p:pic>
      <p:graphicFrame>
        <p:nvGraphicFramePr>
          <p:cNvPr id="9" name="Таблица 9">
            <a:extLst>
              <a:ext uri="{FF2B5EF4-FFF2-40B4-BE49-F238E27FC236}">
                <a16:creationId xmlns:a16="http://schemas.microsoft.com/office/drawing/2014/main" id="{7076AF94-F8A7-49DD-A74D-05744571B9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2592312"/>
              </p:ext>
            </p:extLst>
          </p:nvPr>
        </p:nvGraphicFramePr>
        <p:xfrm>
          <a:off x="100668" y="1319717"/>
          <a:ext cx="11854007" cy="437896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3028426">
                  <a:extLst>
                    <a:ext uri="{9D8B030D-6E8A-4147-A177-3AD203B41FA5}">
                      <a16:colId xmlns:a16="http://schemas.microsoft.com/office/drawing/2014/main" val="3570762287"/>
                    </a:ext>
                  </a:extLst>
                </a:gridCol>
                <a:gridCol w="8825581">
                  <a:extLst>
                    <a:ext uri="{9D8B030D-6E8A-4147-A177-3AD203B41FA5}">
                      <a16:colId xmlns:a16="http://schemas.microsoft.com/office/drawing/2014/main" val="16268309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Группы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Преимущества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1639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Логистика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Дороги общего пользования, соединяющие Анучинский муниципальный округ с соседними районами Приморского края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8252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Промышленное развитие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i="0" u="none" strike="noStrike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</a:rPr>
                        <a:t>Строительство двух резервуаров мощностью 50 тыс.м3 для хранения и транспортировки нефти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0658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Социальное развитие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886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Потребительский рынок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территории округа 95 объектов  торговли (в т.ч. предприятий розничной торговли-87,  мелкорозничной – 4, автолавки - 4).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В отдаленных, малонаселенных и труднодоступных населенных пунктах организована выездная торговля и магазины на дому. Организуются ярмарки - в реестр ярмарочных площадок включено 20 площадок на 250 мест. На 2 площадках проходят регулярные ярмарки: еженедельная (по средам) универсальная  и ежедневная  сельскохозяйственная ярмарки  «На тигре». Проводятся тематические ярмарки по продаже обуви, одежды и других товаров.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Структура предприятий общественного питания включает в себя 17 предприятий, в т.ч.  общедоступная сеть:  закусочных -3, кафе -3, закрытая сеть – в учреждениях системы образования -10, в других организациях -1.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 сфере бытового обслуживания функционирует 35 предприятий (в т.ч. парикмахерских - 22, предприятий по техническому обслуживанию  и ремонту автотранспорта- 3, по изготовлению мебели -1, по ремонту швейных  изделий -12, ритуальные услуги -1, прочие - 6).</a:t>
                      </a:r>
                    </a:p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347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Особые условия ведения бизнеса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2375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Научный потенциал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6239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Инвестиционные площадки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инвестиционные площадки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45438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15649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>
            <a:extLst>
              <a:ext uri="{FF2B5EF4-FFF2-40B4-BE49-F238E27FC236}">
                <a16:creationId xmlns:a16="http://schemas.microsoft.com/office/drawing/2014/main" id="{381EF784-5B3D-76B4-92B7-405303E15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noProof="0"/>
              <a:t>2024г.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75D85A6-407C-927A-AE7B-3064BB2578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Инвестиционный профиль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9F9C3FB-DA25-428A-2D19-8F005ED63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ru-RU" noProof="0" smtClean="0"/>
              <a:pPr rtl="0"/>
              <a:t>5</a:t>
            </a:fld>
            <a:endParaRPr lang="ru-RU" noProof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3FA0BC77-3156-AE76-1958-6BF8BD80D3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34501"/>
          </a:xfrm>
        </p:spPr>
        <p:txBody>
          <a:bodyPr rtlCol="0">
            <a:normAutofit/>
          </a:bodyPr>
          <a:lstStyle/>
          <a:p>
            <a:pPr algn="l" rtl="0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Социально-экономические показатели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(тренды за 5 лет)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EFD4678-C095-123B-BCC6-E4E3EC2E63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8230" y="0"/>
            <a:ext cx="2188654" cy="1383912"/>
          </a:xfrm>
          <a:prstGeom prst="rect">
            <a:avLst/>
          </a:prstGeom>
        </p:spPr>
      </p:pic>
      <p:graphicFrame>
        <p:nvGraphicFramePr>
          <p:cNvPr id="9" name="Таблица 2">
            <a:extLst>
              <a:ext uri="{FF2B5EF4-FFF2-40B4-BE49-F238E27FC236}">
                <a16:creationId xmlns:a16="http://schemas.microsoft.com/office/drawing/2014/main" id="{0286D6C5-E496-F6B3-1964-8F797B8CE0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325577"/>
              </p:ext>
            </p:extLst>
          </p:nvPr>
        </p:nvGraphicFramePr>
        <p:xfrm>
          <a:off x="545545" y="1606424"/>
          <a:ext cx="11401339" cy="474992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74411">
                  <a:extLst>
                    <a:ext uri="{9D8B030D-6E8A-4147-A177-3AD203B41FA5}">
                      <a16:colId xmlns:a16="http://schemas.microsoft.com/office/drawing/2014/main" val="2321076590"/>
                    </a:ext>
                  </a:extLst>
                </a:gridCol>
                <a:gridCol w="2020840">
                  <a:extLst>
                    <a:ext uri="{9D8B030D-6E8A-4147-A177-3AD203B41FA5}">
                      <a16:colId xmlns:a16="http://schemas.microsoft.com/office/drawing/2014/main" val="1511597986"/>
                    </a:ext>
                  </a:extLst>
                </a:gridCol>
                <a:gridCol w="1375741">
                  <a:extLst>
                    <a:ext uri="{9D8B030D-6E8A-4147-A177-3AD203B41FA5}">
                      <a16:colId xmlns:a16="http://schemas.microsoft.com/office/drawing/2014/main" val="3803791458"/>
                    </a:ext>
                  </a:extLst>
                </a:gridCol>
                <a:gridCol w="1375741">
                  <a:extLst>
                    <a:ext uri="{9D8B030D-6E8A-4147-A177-3AD203B41FA5}">
                      <a16:colId xmlns:a16="http://schemas.microsoft.com/office/drawing/2014/main" val="2883845150"/>
                    </a:ext>
                  </a:extLst>
                </a:gridCol>
                <a:gridCol w="3054606">
                  <a:extLst>
                    <a:ext uri="{9D8B030D-6E8A-4147-A177-3AD203B41FA5}">
                      <a16:colId xmlns:a16="http://schemas.microsoft.com/office/drawing/2014/main" val="887030648"/>
                    </a:ext>
                  </a:extLst>
                </a:gridCol>
              </a:tblGrid>
              <a:tr h="220144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Объемы отгрузки продукции </a:t>
                      </a:r>
                      <a:r>
                        <a:rPr lang="en-US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 </a:t>
                      </a: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услуг</a:t>
                      </a:r>
                      <a:r>
                        <a:rPr lang="en-US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4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млн.руб</a:t>
                      </a: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.)</a:t>
                      </a:r>
                    </a:p>
                    <a:p>
                      <a:pPr algn="ctr"/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– 263,8</a:t>
                      </a:r>
                    </a:p>
                    <a:p>
                      <a:pPr algn="ctr"/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– 234,0</a:t>
                      </a:r>
                    </a:p>
                    <a:p>
                      <a:pPr algn="ctr"/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– 218,3</a:t>
                      </a:r>
                    </a:p>
                    <a:p>
                      <a:pPr algn="ctr"/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– 242,2</a:t>
                      </a:r>
                    </a:p>
                    <a:p>
                      <a:pPr algn="ctr"/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– 283,7</a:t>
                      </a:r>
                    </a:p>
                    <a:p>
                      <a:pPr algn="ctr"/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Инвестиции в основные средства (</a:t>
                      </a:r>
                      <a:r>
                        <a:rPr lang="ru-RU" sz="14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млн.руб</a:t>
                      </a: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.)</a:t>
                      </a:r>
                    </a:p>
                    <a:p>
                      <a:pPr algn="ctr"/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– 87,3</a:t>
                      </a:r>
                    </a:p>
                    <a:p>
                      <a:pPr algn="ctr"/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– 71,8</a:t>
                      </a:r>
                    </a:p>
                    <a:p>
                      <a:pPr algn="ctr"/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– 49,3</a:t>
                      </a:r>
                    </a:p>
                    <a:p>
                      <a:pPr algn="ctr"/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– 61,9</a:t>
                      </a:r>
                    </a:p>
                    <a:p>
                      <a:pPr algn="ctr"/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– 86,2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рабочих мест (чел.)</a:t>
                      </a:r>
                    </a:p>
                    <a:p>
                      <a:pPr algn="ctr"/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– 1737</a:t>
                      </a:r>
                    </a:p>
                    <a:p>
                      <a:pPr algn="ctr"/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– 1601</a:t>
                      </a:r>
                    </a:p>
                    <a:p>
                      <a:pPr algn="ctr"/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– 1534</a:t>
                      </a:r>
                    </a:p>
                    <a:p>
                      <a:pPr algn="ctr"/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– 1579</a:t>
                      </a:r>
                    </a:p>
                    <a:p>
                      <a:pPr algn="ctr"/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2023 - 1486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0854349"/>
                  </a:ext>
                </a:extLst>
              </a:tr>
              <a:tr h="496296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Динамика населения (чел.)</a:t>
                      </a:r>
                    </a:p>
                    <a:p>
                      <a:pPr algn="ctr"/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– 13027</a:t>
                      </a:r>
                    </a:p>
                    <a:p>
                      <a:pPr algn="ctr"/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– 12699</a:t>
                      </a:r>
                    </a:p>
                    <a:p>
                      <a:pPr algn="ctr"/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– 12580</a:t>
                      </a:r>
                    </a:p>
                    <a:p>
                      <a:pPr algn="ctr"/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– 12616</a:t>
                      </a:r>
                    </a:p>
                    <a:p>
                      <a:pPr algn="ctr"/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2023 - 12391</a:t>
                      </a:r>
                    </a:p>
                    <a:p>
                      <a:pPr algn="ctr"/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Структура населения – возраст (чел.)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Структура населения –образование</a:t>
                      </a:r>
                    </a:p>
                    <a:p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информация отсутствует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8512295"/>
                  </a:ext>
                </a:extLst>
              </a:tr>
              <a:tr h="20521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Моложе трудоспособного возраста:</a:t>
                      </a:r>
                    </a:p>
                    <a:p>
                      <a:pPr algn="ctr"/>
                      <a:r>
                        <a:rPr lang="ru-RU" sz="13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– 2804</a:t>
                      </a:r>
                    </a:p>
                    <a:p>
                      <a:pPr algn="ctr"/>
                      <a:r>
                        <a:rPr lang="ru-RU" sz="13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– 2703</a:t>
                      </a:r>
                    </a:p>
                    <a:p>
                      <a:pPr algn="ctr"/>
                      <a:r>
                        <a:rPr lang="ru-RU" sz="13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– 2628</a:t>
                      </a:r>
                    </a:p>
                    <a:p>
                      <a:pPr algn="ctr"/>
                      <a:r>
                        <a:rPr lang="ru-RU" sz="13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– 2926</a:t>
                      </a:r>
                    </a:p>
                    <a:p>
                      <a:pPr algn="ctr"/>
                      <a:r>
                        <a:rPr lang="ru-RU" sz="13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2023 - 2693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Трудоспособный возраст:</a:t>
                      </a:r>
                    </a:p>
                    <a:p>
                      <a:pPr algn="ctr"/>
                      <a:endParaRPr lang="ru-RU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3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– 6449</a:t>
                      </a:r>
                    </a:p>
                    <a:p>
                      <a:pPr algn="ctr"/>
                      <a:r>
                        <a:rPr lang="ru-RU" sz="13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– 6439</a:t>
                      </a:r>
                    </a:p>
                    <a:p>
                      <a:pPr algn="ctr"/>
                      <a:r>
                        <a:rPr lang="ru-RU" sz="13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– 6392</a:t>
                      </a:r>
                    </a:p>
                    <a:p>
                      <a:pPr algn="ctr"/>
                      <a:r>
                        <a:rPr lang="ru-RU" sz="13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– 6683</a:t>
                      </a:r>
                    </a:p>
                    <a:p>
                      <a:pPr algn="ctr"/>
                      <a:r>
                        <a:rPr lang="ru-RU" sz="13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2023 - 6500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Старше трудоспособного возраста:</a:t>
                      </a:r>
                    </a:p>
                    <a:p>
                      <a:pPr algn="ctr"/>
                      <a:r>
                        <a:rPr lang="ru-RU" sz="13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– 19</a:t>
                      </a:r>
                    </a:p>
                    <a:p>
                      <a:pPr algn="ctr"/>
                      <a:r>
                        <a:rPr lang="ru-RU" sz="13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– 20</a:t>
                      </a:r>
                    </a:p>
                    <a:p>
                      <a:pPr algn="ctr"/>
                      <a:r>
                        <a:rPr lang="ru-RU" sz="13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– 21</a:t>
                      </a:r>
                    </a:p>
                    <a:p>
                      <a:pPr algn="ctr"/>
                      <a:r>
                        <a:rPr lang="ru-RU" sz="13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– 22</a:t>
                      </a:r>
                    </a:p>
                    <a:p>
                      <a:pPr algn="ctr"/>
                      <a:r>
                        <a:rPr lang="ru-RU" sz="13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2023 - 23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62250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62808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>
            <a:extLst>
              <a:ext uri="{FF2B5EF4-FFF2-40B4-BE49-F238E27FC236}">
                <a16:creationId xmlns:a16="http://schemas.microsoft.com/office/drawing/2014/main" id="{381EF784-5B3D-76B4-92B7-405303E15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noProof="0"/>
              <a:t>2024г.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75D85A6-407C-927A-AE7B-3064BB2578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Инвестиционный профиль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9F9C3FB-DA25-428A-2D19-8F005ED63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ru-RU" noProof="0" smtClean="0"/>
              <a:pPr rtl="0"/>
              <a:t>6</a:t>
            </a:fld>
            <a:endParaRPr lang="ru-RU" noProof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3FA0BC77-3156-AE76-1958-6BF8BD80D3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34501"/>
          </a:xfrm>
        </p:spPr>
        <p:txBody>
          <a:bodyPr rtlCol="0">
            <a:normAutofit/>
          </a:bodyPr>
          <a:lstStyle/>
          <a:p>
            <a:pPr algn="l" rtl="0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Социально-экономические показатели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(тренды за 5 лет)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EFD4678-C095-123B-BCC6-E4E3EC2E63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8230" y="0"/>
            <a:ext cx="2188654" cy="1383912"/>
          </a:xfrm>
          <a:prstGeom prst="rect">
            <a:avLst/>
          </a:prstGeom>
        </p:spPr>
      </p:pic>
      <p:graphicFrame>
        <p:nvGraphicFramePr>
          <p:cNvPr id="9" name="Таблица 2">
            <a:extLst>
              <a:ext uri="{FF2B5EF4-FFF2-40B4-BE49-F238E27FC236}">
                <a16:creationId xmlns:a16="http://schemas.microsoft.com/office/drawing/2014/main" id="{0286D6C5-E496-F6B3-1964-8F797B8CE0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1478769"/>
              </p:ext>
            </p:extLst>
          </p:nvPr>
        </p:nvGraphicFramePr>
        <p:xfrm>
          <a:off x="662029" y="1328029"/>
          <a:ext cx="10948334" cy="45862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22722">
                  <a:extLst>
                    <a:ext uri="{9D8B030D-6E8A-4147-A177-3AD203B41FA5}">
                      <a16:colId xmlns:a16="http://schemas.microsoft.com/office/drawing/2014/main" val="2321076590"/>
                    </a:ext>
                  </a:extLst>
                </a:gridCol>
                <a:gridCol w="4032554">
                  <a:extLst>
                    <a:ext uri="{9D8B030D-6E8A-4147-A177-3AD203B41FA5}">
                      <a16:colId xmlns:a16="http://schemas.microsoft.com/office/drawing/2014/main" val="1511597986"/>
                    </a:ext>
                  </a:extLst>
                </a:gridCol>
                <a:gridCol w="2793058">
                  <a:extLst>
                    <a:ext uri="{9D8B030D-6E8A-4147-A177-3AD203B41FA5}">
                      <a16:colId xmlns:a16="http://schemas.microsoft.com/office/drawing/2014/main" val="887030648"/>
                    </a:ext>
                  </a:extLst>
                </a:gridCol>
              </a:tblGrid>
              <a:tr h="2331323"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Среднедушевой доход – </a:t>
                      </a:r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информация отсутствует</a:t>
                      </a:r>
                    </a:p>
                    <a:p>
                      <a:pPr algn="ctr"/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Средняя заработная плата (руб.)</a:t>
                      </a:r>
                    </a:p>
                    <a:p>
                      <a:pPr algn="ctr"/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– 41429,5</a:t>
                      </a:r>
                    </a:p>
                    <a:p>
                      <a:pPr algn="ctr"/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– 45625,1</a:t>
                      </a:r>
                    </a:p>
                    <a:p>
                      <a:pPr algn="ctr"/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– 48544,5</a:t>
                      </a:r>
                    </a:p>
                    <a:p>
                      <a:pPr algn="ctr"/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– 55253,8</a:t>
                      </a:r>
                    </a:p>
                    <a:p>
                      <a:pPr algn="ctr"/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– 65583,4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розничной торговли (</a:t>
                      </a:r>
                      <a:r>
                        <a:rPr lang="ru-RU" sz="14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млн.руб</a:t>
                      </a: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2019 - *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2020 - *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2021 - *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– 12,9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– 197,8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Услуги общественного питания (</a:t>
                      </a:r>
                      <a:r>
                        <a:rPr lang="ru-RU" sz="14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млн.руб</a:t>
                      </a: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2019- *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– 10,3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– 11,4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– 9,8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2023 - *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5751637"/>
                  </a:ext>
                </a:extLst>
              </a:tr>
              <a:tr h="2254887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Динамика собственных доходов бюджета (</a:t>
                      </a:r>
                      <a:r>
                        <a:rPr lang="ru-RU" sz="14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</a:t>
                      </a: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.)</a:t>
                      </a:r>
                    </a:p>
                    <a:p>
                      <a:pPr algn="ctr"/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– 211592,7</a:t>
                      </a:r>
                    </a:p>
                    <a:p>
                      <a:pPr algn="ctr"/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– 227027,9</a:t>
                      </a:r>
                    </a:p>
                    <a:p>
                      <a:pPr algn="ctr"/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– 252587,6</a:t>
                      </a:r>
                    </a:p>
                    <a:p>
                      <a:pPr algn="ctr"/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– 290329,7</a:t>
                      </a:r>
                    </a:p>
                    <a:p>
                      <a:pPr algn="ctr"/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– 310555,4</a:t>
                      </a:r>
                    </a:p>
                    <a:p>
                      <a:pPr algn="ctr"/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субъектов предпринимательства на начало текущего года (ед.)</a:t>
                      </a:r>
                    </a:p>
                    <a:p>
                      <a:pPr algn="ctr"/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– 330</a:t>
                      </a:r>
                    </a:p>
                    <a:p>
                      <a:pPr algn="ctr"/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– 315</a:t>
                      </a:r>
                    </a:p>
                    <a:p>
                      <a:pPr algn="ctr"/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– 280</a:t>
                      </a:r>
                    </a:p>
                    <a:p>
                      <a:pPr algn="ctr"/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– 283</a:t>
                      </a:r>
                    </a:p>
                    <a:p>
                      <a:pPr algn="ctr"/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– 283</a:t>
                      </a:r>
                    </a:p>
                    <a:p>
                      <a:pPr algn="ctr"/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 объем строительства (ввод в действие жилых домов) (</a:t>
                      </a:r>
                      <a:r>
                        <a:rPr lang="ru-RU" sz="14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тыс.кв.м</a:t>
                      </a: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algn="ctr"/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– 3,6</a:t>
                      </a:r>
                    </a:p>
                    <a:p>
                      <a:pPr algn="ctr"/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– 2,1</a:t>
                      </a:r>
                    </a:p>
                    <a:p>
                      <a:pPr algn="ctr"/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– 4,1</a:t>
                      </a:r>
                    </a:p>
                    <a:p>
                      <a:pPr algn="ctr"/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– 2,4</a:t>
                      </a:r>
                    </a:p>
                    <a:p>
                      <a:pPr algn="ctr"/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– 3,5</a:t>
                      </a:r>
                    </a:p>
                    <a:p>
                      <a:pPr algn="ctr"/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37719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26957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>
            <a:extLst>
              <a:ext uri="{FF2B5EF4-FFF2-40B4-BE49-F238E27FC236}">
                <a16:creationId xmlns:a16="http://schemas.microsoft.com/office/drawing/2014/main" id="{C597E03E-CBF8-45D8-92C0-8713BB71D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noProof="0"/>
              <a:t>2024г.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EB0A8AD-DDA1-4C9C-83ED-C13B21196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Инвестиционный профиль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34BB97A-0EF3-43FB-A354-4370DB261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ru-RU" noProof="0" smtClean="0"/>
              <a:pPr rtl="0"/>
              <a:t>7</a:t>
            </a:fld>
            <a:endParaRPr lang="ru-RU" noProof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B49CE14F-E016-4145-9995-63427813E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82831"/>
          </a:xfrm>
        </p:spPr>
        <p:txBody>
          <a:bodyPr rtlCol="0">
            <a:normAutofit/>
          </a:bodyPr>
          <a:lstStyle/>
          <a:p>
            <a:pPr algn="l" rt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РЕСУРСНАЯ БАЗА АНУЧИНСКОГО МО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DA5ED12-33EA-4BFF-A4A4-922A59209A6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7736" y="-15023"/>
            <a:ext cx="2186940" cy="1388658"/>
          </a:xfrm>
          <a:prstGeom prst="rect">
            <a:avLst/>
          </a:prstGeom>
        </p:spPr>
      </p:pic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377512AC-E511-42B1-BFF3-3B58477E0A6C}"/>
              </a:ext>
            </a:extLst>
          </p:cNvPr>
          <p:cNvSpPr/>
          <p:nvPr/>
        </p:nvSpPr>
        <p:spPr>
          <a:xfrm>
            <a:off x="174707" y="1113577"/>
            <a:ext cx="5261359" cy="1095245"/>
          </a:xfrm>
          <a:prstGeom prst="roundRect">
            <a:avLst/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Трудовые ресурсы:</a:t>
            </a:r>
          </a:p>
          <a:p>
            <a:pPr algn="just"/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э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кономически активное население – 6874 человек;</a:t>
            </a:r>
          </a:p>
          <a:p>
            <a:pPr marL="171450" indent="-171450" algn="just">
              <a:buFontTx/>
              <a:buChar char="-"/>
            </a:pP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занятых трудовой деятельностью граждан, ищущих работу – 159 чел.;</a:t>
            </a:r>
          </a:p>
          <a:p>
            <a:pPr marL="171450" indent="-171450" algn="just">
              <a:buFontTx/>
              <a:buChar char="-"/>
            </a:pP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численность зарегистрированных безработных – 156 чел.;</a:t>
            </a:r>
          </a:p>
          <a:p>
            <a:pPr marL="171450" indent="-171450" algn="just">
              <a:buFontTx/>
              <a:buChar char="-"/>
            </a:pP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537 чел. занято в МСП, 608 чел. – самозанятых.</a:t>
            </a: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2993BEE6-4054-440B-98AE-93EAA9C7D3B0}"/>
              </a:ext>
            </a:extLst>
          </p:cNvPr>
          <p:cNvSpPr/>
          <p:nvPr/>
        </p:nvSpPr>
        <p:spPr>
          <a:xfrm>
            <a:off x="174706" y="2363367"/>
            <a:ext cx="5647253" cy="3739703"/>
          </a:xfrm>
          <a:prstGeom prst="roundRect">
            <a:avLst/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Природные ресурсы (земли, лес, природные ископаемые, вода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>
              <a:defRPr/>
            </a:pP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земельный фонд: з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емли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сельскохозяйственного назначения – 50276 га, земли населенных пунктов – 3651 га, земли промышленности и иного специального назначения – 1782 га, земли запаса– 5188 га, земли особо охраняемых территорий и объектов – 25га, земли лесного фонда – 327244 га, земли водного фонда – 379 га;</a:t>
            </a:r>
          </a:p>
          <a:p>
            <a:pPr algn="just">
              <a:defRPr/>
            </a:pPr>
            <a:r>
              <a:rPr kumimoji="0" lang="ru-RU" sz="12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- природные минерально-сырьевые ресурсы (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камень строительный, кварцит, базальт,</a:t>
            </a:r>
            <a:r>
              <a:rPr kumimoji="0" lang="ru-RU" sz="1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бурый уголь, конгломерат, диабаз, глина, дресва, гравий);</a:t>
            </a:r>
          </a:p>
          <a:p>
            <a:pPr algn="just"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</a:rPr>
              <a:t>- водные ресурсы (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одно водохранилище  «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Берестовецкое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»; восемь озер; реки – Арсеньевка, Муравейка,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Синегорка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 Тихая, Поперечная);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</a:rPr>
              <a:t> - лесные ресурсы (дикоросы, лекарственные растения,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кедрово-широколиственные леса, кедрово-еловые леса, елово-пихтовые леса, дубовые леса и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ясенево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–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ильмаковые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леса).</a:t>
            </a:r>
          </a:p>
          <a:p>
            <a:pPr marL="171450" indent="-171450" algn="just">
              <a:buFontTx/>
              <a:buChar char="-"/>
              <a:defRPr/>
            </a:pPr>
            <a:endParaRPr lang="ru-RU" sz="1200" dirty="0"/>
          </a:p>
          <a:p>
            <a:pPr marL="171450" indent="-171450" algn="just">
              <a:buFontTx/>
              <a:buChar char="-"/>
              <a:defRPr/>
            </a:pPr>
            <a:endParaRPr lang="ru-RU" sz="1100" dirty="0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  <a:p>
            <a:pPr algn="just"/>
            <a:endParaRPr lang="ru-RU" sz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C3D114B0-1CF6-4335-8A85-72BEFBCFCFD3}"/>
              </a:ext>
            </a:extLst>
          </p:cNvPr>
          <p:cNvSpPr/>
          <p:nvPr/>
        </p:nvSpPr>
        <p:spPr>
          <a:xfrm>
            <a:off x="6139180" y="1373635"/>
            <a:ext cx="4998720" cy="1654791"/>
          </a:xfrm>
          <a:prstGeom prst="roundRect">
            <a:avLst/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Инфраструктура, мощности</a:t>
            </a:r>
          </a:p>
          <a:p>
            <a:pPr algn="just"/>
            <a:r>
              <a:rPr lang="ru-RU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20,6 км протяженность тепловых сетей;</a:t>
            </a:r>
          </a:p>
          <a:p>
            <a:pPr marL="171450" indent="-171450" algn="just">
              <a:buFontTx/>
              <a:buChar char="-"/>
            </a:pP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 котельные (1 на жидком топливе – мазут, 23 на твердом топливе);</a:t>
            </a:r>
          </a:p>
          <a:p>
            <a:pPr marL="171450" indent="-171450" algn="just">
              <a:buFontTx/>
              <a:buChar char="-"/>
            </a:pP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1106,3 км протяженность электросетей(напряжение – 0,4кв (267км); 6-10КВ(150км); 220КВ (689,3км)</a:t>
            </a:r>
          </a:p>
          <a:p>
            <a:pPr marL="171450" indent="-171450" algn="just">
              <a:buFontTx/>
              <a:buChar char="-"/>
            </a:pP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37,4 км протяженность сетей водоснабжения;1 канализационная станция</a:t>
            </a:r>
          </a:p>
          <a:p>
            <a:pPr marL="171450" indent="-171450" algn="just">
              <a:buFontTx/>
              <a:buChar char="-"/>
            </a:pP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12,1 км протяженность сетей водоотведения1 – очистное сооружение, колодцы – 74 ед.</a:t>
            </a: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99C3C14C-A852-477E-AC71-40E4BF801A07}"/>
              </a:ext>
            </a:extLst>
          </p:cNvPr>
          <p:cNvSpPr/>
          <p:nvPr/>
        </p:nvSpPr>
        <p:spPr>
          <a:xfrm>
            <a:off x="6139180" y="3546318"/>
            <a:ext cx="4998720" cy="2086610"/>
          </a:xfrm>
          <a:prstGeom prst="roundRect">
            <a:avLst/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Логистика</a:t>
            </a:r>
          </a:p>
          <a:p>
            <a:pPr algn="just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- 202 км дорог краевого значения;</a:t>
            </a:r>
          </a:p>
          <a:p>
            <a:pPr algn="just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315,3 км дорог местного значения, из них 33 км с твердым покрытием составляют 37%.</a:t>
            </a:r>
            <a:endParaRPr lang="ru-RU" sz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35613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E54ABB-4929-4810-950B-2DAEA0A5B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92430" y="892177"/>
            <a:ext cx="8840325" cy="1325563"/>
          </a:xfrm>
        </p:spPr>
        <p:txBody>
          <a:bodyPr rtlCol="0"/>
          <a:lstStyle/>
          <a:p>
            <a:pPr rtl="0"/>
            <a:r>
              <a:rPr lang="ru-RU" dirty="0"/>
              <a:t>Ключевые предприятия – компетенции</a:t>
            </a:r>
          </a:p>
        </p:txBody>
      </p:sp>
      <p:sp>
        <p:nvSpPr>
          <p:cNvPr id="9" name="Дата 8">
            <a:extLst>
              <a:ext uri="{FF2B5EF4-FFF2-40B4-BE49-F238E27FC236}">
                <a16:creationId xmlns:a16="http://schemas.microsoft.com/office/drawing/2014/main" id="{7B78F7A0-88C5-4940-B21C-099F472F39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ru-RU"/>
              <a:t>2024г.</a:t>
            </a:r>
            <a:endParaRPr lang="ru-RU" dirty="0"/>
          </a:p>
        </p:txBody>
      </p:sp>
      <p:sp>
        <p:nvSpPr>
          <p:cNvPr id="10" name="Нижний колонтитул 9">
            <a:extLst>
              <a:ext uri="{FF2B5EF4-FFF2-40B4-BE49-F238E27FC236}">
                <a16:creationId xmlns:a16="http://schemas.microsoft.com/office/drawing/2014/main" id="{D2186069-FC8E-433D-9BB4-942220CE8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r>
              <a:rPr lang="ru-RU"/>
              <a:t>Инвестиционный профиль</a:t>
            </a:r>
            <a:endParaRPr lang="ru-RU" dirty="0"/>
          </a:p>
        </p:txBody>
      </p:sp>
      <p:sp>
        <p:nvSpPr>
          <p:cNvPr id="11" name="Номер слайда 10">
            <a:extLst>
              <a:ext uri="{FF2B5EF4-FFF2-40B4-BE49-F238E27FC236}">
                <a16:creationId xmlns:a16="http://schemas.microsoft.com/office/drawing/2014/main" id="{BAD5B6F4-0A90-447A-A1AE-D75C934B6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ru-RU" smtClean="0"/>
              <a:pPr rtl="0"/>
              <a:t>8</a:t>
            </a:fld>
            <a:endParaRPr lang="ru-RU" dirty="0"/>
          </a:p>
        </p:txBody>
      </p:sp>
      <p:graphicFrame>
        <p:nvGraphicFramePr>
          <p:cNvPr id="25" name="Таблица 25">
            <a:extLst>
              <a:ext uri="{FF2B5EF4-FFF2-40B4-BE49-F238E27FC236}">
                <a16:creationId xmlns:a16="http://schemas.microsoft.com/office/drawing/2014/main" id="{2654F410-6291-4BE1-A9E2-4C949966EC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7277327"/>
              </p:ext>
            </p:extLst>
          </p:nvPr>
        </p:nvGraphicFramePr>
        <p:xfrm>
          <a:off x="3114351" y="1861665"/>
          <a:ext cx="8073054" cy="416052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71241">
                  <a:extLst>
                    <a:ext uri="{9D8B030D-6E8A-4147-A177-3AD203B41FA5}">
                      <a16:colId xmlns:a16="http://schemas.microsoft.com/office/drawing/2014/main" val="3370368970"/>
                    </a:ext>
                  </a:extLst>
                </a:gridCol>
                <a:gridCol w="4516016">
                  <a:extLst>
                    <a:ext uri="{9D8B030D-6E8A-4147-A177-3AD203B41FA5}">
                      <a16:colId xmlns:a16="http://schemas.microsoft.com/office/drawing/2014/main" val="2307457709"/>
                    </a:ext>
                  </a:extLst>
                </a:gridCol>
                <a:gridCol w="2985797">
                  <a:extLst>
                    <a:ext uri="{9D8B030D-6E8A-4147-A177-3AD203B41FA5}">
                      <a16:colId xmlns:a16="http://schemas.microsoft.com/office/drawing/2014/main" val="2258743896"/>
                    </a:ext>
                  </a:extLst>
                </a:gridCol>
              </a:tblGrid>
              <a:tr h="1801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№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Компания 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/ </a:t>
                      </a: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КФХ 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 ИП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Доля в экономике,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940185"/>
                  </a:ext>
                </a:extLst>
              </a:tr>
              <a:tr h="180172">
                <a:tc gridSpan="3"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Вид экономической деятельности:  </a:t>
                      </a:r>
                      <a:r>
                        <a:rPr lang="ru-RU" sz="1100">
                          <a:solidFill>
                            <a:schemeClr val="tx1"/>
                          </a:solidFill>
                        </a:rPr>
                        <a:t>сельское хозяйство</a:t>
                      </a:r>
                      <a:endParaRPr lang="ru-RU" sz="11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952741"/>
                  </a:ext>
                </a:extLst>
              </a:tr>
              <a:tr h="180172"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ООО «Стимул»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5,2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9977822"/>
                  </a:ext>
                </a:extLst>
              </a:tr>
              <a:tr h="180172"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СХПК «Пионер»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9,7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5690"/>
                  </a:ext>
                </a:extLst>
              </a:tr>
              <a:tr h="180172"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50" dirty="0">
                          <a:solidFill>
                            <a:schemeClr val="tx1"/>
                          </a:solidFill>
                        </a:rPr>
                        <a:t>СХПК «Восход»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16,8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0489693"/>
                  </a:ext>
                </a:extLst>
              </a:tr>
              <a:tr h="180172"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50" dirty="0">
                          <a:solidFill>
                            <a:schemeClr val="tx1"/>
                          </a:solidFill>
                        </a:rPr>
                        <a:t>ООО</a:t>
                      </a:r>
                      <a:r>
                        <a:rPr lang="ru-RU" sz="1050" baseline="0" dirty="0">
                          <a:solidFill>
                            <a:schemeClr val="tx1"/>
                          </a:solidFill>
                        </a:rPr>
                        <a:t> «Жемчужный рис»</a:t>
                      </a:r>
                      <a:endParaRPr lang="ru-RU" sz="105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9,1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0172"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50" dirty="0">
                          <a:solidFill>
                            <a:schemeClr val="tx1"/>
                          </a:solidFill>
                        </a:rPr>
                        <a:t>КФХ </a:t>
                      </a:r>
                      <a:r>
                        <a:rPr lang="ru-RU" sz="1050" dirty="0" err="1">
                          <a:solidFill>
                            <a:schemeClr val="tx1"/>
                          </a:solidFill>
                        </a:rPr>
                        <a:t>Маношкина</a:t>
                      </a:r>
                      <a:r>
                        <a:rPr lang="ru-RU" sz="1050" dirty="0">
                          <a:solidFill>
                            <a:schemeClr val="tx1"/>
                          </a:solidFill>
                        </a:rPr>
                        <a:t> Н.Н.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4,5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0172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Вид экономической деятельности:  промышленность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5009053"/>
                  </a:ext>
                </a:extLst>
              </a:tr>
              <a:tr h="180172"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Тепловой район "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Анучинский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" филиала "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Арсеньевский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"                          КГУП "Примтеплоэнерго</a:t>
                      </a:r>
                      <a:endParaRPr lang="ru-RU" sz="11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32,2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4327369"/>
                  </a:ext>
                </a:extLst>
              </a:tr>
              <a:tr h="180172"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ИП </a:t>
                      </a:r>
                      <a:r>
                        <a:rPr lang="ru-RU" sz="1100" dirty="0" err="1">
                          <a:solidFill>
                            <a:schemeClr val="tx1"/>
                          </a:solidFill>
                        </a:rPr>
                        <a:t>Глушак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 С.М.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2,2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0095392"/>
                  </a:ext>
                </a:extLst>
              </a:tr>
              <a:tr h="180172">
                <a:tc gridSpan="3"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Вид экономической деятельности: общественное питание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7670078"/>
                  </a:ext>
                </a:extLst>
              </a:tr>
              <a:tr h="180172">
                <a:tc>
                  <a:txBody>
                    <a:bodyPr/>
                    <a:lstStyle/>
                    <a:p>
                      <a:endParaRPr lang="ru-RU" sz="11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ИП</a:t>
                      </a:r>
                      <a:r>
                        <a:rPr lang="ru-RU" sz="1100" baseline="0" dirty="0">
                          <a:solidFill>
                            <a:schemeClr val="tx1"/>
                          </a:solidFill>
                        </a:rPr>
                        <a:t> Долгорукова Н.В.</a:t>
                      </a:r>
                      <a:endParaRPr lang="ru-RU" sz="11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2,1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1130684"/>
                  </a:ext>
                </a:extLst>
              </a:tr>
              <a:tr h="180172">
                <a:tc>
                  <a:txBody>
                    <a:bodyPr/>
                    <a:lstStyle/>
                    <a:p>
                      <a:endParaRPr lang="ru-RU" sz="11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ИП Иванович Т.Н.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3,6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0172">
                <a:tc>
                  <a:txBody>
                    <a:bodyPr/>
                    <a:lstStyle/>
                    <a:p>
                      <a:endParaRPr lang="ru-RU" sz="11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ИП </a:t>
                      </a:r>
                      <a:r>
                        <a:rPr lang="ru-RU" sz="1100" dirty="0" err="1">
                          <a:solidFill>
                            <a:schemeClr val="tx1"/>
                          </a:solidFill>
                        </a:rPr>
                        <a:t>Глушак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 Г.В.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2,9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0172">
                <a:tc>
                  <a:txBody>
                    <a:bodyPr/>
                    <a:lstStyle/>
                    <a:p>
                      <a:endParaRPr lang="ru-RU" sz="11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ИП </a:t>
                      </a:r>
                      <a:r>
                        <a:rPr lang="ru-RU" sz="1100" dirty="0" err="1">
                          <a:solidFill>
                            <a:schemeClr val="tx1"/>
                          </a:solidFill>
                        </a:rPr>
                        <a:t>Нороян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 Л.Э.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3,1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26" name="object 46">
            <a:extLst>
              <a:ext uri="{FF2B5EF4-FFF2-40B4-BE49-F238E27FC236}">
                <a16:creationId xmlns:a16="http://schemas.microsoft.com/office/drawing/2014/main" id="{CA600757-7C52-477C-BF30-6A7F1C109F0C}"/>
              </a:ext>
            </a:extLst>
          </p:cNvPr>
          <p:cNvSpPr>
            <a:spLocks/>
          </p:cNvSpPr>
          <p:nvPr/>
        </p:nvSpPr>
        <p:spPr bwMode="auto">
          <a:xfrm>
            <a:off x="1540697" y="1005735"/>
            <a:ext cx="1147313" cy="536063"/>
          </a:xfrm>
          <a:custGeom>
            <a:avLst/>
            <a:gdLst>
              <a:gd name="T0" fmla="*/ 1145908 w 1146175"/>
              <a:gd name="T1" fmla="*/ 0 h 652145"/>
              <a:gd name="T2" fmla="*/ 145351 w 1146175"/>
              <a:gd name="T3" fmla="*/ 0 h 652145"/>
              <a:gd name="T4" fmla="*/ 0 w 1146175"/>
              <a:gd name="T5" fmla="*/ 145648 h 652145"/>
              <a:gd name="T6" fmla="*/ 0 w 1146175"/>
              <a:gd name="T7" fmla="*/ 653374 h 652145"/>
              <a:gd name="T8" fmla="*/ 1000556 w 1146175"/>
              <a:gd name="T9" fmla="*/ 653374 h 652145"/>
              <a:gd name="T10" fmla="*/ 1145908 w 1146175"/>
              <a:gd name="T11" fmla="*/ 507728 h 652145"/>
              <a:gd name="T12" fmla="*/ 1145908 w 1146175"/>
              <a:gd name="T13" fmla="*/ 0 h 65214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146175" h="652145">
                <a:moveTo>
                  <a:pt x="1145908" y="0"/>
                </a:moveTo>
                <a:lnTo>
                  <a:pt x="145351" y="0"/>
                </a:lnTo>
                <a:lnTo>
                  <a:pt x="0" y="145364"/>
                </a:lnTo>
                <a:lnTo>
                  <a:pt x="0" y="652106"/>
                </a:lnTo>
                <a:lnTo>
                  <a:pt x="1000556" y="652106"/>
                </a:lnTo>
                <a:lnTo>
                  <a:pt x="1145908" y="506742"/>
                </a:lnTo>
                <a:lnTo>
                  <a:pt x="1145908" y="0"/>
                </a:lnTo>
                <a:close/>
              </a:path>
            </a:pathLst>
          </a:cu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79400" dist="38100" dir="2700000" sx="99000" sy="99000" algn="ctr" rotWithShape="0">
              <a:srgbClr val="000000">
                <a:alpha val="4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lIns="0" tIns="0" rIns="0" bIns="0"/>
          <a:lstStyle/>
          <a:p>
            <a:pPr defTabSz="802020">
              <a:defRPr/>
            </a:pPr>
            <a:endParaRPr lang="ru-RU" sz="157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47">
            <a:extLst>
              <a:ext uri="{FF2B5EF4-FFF2-40B4-BE49-F238E27FC236}">
                <a16:creationId xmlns:a16="http://schemas.microsoft.com/office/drawing/2014/main" id="{A6E35362-D786-40D0-AE14-E7DEB3BFE862}"/>
              </a:ext>
            </a:extLst>
          </p:cNvPr>
          <p:cNvSpPr txBox="1"/>
          <p:nvPr/>
        </p:nvSpPr>
        <p:spPr>
          <a:xfrm>
            <a:off x="1540697" y="1105986"/>
            <a:ext cx="1147313" cy="244044"/>
          </a:xfrm>
          <a:prstGeom prst="rect">
            <a:avLst/>
          </a:prstGeom>
          <a:noFill/>
        </p:spPr>
        <p:txBody>
          <a:bodyPr lIns="0" tIns="14481" rIns="0" bIns="0">
            <a:spAutoFit/>
          </a:bodyPr>
          <a:lstStyle/>
          <a:p>
            <a:pPr marL="11139" algn="ctr" defTabSz="802020">
              <a:spcBef>
                <a:spcPts val="114"/>
              </a:spcBef>
              <a:defRPr/>
            </a:pPr>
            <a:r>
              <a:rPr lang="ru-RU" sz="1491" b="1" dirty="0">
                <a:solidFill>
                  <a:srgbClr val="414042"/>
                </a:solidFill>
                <a:latin typeface="Arial Black" panose="020B0A04020102020204" pitchFamily="34" charset="0"/>
                <a:cs typeface="Montserrat ExtraBold"/>
              </a:rPr>
              <a:t>Х</a:t>
            </a:r>
            <a:endParaRPr sz="1491" dirty="0">
              <a:solidFill>
                <a:prstClr val="black"/>
              </a:solidFill>
              <a:latin typeface="Arial Black" panose="020B0A04020102020204" pitchFamily="34" charset="0"/>
              <a:cs typeface="Montserrat ExtraBold"/>
            </a:endParaRPr>
          </a:p>
        </p:txBody>
      </p:sp>
      <p:sp>
        <p:nvSpPr>
          <p:cNvPr id="28" name="object 51">
            <a:extLst>
              <a:ext uri="{FF2B5EF4-FFF2-40B4-BE49-F238E27FC236}">
                <a16:creationId xmlns:a16="http://schemas.microsoft.com/office/drawing/2014/main" id="{CF576A79-56CE-4374-93B8-F85B1A85CF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0697" y="1319019"/>
            <a:ext cx="1147313" cy="132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1139" rIns="0" bIns="0">
            <a:spAutoFit/>
          </a:bodyPr>
          <a:lstStyle>
            <a:lvl1pPr marL="127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1139" algn="ctr" defTabSz="802020" fontAlgn="base">
              <a:lnSpc>
                <a:spcPct val="100000"/>
              </a:lnSpc>
              <a:spcBef>
                <a:spcPts val="88"/>
              </a:spcBef>
              <a:spcAft>
                <a:spcPct val="0"/>
              </a:spcAft>
              <a:buNone/>
            </a:pPr>
            <a:r>
              <a:rPr lang="ru-RU" altLang="ru-RU" sz="789" b="1">
                <a:solidFill>
                  <a:srgbClr val="414042"/>
                </a:solidFill>
                <a:latin typeface="Arial Black" panose="020B0A04020102020204" pitchFamily="34" charset="0"/>
                <a:ea typeface="Montserrat ExtraBold" pitchFamily="2" charset="0"/>
                <a:cs typeface="Montserrat ExtraBold" pitchFamily="2" charset="0"/>
              </a:rPr>
              <a:t>компаний</a:t>
            </a:r>
            <a:endParaRPr lang="ru-RU" altLang="ru-RU" sz="789">
              <a:solidFill>
                <a:srgbClr val="000000"/>
              </a:solidFill>
              <a:latin typeface="Arial Black" panose="020B0A04020102020204" pitchFamily="34" charset="0"/>
              <a:ea typeface="Montserrat ExtraBold" pitchFamily="2" charset="0"/>
              <a:cs typeface="Montserrat ExtraBold" pitchFamily="2" charset="0"/>
            </a:endParaRPr>
          </a:p>
        </p:txBody>
      </p:sp>
      <p:sp>
        <p:nvSpPr>
          <p:cNvPr id="29" name="object 46">
            <a:extLst>
              <a:ext uri="{FF2B5EF4-FFF2-40B4-BE49-F238E27FC236}">
                <a16:creationId xmlns:a16="http://schemas.microsoft.com/office/drawing/2014/main" id="{32E25338-8720-4DC1-9F4A-2E6708A40991}"/>
              </a:ext>
            </a:extLst>
          </p:cNvPr>
          <p:cNvSpPr>
            <a:spLocks/>
          </p:cNvSpPr>
          <p:nvPr/>
        </p:nvSpPr>
        <p:spPr bwMode="auto">
          <a:xfrm>
            <a:off x="1540697" y="1678250"/>
            <a:ext cx="1147313" cy="537455"/>
          </a:xfrm>
          <a:custGeom>
            <a:avLst/>
            <a:gdLst>
              <a:gd name="T0" fmla="*/ 1145908 w 1146175"/>
              <a:gd name="T1" fmla="*/ 0 h 652145"/>
              <a:gd name="T2" fmla="*/ 145351 w 1146175"/>
              <a:gd name="T3" fmla="*/ 0 h 652145"/>
              <a:gd name="T4" fmla="*/ 0 w 1146175"/>
              <a:gd name="T5" fmla="*/ 145648 h 652145"/>
              <a:gd name="T6" fmla="*/ 0 w 1146175"/>
              <a:gd name="T7" fmla="*/ 653374 h 652145"/>
              <a:gd name="T8" fmla="*/ 1000556 w 1146175"/>
              <a:gd name="T9" fmla="*/ 653374 h 652145"/>
              <a:gd name="T10" fmla="*/ 1145908 w 1146175"/>
              <a:gd name="T11" fmla="*/ 507728 h 652145"/>
              <a:gd name="T12" fmla="*/ 1145908 w 1146175"/>
              <a:gd name="T13" fmla="*/ 0 h 65214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146175" h="652145">
                <a:moveTo>
                  <a:pt x="1145908" y="0"/>
                </a:moveTo>
                <a:lnTo>
                  <a:pt x="145351" y="0"/>
                </a:lnTo>
                <a:lnTo>
                  <a:pt x="0" y="145364"/>
                </a:lnTo>
                <a:lnTo>
                  <a:pt x="0" y="652106"/>
                </a:lnTo>
                <a:lnTo>
                  <a:pt x="1000556" y="652106"/>
                </a:lnTo>
                <a:lnTo>
                  <a:pt x="1145908" y="506742"/>
                </a:lnTo>
                <a:lnTo>
                  <a:pt x="1145908" y="0"/>
                </a:lnTo>
                <a:close/>
              </a:path>
            </a:pathLst>
          </a:cu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79400" dist="38100" dir="2700000" sx="99000" sy="99000" algn="ctr" rotWithShape="0">
              <a:srgbClr val="000000">
                <a:alpha val="4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lIns="0" tIns="0" rIns="0" bIns="0"/>
          <a:lstStyle/>
          <a:p>
            <a:pPr defTabSz="802020">
              <a:defRPr/>
            </a:pPr>
            <a:endParaRPr lang="ru-RU" sz="157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object 47">
            <a:extLst>
              <a:ext uri="{FF2B5EF4-FFF2-40B4-BE49-F238E27FC236}">
                <a16:creationId xmlns:a16="http://schemas.microsoft.com/office/drawing/2014/main" id="{4E1A9413-6679-4F75-8A1E-9B1239DF27B1}"/>
              </a:ext>
            </a:extLst>
          </p:cNvPr>
          <p:cNvSpPr txBox="1"/>
          <p:nvPr/>
        </p:nvSpPr>
        <p:spPr>
          <a:xfrm>
            <a:off x="1540697" y="1735337"/>
            <a:ext cx="1147313" cy="244044"/>
          </a:xfrm>
          <a:prstGeom prst="rect">
            <a:avLst/>
          </a:prstGeom>
        </p:spPr>
        <p:txBody>
          <a:bodyPr lIns="0" tIns="14481" rIns="0" bIns="0">
            <a:spAutoFit/>
          </a:bodyPr>
          <a:lstStyle/>
          <a:p>
            <a:pPr marL="11139" algn="ctr" defTabSz="802020">
              <a:spcBef>
                <a:spcPts val="114"/>
              </a:spcBef>
              <a:defRPr/>
            </a:pPr>
            <a:r>
              <a:rPr lang="ru-RU" sz="1491" b="1" dirty="0">
                <a:solidFill>
                  <a:srgbClr val="414042"/>
                </a:solidFill>
                <a:latin typeface="Arial Black" panose="020B0A04020102020204" pitchFamily="34" charset="0"/>
                <a:cs typeface="Montserrat ExtraBold"/>
              </a:rPr>
              <a:t>80%+</a:t>
            </a:r>
            <a:endParaRPr sz="1491" dirty="0">
              <a:solidFill>
                <a:prstClr val="black"/>
              </a:solidFill>
              <a:latin typeface="Arial Black" panose="020B0A04020102020204" pitchFamily="34" charset="0"/>
              <a:cs typeface="Montserrat ExtraBold"/>
            </a:endParaRPr>
          </a:p>
        </p:txBody>
      </p:sp>
      <p:sp>
        <p:nvSpPr>
          <p:cNvPr id="31" name="object 51">
            <a:extLst>
              <a:ext uri="{FF2B5EF4-FFF2-40B4-BE49-F238E27FC236}">
                <a16:creationId xmlns:a16="http://schemas.microsoft.com/office/drawing/2014/main" id="{6568512A-BF8D-4070-8D10-B069AC12C05B}"/>
              </a:ext>
            </a:extLst>
          </p:cNvPr>
          <p:cNvSpPr txBox="1"/>
          <p:nvPr/>
        </p:nvSpPr>
        <p:spPr>
          <a:xfrm>
            <a:off x="1540697" y="1937674"/>
            <a:ext cx="1147313" cy="218933"/>
          </a:xfrm>
          <a:prstGeom prst="rect">
            <a:avLst/>
          </a:prstGeom>
        </p:spPr>
        <p:txBody>
          <a:bodyPr lIns="0" tIns="11139" rIns="0" bIns="0">
            <a:spAutoFit/>
          </a:bodyPr>
          <a:lstStyle/>
          <a:p>
            <a:pPr marL="11139" algn="ctr" defTabSz="802020">
              <a:lnSpc>
                <a:spcPts val="789"/>
              </a:lnSpc>
              <a:spcBef>
                <a:spcPts val="88"/>
              </a:spcBef>
              <a:defRPr/>
            </a:pPr>
            <a:r>
              <a:rPr lang="ru-RU" sz="833" b="1" dirty="0">
                <a:solidFill>
                  <a:srgbClr val="414042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экономики территории</a:t>
            </a:r>
            <a:endParaRPr sz="833" b="1" dirty="0">
              <a:solidFill>
                <a:srgbClr val="414042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60EEB1A5-66AD-4FCA-B718-AABDD093F290}"/>
              </a:ext>
            </a:extLst>
          </p:cNvPr>
          <p:cNvCxnSpPr>
            <a:cxnSpLocks/>
          </p:cNvCxnSpPr>
          <p:nvPr/>
        </p:nvCxnSpPr>
        <p:spPr>
          <a:xfrm>
            <a:off x="1368043" y="3349705"/>
            <a:ext cx="0" cy="2648287"/>
          </a:xfrm>
          <a:prstGeom prst="line">
            <a:avLst/>
          </a:prstGeom>
          <a:ln w="28575">
            <a:solidFill>
              <a:srgbClr val="C2C3C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Овал 32">
            <a:extLst>
              <a:ext uri="{FF2B5EF4-FFF2-40B4-BE49-F238E27FC236}">
                <a16:creationId xmlns:a16="http://schemas.microsoft.com/office/drawing/2014/main" id="{FDC423EB-7AB0-43C3-BCA8-12619FB2B32B}"/>
              </a:ext>
            </a:extLst>
          </p:cNvPr>
          <p:cNvSpPr/>
          <p:nvPr/>
        </p:nvSpPr>
        <p:spPr>
          <a:xfrm>
            <a:off x="1282406" y="3346537"/>
            <a:ext cx="180000" cy="180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802020">
              <a:defRPr/>
            </a:pPr>
            <a:endParaRPr lang="ru-RU" sz="1579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5" name="Овал 34">
            <a:extLst>
              <a:ext uri="{FF2B5EF4-FFF2-40B4-BE49-F238E27FC236}">
                <a16:creationId xmlns:a16="http://schemas.microsoft.com/office/drawing/2014/main" id="{6A964911-AEBE-40F8-A621-4874B64FE824}"/>
              </a:ext>
            </a:extLst>
          </p:cNvPr>
          <p:cNvSpPr/>
          <p:nvPr/>
        </p:nvSpPr>
        <p:spPr>
          <a:xfrm>
            <a:off x="1282406" y="5824262"/>
            <a:ext cx="180000" cy="180000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defTabSz="802020">
              <a:defRPr/>
            </a:pPr>
            <a:endParaRPr lang="ru-RU" sz="1579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6" name="object 51">
            <a:extLst>
              <a:ext uri="{FF2B5EF4-FFF2-40B4-BE49-F238E27FC236}">
                <a16:creationId xmlns:a16="http://schemas.microsoft.com/office/drawing/2014/main" id="{B3AD828A-261D-474E-B685-4AE18F3FB413}"/>
              </a:ext>
            </a:extLst>
          </p:cNvPr>
          <p:cNvSpPr txBox="1"/>
          <p:nvPr/>
        </p:nvSpPr>
        <p:spPr>
          <a:xfrm>
            <a:off x="1448801" y="3324642"/>
            <a:ext cx="1265664" cy="452394"/>
          </a:xfrm>
          <a:prstGeom prst="rect">
            <a:avLst/>
          </a:prstGeom>
        </p:spPr>
        <p:txBody>
          <a:bodyPr lIns="0" tIns="11139" rIns="0" bIns="0">
            <a:spAutoFit/>
          </a:bodyPr>
          <a:lstStyle/>
          <a:p>
            <a:pPr marL="11139" algn="ctr" defTabSz="802020">
              <a:spcBef>
                <a:spcPts val="88"/>
              </a:spcBef>
              <a:defRPr/>
            </a:pPr>
            <a:r>
              <a:rPr lang="ru-RU" sz="900" b="1" spc="9" dirty="0">
                <a:solidFill>
                  <a:srgbClr val="414042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Отраслевые </a:t>
            </a:r>
          </a:p>
          <a:p>
            <a:pPr marL="11139" algn="ctr" defTabSz="802020">
              <a:spcBef>
                <a:spcPts val="88"/>
              </a:spcBef>
              <a:defRPr/>
            </a:pPr>
            <a:r>
              <a:rPr lang="ru-RU" sz="900" b="1" spc="9" dirty="0">
                <a:solidFill>
                  <a:srgbClr val="414042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компетенции </a:t>
            </a:r>
          </a:p>
          <a:p>
            <a:pPr marL="11139" algn="ctr" defTabSz="802020">
              <a:spcBef>
                <a:spcPts val="88"/>
              </a:spcBef>
              <a:defRPr/>
            </a:pPr>
            <a:r>
              <a:rPr lang="ru-RU" sz="900" b="1" spc="9" dirty="0">
                <a:solidFill>
                  <a:srgbClr val="414042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МО</a:t>
            </a:r>
            <a:endParaRPr sz="900" b="1" spc="9" dirty="0">
              <a:solidFill>
                <a:srgbClr val="414042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object 51">
            <a:extLst>
              <a:ext uri="{FF2B5EF4-FFF2-40B4-BE49-F238E27FC236}">
                <a16:creationId xmlns:a16="http://schemas.microsoft.com/office/drawing/2014/main" id="{7EA51355-1D69-4F2F-9A62-62F0109D6CCD}"/>
              </a:ext>
            </a:extLst>
          </p:cNvPr>
          <p:cNvSpPr txBox="1"/>
          <p:nvPr/>
        </p:nvSpPr>
        <p:spPr>
          <a:xfrm>
            <a:off x="1418169" y="4524864"/>
            <a:ext cx="1332497" cy="301071"/>
          </a:xfrm>
          <a:prstGeom prst="rect">
            <a:avLst/>
          </a:prstGeom>
        </p:spPr>
        <p:txBody>
          <a:bodyPr lIns="0" tIns="11139" rIns="0" bIns="0">
            <a:spAutoFit/>
          </a:bodyPr>
          <a:lstStyle/>
          <a:p>
            <a:pPr marL="11139" algn="ctr" defTabSz="802020">
              <a:spcBef>
                <a:spcPts val="88"/>
              </a:spcBef>
              <a:defRPr/>
            </a:pPr>
            <a:r>
              <a:rPr lang="ru-RU" sz="900" b="1" spc="9" dirty="0">
                <a:solidFill>
                  <a:srgbClr val="414042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Компетенции </a:t>
            </a:r>
          </a:p>
          <a:p>
            <a:pPr marL="11139" algn="ctr" defTabSz="802020">
              <a:spcBef>
                <a:spcPts val="88"/>
              </a:spcBef>
              <a:defRPr/>
            </a:pPr>
            <a:r>
              <a:rPr lang="ru-RU" sz="900" b="1" spc="9" dirty="0">
                <a:solidFill>
                  <a:srgbClr val="414042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бизнеса</a:t>
            </a:r>
            <a:endParaRPr sz="900" b="1" spc="9" dirty="0">
              <a:solidFill>
                <a:srgbClr val="414042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object 51">
            <a:extLst>
              <a:ext uri="{FF2B5EF4-FFF2-40B4-BE49-F238E27FC236}">
                <a16:creationId xmlns:a16="http://schemas.microsoft.com/office/drawing/2014/main" id="{6D0778D0-DACC-479F-BC27-6710349DC2C1}"/>
              </a:ext>
            </a:extLst>
          </p:cNvPr>
          <p:cNvSpPr txBox="1"/>
          <p:nvPr/>
        </p:nvSpPr>
        <p:spPr>
          <a:xfrm>
            <a:off x="1395891" y="5683317"/>
            <a:ext cx="1371484" cy="439570"/>
          </a:xfrm>
          <a:prstGeom prst="rect">
            <a:avLst/>
          </a:prstGeom>
        </p:spPr>
        <p:txBody>
          <a:bodyPr lIns="0" tIns="11139" rIns="0" bIns="0">
            <a:spAutoFit/>
          </a:bodyPr>
          <a:lstStyle/>
          <a:p>
            <a:pPr marL="11139" algn="ctr" defTabSz="802020">
              <a:spcBef>
                <a:spcPts val="88"/>
              </a:spcBef>
              <a:defRPr/>
            </a:pPr>
            <a:r>
              <a:rPr lang="ru-RU" sz="900" b="1" spc="9" dirty="0">
                <a:solidFill>
                  <a:srgbClr val="414042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Носители </a:t>
            </a:r>
          </a:p>
          <a:p>
            <a:pPr marL="11139" algn="ctr" defTabSz="802020">
              <a:spcBef>
                <a:spcPts val="88"/>
              </a:spcBef>
              <a:defRPr/>
            </a:pPr>
            <a:r>
              <a:rPr lang="ru-RU" sz="900" b="1" spc="9" dirty="0">
                <a:solidFill>
                  <a:srgbClr val="414042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компетенций                        – персонал</a:t>
            </a:r>
            <a:endParaRPr sz="900" b="1" spc="9" dirty="0">
              <a:solidFill>
                <a:srgbClr val="414042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Овал 38">
            <a:extLst>
              <a:ext uri="{FF2B5EF4-FFF2-40B4-BE49-F238E27FC236}">
                <a16:creationId xmlns:a16="http://schemas.microsoft.com/office/drawing/2014/main" id="{BF527135-7699-4BE9-A5FE-9BB37E0AF618}"/>
              </a:ext>
            </a:extLst>
          </p:cNvPr>
          <p:cNvSpPr/>
          <p:nvPr/>
        </p:nvSpPr>
        <p:spPr>
          <a:xfrm>
            <a:off x="1282406" y="4582705"/>
            <a:ext cx="180000" cy="180000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defTabSz="802020">
              <a:defRPr/>
            </a:pPr>
            <a:endParaRPr lang="ru-RU" sz="1579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B8A34139-48AF-4C7B-932E-B0ECB63BA5F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7736" y="-15023"/>
            <a:ext cx="2186940" cy="1388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178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971188AF-1B8F-40DD-90B1-DC0F52BA4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8520" y="365125"/>
            <a:ext cx="10515600" cy="1325563"/>
          </a:xfrm>
        </p:spPr>
        <p:txBody>
          <a:bodyPr lIns="0" rtlCol="0"/>
          <a:lstStyle/>
          <a:p>
            <a:pPr algn="l" rtl="0"/>
            <a:r>
              <a:rPr lang="ru-RU" dirty="0"/>
              <a:t>РЕАЛИЗУЕМЫЕ ИНВЕСТИЦИОННЫЕ ПРОЕКТЫ</a:t>
            </a:r>
          </a:p>
        </p:txBody>
      </p:sp>
      <p:graphicFrame>
        <p:nvGraphicFramePr>
          <p:cNvPr id="53" name="Таблица 50">
            <a:extLst>
              <a:ext uri="{FF2B5EF4-FFF2-40B4-BE49-F238E27FC236}">
                <a16:creationId xmlns:a16="http://schemas.microsoft.com/office/drawing/2014/main" id="{7EB17215-3702-4854-86F9-086DB8BCA17E}"/>
              </a:ext>
            </a:extLst>
          </p:cNvPr>
          <p:cNvGraphicFramePr>
            <a:graphicFrameLocks noGrp="1"/>
          </p:cNvGraphicFramePr>
          <p:nvPr>
            <p:ph type="dgm" sz="quarter" idx="15"/>
            <p:extLst>
              <p:ext uri="{D42A27DB-BD31-4B8C-83A1-F6EECF244321}">
                <p14:modId xmlns:p14="http://schemas.microsoft.com/office/powerpoint/2010/main" val="2110082863"/>
              </p:ext>
            </p:extLst>
          </p:nvPr>
        </p:nvGraphicFramePr>
        <p:xfrm>
          <a:off x="581892" y="2138363"/>
          <a:ext cx="10910452" cy="460597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484655">
                  <a:extLst>
                    <a:ext uri="{9D8B030D-6E8A-4147-A177-3AD203B41FA5}">
                      <a16:colId xmlns:a16="http://schemas.microsoft.com/office/drawing/2014/main" val="544038161"/>
                    </a:ext>
                  </a:extLst>
                </a:gridCol>
                <a:gridCol w="1608999">
                  <a:extLst>
                    <a:ext uri="{9D8B030D-6E8A-4147-A177-3AD203B41FA5}">
                      <a16:colId xmlns:a16="http://schemas.microsoft.com/office/drawing/2014/main" val="2284043154"/>
                    </a:ext>
                  </a:extLst>
                </a:gridCol>
                <a:gridCol w="1554762">
                  <a:extLst>
                    <a:ext uri="{9D8B030D-6E8A-4147-A177-3AD203B41FA5}">
                      <a16:colId xmlns:a16="http://schemas.microsoft.com/office/drawing/2014/main" val="2987712514"/>
                    </a:ext>
                  </a:extLst>
                </a:gridCol>
                <a:gridCol w="1554762">
                  <a:extLst>
                    <a:ext uri="{9D8B030D-6E8A-4147-A177-3AD203B41FA5}">
                      <a16:colId xmlns:a16="http://schemas.microsoft.com/office/drawing/2014/main" val="2929661786"/>
                    </a:ext>
                  </a:extLst>
                </a:gridCol>
                <a:gridCol w="2707274">
                  <a:extLst>
                    <a:ext uri="{9D8B030D-6E8A-4147-A177-3AD203B41FA5}">
                      <a16:colId xmlns:a16="http://schemas.microsoft.com/office/drawing/2014/main" val="1501380911"/>
                    </a:ext>
                  </a:extLst>
                </a:gridCol>
              </a:tblGrid>
              <a:tr h="188569">
                <a:tc gridSpan="5">
                  <a:txBody>
                    <a:bodyPr/>
                    <a:lstStyle/>
                    <a:p>
                      <a:pPr algn="l" rtl="0"/>
                      <a:r>
                        <a:rPr lang="ru-RU" sz="1200" b="0" cap="all" spc="150" noProof="0" dirty="0">
                          <a:solidFill>
                            <a:schemeClr val="bg1"/>
                          </a:solidFill>
                        </a:rPr>
                        <a:t>Краткая характеристика</a:t>
                      </a:r>
                      <a:endParaRPr lang="ru-RU" sz="1200" b="0" cap="all" spc="15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rtl="0"/>
                      <a:endParaRPr lang="ru-RU" sz="1400" b="0" cap="all" spc="150" baseline="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0"/>
                      <a:endParaRPr lang="ru-RU" sz="1400" b="0" cap="all" spc="150" baseline="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rtl="0"/>
                      <a:endParaRPr lang="ru-RU" sz="1400" b="0" cap="all" spc="15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3065677"/>
                  </a:ext>
                </a:extLst>
              </a:tr>
              <a:tr h="411141">
                <a:tc>
                  <a:txBody>
                    <a:bodyPr/>
                    <a:lstStyle/>
                    <a:p>
                      <a:pPr algn="ctr" rtl="0"/>
                      <a:r>
                        <a:rPr lang="ru-RU" sz="1100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Суть проекта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100" kern="1200" noProof="0" dirty="0">
                          <a:solidFill>
                            <a:schemeClr val="tx1"/>
                          </a:solidFill>
                        </a:rPr>
                        <a:t>Владелец (предприятие)</a:t>
                      </a:r>
                      <a:endParaRPr lang="ru-RU" sz="1100" kern="12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186" marR="95186" marT="47593" marB="47593"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100" kern="1200" noProof="0" dirty="0">
                          <a:solidFill>
                            <a:schemeClr val="tx1"/>
                          </a:solidFill>
                        </a:rPr>
                        <a:t>Сумма инвестиций, млн. руб.</a:t>
                      </a:r>
                      <a:endParaRPr lang="ru-RU" sz="1100" kern="12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186" marR="95186" marT="47593" marB="47593"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100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создаваемых рабочих мест</a:t>
                      </a:r>
                    </a:p>
                  </a:txBody>
                  <a:tcPr marL="95186" marR="95186" marT="47593" marB="47593"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100" kern="1200" noProof="0" dirty="0">
                          <a:solidFill>
                            <a:schemeClr val="tx1"/>
                          </a:solidFill>
                        </a:rPr>
                        <a:t>Ожидание влияние на развитие МО</a:t>
                      </a:r>
                      <a:endParaRPr lang="ru-RU" sz="1100" kern="12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186" marR="95186" marT="47593" marB="47593" anchor="ctr"/>
                </a:tc>
                <a:extLst>
                  <a:ext uri="{0D108BD9-81ED-4DB2-BD59-A6C34878D82A}">
                    <a16:rowId xmlns:a16="http://schemas.microsoft.com/office/drawing/2014/main" val="1919137574"/>
                  </a:ext>
                </a:extLst>
              </a:tr>
              <a:tr h="41114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Создание туристического кластера "У Федора"</a:t>
                      </a:r>
                    </a:p>
                  </a:txBody>
                  <a:tcPr marL="114300" marR="9525" marT="9525" marB="0" anchor="ctr"/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1000" noProof="0" dirty="0">
                          <a:solidFill>
                            <a:schemeClr val="tx1"/>
                          </a:solidFill>
                        </a:rPr>
                        <a:t>КФХ – ИП </a:t>
                      </a:r>
                      <a:r>
                        <a:rPr lang="ru-RU" sz="1000" noProof="0" dirty="0" err="1">
                          <a:solidFill>
                            <a:schemeClr val="tx1"/>
                          </a:solidFill>
                        </a:rPr>
                        <a:t>Маношкина</a:t>
                      </a:r>
                      <a:r>
                        <a:rPr lang="ru-RU" sz="1000" noProof="0" dirty="0">
                          <a:solidFill>
                            <a:schemeClr val="tx1"/>
                          </a:solidFill>
                        </a:rPr>
                        <a:t> Н.Н.</a:t>
                      </a:r>
                    </a:p>
                  </a:txBody>
                  <a:tcPr marL="95186" marR="95186" marT="47593" marB="47593"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00" noProof="0" dirty="0">
                          <a:solidFill>
                            <a:schemeClr val="tx1"/>
                          </a:solidFill>
                        </a:rPr>
                        <a:t>15,5</a:t>
                      </a:r>
                    </a:p>
                  </a:txBody>
                  <a:tcPr marL="95186" marR="95186" marT="47593" marB="47593"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00" noProof="0" dirty="0">
                          <a:solidFill>
                            <a:schemeClr val="tx1"/>
                          </a:solidFill>
                        </a:rPr>
                        <a:t>23</a:t>
                      </a:r>
                    </a:p>
                  </a:txBody>
                  <a:tcPr marL="95186" marR="95186" marT="47593" marB="47593"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00" noProof="0" dirty="0">
                          <a:solidFill>
                            <a:schemeClr val="tx1"/>
                          </a:solidFill>
                        </a:rPr>
                        <a:t>Турпоток 15 тысяч в год</a:t>
                      </a:r>
                    </a:p>
                    <a:p>
                      <a:pPr algn="ctr" rtl="0"/>
                      <a:r>
                        <a:rPr lang="ru-RU" sz="1000" noProof="0" dirty="0">
                          <a:solidFill>
                            <a:schemeClr val="tx1"/>
                          </a:solidFill>
                        </a:rPr>
                        <a:t>Увеличение налоговых и неналоговых поступлений в бюджет </a:t>
                      </a:r>
                    </a:p>
                  </a:txBody>
                  <a:tcPr marL="95186" marR="95186" marT="47593" marB="47593" anchor="ctr"/>
                </a:tc>
                <a:extLst>
                  <a:ext uri="{0D108BD9-81ED-4DB2-BD59-A6C34878D82A}">
                    <a16:rowId xmlns:a16="http://schemas.microsoft.com/office/drawing/2014/main" val="3245796599"/>
                  </a:ext>
                </a:extLst>
              </a:tr>
              <a:tr h="872087">
                <a:tc>
                  <a:txBody>
                    <a:bodyPr/>
                    <a:lstStyle/>
                    <a:p>
                      <a:r>
                        <a:rPr lang="ru-RU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Освоение общедоступных полезных ископаемых: </a:t>
                      </a:r>
                    </a:p>
                    <a:p>
                      <a:r>
                        <a:rPr lang="ru-RU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установка дробильно-сортировочного комплекса в районе с. </a:t>
                      </a:r>
                      <a:r>
                        <a:rPr lang="ru-RU" sz="1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Шекляево</a:t>
                      </a:r>
                      <a:endParaRPr lang="ru-RU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rtl="0"/>
                      <a:endParaRPr lang="ru-RU" sz="100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00" noProof="0" dirty="0">
                          <a:solidFill>
                            <a:schemeClr val="tx1"/>
                          </a:solidFill>
                        </a:rPr>
                        <a:t>ООО «Круг»</a:t>
                      </a:r>
                    </a:p>
                  </a:txBody>
                  <a:tcPr marL="95186" marR="95186" marT="47593" marB="47593"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00" noProof="0" dirty="0">
                          <a:solidFill>
                            <a:schemeClr val="tx1"/>
                          </a:solidFill>
                        </a:rPr>
                        <a:t>60</a:t>
                      </a:r>
                    </a:p>
                  </a:txBody>
                  <a:tcPr marL="95186" marR="95186" marT="47593" marB="47593"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00" noProof="0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marL="95186" marR="95186" marT="47593" marB="47593"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00" noProof="0" dirty="0">
                          <a:solidFill>
                            <a:schemeClr val="tx1"/>
                          </a:solidFill>
                        </a:rPr>
                        <a:t>50</a:t>
                      </a:r>
                      <a:r>
                        <a:rPr lang="ru-RU" sz="1000" baseline="0" noProof="0" dirty="0">
                          <a:solidFill>
                            <a:schemeClr val="tx1"/>
                          </a:solidFill>
                        </a:rPr>
                        <a:t> тонн в час</a:t>
                      </a:r>
                    </a:p>
                    <a:p>
                      <a:pPr algn="ctr" rtl="0"/>
                      <a:r>
                        <a:rPr lang="ru-RU" sz="1000" noProof="0" dirty="0">
                          <a:solidFill>
                            <a:schemeClr val="tx1"/>
                          </a:solidFill>
                        </a:rPr>
                        <a:t>использование</a:t>
                      </a:r>
                      <a:r>
                        <a:rPr lang="ru-RU" sz="1000" baseline="0" noProof="0" dirty="0">
                          <a:solidFill>
                            <a:schemeClr val="tx1"/>
                          </a:solidFill>
                        </a:rPr>
                        <a:t> строительного материала для приведения дорог в нормативное состояние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noProof="0" dirty="0">
                          <a:solidFill>
                            <a:schemeClr val="tx1"/>
                          </a:solidFill>
                        </a:rPr>
                        <a:t>Увеличение налоговых и неналоговых поступлений в бюджет </a:t>
                      </a:r>
                    </a:p>
                    <a:p>
                      <a:pPr algn="ctr" rtl="0"/>
                      <a:endParaRPr lang="ru-RU" sz="100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95186" marR="95186" marT="47593" marB="47593" anchor="ctr"/>
                </a:tc>
                <a:extLst>
                  <a:ext uri="{0D108BD9-81ED-4DB2-BD59-A6C34878D82A}">
                    <a16:rowId xmlns:a16="http://schemas.microsoft.com/office/drawing/2014/main" val="1268177778"/>
                  </a:ext>
                </a:extLst>
              </a:tr>
              <a:tr h="987324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Освоение общедоступных полезных ископаемых: установка дробильно-сортировочного комплекса в районе с. </a:t>
                      </a:r>
                      <a:r>
                        <a:rPr lang="ru-RU" sz="1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Новогордеевка</a:t>
                      </a:r>
                      <a:endParaRPr lang="ru-RU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rtl="0"/>
                      <a:endParaRPr lang="ru-RU" sz="100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00" noProof="0" dirty="0">
                          <a:solidFill>
                            <a:schemeClr val="tx1"/>
                          </a:solidFill>
                        </a:rPr>
                        <a:t>ООО «</a:t>
                      </a:r>
                      <a:r>
                        <a:rPr lang="ru-RU" sz="1000" noProof="0" dirty="0" err="1">
                          <a:solidFill>
                            <a:schemeClr val="tx1"/>
                          </a:solidFill>
                        </a:rPr>
                        <a:t>Халаза</a:t>
                      </a:r>
                      <a:r>
                        <a:rPr lang="ru-RU" sz="1000" noProof="0" dirty="0">
                          <a:solidFill>
                            <a:schemeClr val="tx1"/>
                          </a:solidFill>
                        </a:rPr>
                        <a:t> трейд»</a:t>
                      </a:r>
                    </a:p>
                  </a:txBody>
                  <a:tcPr marL="95186" marR="95186" marT="47593" marB="47593"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00" noProof="0" dirty="0">
                          <a:solidFill>
                            <a:schemeClr val="tx1"/>
                          </a:solidFill>
                        </a:rPr>
                        <a:t>65</a:t>
                      </a:r>
                    </a:p>
                  </a:txBody>
                  <a:tcPr marL="95186" marR="95186" marT="47593" marB="47593"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00" noProof="0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marL="95186" marR="95186" marT="47593" marB="47593"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00" noProof="0" dirty="0">
                          <a:solidFill>
                            <a:schemeClr val="tx1"/>
                          </a:solidFill>
                        </a:rPr>
                        <a:t>50</a:t>
                      </a:r>
                      <a:r>
                        <a:rPr lang="ru-RU" sz="1000" baseline="0" noProof="0" dirty="0">
                          <a:solidFill>
                            <a:schemeClr val="tx1"/>
                          </a:solidFill>
                        </a:rPr>
                        <a:t> тонн в час</a:t>
                      </a:r>
                    </a:p>
                    <a:p>
                      <a:pPr algn="ctr" rtl="0"/>
                      <a:r>
                        <a:rPr lang="ru-RU" sz="1000" noProof="0" dirty="0">
                          <a:solidFill>
                            <a:schemeClr val="tx1"/>
                          </a:solidFill>
                        </a:rPr>
                        <a:t>использование</a:t>
                      </a:r>
                      <a:r>
                        <a:rPr lang="ru-RU" sz="1000" baseline="0" noProof="0" dirty="0">
                          <a:solidFill>
                            <a:schemeClr val="tx1"/>
                          </a:solidFill>
                        </a:rPr>
                        <a:t> строительного материала для приведения дорог в нормативное состояние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noProof="0" dirty="0">
                          <a:solidFill>
                            <a:schemeClr val="tx1"/>
                          </a:solidFill>
                        </a:rPr>
                        <a:t>Увеличение налоговых и неналоговых поступлений в бюджет </a:t>
                      </a:r>
                    </a:p>
                    <a:p>
                      <a:pPr algn="ctr" rtl="0"/>
                      <a:endParaRPr lang="ru-RU" sz="1000" noProof="0" dirty="0">
                        <a:solidFill>
                          <a:schemeClr val="tx1"/>
                        </a:solidFill>
                      </a:endParaRPr>
                    </a:p>
                    <a:p>
                      <a:pPr algn="ctr" rtl="0"/>
                      <a:endParaRPr lang="ru-RU" sz="100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95186" marR="95186" marT="47593" marB="47593" anchor="ctr"/>
                </a:tc>
                <a:extLst>
                  <a:ext uri="{0D108BD9-81ED-4DB2-BD59-A6C34878D82A}">
                    <a16:rowId xmlns:a16="http://schemas.microsoft.com/office/drawing/2014/main" val="3067565132"/>
                  </a:ext>
                </a:extLst>
              </a:tr>
              <a:tr h="683371">
                <a:tc>
                  <a:txBody>
                    <a:bodyPr/>
                    <a:lstStyle/>
                    <a:p>
                      <a:pPr algn="ctr" rtl="0"/>
                      <a:r>
                        <a:rPr lang="ru-RU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Строительство двух резервуаров  </a:t>
                      </a:r>
                      <a:r>
                        <a:rPr lang="ru-RU" sz="1000" kern="1200" baseline="300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для хранения и транспортировки нефти</a:t>
                      </a:r>
                      <a:endParaRPr lang="ru-RU" sz="100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ООО «</a:t>
                      </a:r>
                      <a:r>
                        <a:rPr lang="ru-RU" sz="1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Транснефть</a:t>
                      </a:r>
                      <a:r>
                        <a:rPr lang="ru-RU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-Дальний Восток» НПС № 41</a:t>
                      </a:r>
                      <a:endParaRPr lang="ru-RU" sz="100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95186" marR="95186" marT="47593" marB="47593"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00" noProof="0" dirty="0">
                          <a:solidFill>
                            <a:schemeClr val="tx1"/>
                          </a:solidFill>
                        </a:rPr>
                        <a:t>453,5</a:t>
                      </a:r>
                    </a:p>
                  </a:txBody>
                  <a:tcPr marL="95186" marR="95186" marT="47593" marB="47593"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000" noProof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marL="95186" marR="95186" marT="47593" marB="47593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noProof="0" dirty="0">
                          <a:solidFill>
                            <a:schemeClr val="tx1"/>
                          </a:solidFill>
                        </a:rPr>
                        <a:t>Увеличение налоговых и неналоговых поступлений в бюджет </a:t>
                      </a:r>
                    </a:p>
                    <a:p>
                      <a:pPr algn="ctr" rtl="0"/>
                      <a:endParaRPr lang="ru-RU" sz="1000" noProof="0" dirty="0">
                        <a:solidFill>
                          <a:schemeClr val="tx1"/>
                        </a:solidFill>
                      </a:endParaRPr>
                    </a:p>
                    <a:p>
                      <a:pPr algn="ctr" rtl="0"/>
                      <a:endParaRPr lang="ru-RU" sz="100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95186" marR="95186" marT="47593" marB="47593" anchor="ctr"/>
                </a:tc>
                <a:extLst>
                  <a:ext uri="{0D108BD9-81ED-4DB2-BD59-A6C34878D82A}">
                    <a16:rowId xmlns:a16="http://schemas.microsoft.com/office/drawing/2014/main" val="4107742485"/>
                  </a:ext>
                </a:extLst>
              </a:tr>
            </a:tbl>
          </a:graphicData>
        </a:graphic>
      </p:graphicFrame>
      <p:sp>
        <p:nvSpPr>
          <p:cNvPr id="2" name="Дата 1">
            <a:extLst>
              <a:ext uri="{FF2B5EF4-FFF2-40B4-BE49-F238E27FC236}">
                <a16:creationId xmlns:a16="http://schemas.microsoft.com/office/drawing/2014/main" id="{402600B4-5BE8-447C-8531-6CD75CB45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/>
              <a:t>2024г.</a:t>
            </a:r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17076FA-2B16-4A6F-9631-8D175CE788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dirty="0"/>
              <a:t>Инвестиционный профиль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088B044-C125-4F21-B6E1-ECBEB9762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ru-RU" smtClean="0"/>
              <a:pPr rtl="0"/>
              <a:t>9</a:t>
            </a:fld>
            <a:endParaRPr lang="ru-RU" dirty="0"/>
          </a:p>
        </p:txBody>
      </p:sp>
      <p:sp>
        <p:nvSpPr>
          <p:cNvPr id="75" name="Текст 74">
            <a:extLst>
              <a:ext uri="{FF2B5EF4-FFF2-40B4-BE49-F238E27FC236}">
                <a16:creationId xmlns:a16="http://schemas.microsoft.com/office/drawing/2014/main" id="{5425916A-A2C0-45C3-9A48-E48DEB97F63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838200" y="1337411"/>
            <a:ext cx="7108825" cy="733425"/>
          </a:xfrm>
        </p:spPr>
        <p:txBody>
          <a:bodyPr rtlCol="0">
            <a:normAutofit/>
          </a:bodyPr>
          <a:lstStyle/>
          <a:p>
            <a:pPr marL="0" indent="0" rtl="0">
              <a:spcBef>
                <a:spcPts val="0"/>
              </a:spcBef>
              <a:buNone/>
            </a:pPr>
            <a:r>
              <a:rPr lang="ru-RU" sz="2000" dirty="0"/>
              <a:t>Сопровождаемые инвестиционные проекты</a:t>
            </a:r>
          </a:p>
          <a:p>
            <a:pPr marL="0" indent="0" rtl="0">
              <a:spcBef>
                <a:spcPts val="0"/>
              </a:spcBef>
              <a:buNone/>
            </a:pPr>
            <a:r>
              <a:rPr lang="ru-RU" sz="2000" dirty="0"/>
              <a:t>на уровне региона и МО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8A34139-48AF-4C7B-932E-B0ECB63BA5F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7736" y="-15023"/>
            <a:ext cx="2186940" cy="1388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3673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971188AF-1B8F-40DD-90B1-DC0F52BA4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365125"/>
            <a:ext cx="10515600" cy="1325563"/>
          </a:xfrm>
        </p:spPr>
        <p:txBody>
          <a:bodyPr lIns="0" rtlCol="0"/>
          <a:lstStyle/>
          <a:p>
            <a:pPr algn="l" rtl="0"/>
            <a:r>
              <a:rPr lang="ru-RU" dirty="0"/>
              <a:t>ПРОЕКТЫ, ПРЕДЛАГАЕМЫЕ БИЗНЕСОМ</a:t>
            </a:r>
          </a:p>
        </p:txBody>
      </p:sp>
      <p:graphicFrame>
        <p:nvGraphicFramePr>
          <p:cNvPr id="53" name="Таблица 50">
            <a:extLst>
              <a:ext uri="{FF2B5EF4-FFF2-40B4-BE49-F238E27FC236}">
                <a16:creationId xmlns:a16="http://schemas.microsoft.com/office/drawing/2014/main" id="{7EB17215-3702-4854-86F9-086DB8BCA17E}"/>
              </a:ext>
            </a:extLst>
          </p:cNvPr>
          <p:cNvGraphicFramePr>
            <a:graphicFrameLocks noGrp="1"/>
          </p:cNvGraphicFramePr>
          <p:nvPr>
            <p:ph type="dgm" sz="quarter" idx="15"/>
            <p:extLst>
              <p:ext uri="{D42A27DB-BD31-4B8C-83A1-F6EECF244321}">
                <p14:modId xmlns:p14="http://schemas.microsoft.com/office/powerpoint/2010/main" val="2576853756"/>
              </p:ext>
            </p:extLst>
          </p:nvPr>
        </p:nvGraphicFramePr>
        <p:xfrm>
          <a:off x="838200" y="1753782"/>
          <a:ext cx="10515599" cy="484337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373880">
                  <a:extLst>
                    <a:ext uri="{9D8B030D-6E8A-4147-A177-3AD203B41FA5}">
                      <a16:colId xmlns:a16="http://schemas.microsoft.com/office/drawing/2014/main" val="544038161"/>
                    </a:ext>
                  </a:extLst>
                </a:gridCol>
                <a:gridCol w="1818640">
                  <a:extLst>
                    <a:ext uri="{9D8B030D-6E8A-4147-A177-3AD203B41FA5}">
                      <a16:colId xmlns:a16="http://schemas.microsoft.com/office/drawing/2014/main" val="2284043154"/>
                    </a:ext>
                  </a:extLst>
                </a:gridCol>
                <a:gridCol w="1931480">
                  <a:extLst>
                    <a:ext uri="{9D8B030D-6E8A-4147-A177-3AD203B41FA5}">
                      <a16:colId xmlns:a16="http://schemas.microsoft.com/office/drawing/2014/main" val="2987712514"/>
                    </a:ext>
                  </a:extLst>
                </a:gridCol>
                <a:gridCol w="2391599">
                  <a:extLst>
                    <a:ext uri="{9D8B030D-6E8A-4147-A177-3AD203B41FA5}">
                      <a16:colId xmlns:a16="http://schemas.microsoft.com/office/drawing/2014/main" val="1501380911"/>
                    </a:ext>
                  </a:extLst>
                </a:gridCol>
              </a:tblGrid>
              <a:tr h="362900">
                <a:tc gridSpan="4">
                  <a:txBody>
                    <a:bodyPr/>
                    <a:lstStyle/>
                    <a:p>
                      <a:pPr algn="l" rtl="0"/>
                      <a:r>
                        <a:rPr lang="ru-RU" sz="1400" b="0" cap="all" spc="150" noProof="0" dirty="0">
                          <a:solidFill>
                            <a:schemeClr val="bg1"/>
                          </a:solidFill>
                        </a:rPr>
                        <a:t>КРАТКАЯ ХАРАКТЕРИСТИКА</a:t>
                      </a:r>
                      <a:endParaRPr lang="ru-RU" sz="1400" b="0" cap="all" spc="15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rtl="0"/>
                      <a:endParaRPr lang="ru-RU" sz="1400" b="0" cap="all" spc="150" baseline="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0"/>
                      <a:endParaRPr lang="ru-RU" sz="1400" b="0" cap="all" spc="150" baseline="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rtl="0"/>
                      <a:endParaRPr lang="ru-RU" sz="1400" b="0" cap="all" spc="15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3065677"/>
                  </a:ext>
                </a:extLst>
              </a:tr>
              <a:tr h="548811">
                <a:tc>
                  <a:txBody>
                    <a:bodyPr/>
                    <a:lstStyle/>
                    <a:p>
                      <a:pPr algn="ctr" rtl="0"/>
                      <a:r>
                        <a:rPr lang="ru-RU" sz="1200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Идея инвестиционного проекта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Предложившая компания</a:t>
                      </a:r>
                    </a:p>
                  </a:txBody>
                  <a:tcPr marL="95186" marR="95186" marT="47593" marB="47593"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 kern="1200" noProof="0" dirty="0">
                          <a:solidFill>
                            <a:schemeClr val="tx1"/>
                          </a:solidFill>
                        </a:rPr>
                        <a:t>Объем ожидаемых инвестиций, млн. руб.</a:t>
                      </a:r>
                      <a:endParaRPr lang="ru-RU" sz="1200" kern="12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186" marR="95186" marT="47593" marB="47593"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 kern="1200" noProof="0" dirty="0">
                          <a:solidFill>
                            <a:schemeClr val="tx1"/>
                          </a:solidFill>
                        </a:rPr>
                        <a:t>Запрашиваемые меры поддержки</a:t>
                      </a:r>
                      <a:endParaRPr lang="ru-RU" sz="1200" kern="12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186" marR="95186" marT="47593" marB="47593" anchor="ctr"/>
                </a:tc>
                <a:extLst>
                  <a:ext uri="{0D108BD9-81ED-4DB2-BD59-A6C34878D82A}">
                    <a16:rowId xmlns:a16="http://schemas.microsoft.com/office/drawing/2014/main" val="1919137574"/>
                  </a:ext>
                </a:extLst>
              </a:tr>
              <a:tr h="173636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noProof="0" dirty="0">
                          <a:solidFill>
                            <a:schemeClr val="tx1"/>
                          </a:solidFill>
                        </a:rPr>
                        <a:t>Создание 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крупного промышленного кластера в сфере добычи, переработке базальта; производство готовых изделий и технологий по утилизации и переработке бытовых и промышленных отходов. </a:t>
                      </a:r>
                    </a:p>
                    <a:p>
                      <a:pPr algn="ctr" rtl="0"/>
                      <a:endParaRPr lang="ru-RU" sz="120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 noProof="0" dirty="0">
                          <a:solidFill>
                            <a:schemeClr val="tx1"/>
                          </a:solidFill>
                        </a:rPr>
                        <a:t>ООО «</a:t>
                      </a:r>
                      <a:r>
                        <a:rPr lang="ru-RU" sz="1200" noProof="0" dirty="0" err="1">
                          <a:solidFill>
                            <a:schemeClr val="tx1"/>
                          </a:solidFill>
                        </a:rPr>
                        <a:t>Стеклострой</a:t>
                      </a:r>
                      <a:r>
                        <a:rPr lang="ru-RU" sz="1200" noProof="0" dirty="0">
                          <a:solidFill>
                            <a:schemeClr val="tx1"/>
                          </a:solidFill>
                        </a:rPr>
                        <a:t>»</a:t>
                      </a:r>
                    </a:p>
                  </a:txBody>
                  <a:tcPr marL="95186" marR="95186" marT="47593" marB="47593"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 noProof="0">
                          <a:solidFill>
                            <a:schemeClr val="tx1"/>
                          </a:solidFill>
                        </a:rPr>
                        <a:t>16 995,1</a:t>
                      </a:r>
                      <a:endParaRPr lang="ru-RU" sz="120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95186" marR="95186" marT="47593" marB="47593"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 noProof="0" dirty="0">
                          <a:solidFill>
                            <a:schemeClr val="tx1"/>
                          </a:solidFill>
                        </a:rPr>
                        <a:t>Кредит ВТБ</a:t>
                      </a:r>
                    </a:p>
                  </a:txBody>
                  <a:tcPr marL="95186" marR="95186" marT="47593" marB="47593" anchor="ctr"/>
                </a:tc>
                <a:extLst>
                  <a:ext uri="{0D108BD9-81ED-4DB2-BD59-A6C34878D82A}">
                    <a16:rowId xmlns:a16="http://schemas.microsoft.com/office/drawing/2014/main" val="3245796599"/>
                  </a:ext>
                </a:extLst>
              </a:tr>
              <a:tr h="33107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Производство листового многофункционального архитектурно-строительного стекла</a:t>
                      </a:r>
                    </a:p>
                    <a:p>
                      <a:pPr algn="ctr" rtl="0"/>
                      <a:endParaRPr lang="ru-RU" sz="110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 noProof="0" dirty="0">
                          <a:solidFill>
                            <a:schemeClr val="tx1"/>
                          </a:solidFill>
                        </a:rPr>
                        <a:t>ООО «</a:t>
                      </a:r>
                      <a:r>
                        <a:rPr lang="ru-RU" sz="1200" noProof="0" dirty="0" err="1">
                          <a:solidFill>
                            <a:schemeClr val="tx1"/>
                          </a:solidFill>
                        </a:rPr>
                        <a:t>Стеклострой</a:t>
                      </a:r>
                      <a:r>
                        <a:rPr lang="ru-RU" sz="1200" noProof="0" dirty="0">
                          <a:solidFill>
                            <a:schemeClr val="tx1"/>
                          </a:solidFill>
                        </a:rPr>
                        <a:t>»</a:t>
                      </a:r>
                    </a:p>
                  </a:txBody>
                  <a:tcPr marL="95186" marR="95186" marT="47593" marB="47593"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 noProof="0" dirty="0">
                          <a:solidFill>
                            <a:schemeClr val="tx1"/>
                          </a:solidFill>
                        </a:rPr>
                        <a:t>7039,0</a:t>
                      </a:r>
                    </a:p>
                  </a:txBody>
                  <a:tcPr marL="95186" marR="95186" marT="47593" marB="47593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noProof="0" dirty="0">
                          <a:solidFill>
                            <a:schemeClr val="tx1"/>
                          </a:solidFill>
                        </a:rPr>
                        <a:t>Кредит ВТБ</a:t>
                      </a:r>
                    </a:p>
                    <a:p>
                      <a:pPr algn="ctr" rtl="0"/>
                      <a:endParaRPr lang="ru-RU" sz="120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95186" marR="95186" marT="47593" marB="47593" anchor="ctr"/>
                </a:tc>
                <a:extLst>
                  <a:ext uri="{0D108BD9-81ED-4DB2-BD59-A6C34878D82A}">
                    <a16:rowId xmlns:a16="http://schemas.microsoft.com/office/drawing/2014/main" val="1268177778"/>
                  </a:ext>
                </a:extLst>
              </a:tr>
              <a:tr h="331071">
                <a:tc>
                  <a:txBody>
                    <a:bodyPr/>
                    <a:lstStyle/>
                    <a:p>
                      <a:pPr algn="ctr" rtl="0"/>
                      <a:r>
                        <a:rPr lang="ru-RU" sz="1200" noProof="0" dirty="0">
                          <a:solidFill>
                            <a:schemeClr val="tx1"/>
                          </a:solidFill>
                        </a:rPr>
                        <a:t>Создание</a:t>
                      </a:r>
                      <a:r>
                        <a:rPr lang="ru-RU" sz="1200" baseline="0" noProof="0" dirty="0">
                          <a:solidFill>
                            <a:schemeClr val="tx1"/>
                          </a:solidFill>
                        </a:rPr>
                        <a:t> кооператива растениеводческих хозяйств </a:t>
                      </a:r>
                      <a:endParaRPr lang="ru-RU" sz="120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 noProof="0" dirty="0">
                          <a:solidFill>
                            <a:schemeClr val="tx1"/>
                          </a:solidFill>
                        </a:rPr>
                        <a:t>сельхозпроизводители</a:t>
                      </a:r>
                    </a:p>
                  </a:txBody>
                  <a:tcPr marL="95186" marR="95186" marT="47593" marB="47593"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 noProof="0" dirty="0">
                          <a:solidFill>
                            <a:schemeClr val="tx1"/>
                          </a:solidFill>
                        </a:rPr>
                        <a:t>2,0</a:t>
                      </a:r>
                    </a:p>
                  </a:txBody>
                  <a:tcPr marL="95186" marR="95186" marT="47593" marB="47593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noProof="0" dirty="0">
                          <a:solidFill>
                            <a:schemeClr val="tx1"/>
                          </a:solidFill>
                        </a:rPr>
                        <a:t>Грант министерства сельского хозяйства</a:t>
                      </a:r>
                    </a:p>
                    <a:p>
                      <a:pPr algn="ctr" rtl="0"/>
                      <a:endParaRPr lang="ru-RU" sz="120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95186" marR="95186" marT="47593" marB="47593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1071">
                <a:tc>
                  <a:txBody>
                    <a:bodyPr/>
                    <a:lstStyle/>
                    <a:p>
                      <a:pPr algn="ctr" rtl="0"/>
                      <a:r>
                        <a:rPr lang="ru-RU" sz="1200" noProof="0" dirty="0">
                          <a:solidFill>
                            <a:schemeClr val="tx1"/>
                          </a:solidFill>
                        </a:rPr>
                        <a:t>Создание</a:t>
                      </a:r>
                      <a:r>
                        <a:rPr lang="ru-RU" sz="1200" baseline="0" noProof="0" dirty="0">
                          <a:solidFill>
                            <a:schemeClr val="tx1"/>
                          </a:solidFill>
                        </a:rPr>
                        <a:t> кооператива пчеловодческих хозяйств «</a:t>
                      </a:r>
                      <a:r>
                        <a:rPr lang="ru-RU" sz="1200" baseline="0" noProof="0" dirty="0" err="1">
                          <a:solidFill>
                            <a:schemeClr val="tx1"/>
                          </a:solidFill>
                        </a:rPr>
                        <a:t>Анучинский</a:t>
                      </a:r>
                      <a:r>
                        <a:rPr lang="ru-RU" sz="1200" baseline="0" noProof="0" dirty="0">
                          <a:solidFill>
                            <a:schemeClr val="tx1"/>
                          </a:solidFill>
                        </a:rPr>
                        <a:t> мед»</a:t>
                      </a:r>
                      <a:endParaRPr lang="ru-RU" sz="120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 noProof="0" dirty="0">
                          <a:solidFill>
                            <a:schemeClr val="tx1"/>
                          </a:solidFill>
                        </a:rPr>
                        <a:t>Пчеловоды Анучинского МО</a:t>
                      </a:r>
                    </a:p>
                  </a:txBody>
                  <a:tcPr marL="95186" marR="95186" marT="47593" marB="47593"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 noProof="0" dirty="0">
                          <a:solidFill>
                            <a:schemeClr val="tx1"/>
                          </a:solidFill>
                        </a:rPr>
                        <a:t>2,0</a:t>
                      </a:r>
                    </a:p>
                  </a:txBody>
                  <a:tcPr marL="95186" marR="95186" marT="47593" marB="47593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noProof="0" dirty="0">
                          <a:solidFill>
                            <a:schemeClr val="tx1"/>
                          </a:solidFill>
                        </a:rPr>
                        <a:t>Грант министерства сельского хозяйства</a:t>
                      </a:r>
                    </a:p>
                  </a:txBody>
                  <a:tcPr marL="95186" marR="95186" marT="47593" marB="47593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1071">
                <a:tc>
                  <a:txBody>
                    <a:bodyPr/>
                    <a:lstStyle/>
                    <a:p>
                      <a:pPr algn="ctr" rtl="0"/>
                      <a:r>
                        <a:rPr lang="ru-RU" sz="1200" noProof="0" dirty="0">
                          <a:solidFill>
                            <a:schemeClr val="tx1"/>
                          </a:solidFill>
                        </a:rPr>
                        <a:t>Создание предприятия по глубокой переработке продукции пчеловодства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 noProof="0" dirty="0">
                          <a:solidFill>
                            <a:schemeClr val="tx1"/>
                          </a:solidFill>
                        </a:rPr>
                        <a:t>ООО «Медовое раздолье»,</a:t>
                      </a:r>
                      <a:r>
                        <a:rPr lang="ru-RU" sz="1200" baseline="0" noProof="0" dirty="0">
                          <a:solidFill>
                            <a:schemeClr val="tx1"/>
                          </a:solidFill>
                        </a:rPr>
                        <a:t> кооператив «</a:t>
                      </a:r>
                      <a:r>
                        <a:rPr lang="ru-RU" sz="1200" baseline="0" noProof="0" dirty="0" err="1">
                          <a:solidFill>
                            <a:schemeClr val="tx1"/>
                          </a:solidFill>
                        </a:rPr>
                        <a:t>Анучинский</a:t>
                      </a:r>
                      <a:r>
                        <a:rPr lang="ru-RU" sz="1200" baseline="0" noProof="0" dirty="0">
                          <a:solidFill>
                            <a:schemeClr val="tx1"/>
                          </a:solidFill>
                        </a:rPr>
                        <a:t> мед»</a:t>
                      </a:r>
                      <a:endParaRPr lang="ru-RU" sz="120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95186" marR="95186" marT="47593" marB="47593"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 noProof="0" dirty="0">
                          <a:solidFill>
                            <a:schemeClr val="tx1"/>
                          </a:solidFill>
                        </a:rPr>
                        <a:t>5,0</a:t>
                      </a:r>
                    </a:p>
                  </a:txBody>
                  <a:tcPr marL="95186" marR="95186" marT="47593" marB="47593"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 noProof="0" dirty="0">
                          <a:solidFill>
                            <a:schemeClr val="tx1"/>
                          </a:solidFill>
                        </a:rPr>
                        <a:t>Грант </a:t>
                      </a:r>
                      <a:r>
                        <a:rPr lang="ru-RU" sz="1200" noProof="0" dirty="0" err="1">
                          <a:solidFill>
                            <a:schemeClr val="tx1"/>
                          </a:solidFill>
                        </a:rPr>
                        <a:t>агростартап</a:t>
                      </a:r>
                      <a:endParaRPr lang="ru-RU" sz="120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95186" marR="95186" marT="47593" marB="47593" anchor="ctr"/>
                </a:tc>
                <a:extLst>
                  <a:ext uri="{0D108BD9-81ED-4DB2-BD59-A6C34878D82A}">
                    <a16:rowId xmlns:a16="http://schemas.microsoft.com/office/drawing/2014/main" val="3067565132"/>
                  </a:ext>
                </a:extLst>
              </a:tr>
              <a:tr h="331071">
                <a:tc>
                  <a:txBody>
                    <a:bodyPr/>
                    <a:lstStyle/>
                    <a:p>
                      <a:pPr algn="ctr" rtl="0"/>
                      <a:r>
                        <a:rPr lang="ru-RU" sz="1200" noProof="0" dirty="0">
                          <a:solidFill>
                            <a:schemeClr val="tx1"/>
                          </a:solidFill>
                        </a:rPr>
                        <a:t>Строительство</a:t>
                      </a:r>
                      <a:r>
                        <a:rPr lang="ru-RU" sz="1200" baseline="0" noProof="0" dirty="0">
                          <a:solidFill>
                            <a:schemeClr val="tx1"/>
                          </a:solidFill>
                        </a:rPr>
                        <a:t> круглогодичной базы отдыха </a:t>
                      </a:r>
                      <a:endParaRPr lang="ru-RU" sz="120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ООО «</a:t>
                      </a:r>
                      <a:r>
                        <a:rPr lang="ru-RU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Артлес</a:t>
                      </a: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ООО «</a:t>
                      </a:r>
                      <a:r>
                        <a:rPr lang="ru-RU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АлеонТрейд</a:t>
                      </a: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</a:p>
                    <a:p>
                      <a:pPr algn="ctr" rtl="0"/>
                      <a:endParaRPr lang="ru-RU" sz="120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95186" marR="95186" marT="47593" marB="47593"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 noProof="0" dirty="0">
                          <a:solidFill>
                            <a:schemeClr val="tx1"/>
                          </a:solidFill>
                        </a:rPr>
                        <a:t>32,0</a:t>
                      </a:r>
                    </a:p>
                  </a:txBody>
                  <a:tcPr marL="95186" marR="95186" marT="47593" marB="47593"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 noProof="0" dirty="0">
                          <a:solidFill>
                            <a:schemeClr val="tx1"/>
                          </a:solidFill>
                        </a:rPr>
                        <a:t>Заемные средства</a:t>
                      </a:r>
                    </a:p>
                  </a:txBody>
                  <a:tcPr marL="95186" marR="95186" marT="47593" marB="47593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" name="Дата 1">
            <a:extLst>
              <a:ext uri="{FF2B5EF4-FFF2-40B4-BE49-F238E27FC236}">
                <a16:creationId xmlns:a16="http://schemas.microsoft.com/office/drawing/2014/main" id="{402600B4-5BE8-447C-8531-6CD75CB45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/>
              <a:t>2024г.</a:t>
            </a:r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17076FA-2B16-4A6F-9631-8D175CE788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/>
              <a:t>Инвестиционный профиль</a:t>
            </a:r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088B044-C125-4F21-B6E1-ECBEB9762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ru-RU" smtClean="0"/>
              <a:pPr rtl="0"/>
              <a:t>10</a:t>
            </a:fld>
            <a:endParaRPr lang="ru-RU" dirty="0"/>
          </a:p>
        </p:txBody>
      </p:sp>
      <p:sp>
        <p:nvSpPr>
          <p:cNvPr id="75" name="Текст 74">
            <a:extLst>
              <a:ext uri="{FF2B5EF4-FFF2-40B4-BE49-F238E27FC236}">
                <a16:creationId xmlns:a16="http://schemas.microsoft.com/office/drawing/2014/main" id="{5425916A-A2C0-45C3-9A48-E48DEB97F63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838200" y="1337411"/>
            <a:ext cx="7108825" cy="733425"/>
          </a:xfrm>
        </p:spPr>
        <p:txBody>
          <a:bodyPr rtlCol="0">
            <a:normAutofit/>
          </a:bodyPr>
          <a:lstStyle/>
          <a:p>
            <a:pPr marL="0" indent="0" rtl="0">
              <a:spcBef>
                <a:spcPts val="0"/>
              </a:spcBef>
              <a:buNone/>
            </a:pPr>
            <a:r>
              <a:rPr lang="ru-RU" sz="2000" dirty="0"/>
              <a:t>(по результатам интервью с ключевыми компаниями)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8A34139-48AF-4C7B-932E-B0ECB63BA5F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7736" y="-15023"/>
            <a:ext cx="2186940" cy="1388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8624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971188AF-1B8F-40DD-90B1-DC0F52BA4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365125"/>
            <a:ext cx="10515600" cy="1325563"/>
          </a:xfrm>
        </p:spPr>
        <p:txBody>
          <a:bodyPr lIns="0" rtlCol="0"/>
          <a:lstStyle/>
          <a:p>
            <a:pPr algn="l" rtl="0"/>
            <a:r>
              <a:rPr lang="ru-RU" dirty="0"/>
              <a:t>ПЕРСПЕКТИВЫ действующего бизнеса</a:t>
            </a:r>
          </a:p>
        </p:txBody>
      </p:sp>
      <p:graphicFrame>
        <p:nvGraphicFramePr>
          <p:cNvPr id="53" name="Таблица 50">
            <a:extLst>
              <a:ext uri="{FF2B5EF4-FFF2-40B4-BE49-F238E27FC236}">
                <a16:creationId xmlns:a16="http://schemas.microsoft.com/office/drawing/2014/main" id="{7EB17215-3702-4854-86F9-086DB8BCA17E}"/>
              </a:ext>
            </a:extLst>
          </p:cNvPr>
          <p:cNvGraphicFramePr>
            <a:graphicFrameLocks noGrp="1"/>
          </p:cNvGraphicFramePr>
          <p:nvPr>
            <p:ph type="dgm" sz="quarter" idx="15"/>
            <p:extLst>
              <p:ext uri="{D42A27DB-BD31-4B8C-83A1-F6EECF244321}">
                <p14:modId xmlns:p14="http://schemas.microsoft.com/office/powerpoint/2010/main" val="736620372"/>
              </p:ext>
            </p:extLst>
          </p:nvPr>
        </p:nvGraphicFramePr>
        <p:xfrm>
          <a:off x="838200" y="2138363"/>
          <a:ext cx="10515599" cy="236943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605471">
                  <a:extLst>
                    <a:ext uri="{9D8B030D-6E8A-4147-A177-3AD203B41FA5}">
                      <a16:colId xmlns:a16="http://schemas.microsoft.com/office/drawing/2014/main" val="544038161"/>
                    </a:ext>
                  </a:extLst>
                </a:gridCol>
                <a:gridCol w="1775750">
                  <a:extLst>
                    <a:ext uri="{9D8B030D-6E8A-4147-A177-3AD203B41FA5}">
                      <a16:colId xmlns:a16="http://schemas.microsoft.com/office/drawing/2014/main" val="2284043154"/>
                    </a:ext>
                  </a:extLst>
                </a:gridCol>
                <a:gridCol w="1742779">
                  <a:extLst>
                    <a:ext uri="{9D8B030D-6E8A-4147-A177-3AD203B41FA5}">
                      <a16:colId xmlns:a16="http://schemas.microsoft.com/office/drawing/2014/main" val="2987712514"/>
                    </a:ext>
                  </a:extLst>
                </a:gridCol>
                <a:gridCol w="2391599">
                  <a:extLst>
                    <a:ext uri="{9D8B030D-6E8A-4147-A177-3AD203B41FA5}">
                      <a16:colId xmlns:a16="http://schemas.microsoft.com/office/drawing/2014/main" val="1501380911"/>
                    </a:ext>
                  </a:extLst>
                </a:gridCol>
              </a:tblGrid>
              <a:tr h="159576">
                <a:tc gridSpan="4">
                  <a:txBody>
                    <a:bodyPr/>
                    <a:lstStyle/>
                    <a:p>
                      <a:pPr algn="l" rtl="0"/>
                      <a:r>
                        <a:rPr lang="ru-RU" sz="1400" b="0" cap="all" spc="150" noProof="0" dirty="0">
                          <a:solidFill>
                            <a:schemeClr val="bg1"/>
                          </a:solidFill>
                        </a:rPr>
                        <a:t>Структура экономики</a:t>
                      </a:r>
                    </a:p>
                    <a:p>
                      <a:pPr algn="l" rtl="0"/>
                      <a:r>
                        <a:rPr lang="ru-RU" sz="1400" b="0" cap="all" spc="150" noProof="0" dirty="0">
                          <a:solidFill>
                            <a:schemeClr val="bg1"/>
                          </a:solidFill>
                        </a:rPr>
                        <a:t>по видам экономической деятельности, %</a:t>
                      </a:r>
                      <a:endParaRPr lang="ru-RU" sz="1400" b="0" cap="all" spc="15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rtl="0"/>
                      <a:endParaRPr lang="ru-RU" sz="1400" b="0" cap="all" spc="150" baseline="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0"/>
                      <a:endParaRPr lang="ru-RU" sz="1400" b="0" cap="all" spc="150" baseline="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rtl="0"/>
                      <a:endParaRPr lang="ru-RU" sz="1400" b="0" cap="all" spc="15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3065677"/>
                  </a:ext>
                </a:extLst>
              </a:tr>
              <a:tr h="140802">
                <a:tc>
                  <a:txBody>
                    <a:bodyPr/>
                    <a:lstStyle/>
                    <a:p>
                      <a:pPr algn="ctr" rtl="0"/>
                      <a:r>
                        <a:rPr lang="ru-RU" sz="1200" noProof="0" dirty="0">
                          <a:solidFill>
                            <a:schemeClr val="tx1"/>
                          </a:solidFill>
                        </a:rPr>
                        <a:t>Основные виды экономической деятельности</a:t>
                      </a:r>
                      <a:endParaRPr lang="ru-RU" sz="12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 kern="1200" noProof="0" dirty="0">
                          <a:solidFill>
                            <a:schemeClr val="tx1"/>
                          </a:solidFill>
                        </a:rPr>
                        <a:t>Настоящее время, доля</a:t>
                      </a:r>
                      <a:endParaRPr lang="ru-RU" sz="1200" kern="12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186" marR="95186" marT="47593" marB="47593"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 kern="1200" noProof="0" dirty="0">
                          <a:solidFill>
                            <a:schemeClr val="tx1"/>
                          </a:solidFill>
                        </a:rPr>
                        <a:t>Перспектива,</a:t>
                      </a:r>
                    </a:p>
                    <a:p>
                      <a:pPr algn="ctr" rtl="0"/>
                      <a:r>
                        <a:rPr lang="ru-RU" sz="1200" kern="1200" noProof="0" dirty="0">
                          <a:solidFill>
                            <a:schemeClr val="tx1"/>
                          </a:solidFill>
                        </a:rPr>
                        <a:t>доля</a:t>
                      </a:r>
                      <a:endParaRPr lang="ru-RU" sz="1200" kern="12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186" marR="95186" marT="47593" marB="47593"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 kern="1200" noProof="0" dirty="0">
                          <a:solidFill>
                            <a:schemeClr val="tx1"/>
                          </a:solidFill>
                        </a:rPr>
                        <a:t>Ожидание изменения ассортимента</a:t>
                      </a:r>
                      <a:endParaRPr lang="ru-RU" sz="1200" kern="12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186" marR="95186" marT="47593" marB="47593" anchor="ctr"/>
                </a:tc>
                <a:extLst>
                  <a:ext uri="{0D108BD9-81ED-4DB2-BD59-A6C34878D82A}">
                    <a16:rowId xmlns:a16="http://schemas.microsoft.com/office/drawing/2014/main" val="19191375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/>
                      <a:r>
                        <a:rPr lang="ru-RU" sz="1200" noProof="0" dirty="0">
                          <a:solidFill>
                            <a:schemeClr val="tx1"/>
                          </a:solidFill>
                        </a:rPr>
                        <a:t>Розничная торговля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 noProof="0" dirty="0">
                          <a:solidFill>
                            <a:schemeClr val="tx1"/>
                          </a:solidFill>
                        </a:rPr>
                        <a:t>23,8</a:t>
                      </a:r>
                    </a:p>
                  </a:txBody>
                  <a:tcPr marL="95186" marR="95186" marT="47593" marB="47593"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 noProof="0" dirty="0">
                          <a:solidFill>
                            <a:schemeClr val="tx1"/>
                          </a:solidFill>
                        </a:rPr>
                        <a:t>60,2</a:t>
                      </a:r>
                    </a:p>
                  </a:txBody>
                  <a:tcPr marL="95186" marR="95186" marT="47593" marB="47593" anchor="ctr"/>
                </a:tc>
                <a:tc>
                  <a:txBody>
                    <a:bodyPr/>
                    <a:lstStyle/>
                    <a:p>
                      <a:pPr algn="ctr" rtl="0"/>
                      <a:endParaRPr lang="ru-RU" sz="120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95186" marR="95186" marT="47593" marB="47593" anchor="ctr"/>
                </a:tc>
                <a:extLst>
                  <a:ext uri="{0D108BD9-81ED-4DB2-BD59-A6C34878D82A}">
                    <a16:rowId xmlns:a16="http://schemas.microsoft.com/office/drawing/2014/main" val="324579659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/>
                      <a:r>
                        <a:rPr lang="ru-RU" sz="1200" noProof="0" dirty="0">
                          <a:solidFill>
                            <a:schemeClr val="tx1"/>
                          </a:solidFill>
                        </a:rPr>
                        <a:t>Сельское и лесное</a:t>
                      </a:r>
                      <a:r>
                        <a:rPr lang="ru-RU" sz="1200" baseline="0" noProof="0" dirty="0">
                          <a:solidFill>
                            <a:schemeClr val="tx1"/>
                          </a:solidFill>
                        </a:rPr>
                        <a:t> хозяйство</a:t>
                      </a:r>
                      <a:endParaRPr lang="ru-RU" sz="120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 noProof="0" dirty="0">
                          <a:solidFill>
                            <a:schemeClr val="tx1"/>
                          </a:solidFill>
                        </a:rPr>
                        <a:t>39,3</a:t>
                      </a:r>
                    </a:p>
                  </a:txBody>
                  <a:tcPr marL="95186" marR="95186" marT="47593" marB="47593"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 noProof="0" dirty="0">
                          <a:solidFill>
                            <a:schemeClr val="tx1"/>
                          </a:solidFill>
                        </a:rPr>
                        <a:t>23,7</a:t>
                      </a:r>
                    </a:p>
                  </a:txBody>
                  <a:tcPr marL="95186" marR="95186" marT="47593" marB="47593" anchor="ctr"/>
                </a:tc>
                <a:tc>
                  <a:txBody>
                    <a:bodyPr/>
                    <a:lstStyle/>
                    <a:p>
                      <a:pPr algn="ctr" rtl="0"/>
                      <a:endParaRPr lang="ru-RU" sz="120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95186" marR="95186" marT="47593" marB="47593" anchor="ctr"/>
                </a:tc>
                <a:extLst>
                  <a:ext uri="{0D108BD9-81ED-4DB2-BD59-A6C34878D82A}">
                    <a16:rowId xmlns:a16="http://schemas.microsoft.com/office/drawing/2014/main" val="12681777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/>
                      <a:r>
                        <a:rPr lang="ru-RU" sz="1200" noProof="0" dirty="0">
                          <a:solidFill>
                            <a:schemeClr val="tx1"/>
                          </a:solidFill>
                        </a:rPr>
                        <a:t>Промышленность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 noProof="0" dirty="0">
                          <a:solidFill>
                            <a:schemeClr val="tx1"/>
                          </a:solidFill>
                        </a:rPr>
                        <a:t>29,3</a:t>
                      </a:r>
                    </a:p>
                  </a:txBody>
                  <a:tcPr marL="95186" marR="95186" marT="47593" marB="47593"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 noProof="0" dirty="0">
                          <a:solidFill>
                            <a:schemeClr val="tx1"/>
                          </a:solidFill>
                        </a:rPr>
                        <a:t>13,8</a:t>
                      </a:r>
                    </a:p>
                  </a:txBody>
                  <a:tcPr marL="95186" marR="95186" marT="47593" marB="47593" anchor="ctr"/>
                </a:tc>
                <a:tc>
                  <a:txBody>
                    <a:bodyPr/>
                    <a:lstStyle/>
                    <a:p>
                      <a:pPr algn="ctr" rtl="0"/>
                      <a:endParaRPr lang="ru-RU" sz="120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95186" marR="95186" marT="47593" marB="47593" anchor="ctr"/>
                </a:tc>
                <a:extLst>
                  <a:ext uri="{0D108BD9-81ED-4DB2-BD59-A6C34878D82A}">
                    <a16:rowId xmlns:a16="http://schemas.microsoft.com/office/drawing/2014/main" val="30675651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/>
                      <a:r>
                        <a:rPr lang="ru-RU" sz="1200" noProof="0" dirty="0">
                          <a:solidFill>
                            <a:schemeClr val="tx1"/>
                          </a:solidFill>
                        </a:rPr>
                        <a:t>Платные услуги населению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 noProof="0" dirty="0">
                          <a:solidFill>
                            <a:schemeClr val="tx1"/>
                          </a:solidFill>
                        </a:rPr>
                        <a:t>7,5</a:t>
                      </a:r>
                    </a:p>
                  </a:txBody>
                  <a:tcPr marL="95186" marR="95186" marT="47593" marB="47593"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200" noProof="0" dirty="0">
                          <a:solidFill>
                            <a:schemeClr val="tx1"/>
                          </a:solidFill>
                        </a:rPr>
                        <a:t>3,9</a:t>
                      </a:r>
                    </a:p>
                  </a:txBody>
                  <a:tcPr marL="95186" marR="95186" marT="47593" marB="47593" anchor="ctr"/>
                </a:tc>
                <a:tc>
                  <a:txBody>
                    <a:bodyPr/>
                    <a:lstStyle/>
                    <a:p>
                      <a:pPr algn="ctr" rtl="0"/>
                      <a:endParaRPr lang="ru-RU" sz="120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95186" marR="95186" marT="47593" marB="47593" anchor="ctr"/>
                </a:tc>
                <a:extLst>
                  <a:ext uri="{0D108BD9-81ED-4DB2-BD59-A6C34878D82A}">
                    <a16:rowId xmlns:a16="http://schemas.microsoft.com/office/drawing/2014/main" val="410774248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/>
                      <a:r>
                        <a:rPr lang="ru-RU" sz="1200" noProof="0" dirty="0">
                          <a:solidFill>
                            <a:schemeClr val="tx1"/>
                          </a:solidFill>
                        </a:rPr>
                        <a:t>Итого (не менее 80% экономики МО)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endParaRPr lang="ru-RU" sz="120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95186" marR="95186" marT="47593" marB="47593" anchor="ctr"/>
                </a:tc>
                <a:tc>
                  <a:txBody>
                    <a:bodyPr/>
                    <a:lstStyle/>
                    <a:p>
                      <a:pPr algn="ctr" rtl="0"/>
                      <a:endParaRPr lang="ru-RU" sz="120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95186" marR="95186" marT="47593" marB="47593" anchor="ctr"/>
                </a:tc>
                <a:tc>
                  <a:txBody>
                    <a:bodyPr/>
                    <a:lstStyle/>
                    <a:p>
                      <a:pPr algn="ctr" rtl="0"/>
                      <a:endParaRPr lang="ru-RU" sz="120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95186" marR="95186" marT="47593" marB="47593" anchor="ctr"/>
                </a:tc>
                <a:extLst>
                  <a:ext uri="{0D108BD9-81ED-4DB2-BD59-A6C34878D82A}">
                    <a16:rowId xmlns:a16="http://schemas.microsoft.com/office/drawing/2014/main" val="145123171"/>
                  </a:ext>
                </a:extLst>
              </a:tr>
            </a:tbl>
          </a:graphicData>
        </a:graphic>
      </p:graphicFrame>
      <p:sp>
        <p:nvSpPr>
          <p:cNvPr id="2" name="Дата 1">
            <a:extLst>
              <a:ext uri="{FF2B5EF4-FFF2-40B4-BE49-F238E27FC236}">
                <a16:creationId xmlns:a16="http://schemas.microsoft.com/office/drawing/2014/main" id="{402600B4-5BE8-447C-8531-6CD75CB45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/>
              <a:t>2024г.</a:t>
            </a:r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17076FA-2B16-4A6F-9631-8D175CE788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/>
              <a:t>Инвестиционный профиль</a:t>
            </a:r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088B044-C125-4F21-B6E1-ECBEB9762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ru-RU" smtClean="0"/>
              <a:pPr rtl="0"/>
              <a:t>11</a:t>
            </a:fld>
            <a:endParaRPr lang="ru-RU" dirty="0"/>
          </a:p>
        </p:txBody>
      </p:sp>
      <p:sp>
        <p:nvSpPr>
          <p:cNvPr id="75" name="Текст 74">
            <a:extLst>
              <a:ext uri="{FF2B5EF4-FFF2-40B4-BE49-F238E27FC236}">
                <a16:creationId xmlns:a16="http://schemas.microsoft.com/office/drawing/2014/main" id="{5425916A-A2C0-45C3-9A48-E48DEB97F63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838200" y="1337411"/>
            <a:ext cx="7108825" cy="733425"/>
          </a:xfrm>
        </p:spPr>
        <p:txBody>
          <a:bodyPr rtlCol="0">
            <a:normAutofit fontScale="70000" lnSpcReduction="20000"/>
          </a:bodyPr>
          <a:lstStyle/>
          <a:p>
            <a:pPr marL="0" indent="0" rtl="0">
              <a:spcBef>
                <a:spcPts val="0"/>
              </a:spcBef>
              <a:buNone/>
            </a:pPr>
            <a:r>
              <a:rPr lang="ru-RU" dirty="0"/>
              <a:t>Ожидаемые изменения структуры экономики</a:t>
            </a:r>
          </a:p>
          <a:p>
            <a:pPr marL="0" indent="0" rtl="0">
              <a:spcBef>
                <a:spcPts val="0"/>
              </a:spcBef>
              <a:buNone/>
            </a:pPr>
            <a:r>
              <a:rPr lang="ru-RU" dirty="0"/>
              <a:t>(по результатам интервью с ключевыми компаниями)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8A34139-48AF-4C7B-932E-B0ECB63BA5F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7736" y="-15023"/>
            <a:ext cx="2186940" cy="1388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9350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605AF1-623C-4E09-AB5D-8DD057148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3309" y="350339"/>
            <a:ext cx="5431971" cy="846301"/>
          </a:xfrm>
        </p:spPr>
        <p:txBody>
          <a:bodyPr rtlCol="0">
            <a:normAutofit/>
          </a:bodyPr>
          <a:lstStyle/>
          <a:p>
            <a:pPr rtl="0"/>
            <a:r>
              <a:rPr lang="ru-RU" dirty="0"/>
              <a:t>Ключевая точка роста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FDC0E0A-2715-4BF9-8659-0ED8629BA24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ru-RU"/>
              <a:t>2024г.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0E75224-81EB-4CDA-BBBE-44B4B2F3C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r>
              <a:rPr lang="ru-RU"/>
              <a:t>Инвестиционный профиль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A32F697-D1D4-4B0A-B960-D1869BF86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ru-RU" smtClean="0"/>
              <a:pPr rtl="0"/>
              <a:t>12</a:t>
            </a:fld>
            <a:endParaRPr lang="ru-RU"/>
          </a:p>
        </p:txBody>
      </p:sp>
      <p:graphicFrame>
        <p:nvGraphicFramePr>
          <p:cNvPr id="21" name="Схема 20">
            <a:extLst>
              <a:ext uri="{FF2B5EF4-FFF2-40B4-BE49-F238E27FC236}">
                <a16:creationId xmlns:a16="http://schemas.microsoft.com/office/drawing/2014/main" id="{C69A476F-0DB3-467B-84D8-9881BD5C076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86404018"/>
              </p:ext>
            </p:extLst>
          </p:nvPr>
        </p:nvGraphicFramePr>
        <p:xfrm>
          <a:off x="3335482" y="806249"/>
          <a:ext cx="8499763" cy="59152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8A34139-48AF-4C7B-932E-B0ECB63BA5F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696" y="0"/>
            <a:ext cx="2186940" cy="1388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1061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5C0770-A36E-4500-AA2E-F3DE8416AD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rtlCol="0"/>
          <a:lstStyle/>
          <a:p>
            <a:pPr rtl="0"/>
            <a:r>
              <a:rPr lang="ru-RU" dirty="0"/>
              <a:t>Основные инвестиционные ниши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B97FAAF-FD5C-4EDE-A2D8-14826645348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956486" y="1458331"/>
            <a:ext cx="3127042" cy="492025"/>
          </a:xfrm>
        </p:spPr>
        <p:txBody>
          <a:bodyPr rtlCol="0">
            <a:normAutofit fontScale="77500" lnSpcReduction="20000"/>
          </a:bodyPr>
          <a:lstStyle/>
          <a:p>
            <a:pPr algn="r" rtl="0"/>
            <a:r>
              <a:rPr lang="ru-RU" dirty="0"/>
              <a:t>Ниша 3</a:t>
            </a:r>
          </a:p>
          <a:p>
            <a:pPr algn="r" rtl="0"/>
            <a:r>
              <a:rPr lang="ru-RU" dirty="0"/>
              <a:t>Сельское хозяйство</a:t>
            </a:r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id="{E8BD1918-91E9-45FF-B758-93DAFA9EAFE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047010" y="1278082"/>
            <a:ext cx="3375406" cy="808142"/>
          </a:xfrm>
        </p:spPr>
        <p:txBody>
          <a:bodyPr rtlCol="0"/>
          <a:lstStyle/>
          <a:p>
            <a:pPr algn="l" rtl="0"/>
            <a:r>
              <a:rPr lang="ru-RU" dirty="0"/>
              <a:t>Ниша 1</a:t>
            </a:r>
          </a:p>
          <a:p>
            <a:pPr algn="l" rtl="0"/>
            <a:r>
              <a:rPr lang="ru-RU" dirty="0"/>
              <a:t>Промышленное производство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E9C0C8B1-2DBC-40B1-BBA7-7B3D396478A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489639" y="3774841"/>
            <a:ext cx="2492561" cy="492025"/>
          </a:xfrm>
        </p:spPr>
        <p:txBody>
          <a:bodyPr rtlCol="0">
            <a:normAutofit fontScale="77500" lnSpcReduction="20000"/>
          </a:bodyPr>
          <a:lstStyle/>
          <a:p>
            <a:pPr algn="r" rtl="0"/>
            <a:r>
              <a:rPr lang="ru-RU" dirty="0"/>
              <a:t>Ниша 4</a:t>
            </a:r>
          </a:p>
          <a:p>
            <a:pPr algn="r" rtl="0"/>
            <a:r>
              <a:rPr lang="ru-RU" dirty="0"/>
              <a:t>Туризм 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7F0BD43D-EBFD-48E7-A1D3-EB9228D4C58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218487" y="3997313"/>
            <a:ext cx="2725826" cy="492025"/>
          </a:xfrm>
        </p:spPr>
        <p:txBody>
          <a:bodyPr rtlCol="0">
            <a:noAutofit/>
          </a:bodyPr>
          <a:lstStyle/>
          <a:p>
            <a:pPr algn="l" rtl="0"/>
            <a:r>
              <a:rPr lang="ru-RU" dirty="0"/>
              <a:t>Ниша 2 </a:t>
            </a:r>
          </a:p>
          <a:p>
            <a:pPr algn="l" rtl="0"/>
            <a:r>
              <a:rPr lang="ru-RU" dirty="0"/>
              <a:t>Использование полезных ископаемых</a:t>
            </a:r>
          </a:p>
        </p:txBody>
      </p:sp>
      <p:sp>
        <p:nvSpPr>
          <p:cNvPr id="42" name="Дата 41">
            <a:extLst>
              <a:ext uri="{FF2B5EF4-FFF2-40B4-BE49-F238E27FC236}">
                <a16:creationId xmlns:a16="http://schemas.microsoft.com/office/drawing/2014/main" id="{8ADD2DBD-D314-47B1-BD25-DAF6D4437F7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ru-RU"/>
              <a:t>2024г.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CC7E0A4-FE8E-4F7B-8370-1FA3484B6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r>
              <a:rPr lang="ru-RU"/>
              <a:t>Инвестиционный профиль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CE495FC-7E0A-4342-A40D-3B65DCA78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19B51A1E-902D-48AF-9020-955120F399B6}" type="slidenum">
              <a:rPr lang="ru-RU" smtClean="0"/>
              <a:pPr rtl="0"/>
              <a:t>13</a:t>
            </a:fld>
            <a:endParaRPr lang="ru-RU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E9B20F9-D42D-4484-861A-E65A9C8478AF}"/>
              </a:ext>
            </a:extLst>
          </p:cNvPr>
          <p:cNvSpPr txBox="1"/>
          <p:nvPr/>
        </p:nvSpPr>
        <p:spPr>
          <a:xfrm>
            <a:off x="838200" y="1996751"/>
            <a:ext cx="517071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/>
              <a:t>Описание</a:t>
            </a:r>
            <a:r>
              <a:rPr lang="ru-RU" sz="1400" dirty="0"/>
              <a:t>: создание промышленного производство переработке меда</a:t>
            </a:r>
          </a:p>
          <a:p>
            <a:endParaRPr lang="ru-RU" sz="1400" dirty="0"/>
          </a:p>
          <a:p>
            <a:endParaRPr lang="ru-RU" sz="1400" dirty="0"/>
          </a:p>
          <a:p>
            <a:r>
              <a:rPr lang="ru-RU" sz="1400" b="1" dirty="0"/>
              <a:t>Возможные направления и участники интеграции</a:t>
            </a:r>
            <a:r>
              <a:rPr lang="ru-RU" sz="1400" dirty="0"/>
              <a:t>: межрегиональная интеграция, выход на международный рынок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F4111DC-7B77-4B3A-A743-44A51AA079A3}"/>
              </a:ext>
            </a:extLst>
          </p:cNvPr>
          <p:cNvSpPr txBox="1"/>
          <p:nvPr/>
        </p:nvSpPr>
        <p:spPr>
          <a:xfrm>
            <a:off x="6244229" y="2318422"/>
            <a:ext cx="517071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/>
              <a:t>Описание: </a:t>
            </a:r>
            <a:r>
              <a:rPr lang="ru-RU" sz="1400" dirty="0"/>
              <a:t>Выращивание и переработка масличных культур, кукурузы, риса</a:t>
            </a:r>
          </a:p>
          <a:p>
            <a:endParaRPr lang="ru-RU" sz="1400" dirty="0"/>
          </a:p>
          <a:p>
            <a:r>
              <a:rPr lang="ru-RU" sz="1400" b="1" dirty="0"/>
              <a:t>Возможные направления и участники интеграции:</a:t>
            </a:r>
          </a:p>
          <a:p>
            <a:r>
              <a:rPr lang="ru-RU" sz="1400" dirty="0"/>
              <a:t>Межмуниципальная интеграция, выход на региональный и внешний рынок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4279410-DCD4-43CD-AF71-41F3A685C42B}"/>
              </a:ext>
            </a:extLst>
          </p:cNvPr>
          <p:cNvSpPr txBox="1"/>
          <p:nvPr/>
        </p:nvSpPr>
        <p:spPr>
          <a:xfrm>
            <a:off x="838200" y="4732566"/>
            <a:ext cx="517071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err="1"/>
              <a:t>Описание</a:t>
            </a:r>
            <a:r>
              <a:rPr lang="ru-RU" sz="1400" dirty="0" err="1"/>
              <a:t>:Создание</a:t>
            </a:r>
            <a:r>
              <a:rPr lang="ru-RU" sz="1400" dirty="0"/>
              <a:t> </a:t>
            </a:r>
            <a:r>
              <a:rPr lang="ru-RU" sz="1400" dirty="0">
                <a:solidFill>
                  <a:schemeClr val="dk1"/>
                </a:solidFill>
              </a:rPr>
              <a:t> крупного промышленного кластера </a:t>
            </a:r>
            <a:r>
              <a:rPr lang="ru-RU" sz="1400" dirty="0" err="1">
                <a:solidFill>
                  <a:schemeClr val="dk1"/>
                </a:solidFill>
              </a:rPr>
              <a:t>кластера</a:t>
            </a:r>
            <a:r>
              <a:rPr lang="ru-RU" sz="1400" dirty="0">
                <a:solidFill>
                  <a:schemeClr val="dk1"/>
                </a:solidFill>
              </a:rPr>
              <a:t> в сфере добычи, переработке базальта.</a:t>
            </a:r>
          </a:p>
          <a:p>
            <a:r>
              <a:rPr lang="ru-RU" sz="1400" dirty="0">
                <a:solidFill>
                  <a:schemeClr val="dk1"/>
                </a:solidFill>
              </a:rPr>
              <a:t>Производство листового многофункционального архитектурно-строительного стекла</a:t>
            </a:r>
            <a:endParaRPr lang="ru-RU" sz="1400" dirty="0"/>
          </a:p>
          <a:p>
            <a:r>
              <a:rPr lang="ru-RU" sz="1400" b="1" dirty="0"/>
              <a:t>Возможные направления и участники интеграции</a:t>
            </a:r>
            <a:r>
              <a:rPr lang="ru-RU" sz="1400" dirty="0"/>
              <a:t>: межмуниципальная интеграция, выход на всероссийский  и международный рынок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7F9EF8B-9CCA-4537-AEF6-E7C8DF854A6B}"/>
              </a:ext>
            </a:extLst>
          </p:cNvPr>
          <p:cNvSpPr txBox="1"/>
          <p:nvPr/>
        </p:nvSpPr>
        <p:spPr>
          <a:xfrm>
            <a:off x="6262175" y="4709517"/>
            <a:ext cx="517071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/>
              <a:t>Описание</a:t>
            </a:r>
            <a:r>
              <a:rPr lang="ru-RU" sz="1400" dirty="0"/>
              <a:t>: создание   объектов </a:t>
            </a:r>
            <a:r>
              <a:rPr lang="ru-RU" sz="1400" dirty="0" err="1"/>
              <a:t>агротуризма</a:t>
            </a:r>
            <a:r>
              <a:rPr lang="ru-RU" sz="1400" dirty="0"/>
              <a:t>  и круглогодичной базы отдыха с элементами горнолыжного  направления </a:t>
            </a:r>
          </a:p>
          <a:p>
            <a:r>
              <a:rPr lang="ru-RU" sz="1400" b="1" dirty="0"/>
              <a:t>Возможные направления и участники интеграции</a:t>
            </a:r>
            <a:r>
              <a:rPr lang="ru-RU" sz="1400" dirty="0"/>
              <a:t>: межмуниципальная интеграция, выход на региональный и внешний рынок</a:t>
            </a:r>
          </a:p>
          <a:p>
            <a:endParaRPr lang="ru-RU" sz="14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8A34139-48AF-4C7B-932E-B0ECB63BA5F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7736" y="-15023"/>
            <a:ext cx="2186940" cy="1388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5058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>
            <a:extLst>
              <a:ext uri="{FF2B5EF4-FFF2-40B4-BE49-F238E27FC236}">
                <a16:creationId xmlns:a16="http://schemas.microsoft.com/office/drawing/2014/main" id="{C597E03E-CBF8-45D8-92C0-8713BB71D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noProof="0"/>
              <a:t>2024г.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EB0A8AD-DDA1-4C9C-83ED-C13B21196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Инвестиционный профиль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34BB97A-0EF3-43FB-A354-4370DB261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ru-RU" noProof="0" smtClean="0"/>
              <a:pPr rtl="0"/>
              <a:t>14</a:t>
            </a:fld>
            <a:endParaRPr lang="ru-RU" noProof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B49CE14F-E016-4145-9995-63427813E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021" y="163355"/>
            <a:ext cx="10515600" cy="566488"/>
          </a:xfrm>
        </p:spPr>
        <p:txBody>
          <a:bodyPr rtlCol="0">
            <a:normAutofit/>
          </a:bodyPr>
          <a:lstStyle/>
          <a:p>
            <a:pPr algn="l" rtl="0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Свободные инвестиционные площадки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DA5ED12-33EA-4BFF-A4A4-922A59209A6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7736" y="-15023"/>
            <a:ext cx="2186940" cy="1388658"/>
          </a:xfrm>
          <a:prstGeom prst="rect">
            <a:avLst/>
          </a:prstGeom>
        </p:spPr>
      </p:pic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377512AC-E511-42B1-BFF3-3B58477E0A6C}"/>
              </a:ext>
            </a:extLst>
          </p:cNvPr>
          <p:cNvSpPr/>
          <p:nvPr/>
        </p:nvSpPr>
        <p:spPr>
          <a:xfrm>
            <a:off x="3718093" y="724830"/>
            <a:ext cx="5543351" cy="240066"/>
          </a:xfrm>
          <a:prstGeom prst="roundRect">
            <a:avLst/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just"/>
            <a:r>
              <a:rPr lang="ru-RU" sz="14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Земельный участок для ведения рыбоводства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EF4F737-2225-0CF9-F0FC-F037E07673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746" y="729843"/>
            <a:ext cx="3054132" cy="2511770"/>
          </a:xfrm>
          <a:prstGeom prst="rect">
            <a:avLst/>
          </a:prstGeom>
        </p:spPr>
      </p:pic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B2A71089-4F44-1E62-214B-37A6DF91DA49}"/>
              </a:ext>
            </a:extLst>
          </p:cNvPr>
          <p:cNvSpPr/>
          <p:nvPr/>
        </p:nvSpPr>
        <p:spPr>
          <a:xfrm>
            <a:off x="3718093" y="1006255"/>
            <a:ext cx="8177496" cy="837595"/>
          </a:xfrm>
          <a:prstGeom prst="roundRect">
            <a:avLst/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just"/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кадастровый номер:21:01:020501:1488</a:t>
            </a:r>
          </a:p>
          <a:p>
            <a:pPr algn="just"/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Адрес участка/ориентира: Приморский край, Анучинский район,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с.Таежка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ул.Ветеранов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22(примерно в 1900 метров от ориентира по направлению на юг)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6E771C00-6DC8-94BB-B263-3FD93FEDD0CA}"/>
              </a:ext>
            </a:extLst>
          </p:cNvPr>
          <p:cNvSpPr/>
          <p:nvPr/>
        </p:nvSpPr>
        <p:spPr>
          <a:xfrm>
            <a:off x="3718093" y="1843850"/>
            <a:ext cx="8236583" cy="1661184"/>
          </a:xfrm>
          <a:prstGeom prst="roundRect">
            <a:avLst/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just"/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 разрешенного использования: рыбоводство (отрасль рыбное хозяйство, аквакультура)</a:t>
            </a:r>
          </a:p>
          <a:p>
            <a:pPr algn="just"/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Кадастровая стоимость:208052,85руб.</a:t>
            </a:r>
          </a:p>
          <a:p>
            <a:pPr algn="just"/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Площадь: 2,9595га</a:t>
            </a:r>
          </a:p>
          <a:p>
            <a:pPr algn="just"/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Подъездные пути: асфальт</a:t>
            </a:r>
          </a:p>
          <a:p>
            <a:pPr algn="just"/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Предполагаемый срок аренды:20 лет</a:t>
            </a:r>
          </a:p>
          <a:p>
            <a:pPr algn="just"/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 культурного наследия – нет</a:t>
            </a:r>
          </a:p>
          <a:p>
            <a:pPr algn="just"/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Ближайший населенный пункт –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Таежка</a:t>
            </a:r>
            <a:endParaRPr lang="ru-RU" sz="13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Удаленность от ближайшего населенного пункта – 1900 метров</a:t>
            </a:r>
            <a:endParaRPr lang="ru-RU" sz="1300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A68CC26-9A66-ECD5-B330-4B23FB5394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648" y="3671123"/>
            <a:ext cx="3147230" cy="2255716"/>
          </a:xfrm>
          <a:prstGeom prst="rect">
            <a:avLst/>
          </a:prstGeom>
        </p:spPr>
      </p:pic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0C23BC97-39FD-297D-DB86-36C46F46E375}"/>
              </a:ext>
            </a:extLst>
          </p:cNvPr>
          <p:cNvSpPr/>
          <p:nvPr/>
        </p:nvSpPr>
        <p:spPr>
          <a:xfrm>
            <a:off x="3581400" y="3711588"/>
            <a:ext cx="7919906" cy="240066"/>
          </a:xfrm>
          <a:prstGeom prst="roundRect">
            <a:avLst/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just"/>
            <a:r>
              <a:rPr lang="ru-RU" sz="14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Земельный участок для ведения предпринимательской деятельности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A817C251-9AA4-DF70-9363-9D27D7DADFDE}"/>
              </a:ext>
            </a:extLst>
          </p:cNvPr>
          <p:cNvSpPr/>
          <p:nvPr/>
        </p:nvSpPr>
        <p:spPr>
          <a:xfrm>
            <a:off x="3581400" y="3975037"/>
            <a:ext cx="8314189" cy="837595"/>
          </a:xfrm>
          <a:prstGeom prst="roundRect">
            <a:avLst/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just"/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кадастровый номер:25:01:150001:6430</a:t>
            </a:r>
          </a:p>
          <a:p>
            <a:pPr algn="just"/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Адрес участка/ориентира: Приморский край, Анучинский район, </a:t>
            </a:r>
            <a:r>
              <a:rPr lang="ru-RU" sz="13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с.Анучино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ул.50 лет ВЛКСМ, д.26а(примерно в 70 метрах от ориентира по направлению на юг)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6906400F-1C7B-1203-3E07-6810E43A6BB5}"/>
              </a:ext>
            </a:extLst>
          </p:cNvPr>
          <p:cNvSpPr/>
          <p:nvPr/>
        </p:nvSpPr>
        <p:spPr>
          <a:xfrm>
            <a:off x="3555535" y="4867015"/>
            <a:ext cx="8399141" cy="1619763"/>
          </a:xfrm>
          <a:prstGeom prst="roundRect">
            <a:avLst/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just"/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 разрешенного использования: предпринимательство (отрасль торговля)</a:t>
            </a:r>
          </a:p>
          <a:p>
            <a:pPr algn="just"/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Кадастровая стоимость:1581827,42руб.</a:t>
            </a:r>
          </a:p>
          <a:p>
            <a:pPr algn="just"/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Площадь: 0,34га</a:t>
            </a:r>
          </a:p>
          <a:p>
            <a:pPr algn="just"/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Подъездные пути: асфальт</a:t>
            </a:r>
          </a:p>
          <a:p>
            <a:pPr algn="just"/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Предполагаемый срок аренды:20 лет</a:t>
            </a:r>
          </a:p>
          <a:p>
            <a:pPr algn="just"/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 культурного наследия – нет</a:t>
            </a:r>
          </a:p>
          <a:p>
            <a:pPr algn="just"/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Удаленность от ближайшего населенного пункта – 0км.</a:t>
            </a:r>
          </a:p>
          <a:p>
            <a:pPr algn="just"/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Удаленность от автодороги – 0 км.</a:t>
            </a:r>
            <a:endParaRPr lang="ru-RU" sz="1300" dirty="0"/>
          </a:p>
        </p:txBody>
      </p:sp>
    </p:spTree>
    <p:extLst>
      <p:ext uri="{BB962C8B-B14F-4D97-AF65-F5344CB8AC3E}">
        <p14:creationId xmlns:p14="http://schemas.microsoft.com/office/powerpoint/2010/main" val="6247446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>
            <a:extLst>
              <a:ext uri="{FF2B5EF4-FFF2-40B4-BE49-F238E27FC236}">
                <a16:creationId xmlns:a16="http://schemas.microsoft.com/office/drawing/2014/main" id="{C597E03E-CBF8-45D8-92C0-8713BB71D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noProof="0"/>
              <a:t>2024г.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EB0A8AD-DDA1-4C9C-83ED-C13B21196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Инвестиционный профиль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34BB97A-0EF3-43FB-A354-4370DB261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ru-RU" noProof="0" smtClean="0"/>
              <a:pPr rtl="0"/>
              <a:t>15</a:t>
            </a:fld>
            <a:endParaRPr lang="ru-RU" noProof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B49CE14F-E016-4145-9995-63427813E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021" y="163355"/>
            <a:ext cx="10515600" cy="566488"/>
          </a:xfrm>
        </p:spPr>
        <p:txBody>
          <a:bodyPr rtlCol="0">
            <a:normAutofit/>
          </a:bodyPr>
          <a:lstStyle/>
          <a:p>
            <a:pPr algn="l" rtl="0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Свободные инвестиционные площадки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DA5ED12-33EA-4BFF-A4A4-922A59209A6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9402" y="-15023"/>
            <a:ext cx="1745274" cy="1072036"/>
          </a:xfrm>
          <a:prstGeom prst="rect">
            <a:avLst/>
          </a:prstGeom>
        </p:spPr>
      </p:pic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377512AC-E511-42B1-BFF3-3B58477E0A6C}"/>
              </a:ext>
            </a:extLst>
          </p:cNvPr>
          <p:cNvSpPr/>
          <p:nvPr/>
        </p:nvSpPr>
        <p:spPr>
          <a:xfrm>
            <a:off x="3718093" y="724829"/>
            <a:ext cx="8177494" cy="827184"/>
          </a:xfrm>
          <a:prstGeom prst="roundRect">
            <a:avLst/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just"/>
            <a:r>
              <a:rPr lang="ru-RU" sz="14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Земельный участок для жилой застройки</a:t>
            </a:r>
          </a:p>
          <a:p>
            <a:pPr algn="just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Кадастровый номер:25:01:150001:5879</a:t>
            </a:r>
          </a:p>
          <a:p>
            <a:pPr algn="just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Адрес участка/ориентира: Приморский край, Анучинский район,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с.Анучино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ул.Ленинская,д.11(примерно в 85метров от ориентира по направлению на юго-восток)</a:t>
            </a:r>
            <a:endParaRPr lang="ru-RU" sz="1200" b="1" i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6E771C00-6DC8-94BB-B263-3FD93FEDD0CA}"/>
              </a:ext>
            </a:extLst>
          </p:cNvPr>
          <p:cNvSpPr/>
          <p:nvPr/>
        </p:nvSpPr>
        <p:spPr>
          <a:xfrm>
            <a:off x="3701481" y="1532961"/>
            <a:ext cx="8236583" cy="1902737"/>
          </a:xfrm>
          <a:prstGeom prst="roundRect">
            <a:avLst/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 разрешенного использования: среднеэтажное жилое строительство (отрасль строительство)</a:t>
            </a:r>
          </a:p>
          <a:p>
            <a:pPr algn="just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Площадь: 0,244га</a:t>
            </a:r>
          </a:p>
          <a:p>
            <a:pPr algn="just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Подъездные пути: да</a:t>
            </a:r>
          </a:p>
          <a:p>
            <a:pPr algn="just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 культурного наследия – нет</a:t>
            </a:r>
          </a:p>
          <a:p>
            <a:pPr algn="just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Ближайший населенный пункт –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с.Анучино</a:t>
            </a:r>
            <a:endParaRPr lang="ru-RU" sz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Удаленность от ближайшего населенного пункта – 0</a:t>
            </a:r>
          </a:p>
          <a:p>
            <a:pPr algn="just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Удаленность от автодороги – 0 км.</a:t>
            </a:r>
          </a:p>
          <a:p>
            <a:pPr algn="just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собственности – муниципальная</a:t>
            </a:r>
          </a:p>
          <a:p>
            <a:pPr algn="just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сотрудничества – аренда</a:t>
            </a:r>
          </a:p>
          <a:p>
            <a:pPr algn="just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Ближайшая ЖД станция: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г.Арсеньев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удаленность 29,3км.)</a:t>
            </a:r>
            <a:endParaRPr lang="ru-RU" sz="1200" dirty="0"/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0C23BC97-39FD-297D-DB86-36C46F46E375}"/>
              </a:ext>
            </a:extLst>
          </p:cNvPr>
          <p:cNvSpPr/>
          <p:nvPr/>
        </p:nvSpPr>
        <p:spPr>
          <a:xfrm>
            <a:off x="3718093" y="3588080"/>
            <a:ext cx="8236583" cy="816140"/>
          </a:xfrm>
          <a:prstGeom prst="roundRect">
            <a:avLst/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just"/>
            <a:r>
              <a:rPr lang="ru-RU" sz="14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Земельный участок для жилой застройки</a:t>
            </a:r>
          </a:p>
          <a:p>
            <a:pPr algn="just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Кадастровый номер:25:01:100001:3152</a:t>
            </a:r>
          </a:p>
          <a:p>
            <a:pPr algn="just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Адрес участка/ориентира: Приморский край, Анучинский район,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с.Чернышевка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ул.Солнечная,д.29(примерно в 708 метрах от ориентира по направлению на юго-запад)</a:t>
            </a:r>
            <a:endParaRPr lang="ru-RU" sz="1400" b="1" i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6906400F-1C7B-1203-3E07-6810E43A6BB5}"/>
              </a:ext>
            </a:extLst>
          </p:cNvPr>
          <p:cNvSpPr/>
          <p:nvPr/>
        </p:nvSpPr>
        <p:spPr>
          <a:xfrm>
            <a:off x="3620201" y="4404220"/>
            <a:ext cx="8399141" cy="1728951"/>
          </a:xfrm>
          <a:prstGeom prst="roundRect">
            <a:avLst/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 разрешенного использования: среднеэтажное жилое строительство (отрасль строительство)</a:t>
            </a:r>
          </a:p>
          <a:p>
            <a:pPr algn="just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Площадь: 1,0687га</a:t>
            </a:r>
          </a:p>
          <a:p>
            <a:pPr algn="just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Подъездные пути: асфальт</a:t>
            </a:r>
          </a:p>
          <a:p>
            <a:pPr algn="just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 культурного наследия – нет</a:t>
            </a:r>
          </a:p>
          <a:p>
            <a:pPr algn="just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Ближайший населенный пункт –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с.Чернышевка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(удаленность – 0 км.)</a:t>
            </a:r>
          </a:p>
          <a:p>
            <a:pPr algn="just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Удаленность от автодороги – 0км.</a:t>
            </a:r>
          </a:p>
          <a:p>
            <a:pPr algn="just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собственности – муниципальная</a:t>
            </a:r>
          </a:p>
          <a:p>
            <a:pPr algn="just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сотрудничества – аренда</a:t>
            </a:r>
          </a:p>
          <a:p>
            <a:pPr algn="just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Ближайшая ЖД станция: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с.Чернышевка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удаленность 0км.)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3F0F595-CE73-9E61-A66C-3C2FC8245E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95" y="893760"/>
            <a:ext cx="3462828" cy="1969179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145D0ED-37BD-DDFE-D041-B2B49E0556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75" y="3624828"/>
            <a:ext cx="3482448" cy="2322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2864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B1B29E87-9C2C-400B-834D-4E4BD6E94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rtlCol="0" anchor="ctr">
            <a:normAutofit/>
          </a:bodyPr>
          <a:lstStyle/>
          <a:p>
            <a:pPr algn="l" rtl="0"/>
            <a:r>
              <a:rPr lang="ru-RU" dirty="0"/>
              <a:t>Реестр бизнес-идей для реализации в МО</a:t>
            </a:r>
          </a:p>
        </p:txBody>
      </p:sp>
      <p:graphicFrame>
        <p:nvGraphicFramePr>
          <p:cNvPr id="17" name="Таблица 9">
            <a:extLst>
              <a:ext uri="{FF2B5EF4-FFF2-40B4-BE49-F238E27FC236}">
                <a16:creationId xmlns:a16="http://schemas.microsoft.com/office/drawing/2014/main" id="{CD227AD3-0512-4367-9783-E5F086A86CF5}"/>
              </a:ext>
            </a:extLst>
          </p:cNvPr>
          <p:cNvGraphicFramePr>
            <a:graphicFrameLocks noGrp="1"/>
          </p:cNvGraphicFramePr>
          <p:nvPr>
            <p:ph type="dgm" sz="quarter" idx="15"/>
            <p:extLst>
              <p:ext uri="{D42A27DB-BD31-4B8C-83A1-F6EECF244321}">
                <p14:modId xmlns:p14="http://schemas.microsoft.com/office/powerpoint/2010/main" val="2906219531"/>
              </p:ext>
            </p:extLst>
          </p:nvPr>
        </p:nvGraphicFramePr>
        <p:xfrm>
          <a:off x="838200" y="1341130"/>
          <a:ext cx="9839960" cy="36432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43383">
                  <a:extLst>
                    <a:ext uri="{9D8B030D-6E8A-4147-A177-3AD203B41FA5}">
                      <a16:colId xmlns:a16="http://schemas.microsoft.com/office/drawing/2014/main" val="3446012419"/>
                    </a:ext>
                  </a:extLst>
                </a:gridCol>
                <a:gridCol w="1266011">
                  <a:extLst>
                    <a:ext uri="{9D8B030D-6E8A-4147-A177-3AD203B41FA5}">
                      <a16:colId xmlns:a16="http://schemas.microsoft.com/office/drawing/2014/main" val="4052646397"/>
                    </a:ext>
                  </a:extLst>
                </a:gridCol>
                <a:gridCol w="1231086">
                  <a:extLst>
                    <a:ext uri="{9D8B030D-6E8A-4147-A177-3AD203B41FA5}">
                      <a16:colId xmlns:a16="http://schemas.microsoft.com/office/drawing/2014/main" val="1935352797"/>
                    </a:ext>
                  </a:extLst>
                </a:gridCol>
                <a:gridCol w="1299480">
                  <a:extLst>
                    <a:ext uri="{9D8B030D-6E8A-4147-A177-3AD203B41FA5}">
                      <a16:colId xmlns:a16="http://schemas.microsoft.com/office/drawing/2014/main" val="1218263486"/>
                    </a:ext>
                  </a:extLst>
                </a:gridCol>
              </a:tblGrid>
              <a:tr h="329342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u="none" strike="noStrike" noProof="0" dirty="0">
                          <a:solidFill>
                            <a:schemeClr val="bg1"/>
                          </a:solidFill>
                          <a:effectLst/>
                        </a:rPr>
                        <a:t>Бизнес-идея</a:t>
                      </a:r>
                      <a:endParaRPr lang="ru-RU" sz="1200" b="0" i="0" u="none" strike="noStrike" noProof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40191" marR="76261" marT="38130" marB="3813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u="none" strike="noStrike" noProof="0" dirty="0">
                          <a:solidFill>
                            <a:schemeClr val="bg1"/>
                          </a:solidFill>
                          <a:effectLst/>
                        </a:rPr>
                        <a:t>Наличие спроса</a:t>
                      </a:r>
                      <a:endParaRPr lang="ru-RU" sz="1200" b="1" i="0" u="none" strike="noStrike" noProof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61" marR="76261" marT="38130" marB="3813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u="none" strike="noStrike" noProof="0" dirty="0">
                          <a:solidFill>
                            <a:schemeClr val="bg1"/>
                          </a:solidFill>
                          <a:effectLst/>
                        </a:rPr>
                        <a:t>Наличие ресурсов</a:t>
                      </a:r>
                      <a:endParaRPr lang="ru-RU" sz="1200" b="1" i="0" u="none" strike="noStrike" noProof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61" marR="76261" marT="38130" marB="3813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u="none" strike="noStrike" noProof="0" dirty="0">
                          <a:solidFill>
                            <a:schemeClr val="bg1"/>
                          </a:solidFill>
                          <a:effectLst/>
                        </a:rPr>
                        <a:t>Наличие компетенций</a:t>
                      </a:r>
                      <a:endParaRPr lang="ru-RU" sz="1200" b="1" i="0" u="none" strike="noStrike" noProof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61" marR="76261" marT="38130" marB="38130" anchor="ctr"/>
                </a:tc>
                <a:extLst>
                  <a:ext uri="{0D108BD9-81ED-4DB2-BD59-A6C34878D82A}">
                    <a16:rowId xmlns:a16="http://schemas.microsoft.com/office/drawing/2014/main" val="4140773105"/>
                  </a:ext>
                </a:extLst>
              </a:tr>
              <a:tr h="18172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0" u="none" strike="noStrike" kern="1200" noProof="0" dirty="0">
                          <a:solidFill>
                            <a:schemeClr val="tx1"/>
                          </a:solidFill>
                          <a:effectLst/>
                        </a:rPr>
                        <a:t>1 Создание кооператива по выращиванию</a:t>
                      </a:r>
                      <a:r>
                        <a:rPr lang="ru-RU" sz="1000" b="0" u="none" strike="noStrike" kern="1200" baseline="0" noProof="0" dirty="0">
                          <a:solidFill>
                            <a:schemeClr val="tx1"/>
                          </a:solidFill>
                          <a:effectLst/>
                        </a:rPr>
                        <a:t> кукурузы и сои</a:t>
                      </a:r>
                      <a:endParaRPr lang="ru-RU" sz="1000" b="0" i="0" u="none" strike="noStrike" kern="12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240191" marR="76261" marT="38130" marB="3813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4,5</a:t>
                      </a:r>
                    </a:p>
                  </a:txBody>
                  <a:tcPr marL="76261" marR="76261" marT="38130" marB="3813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4,9</a:t>
                      </a:r>
                    </a:p>
                  </a:txBody>
                  <a:tcPr marL="76261" marR="76261" marT="38130" marB="3813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4,7</a:t>
                      </a:r>
                    </a:p>
                  </a:txBody>
                  <a:tcPr marL="76261" marR="76261" marT="38130" marB="38130" anchor="ctr"/>
                </a:tc>
                <a:extLst>
                  <a:ext uri="{0D108BD9-81ED-4DB2-BD59-A6C34878D82A}">
                    <a16:rowId xmlns:a16="http://schemas.microsoft.com/office/drawing/2014/main" val="1027166584"/>
                  </a:ext>
                </a:extLst>
              </a:tr>
              <a:tr h="18172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0" u="none" strike="noStrike" kern="1200" noProof="0" dirty="0">
                          <a:solidFill>
                            <a:schemeClr val="tx1"/>
                          </a:solidFill>
                          <a:effectLst/>
                        </a:rPr>
                        <a:t>2 Создание предприятия по производству масла и шрота</a:t>
                      </a:r>
                      <a:endParaRPr lang="ru-RU" sz="1000" b="0" i="0" u="none" strike="noStrike" kern="12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240191" marR="76261" marT="38130" marB="3813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4,6</a:t>
                      </a:r>
                    </a:p>
                  </a:txBody>
                  <a:tcPr marL="76261" marR="76261" marT="38130" marB="3813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4,7</a:t>
                      </a:r>
                    </a:p>
                  </a:txBody>
                  <a:tcPr marL="76261" marR="76261" marT="38130" marB="3813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4,7</a:t>
                      </a:r>
                    </a:p>
                  </a:txBody>
                  <a:tcPr marL="76261" marR="76261" marT="38130" marB="38130" anchor="ctr"/>
                </a:tc>
                <a:extLst>
                  <a:ext uri="{0D108BD9-81ED-4DB2-BD59-A6C34878D82A}">
                    <a16:rowId xmlns:a16="http://schemas.microsoft.com/office/drawing/2014/main" val="1288402298"/>
                  </a:ext>
                </a:extLst>
              </a:tr>
              <a:tr h="18172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0" u="none" strike="noStrike" kern="1200" noProof="0" dirty="0">
                          <a:solidFill>
                            <a:schemeClr val="tx1"/>
                          </a:solidFill>
                          <a:effectLst/>
                        </a:rPr>
                        <a:t>3  Развитие пчеловодства, создание кооператива пчеловодов</a:t>
                      </a:r>
                    </a:p>
                  </a:txBody>
                  <a:tcPr marL="240191" marR="76261" marT="38130" marB="3813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4,8</a:t>
                      </a:r>
                    </a:p>
                  </a:txBody>
                  <a:tcPr marL="76261" marR="76261" marT="38130" marB="3813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4,2</a:t>
                      </a:r>
                    </a:p>
                  </a:txBody>
                  <a:tcPr marL="76261" marR="76261" marT="38130" marB="3813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4,8</a:t>
                      </a:r>
                    </a:p>
                  </a:txBody>
                  <a:tcPr marL="76261" marR="76261" marT="38130" marB="38130" anchor="ctr"/>
                </a:tc>
                <a:extLst>
                  <a:ext uri="{0D108BD9-81ED-4DB2-BD59-A6C34878D82A}">
                    <a16:rowId xmlns:a16="http://schemas.microsoft.com/office/drawing/2014/main" val="3409832977"/>
                  </a:ext>
                </a:extLst>
              </a:tr>
              <a:tr h="18172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0" u="none" strike="noStrike" kern="1200" noProof="0" dirty="0">
                          <a:solidFill>
                            <a:schemeClr val="tx1"/>
                          </a:solidFill>
                          <a:effectLst/>
                        </a:rPr>
                        <a:t>4  Создание предприятия по переработке  продукции пчеловодства с перспективой импорта</a:t>
                      </a:r>
                      <a:endParaRPr lang="ru-RU" sz="1000" b="0" i="0" u="none" strike="noStrike" kern="12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240191" marR="76261" marT="38130" marB="3813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4,8</a:t>
                      </a:r>
                    </a:p>
                  </a:txBody>
                  <a:tcPr marL="76261" marR="76261" marT="38130" marB="3813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4,7</a:t>
                      </a:r>
                    </a:p>
                  </a:txBody>
                  <a:tcPr marL="76261" marR="76261" marT="38130" marB="3813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4,9</a:t>
                      </a:r>
                    </a:p>
                  </a:txBody>
                  <a:tcPr marL="76261" marR="76261" marT="38130" marB="38130" anchor="ctr"/>
                </a:tc>
                <a:extLst>
                  <a:ext uri="{0D108BD9-81ED-4DB2-BD59-A6C34878D82A}">
                    <a16:rowId xmlns:a16="http://schemas.microsoft.com/office/drawing/2014/main" val="362332341"/>
                  </a:ext>
                </a:extLst>
              </a:tr>
              <a:tr h="18172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0" u="none" strike="noStrike" kern="1200" noProof="0" dirty="0">
                          <a:solidFill>
                            <a:schemeClr val="tx1"/>
                          </a:solidFill>
                          <a:effectLst/>
                        </a:rPr>
                        <a:t>5  Строительство базы </a:t>
                      </a:r>
                      <a:r>
                        <a:rPr lang="ru-RU" sz="1000" b="0" u="none" strike="noStrike" kern="1200" noProof="0" dirty="0" err="1">
                          <a:solidFill>
                            <a:schemeClr val="tx1"/>
                          </a:solidFill>
                          <a:effectLst/>
                        </a:rPr>
                        <a:t>агротуризма</a:t>
                      </a:r>
                      <a:r>
                        <a:rPr lang="ru-RU" sz="1000" b="0" u="none" strike="noStrike" kern="1200" noProof="0" dirty="0">
                          <a:solidFill>
                            <a:schemeClr val="tx1"/>
                          </a:solidFill>
                          <a:effectLst/>
                        </a:rPr>
                        <a:t> и конного спорта</a:t>
                      </a:r>
                      <a:endParaRPr lang="ru-RU" sz="1000" b="0" i="0" u="none" strike="noStrike" kern="12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240191" marR="76261" marT="38130" marB="3813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4,9</a:t>
                      </a:r>
                    </a:p>
                  </a:txBody>
                  <a:tcPr marL="76261" marR="76261" marT="38130" marB="3813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3,8</a:t>
                      </a:r>
                    </a:p>
                  </a:txBody>
                  <a:tcPr marL="76261" marR="76261" marT="38130" marB="3813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4,6</a:t>
                      </a:r>
                    </a:p>
                  </a:txBody>
                  <a:tcPr marL="76261" marR="76261" marT="38130" marB="38130" anchor="ctr"/>
                </a:tc>
                <a:extLst>
                  <a:ext uri="{0D108BD9-81ED-4DB2-BD59-A6C34878D82A}">
                    <a16:rowId xmlns:a16="http://schemas.microsoft.com/office/drawing/2014/main" val="2597229400"/>
                  </a:ext>
                </a:extLst>
              </a:tr>
              <a:tr h="18172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0" u="none" strike="noStrike" kern="1200" noProof="0" dirty="0">
                          <a:solidFill>
                            <a:schemeClr val="tx1"/>
                          </a:solidFill>
                          <a:effectLst/>
                        </a:rPr>
                        <a:t>6  Строительство круглогодичной базы отдыха, включая горнолыжную</a:t>
                      </a:r>
                      <a:endParaRPr lang="ru-RU" sz="1000" b="0" i="0" u="none" strike="noStrike" kern="12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240191" marR="76261" marT="38130" marB="3813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4,9</a:t>
                      </a:r>
                    </a:p>
                  </a:txBody>
                  <a:tcPr marL="76261" marR="76261" marT="38130" marB="3813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2,0</a:t>
                      </a:r>
                    </a:p>
                  </a:txBody>
                  <a:tcPr marL="76261" marR="76261" marT="38130" marB="3813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4,1</a:t>
                      </a:r>
                    </a:p>
                  </a:txBody>
                  <a:tcPr marL="76261" marR="76261" marT="38130" marB="38130" anchor="ctr"/>
                </a:tc>
                <a:extLst>
                  <a:ext uri="{0D108BD9-81ED-4DB2-BD59-A6C34878D82A}">
                    <a16:rowId xmlns:a16="http://schemas.microsoft.com/office/drawing/2014/main" val="3691465465"/>
                  </a:ext>
                </a:extLst>
              </a:tr>
              <a:tr h="18172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0" u="none" strike="noStrike" kern="1200" noProof="0" dirty="0">
                          <a:solidFill>
                            <a:schemeClr val="tx1"/>
                          </a:solidFill>
                          <a:effectLst/>
                        </a:rPr>
                        <a:t>7  Создание кластера по переработке базальта</a:t>
                      </a:r>
                      <a:endParaRPr lang="ru-RU" sz="1000" b="0" i="0" u="none" strike="noStrike" kern="12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240191" marR="76261" marT="38130" marB="3813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4,9</a:t>
                      </a:r>
                    </a:p>
                  </a:txBody>
                  <a:tcPr marL="76261" marR="76261" marT="38130" marB="3813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61" marR="76261" marT="38130" marB="3813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3,8</a:t>
                      </a:r>
                    </a:p>
                  </a:txBody>
                  <a:tcPr marL="76261" marR="76261" marT="38130" marB="38130" anchor="ctr"/>
                </a:tc>
                <a:extLst>
                  <a:ext uri="{0D108BD9-81ED-4DB2-BD59-A6C34878D82A}">
                    <a16:rowId xmlns:a16="http://schemas.microsoft.com/office/drawing/2014/main" val="1398342945"/>
                  </a:ext>
                </a:extLst>
              </a:tr>
              <a:tr h="18172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0" u="none" strike="noStrike" kern="1200" noProof="0" dirty="0">
                          <a:solidFill>
                            <a:schemeClr val="tx1"/>
                          </a:solidFill>
                          <a:effectLst/>
                        </a:rPr>
                        <a:t>8  Создание</a:t>
                      </a:r>
                      <a:r>
                        <a:rPr lang="ru-RU" sz="1000" b="0" u="none" strike="noStrike" kern="1200" baseline="0" noProof="0" dirty="0">
                          <a:solidFill>
                            <a:schemeClr val="tx1"/>
                          </a:solidFill>
                          <a:effectLst/>
                        </a:rPr>
                        <a:t> предприятия по производству стекла</a:t>
                      </a:r>
                      <a:endParaRPr lang="ru-RU" sz="1000" b="0" i="0" u="none" strike="noStrike" kern="12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240191" marR="76261" marT="38130" marB="3813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4,6</a:t>
                      </a:r>
                    </a:p>
                  </a:txBody>
                  <a:tcPr marL="76261" marR="76261" marT="38130" marB="3813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61" marR="76261" marT="38130" marB="3813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4,9</a:t>
                      </a:r>
                    </a:p>
                  </a:txBody>
                  <a:tcPr marL="76261" marR="76261" marT="38130" marB="38130" anchor="ctr"/>
                </a:tc>
                <a:extLst>
                  <a:ext uri="{0D108BD9-81ED-4DB2-BD59-A6C34878D82A}">
                    <a16:rowId xmlns:a16="http://schemas.microsoft.com/office/drawing/2014/main" val="3698180011"/>
                  </a:ext>
                </a:extLst>
              </a:tr>
              <a:tr h="18172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0" u="none" strike="noStrike" kern="1200" noProof="0" dirty="0">
                          <a:solidFill>
                            <a:schemeClr val="tx1"/>
                          </a:solidFill>
                          <a:effectLst/>
                        </a:rPr>
                        <a:t>9   Детский развивающий</a:t>
                      </a:r>
                      <a:r>
                        <a:rPr lang="ru-RU" sz="1000" b="0" u="none" strike="noStrike" kern="1200" baseline="0" noProof="0" dirty="0">
                          <a:solidFill>
                            <a:schemeClr val="tx1"/>
                          </a:solidFill>
                          <a:effectLst/>
                        </a:rPr>
                        <a:t> центр</a:t>
                      </a:r>
                      <a:endParaRPr lang="ru-RU" sz="1000" b="0" i="0" u="none" strike="noStrike" kern="12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240191" marR="76261" marT="38130" marB="3813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4,8</a:t>
                      </a:r>
                    </a:p>
                  </a:txBody>
                  <a:tcPr marL="76261" marR="76261" marT="38130" marB="3813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3,5</a:t>
                      </a:r>
                    </a:p>
                  </a:txBody>
                  <a:tcPr marL="76261" marR="76261" marT="38130" marB="3813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4,1</a:t>
                      </a:r>
                    </a:p>
                  </a:txBody>
                  <a:tcPr marL="76261" marR="76261" marT="38130" marB="38130" anchor="ctr"/>
                </a:tc>
                <a:extLst>
                  <a:ext uri="{0D108BD9-81ED-4DB2-BD59-A6C34878D82A}">
                    <a16:rowId xmlns:a16="http://schemas.microsoft.com/office/drawing/2014/main" val="3383727930"/>
                  </a:ext>
                </a:extLst>
              </a:tr>
              <a:tr h="18172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0" u="none" strike="noStrike" kern="1200" noProof="0" dirty="0">
                          <a:solidFill>
                            <a:schemeClr val="tx1"/>
                          </a:solidFill>
                          <a:effectLst/>
                        </a:rPr>
                        <a:t>10  Возрождение рисоводства</a:t>
                      </a:r>
                      <a:endParaRPr lang="ru-RU" sz="1000" b="0" i="0" u="none" strike="noStrike" kern="12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240191" marR="76261" marT="38130" marB="3813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4,9</a:t>
                      </a:r>
                    </a:p>
                  </a:txBody>
                  <a:tcPr marL="76261" marR="76261" marT="38130" marB="3813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4,2</a:t>
                      </a:r>
                    </a:p>
                  </a:txBody>
                  <a:tcPr marL="76261" marR="76261" marT="38130" marB="3813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3,0</a:t>
                      </a:r>
                    </a:p>
                  </a:txBody>
                  <a:tcPr marL="76261" marR="76261" marT="38130" marB="38130" anchor="ctr"/>
                </a:tc>
                <a:extLst>
                  <a:ext uri="{0D108BD9-81ED-4DB2-BD59-A6C34878D82A}">
                    <a16:rowId xmlns:a16="http://schemas.microsoft.com/office/drawing/2014/main" val="1569704962"/>
                  </a:ext>
                </a:extLst>
              </a:tr>
              <a:tr h="18172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0" u="none" strike="noStrike" kern="1200" noProof="0" dirty="0">
                          <a:solidFill>
                            <a:schemeClr val="tx1"/>
                          </a:solidFill>
                          <a:effectLst/>
                        </a:rPr>
                        <a:t>11  Создание</a:t>
                      </a:r>
                      <a:r>
                        <a:rPr lang="ru-RU" sz="1000" b="0" u="none" strike="noStrike" kern="1200" baseline="0" noProof="0" dirty="0">
                          <a:solidFill>
                            <a:schemeClr val="tx1"/>
                          </a:solidFill>
                          <a:effectLst/>
                        </a:rPr>
                        <a:t> частной медицинской клиники</a:t>
                      </a:r>
                      <a:endParaRPr lang="ru-RU" sz="1000" b="0" i="0" u="none" strike="noStrike" kern="12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240191" marR="76261" marT="38130" marB="3813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3,5</a:t>
                      </a:r>
                    </a:p>
                  </a:txBody>
                  <a:tcPr marL="76261" marR="76261" marT="38130" marB="3813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3,6</a:t>
                      </a:r>
                    </a:p>
                  </a:txBody>
                  <a:tcPr marL="76261" marR="76261" marT="38130" marB="3813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4,6</a:t>
                      </a:r>
                    </a:p>
                  </a:txBody>
                  <a:tcPr marL="76261" marR="76261" marT="38130" marB="38130" anchor="ctr"/>
                </a:tc>
                <a:extLst>
                  <a:ext uri="{0D108BD9-81ED-4DB2-BD59-A6C34878D82A}">
                    <a16:rowId xmlns:a16="http://schemas.microsoft.com/office/drawing/2014/main" val="4142911372"/>
                  </a:ext>
                </a:extLst>
              </a:tr>
              <a:tr h="181726">
                <a:tc>
                  <a:txBody>
                    <a:bodyPr/>
                    <a:lstStyle/>
                    <a:p>
                      <a:pPr marL="0" lvl="1" indent="0" algn="l" rtl="0" fontAlgn="b"/>
                      <a:r>
                        <a:rPr lang="ru-RU" sz="1000" b="0" u="none" strike="noStrike" kern="1200" noProof="0" dirty="0">
                          <a:solidFill>
                            <a:schemeClr val="tx1"/>
                          </a:solidFill>
                          <a:effectLst/>
                        </a:rPr>
                        <a:t>12 Создание частного фитнес</a:t>
                      </a:r>
                      <a:r>
                        <a:rPr lang="ru-RU" sz="1000" b="0" u="none" strike="noStrike" kern="1200" baseline="0" noProof="0" dirty="0">
                          <a:solidFill>
                            <a:schemeClr val="tx1"/>
                          </a:solidFill>
                          <a:effectLst/>
                        </a:rPr>
                        <a:t> центра</a:t>
                      </a:r>
                      <a:endParaRPr lang="ru-RU" sz="1000" b="0" i="0" u="none" strike="noStrike" kern="12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240191" marR="76261" marT="38130" marB="3813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3,9</a:t>
                      </a:r>
                    </a:p>
                  </a:txBody>
                  <a:tcPr marL="76261" marR="76261" marT="38130" marB="3813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3,1</a:t>
                      </a:r>
                    </a:p>
                  </a:txBody>
                  <a:tcPr marL="76261" marR="76261" marT="38130" marB="3813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3,2</a:t>
                      </a:r>
                    </a:p>
                  </a:txBody>
                  <a:tcPr marL="76261" marR="76261" marT="38130" marB="38130" anchor="ctr"/>
                </a:tc>
                <a:extLst>
                  <a:ext uri="{0D108BD9-81ED-4DB2-BD59-A6C34878D82A}">
                    <a16:rowId xmlns:a16="http://schemas.microsoft.com/office/drawing/2014/main" val="1543393929"/>
                  </a:ext>
                </a:extLst>
              </a:tr>
              <a:tr h="181726">
                <a:tc>
                  <a:txBody>
                    <a:bodyPr/>
                    <a:lstStyle/>
                    <a:p>
                      <a:pPr marL="0" lvl="1" indent="0" algn="l" rtl="0" fontAlgn="b"/>
                      <a:r>
                        <a:rPr lang="ru-RU" sz="1000" b="0" u="none" strike="noStrike" kern="1200" noProof="0" dirty="0">
                          <a:solidFill>
                            <a:schemeClr val="tx1"/>
                          </a:solidFill>
                          <a:effectLst/>
                        </a:rPr>
                        <a:t>13  Строительство парка культуры и отдыха с беговыми и вело дорожками</a:t>
                      </a:r>
                      <a:endParaRPr lang="ru-RU" sz="1000" b="0" i="0" u="none" strike="noStrike" kern="12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240191" marR="76261" marT="38130" marB="3813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4,8</a:t>
                      </a:r>
                    </a:p>
                  </a:txBody>
                  <a:tcPr marL="76261" marR="76261" marT="38130" marB="3813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2,0</a:t>
                      </a:r>
                    </a:p>
                  </a:txBody>
                  <a:tcPr marL="76261" marR="76261" marT="38130" marB="3813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3,9</a:t>
                      </a:r>
                    </a:p>
                  </a:txBody>
                  <a:tcPr marL="76261" marR="76261" marT="38130" marB="38130" anchor="ctr"/>
                </a:tc>
                <a:extLst>
                  <a:ext uri="{0D108BD9-81ED-4DB2-BD59-A6C34878D82A}">
                    <a16:rowId xmlns:a16="http://schemas.microsoft.com/office/drawing/2014/main" val="255711469"/>
                  </a:ext>
                </a:extLst>
              </a:tr>
              <a:tr h="181726">
                <a:tc>
                  <a:txBody>
                    <a:bodyPr/>
                    <a:lstStyle/>
                    <a:p>
                      <a:pPr marL="0" lvl="1" indent="0" algn="l" rtl="0" fontAlgn="b"/>
                      <a:r>
                        <a:rPr lang="ru-RU" sz="1000" b="0" u="none" strike="noStrike" kern="1200" noProof="0" dirty="0">
                          <a:solidFill>
                            <a:schemeClr val="tx1"/>
                          </a:solidFill>
                          <a:effectLst/>
                        </a:rPr>
                        <a:t>14  Создание семейного кафе</a:t>
                      </a:r>
                      <a:endParaRPr lang="ru-RU" sz="1000" b="0" i="0" u="none" strike="noStrike" kern="12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240191" marR="76261" marT="38130" marB="3813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4,5</a:t>
                      </a:r>
                    </a:p>
                  </a:txBody>
                  <a:tcPr marL="76261" marR="76261" marT="38130" marB="3813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3,5</a:t>
                      </a:r>
                    </a:p>
                  </a:txBody>
                  <a:tcPr marL="76261" marR="76261" marT="38130" marB="3813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4,9</a:t>
                      </a:r>
                    </a:p>
                  </a:txBody>
                  <a:tcPr marL="76261" marR="76261" marT="38130" marB="38130" anchor="ctr"/>
                </a:tc>
                <a:extLst>
                  <a:ext uri="{0D108BD9-81ED-4DB2-BD59-A6C34878D82A}">
                    <a16:rowId xmlns:a16="http://schemas.microsoft.com/office/drawing/2014/main" val="1498944196"/>
                  </a:ext>
                </a:extLst>
              </a:tr>
            </a:tbl>
          </a:graphicData>
        </a:graphic>
      </p:graphicFrame>
      <p:sp>
        <p:nvSpPr>
          <p:cNvPr id="2" name="Дата 1">
            <a:extLst>
              <a:ext uri="{FF2B5EF4-FFF2-40B4-BE49-F238E27FC236}">
                <a16:creationId xmlns:a16="http://schemas.microsoft.com/office/drawing/2014/main" id="{063B6BDC-0568-466F-91ED-52067B366C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ru-RU"/>
              <a:t>2024г.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7A559BE-816C-475D-9ADA-DDFDF14A4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r>
              <a:rPr lang="ru-RU"/>
              <a:t>Инвестиционный профиль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8597536-70D1-46C0-A2A2-51A6BB21D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ru-RU" smtClean="0"/>
              <a:pPr rtl="0"/>
              <a:t>16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8A34139-48AF-4C7B-932E-B0ECB63BA5F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5060" y="0"/>
            <a:ext cx="2186940" cy="1388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9975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B1B29E87-9C2C-400B-834D-4E4BD6E94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rtlCol="0" anchor="ctr">
            <a:normAutofit/>
          </a:bodyPr>
          <a:lstStyle/>
          <a:p>
            <a:pPr algn="l" rtl="0"/>
            <a:r>
              <a:rPr lang="ru-RU" dirty="0"/>
              <a:t>ВОЗМОЖНЫЕ МЕРЫ ПОДДЕРЖКИ БИЗНЕСА</a:t>
            </a:r>
          </a:p>
        </p:txBody>
      </p:sp>
      <p:sp>
        <p:nvSpPr>
          <p:cNvPr id="2" name="Дата 1">
            <a:extLst>
              <a:ext uri="{FF2B5EF4-FFF2-40B4-BE49-F238E27FC236}">
                <a16:creationId xmlns:a16="http://schemas.microsoft.com/office/drawing/2014/main" id="{063B6BDC-0568-466F-91ED-52067B366C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ru-RU"/>
              <a:t>2024г.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7A559BE-816C-475D-9ADA-DDFDF14A4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r>
              <a:rPr lang="ru-RU"/>
              <a:t>Инвестиционный профиль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8597536-70D1-46C0-A2A2-51A6BB21D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ru-RU" smtClean="0"/>
              <a:pPr rtl="0"/>
              <a:t>17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8A34139-48AF-4C7B-932E-B0ECB63BA5F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5060" y="0"/>
            <a:ext cx="2186940" cy="1388658"/>
          </a:xfrm>
          <a:prstGeom prst="rect">
            <a:avLst/>
          </a:prstGeom>
        </p:spPr>
      </p:pic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A82F001A-79C1-44D5-AC3F-A5B58C136D04}"/>
              </a:ext>
            </a:extLst>
          </p:cNvPr>
          <p:cNvSpPr/>
          <p:nvPr/>
        </p:nvSpPr>
        <p:spPr>
          <a:xfrm>
            <a:off x="838200" y="1388659"/>
            <a:ext cx="3364684" cy="2279102"/>
          </a:xfrm>
          <a:prstGeom prst="roundRect">
            <a:avLst/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Федеральные:</a:t>
            </a:r>
          </a:p>
          <a:p>
            <a:pPr marL="228600" indent="-228600" algn="just">
              <a:buAutoNum type="arabicPeriod"/>
            </a:pP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льготного кредитования;</a:t>
            </a:r>
          </a:p>
          <a:p>
            <a:pPr marL="228600" indent="-228600" algn="just">
              <a:buAutoNum type="arabicPeriod"/>
            </a:pP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Поручительство и гарантии;</a:t>
            </a:r>
          </a:p>
          <a:p>
            <a:pPr marL="228600" indent="-228600" algn="just">
              <a:buAutoNum type="arabicPeriod"/>
            </a:pP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Гранты для молодых предпринимателей;</a:t>
            </a:r>
          </a:p>
          <a:p>
            <a:pPr marL="228600" indent="-228600" algn="just">
              <a:buAutoNum type="arabicPeriod"/>
            </a:pP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 и гранты.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1DF122A3-0895-4125-A396-27B44F1418E3}"/>
              </a:ext>
            </a:extLst>
          </p:cNvPr>
          <p:cNvSpPr/>
          <p:nvPr/>
        </p:nvSpPr>
        <p:spPr>
          <a:xfrm>
            <a:off x="4387443" y="1388657"/>
            <a:ext cx="7239698" cy="2279102"/>
          </a:xfrm>
          <a:prstGeom prst="roundRect">
            <a:avLst/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Региональные:</a:t>
            </a:r>
          </a:p>
          <a:p>
            <a:pPr algn="just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1.Льготные займы для субъектов МСП (до 5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 до 3 лет, от 1% до 12%);</a:t>
            </a:r>
          </a:p>
          <a:p>
            <a:pPr algn="just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2.Льготный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займ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промышленных предприятий (до 5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 до 3-х лет, от 4% до 7%);</a:t>
            </a:r>
          </a:p>
          <a:p>
            <a:pPr algn="just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3.Налоговые каникулы для впервые зарегистрированных индивидуальных предпринимателей (УСН и патент) ставка 0% в течение 2-х лет;</a:t>
            </a:r>
          </a:p>
          <a:p>
            <a:pPr algn="just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4.Снижение ставок по упрощенной системе налогообложения;</a:t>
            </a:r>
          </a:p>
          <a:p>
            <a:pPr algn="just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Гранты молодым предпринимателям, в возрасте до 25 лет (до 500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.);</a:t>
            </a:r>
          </a:p>
          <a:p>
            <a:pPr algn="just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6.Льготный лизинг (скидка до 20% стоимости предмета лизинга, но не более 500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.);</a:t>
            </a:r>
          </a:p>
          <a:p>
            <a:pPr algn="just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7.Гранты на поддержку инновационных проектов (до 3-х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  <a:p>
            <a:pPr algn="just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8.Государственные поручительства.</a:t>
            </a:r>
          </a:p>
          <a:p>
            <a:pPr algn="just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9.Льготный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микрозайм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самозанятых до 500тыс.руб., до 3-х лет, от 4%</a:t>
            </a:r>
          </a:p>
          <a:p>
            <a:pPr algn="just"/>
            <a:endParaRPr lang="ru-RU" sz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E09F25E3-6FFB-48ED-A6C1-CBA05DFAF14C}"/>
              </a:ext>
            </a:extLst>
          </p:cNvPr>
          <p:cNvSpPr/>
          <p:nvPr/>
        </p:nvSpPr>
        <p:spPr>
          <a:xfrm>
            <a:off x="326472" y="4040482"/>
            <a:ext cx="5115560" cy="2279102"/>
          </a:xfrm>
          <a:prstGeom prst="roundRect">
            <a:avLst/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Муниципальные:</a:t>
            </a:r>
          </a:p>
          <a:p>
            <a:pPr algn="just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1.Оказание консультационных услуг субъектам малого и среднего предпринимательства;</a:t>
            </a:r>
          </a:p>
          <a:p>
            <a:pPr algn="just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2.Муниципальное имущество, предназначенное для передачи субъектам МСП и самозанятым;</a:t>
            </a:r>
          </a:p>
          <a:p>
            <a:pPr algn="just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3.Финансовая поддержка (возмещение затрат по лизингу, на социальное предпринимательство).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8F823542-2FD3-4ECD-A9A4-E313A4561B2A}"/>
              </a:ext>
            </a:extLst>
          </p:cNvPr>
          <p:cNvSpPr/>
          <p:nvPr/>
        </p:nvSpPr>
        <p:spPr>
          <a:xfrm>
            <a:off x="5673383" y="4040482"/>
            <a:ext cx="5115560" cy="506773"/>
          </a:xfrm>
          <a:prstGeom prst="roundRect">
            <a:avLst/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Специальные: отсутствуют</a:t>
            </a:r>
          </a:p>
        </p:txBody>
      </p:sp>
    </p:spTree>
    <p:extLst>
      <p:ext uri="{BB962C8B-B14F-4D97-AF65-F5344CB8AC3E}">
        <p14:creationId xmlns:p14="http://schemas.microsoft.com/office/powerpoint/2010/main" val="41625865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44F129-23A0-7EDD-84D8-1A8DB1D27D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6828F6-0A83-C6A0-FE9E-885DE5A4B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606" y="156774"/>
            <a:ext cx="10515600" cy="280806"/>
          </a:xfrm>
        </p:spPr>
        <p:txBody>
          <a:bodyPr rtlCol="0">
            <a:normAutofit fontScale="90000"/>
          </a:bodyPr>
          <a:lstStyle/>
          <a:p>
            <a:pPr rtl="0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Swot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-анализ Анучинского МО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4920822-4E7F-BDE0-2403-77183246AF8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589879" y="323431"/>
            <a:ext cx="3127042" cy="492025"/>
          </a:xfrm>
        </p:spPr>
        <p:txBody>
          <a:bodyPr rtlCol="0">
            <a:normAutofit/>
          </a:bodyPr>
          <a:lstStyle/>
          <a:p>
            <a:pPr algn="r" rtl="0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Слабые стороны</a:t>
            </a:r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id="{569633A7-2BA3-02C0-06D3-2C44256D04A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712963" y="454006"/>
            <a:ext cx="3222663" cy="195795"/>
          </a:xfrm>
        </p:spPr>
        <p:txBody>
          <a:bodyPr rtlCol="0"/>
          <a:lstStyle/>
          <a:p>
            <a:pPr algn="l" rtl="0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Сильные стороны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B7A0BA6A-D0DE-37E8-410B-83871EE9573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489639" y="3774841"/>
            <a:ext cx="2492561" cy="492025"/>
          </a:xfrm>
        </p:spPr>
        <p:txBody>
          <a:bodyPr rtlCol="0">
            <a:normAutofit/>
          </a:bodyPr>
          <a:lstStyle/>
          <a:p>
            <a:pPr algn="r" rtl="0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Угрозы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179C59B6-5E0F-6A58-FFBA-03498259005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209800" y="3774841"/>
            <a:ext cx="2725826" cy="492025"/>
          </a:xfrm>
        </p:spPr>
        <p:txBody>
          <a:bodyPr rtlCol="0">
            <a:normAutofit/>
          </a:bodyPr>
          <a:lstStyle/>
          <a:p>
            <a:pPr algn="l" rtl="0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Возможности</a:t>
            </a:r>
          </a:p>
        </p:txBody>
      </p:sp>
      <p:sp>
        <p:nvSpPr>
          <p:cNvPr id="42" name="Дата 41">
            <a:extLst>
              <a:ext uri="{FF2B5EF4-FFF2-40B4-BE49-F238E27FC236}">
                <a16:creationId xmlns:a16="http://schemas.microsoft.com/office/drawing/2014/main" id="{62268523-50A3-319B-7F37-B8651B49BB6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ru-RU"/>
              <a:t>2024г.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2052B62-7191-2FFE-D13C-954166F2E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r>
              <a:rPr lang="ru-RU"/>
              <a:t>Инвестиционный профиль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C0C566E-7B5C-721B-BC7D-28016B845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19B51A1E-902D-48AF-9020-955120F399B6}" type="slidenum">
              <a:rPr lang="ru-RU" smtClean="0"/>
              <a:pPr rtl="0"/>
              <a:t>18</a:t>
            </a:fld>
            <a:endParaRPr lang="ru-RU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CD4381E-75DF-214F-6453-2431F2791268}"/>
              </a:ext>
            </a:extLst>
          </p:cNvPr>
          <p:cNvSpPr txBox="1"/>
          <p:nvPr/>
        </p:nvSpPr>
        <p:spPr>
          <a:xfrm>
            <a:off x="237324" y="787131"/>
            <a:ext cx="517071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1.Экологически чистый район (нет промышленных предприятий) 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2.Наличие автомагистрали федерального значения А-370»Уссури» Хабаровск- Владивосток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3.Наличие Сибирской дистанции пути ДВЖД – 2 железнодорожные станции и 2 остановочных платформы (погрузка грузов).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4.На территории округа расположено предприятие СХПК «Восход», которое является элитным семеноводческим хозяйством Приморского края.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5.Наличие лесных ресурсов; редких видов редких животных (29) и редких растений (34), занесенных в красную книгу.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6.Наличие памятников природы: заказник «Тихий», тисовая роща, лотосовые озера, водопады, музей «Женьшеня».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33 археологических объекта: городища, древние стоянки и поселения, валы, средневековые пещеры.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8.Ежегодное проведение фестиваля Анучино – медовое раздолье.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105D4B7-8548-B72C-3A02-8AABB8B45933}"/>
              </a:ext>
            </a:extLst>
          </p:cNvPr>
          <p:cNvSpPr txBox="1"/>
          <p:nvPr/>
        </p:nvSpPr>
        <p:spPr>
          <a:xfrm>
            <a:off x="6183086" y="787131"/>
            <a:ext cx="517071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Плохое состояние дорог и мостов местного значения.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2.Износ объектов ЖКХ.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3.Естественная и миграционная убыль населения.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4.Отсутствие газификации района.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5.Дотационный бюджет.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6.Отсутствие системы утилизации (полигонов для складирования и утилизации ТБО.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Отсутствие квалифицированных кадров.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8.Раздробленность территории.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 Отдаленность некоторых населенных пунктов от административного центра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9.Отсутствие свободного  муниципального жилья.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 Недостаточно развитая культурно-бытовая инфраструктура.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11. Недостаточно развит придорожный сервис.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C77391A-84CC-9B75-86E2-F4894491D169}"/>
              </a:ext>
            </a:extLst>
          </p:cNvPr>
          <p:cNvSpPr txBox="1"/>
          <p:nvPr/>
        </p:nvSpPr>
        <p:spPr>
          <a:xfrm>
            <a:off x="237324" y="4078637"/>
            <a:ext cx="517071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1.Развитие туризма. 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2.Развитие переработки продукции  растениеводства.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3.Развитие пчеловодства.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2.Развитие переработки продукции  пчеловодства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5.Реконструкция гидро-технических и мелиоративных сооружений.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Развитие сферы придорожного сервиса.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Добыча и переработка базальта и кварцитов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A6AC259-FDC6-E5CB-D482-7E4BCAF12472}"/>
              </a:ext>
            </a:extLst>
          </p:cNvPr>
          <p:cNvSpPr txBox="1"/>
          <p:nvPr/>
        </p:nvSpPr>
        <p:spPr>
          <a:xfrm>
            <a:off x="6244229" y="4172839"/>
            <a:ext cx="51707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1.Рост энергетических и транспортных тарифов.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2.Сезонность деятельности предприятий агропромышленного комплекса.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3.Отсутствие инвесторов в связи с недостаточно развитой структурой имеющихся инвестиционных площадок.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E6F61DA-7789-07A4-70A3-5246506A235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7736" y="-15023"/>
            <a:ext cx="2186940" cy="1388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9886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A6F7BB-30A8-4980-AD4A-2FB0B53FA6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204" y="203874"/>
            <a:ext cx="10190479" cy="457492"/>
          </a:xfrm>
        </p:spPr>
        <p:txBody>
          <a:bodyPr rtlCol="0">
            <a:normAutofit/>
          </a:bodyPr>
          <a:lstStyle/>
          <a:p>
            <a:pPr algn="l" rtl="0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Инвестиционная КОМАНДА МО И КОНТАКТЫ</a:t>
            </a:r>
          </a:p>
        </p:txBody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id="{7BAD1FFF-8B97-4CD1-85E7-B7738EAD28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7098" y="1837043"/>
            <a:ext cx="2287217" cy="457492"/>
          </a:xfrm>
        </p:spPr>
        <p:txBody>
          <a:bodyPr rtlCol="0">
            <a:noAutofit/>
          </a:bodyPr>
          <a:lstStyle/>
          <a:p>
            <a:pPr rtl="0">
              <a:lnSpc>
                <a:spcPts val="0"/>
              </a:lnSpc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СЕРГЕЙ АЛЕКСЕЕВИЧ</a:t>
            </a:r>
          </a:p>
          <a:p>
            <a:pPr rtl="0">
              <a:lnSpc>
                <a:spcPts val="100"/>
              </a:lnSpc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ПОНУРОВСКИЙ</a:t>
            </a:r>
          </a:p>
        </p:txBody>
      </p:sp>
      <p:sp>
        <p:nvSpPr>
          <p:cNvPr id="36" name="Текст 35">
            <a:extLst>
              <a:ext uri="{FF2B5EF4-FFF2-40B4-BE49-F238E27FC236}">
                <a16:creationId xmlns:a16="http://schemas.microsoft.com/office/drawing/2014/main" id="{B76FA389-A54D-4E4B-81DA-DBA175D78FEC}"/>
              </a:ext>
            </a:extLst>
          </p:cNvPr>
          <p:cNvSpPr>
            <a:spLocks noGrp="1"/>
          </p:cNvSpPr>
          <p:nvPr>
            <p:ph type="body" idx="21"/>
          </p:nvPr>
        </p:nvSpPr>
        <p:spPr>
          <a:xfrm>
            <a:off x="222052" y="2204969"/>
            <a:ext cx="2287217" cy="836269"/>
          </a:xfrm>
        </p:spPr>
        <p:txBody>
          <a:bodyPr rtlCol="0"/>
          <a:lstStyle/>
          <a:p>
            <a:pPr rtl="0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Глава Анучинского муниципального округа</a:t>
            </a:r>
          </a:p>
          <a:p>
            <a:pPr rtl="0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Контакт:8(42362)91-8-00</a:t>
            </a:r>
            <a:r>
              <a:rPr lang="ru-RU" dirty="0"/>
              <a:t> 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2F9CC1F-102C-49CC-B646-8E6826368A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2024г.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3808A03-6EC3-48BE-9D18-5A746D092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Инвестиционный профиль</a:t>
            </a: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6868410-BE8A-4C98-9C72-20D0A2A6A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CEABB6-07DC-46E8-9B57-56EC44A396E5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8A34139-48AF-4C7B-932E-B0ECB63BA5F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7736" y="-15023"/>
            <a:ext cx="2186940" cy="138865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48E3189-F81F-4139-92A1-4463D1BE0F8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/>
          <a:srcRect l="43" r="43"/>
          <a:stretch>
            <a:fillRect/>
          </a:stretch>
        </p:blipFill>
        <p:spPr>
          <a:xfrm>
            <a:off x="497728" y="750042"/>
            <a:ext cx="1456907" cy="108714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EE19823-A6C5-9D00-6A1C-90BE1BC74990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5"/>
          <a:srcRect l="8122" r="8122"/>
          <a:stretch>
            <a:fillRect/>
          </a:stretch>
        </p:blipFill>
        <p:spPr>
          <a:xfrm>
            <a:off x="3211089" y="765322"/>
            <a:ext cx="1313249" cy="1063713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F15BABA4-4266-BAA2-2477-C2C433ECDD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94386" y="661366"/>
            <a:ext cx="1313249" cy="1163313"/>
          </a:xfrm>
          <a:prstGeom prst="rect">
            <a:avLst/>
          </a:prstGeom>
        </p:spPr>
      </p:pic>
      <p:sp>
        <p:nvSpPr>
          <p:cNvPr id="41" name="Текст 23">
            <a:extLst>
              <a:ext uri="{FF2B5EF4-FFF2-40B4-BE49-F238E27FC236}">
                <a16:creationId xmlns:a16="http://schemas.microsoft.com/office/drawing/2014/main" id="{3463B604-4D3A-A21F-84AE-A8FCE7E3FBED}"/>
              </a:ext>
            </a:extLst>
          </p:cNvPr>
          <p:cNvSpPr txBox="1">
            <a:spLocks/>
          </p:cNvSpPr>
          <p:nvPr/>
        </p:nvSpPr>
        <p:spPr>
          <a:xfrm>
            <a:off x="2889344" y="1810866"/>
            <a:ext cx="2287217" cy="3886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40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ts val="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200" b="1" i="0" u="none" strike="noStrike" kern="1200" cap="none" spc="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ГАЛИНА ПЕТРОВНА </a:t>
            </a:r>
          </a:p>
          <a:p>
            <a:pPr marL="0" marR="0" lvl="0" indent="0" algn="ctr" defTabSz="914400" rtl="0" eaLnBrk="1" fontAlgn="auto" latinLnBrk="0" hangingPunct="1">
              <a:lnSpc>
                <a:spcPts val="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200" b="1" i="0" u="none" strike="noStrike" kern="1200" cap="none" spc="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БОНДАРЬ</a:t>
            </a:r>
          </a:p>
        </p:txBody>
      </p:sp>
      <p:sp>
        <p:nvSpPr>
          <p:cNvPr id="42" name="Текст 35">
            <a:extLst>
              <a:ext uri="{FF2B5EF4-FFF2-40B4-BE49-F238E27FC236}">
                <a16:creationId xmlns:a16="http://schemas.microsoft.com/office/drawing/2014/main" id="{09FCE679-A799-DD00-22E7-F8DCC143460B}"/>
              </a:ext>
            </a:extLst>
          </p:cNvPr>
          <p:cNvSpPr txBox="1">
            <a:spLocks/>
          </p:cNvSpPr>
          <p:nvPr/>
        </p:nvSpPr>
        <p:spPr>
          <a:xfrm>
            <a:off x="2918312" y="2091579"/>
            <a:ext cx="2287217" cy="13855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00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300" b="0" i="0" u="none" strike="noStrike" kern="1200" cap="none" spc="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Заместитель главы администрации- начальник финансово-экономического управления администрации </a:t>
            </a:r>
            <a:r>
              <a:rPr kumimoji="0" lang="ru-RU" sz="1300" b="0" i="0" u="none" strike="noStrike" kern="1200" cap="none" spc="15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АнучинскогоМО</a:t>
            </a:r>
            <a:endParaRPr kumimoji="0" lang="ru-RU" sz="1300" b="0" i="0" u="none" strike="noStrike" kern="1200" cap="none" spc="15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200" b="0" i="0" u="none" strike="noStrike" kern="1200" cap="none" spc="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Контакт:8(42362)91-8-70</a:t>
            </a:r>
            <a:r>
              <a:rPr kumimoji="0" lang="ru-RU" sz="1000" b="0" i="0" u="none" strike="noStrike" kern="1200" cap="none" spc="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+mj-cs"/>
              </a:rPr>
              <a:t> </a:t>
            </a: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31DA8CA8-A756-1723-6F82-70C5759304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61034" y="635920"/>
            <a:ext cx="1313249" cy="1163313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266A82C9-388E-3783-FE07-7B3B214F6ED1}"/>
              </a:ext>
            </a:extLst>
          </p:cNvPr>
          <p:cNvSpPr txBox="1"/>
          <p:nvPr/>
        </p:nvSpPr>
        <p:spPr>
          <a:xfrm>
            <a:off x="5205529" y="1747500"/>
            <a:ext cx="23026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АНДРЕЙ АЛЕКСАНДРОВИЧ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СУВОРЕНКОВ</a:t>
            </a:r>
          </a:p>
        </p:txBody>
      </p:sp>
      <p:sp>
        <p:nvSpPr>
          <p:cNvPr id="49" name="Текст 35">
            <a:extLst>
              <a:ext uri="{FF2B5EF4-FFF2-40B4-BE49-F238E27FC236}">
                <a16:creationId xmlns:a16="http://schemas.microsoft.com/office/drawing/2014/main" id="{8CF321BB-77CD-0BDC-D1F1-FB54A37BEE2D}"/>
              </a:ext>
            </a:extLst>
          </p:cNvPr>
          <p:cNvSpPr txBox="1">
            <a:spLocks/>
          </p:cNvSpPr>
          <p:nvPr/>
        </p:nvSpPr>
        <p:spPr>
          <a:xfrm>
            <a:off x="5176561" y="2216120"/>
            <a:ext cx="2287217" cy="12105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00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300" b="0" i="0" u="none" strike="noStrike" kern="1200" cap="none" spc="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Начальник управления градостроительства, имущественных и земельных отношений администрации </a:t>
            </a:r>
            <a:r>
              <a:rPr kumimoji="0" lang="ru-RU" sz="1300" b="0" i="0" u="none" strike="noStrike" kern="1200" cap="none" spc="15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АнучинскогоМО</a:t>
            </a:r>
            <a:endParaRPr kumimoji="0" lang="ru-RU" sz="1300" b="0" i="0" u="none" strike="noStrike" kern="1200" cap="none" spc="15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200" b="0" i="0" u="none" strike="noStrike" kern="1200" cap="none" spc="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Контакт:8(42362)91-0-26</a:t>
            </a:r>
            <a:r>
              <a:rPr kumimoji="0" lang="ru-RU" sz="1000" b="0" i="0" u="none" strike="noStrike" kern="1200" cap="none" spc="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+mj-cs"/>
              </a:rPr>
              <a:t> </a:t>
            </a:r>
          </a:p>
        </p:txBody>
      </p:sp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FB1CD139-F866-BDF1-AD0B-0CB432555D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684" y="3276713"/>
            <a:ext cx="1283878" cy="1055920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D84B1340-DD2C-2801-ABCD-2158F2D1D992}"/>
              </a:ext>
            </a:extLst>
          </p:cNvPr>
          <p:cNvSpPr txBox="1"/>
          <p:nvPr/>
        </p:nvSpPr>
        <p:spPr>
          <a:xfrm>
            <a:off x="7690526" y="1769944"/>
            <a:ext cx="26305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АНАСТАСИЯ АЛЕКСАНДРОВНА</a:t>
            </a:r>
            <a:b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ФЕДЧИКОВА</a:t>
            </a:r>
          </a:p>
        </p:txBody>
      </p:sp>
      <p:sp>
        <p:nvSpPr>
          <p:cNvPr id="52" name="Текст 35">
            <a:extLst>
              <a:ext uri="{FF2B5EF4-FFF2-40B4-BE49-F238E27FC236}">
                <a16:creationId xmlns:a16="http://schemas.microsoft.com/office/drawing/2014/main" id="{104AC868-A268-97E5-C875-4EA80C427FEA}"/>
              </a:ext>
            </a:extLst>
          </p:cNvPr>
          <p:cNvSpPr txBox="1">
            <a:spLocks/>
          </p:cNvSpPr>
          <p:nvPr/>
        </p:nvSpPr>
        <p:spPr>
          <a:xfrm>
            <a:off x="7862213" y="2251164"/>
            <a:ext cx="2287217" cy="12105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00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300" b="0" i="0" u="none" strike="noStrike" kern="1200" cap="none" spc="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Начальник отдела физической культуры, спорта и туризма администрации </a:t>
            </a:r>
            <a:r>
              <a:rPr kumimoji="0" lang="ru-RU" sz="1300" b="0" i="0" u="none" strike="noStrike" kern="1200" cap="none" spc="15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АнучинскогоМО</a:t>
            </a:r>
            <a:endParaRPr kumimoji="0" lang="ru-RU" sz="1300" b="0" i="0" u="none" strike="noStrike" kern="1200" cap="none" spc="15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200" b="0" i="0" u="none" strike="noStrike" kern="1200" cap="none" spc="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Контакт:8(42362)91-5-77</a:t>
            </a:r>
            <a:r>
              <a:rPr kumimoji="0" lang="ru-RU" sz="1000" b="0" i="0" u="none" strike="noStrike" kern="1200" cap="none" spc="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+mj-cs"/>
              </a:rPr>
              <a:t> </a:t>
            </a:r>
          </a:p>
        </p:txBody>
      </p:sp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4808FF14-3215-782C-9C3B-2426A8837F5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78905" y="3787062"/>
            <a:ext cx="1280271" cy="1054699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A700C7AD-3290-9945-0A54-94EE4AC47B9E}"/>
              </a:ext>
            </a:extLst>
          </p:cNvPr>
          <p:cNvSpPr txBox="1"/>
          <p:nvPr/>
        </p:nvSpPr>
        <p:spPr>
          <a:xfrm>
            <a:off x="804045" y="4261516"/>
            <a:ext cx="18228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ОЛЬГА ВАСИЛЬЕВНА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БУРДЕЙНАЯ</a:t>
            </a:r>
          </a:p>
        </p:txBody>
      </p:sp>
      <p:sp>
        <p:nvSpPr>
          <p:cNvPr id="55" name="Текст 35">
            <a:extLst>
              <a:ext uri="{FF2B5EF4-FFF2-40B4-BE49-F238E27FC236}">
                <a16:creationId xmlns:a16="http://schemas.microsoft.com/office/drawing/2014/main" id="{C0712A1D-D503-C6CD-25D3-9B976F8422BB}"/>
              </a:ext>
            </a:extLst>
          </p:cNvPr>
          <p:cNvSpPr txBox="1">
            <a:spLocks/>
          </p:cNvSpPr>
          <p:nvPr/>
        </p:nvSpPr>
        <p:spPr>
          <a:xfrm>
            <a:off x="561688" y="4722043"/>
            <a:ext cx="2287217" cy="12105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00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300" b="0" i="0" u="none" strike="noStrike" kern="1200" cap="none" spc="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Начальник управления жизнеобеспечения администрации </a:t>
            </a:r>
            <a:r>
              <a:rPr kumimoji="0" lang="ru-RU" sz="1300" b="0" i="0" u="none" strike="noStrike" kern="1200" cap="none" spc="15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АнучинскогоМО</a:t>
            </a:r>
            <a:endParaRPr kumimoji="0" lang="ru-RU" sz="1300" b="0" i="0" u="none" strike="noStrike" kern="1200" cap="none" spc="15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200" b="0" i="0" u="none" strike="noStrike" kern="1200" cap="none" spc="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Контакт:8(42362)91-3-61</a:t>
            </a:r>
            <a:r>
              <a:rPr kumimoji="0" lang="ru-RU" sz="1000" b="0" i="0" u="none" strike="noStrike" kern="1200" cap="none" spc="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+mj-cs"/>
              </a:rPr>
              <a:t> </a:t>
            </a:r>
          </a:p>
        </p:txBody>
      </p:sp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A3D8F6B4-50D7-0A8C-D174-B4746F65A7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0" y="3734166"/>
            <a:ext cx="1280271" cy="1054699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CC320A3D-20B0-5A9A-D601-5C878511F295}"/>
              </a:ext>
            </a:extLst>
          </p:cNvPr>
          <p:cNvSpPr txBox="1"/>
          <p:nvPr/>
        </p:nvSpPr>
        <p:spPr>
          <a:xfrm>
            <a:off x="3443148" y="4651959"/>
            <a:ext cx="16669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ВЕРА ВАЛЕРЬЕВНА</a:t>
            </a:r>
            <a:b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КЛЫКОВА</a:t>
            </a:r>
          </a:p>
        </p:txBody>
      </p:sp>
      <p:sp>
        <p:nvSpPr>
          <p:cNvPr id="58" name="Текст 35">
            <a:extLst>
              <a:ext uri="{FF2B5EF4-FFF2-40B4-BE49-F238E27FC236}">
                <a16:creationId xmlns:a16="http://schemas.microsoft.com/office/drawing/2014/main" id="{72EA2FDE-D8D4-0AD9-1B77-DD2FEFC8D1E3}"/>
              </a:ext>
            </a:extLst>
          </p:cNvPr>
          <p:cNvSpPr txBox="1">
            <a:spLocks/>
          </p:cNvSpPr>
          <p:nvPr/>
        </p:nvSpPr>
        <p:spPr>
          <a:xfrm>
            <a:off x="3062082" y="5036267"/>
            <a:ext cx="2287217" cy="12105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00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300" b="0" i="0" u="none" strike="noStrike" kern="1200" cap="none" spc="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Главный специалист финансово-экономического управления администрации </a:t>
            </a:r>
            <a:r>
              <a:rPr kumimoji="0" lang="ru-RU" sz="1300" b="0" i="0" u="none" strike="noStrike" kern="1200" cap="none" spc="15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АнучинскогоМО</a:t>
            </a:r>
            <a:endParaRPr kumimoji="0" lang="ru-RU" sz="1300" b="0" i="0" u="none" strike="noStrike" kern="1200" cap="none" spc="15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200" b="0" i="0" u="none" strike="noStrike" kern="1200" cap="none" spc="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Контакт:8(42362)97-2-36</a:t>
            </a:r>
            <a:r>
              <a:rPr kumimoji="0" lang="ru-RU" sz="1000" b="0" i="0" u="none" strike="noStrike" kern="1200" cap="none" spc="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+mj-cs"/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6F8D36B-FA75-E8E8-75E1-8CA8FCCE6306}"/>
              </a:ext>
            </a:extLst>
          </p:cNvPr>
          <p:cNvSpPr txBox="1"/>
          <p:nvPr/>
        </p:nvSpPr>
        <p:spPr>
          <a:xfrm>
            <a:off x="5898478" y="4574602"/>
            <a:ext cx="18924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ТОПИЛИНА НАТАЛЬЯ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ВАЛЕНТИНОВНА</a:t>
            </a:r>
          </a:p>
        </p:txBody>
      </p:sp>
      <p:sp>
        <p:nvSpPr>
          <p:cNvPr id="9" name="Текст 35">
            <a:extLst>
              <a:ext uri="{FF2B5EF4-FFF2-40B4-BE49-F238E27FC236}">
                <a16:creationId xmlns:a16="http://schemas.microsoft.com/office/drawing/2014/main" id="{075ED799-22E4-F4CF-E025-5F0A7659AA46}"/>
              </a:ext>
            </a:extLst>
          </p:cNvPr>
          <p:cNvSpPr txBox="1">
            <a:spLocks/>
          </p:cNvSpPr>
          <p:nvPr/>
        </p:nvSpPr>
        <p:spPr>
          <a:xfrm>
            <a:off x="5699094" y="4973599"/>
            <a:ext cx="2287217" cy="12105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000" kern="1200" spc="15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300" b="0" i="0" u="none" strike="noStrike" kern="1200" cap="none" spc="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Старший специалист финансово-экономического управления администрации </a:t>
            </a:r>
            <a:r>
              <a:rPr kumimoji="0" lang="ru-RU" sz="1300" b="0" i="0" u="none" strike="noStrike" kern="1200" cap="none" spc="15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АнучинскогоМО</a:t>
            </a:r>
            <a:endParaRPr kumimoji="0" lang="ru-RU" sz="1300" b="0" i="0" u="none" strike="noStrike" kern="1200" cap="none" spc="15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200" b="0" i="0" u="none" strike="noStrike" kern="1200" cap="none" spc="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Контакт:8(42362)91-7-96</a:t>
            </a:r>
            <a:r>
              <a:rPr kumimoji="0" lang="ru-RU" sz="1000" b="0" i="0" u="none" strike="noStrike" kern="1200" cap="none" spc="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+mj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11489689"/>
      </p:ext>
    </p:extLst>
  </p:cSld>
  <p:clrMapOvr>
    <a:masterClrMapping/>
  </p:clrMapOvr>
</p:sld>
</file>

<file path=ppt/theme/theme1.xml><?xml version="1.0" encoding="utf-8"?>
<a:theme xmlns:a="http://schemas.openxmlformats.org/drawingml/2006/main" name="Одиночная линия">
  <a:themeElements>
    <a:clrScheme name="Custom 14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9E6D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56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3419045_TF22318419_Win32" id="{2A0A4826-E134-4E39-AB34-372E04BE17B3}" vid="{5D3708CC-AB2D-4043-A4D9-C2522E420099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de5c099-3d1e-4e4b-b0e8-a18eb11689a5" xsi:nil="true"/>
    <lcf76f155ced4ddcb4097134ff3c332f xmlns="aee68f4d-b8b0-4a8e-a057-318a793d3ad2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AB50C224A1D82F49BC6E55EC1EF1A344" ma:contentTypeVersion="10" ma:contentTypeDescription="Создание документа." ma:contentTypeScope="" ma:versionID="f77ef4acfbdf356b7095e9f038cd64e4">
  <xsd:schema xmlns:xsd="http://www.w3.org/2001/XMLSchema" xmlns:xs="http://www.w3.org/2001/XMLSchema" xmlns:p="http://schemas.microsoft.com/office/2006/metadata/properties" xmlns:ns2="aee68f4d-b8b0-4a8e-a057-318a793d3ad2" xmlns:ns3="cde5c099-3d1e-4e4b-b0e8-a18eb11689a5" targetNamespace="http://schemas.microsoft.com/office/2006/metadata/properties" ma:root="true" ma:fieldsID="f49e5ea9c96b5b39cb1e2d63ca611010" ns2:_="" ns3:_="">
    <xsd:import namespace="aee68f4d-b8b0-4a8e-a057-318a793d3ad2"/>
    <xsd:import namespace="cde5c099-3d1e-4e4b-b0e8-a18eb11689a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e68f4d-b8b0-4a8e-a057-318a793d3ad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d1382c49-3196-4b0f-86f0-76ec65795a2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e5c099-3d1e-4e4b-b0e8-a18eb11689a5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51e927cd-8d97-4007-a19e-8acf69bd6859}" ma:internalName="TaxCatchAll" ma:showField="CatchAllData" ma:web="cde5c099-3d1e-4e4b-b0e8-a18eb11689a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5BA3906-9696-4247-AC0D-DD5C26B2A70A}">
  <ds:schemaRefs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cde5c099-3d1e-4e4b-b0e8-a18eb11689a5"/>
    <ds:schemaRef ds:uri="aee68f4d-b8b0-4a8e-a057-318a793d3ad2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D446390-8521-40A2-A462-EA068123BED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9BCC8AF-18BD-4A88-8184-47F7F8FF70C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ee68f4d-b8b0-4a8e-a057-318a793d3ad2"/>
    <ds:schemaRef ds:uri="cde5c099-3d1e-4e4b-b0e8-a18eb11689a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Минималистичная презентация о продажах</Template>
  <TotalTime>3435</TotalTime>
  <Words>3339</Words>
  <Application>Microsoft Office PowerPoint</Application>
  <PresentationFormat>Широкоэкранный</PresentationFormat>
  <Paragraphs>590</Paragraphs>
  <Slides>19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6" baseType="lpstr">
      <vt:lpstr>Arial</vt:lpstr>
      <vt:lpstr>Arial Black</vt:lpstr>
      <vt:lpstr>Arial Narrow</vt:lpstr>
      <vt:lpstr>Calibri</vt:lpstr>
      <vt:lpstr>Century Gothic</vt:lpstr>
      <vt:lpstr>Times New Roman</vt:lpstr>
      <vt:lpstr>Одиночная линия</vt:lpstr>
      <vt:lpstr>Презентация PowerPoint</vt:lpstr>
      <vt:lpstr>Образ будущего  АНУЧИНСКОГО МО</vt:lpstr>
      <vt:lpstr>Преимущества Анучинского МО</vt:lpstr>
      <vt:lpstr>Преимущества АНУЧИНСКОГО МО</vt:lpstr>
      <vt:lpstr>Социально-экономические показатели (тренды за 5 лет)</vt:lpstr>
      <vt:lpstr>Социально-экономические показатели (тренды за 5 лет)</vt:lpstr>
      <vt:lpstr>РЕСУРСНАЯ БАЗА АНУЧИНСКОГО МО</vt:lpstr>
      <vt:lpstr>Ключевые предприятия – компетенции</vt:lpstr>
      <vt:lpstr>РЕАЛИЗУЕМЫЕ ИНВЕСТИЦИОННЫЕ ПРОЕКТЫ</vt:lpstr>
      <vt:lpstr>ПРОЕКТЫ, ПРЕДЛАГАЕМЫЕ БИЗНЕСОМ</vt:lpstr>
      <vt:lpstr>ПЕРСПЕКТИВЫ действующего бизнеса</vt:lpstr>
      <vt:lpstr>Ключевая точка роста</vt:lpstr>
      <vt:lpstr>Основные инвестиционные ниши</vt:lpstr>
      <vt:lpstr>Свободные инвестиционные площадки</vt:lpstr>
      <vt:lpstr>Свободные инвестиционные площадки</vt:lpstr>
      <vt:lpstr>Реестр бизнес-идей для реализации в МО</vt:lpstr>
      <vt:lpstr>ВОЗМОЖНЫЕ МЕРЫ ПОДДЕРЖКИ БИЗНЕСА</vt:lpstr>
      <vt:lpstr>Swot-анализ Анучинского МО</vt:lpstr>
      <vt:lpstr>Инвестиционная КОМАНДА МО И 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</dc:title>
  <dc:creator>Anton Yazovskikh</dc:creator>
  <cp:lastModifiedBy>Вера В. Клыкова</cp:lastModifiedBy>
  <cp:revision>177</cp:revision>
  <cp:lastPrinted>2024-09-18T00:57:06Z</cp:lastPrinted>
  <dcterms:created xsi:type="dcterms:W3CDTF">2023-03-07T09:44:22Z</dcterms:created>
  <dcterms:modified xsi:type="dcterms:W3CDTF">2025-09-10T22:03:42Z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0x010100AB50C224A1D82F49BC6E55EC1EF1A344</vt:lpwstr>
  </property>
</Properties>
</file>