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98" r:id="rId3"/>
    <p:sldId id="268" r:id="rId4"/>
    <p:sldId id="260" r:id="rId5"/>
    <p:sldId id="264" r:id="rId6"/>
    <p:sldId id="265" r:id="rId7"/>
    <p:sldId id="266" r:id="rId8"/>
    <p:sldId id="269" r:id="rId9"/>
    <p:sldId id="302" r:id="rId10"/>
    <p:sldId id="303" r:id="rId11"/>
    <p:sldId id="270" r:id="rId12"/>
    <p:sldId id="271" r:id="rId13"/>
    <p:sldId id="282" r:id="rId14"/>
    <p:sldId id="272" r:id="rId15"/>
    <p:sldId id="273" r:id="rId16"/>
    <p:sldId id="274" r:id="rId17"/>
    <p:sldId id="276" r:id="rId18"/>
    <p:sldId id="277" r:id="rId19"/>
    <p:sldId id="294" r:id="rId20"/>
    <p:sldId id="279" r:id="rId21"/>
    <p:sldId id="289" r:id="rId22"/>
    <p:sldId id="295" r:id="rId23"/>
    <p:sldId id="280" r:id="rId24"/>
    <p:sldId id="292" r:id="rId25"/>
    <p:sldId id="293" r:id="rId26"/>
    <p:sldId id="296" r:id="rId27"/>
    <p:sldId id="297" r:id="rId28"/>
    <p:sldId id="301" r:id="rId29"/>
    <p:sldId id="284" r:id="rId30"/>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2000" autoAdjust="0"/>
  </p:normalViewPr>
  <p:slideViewPr>
    <p:cSldViewPr snapToGrid="0">
      <p:cViewPr varScale="1">
        <p:scale>
          <a:sx n="105" d="100"/>
          <a:sy n="105" d="100"/>
        </p:scale>
        <p:origin x="834" y="114"/>
      </p:cViewPr>
      <p:guideLst/>
    </p:cSldViewPr>
  </p:slideViewPr>
  <p:outlineViewPr>
    <p:cViewPr>
      <p:scale>
        <a:sx n="33" d="100"/>
        <a:sy n="33" d="100"/>
      </p:scale>
      <p:origin x="0" y="-365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E40192B4-3B12-4634-9724-873273AB6845}" type="datetimeFigureOut">
              <a:rPr lang="ru-RU" smtClean="0"/>
              <a:t>10.02.2022</a:t>
            </a:fld>
            <a:endParaRPr lang="ru-RU"/>
          </a:p>
        </p:txBody>
      </p:sp>
      <p:sp>
        <p:nvSpPr>
          <p:cNvPr id="4" name="Образ слайда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C3DFB744-FA08-4870-AA90-9ADE16782439}" type="slidenum">
              <a:rPr lang="ru-RU" smtClean="0"/>
              <a:t>‹#›</a:t>
            </a:fld>
            <a:endParaRPr lang="ru-RU"/>
          </a:p>
        </p:txBody>
      </p:sp>
    </p:spTree>
    <p:extLst>
      <p:ext uri="{BB962C8B-B14F-4D97-AF65-F5344CB8AC3E}">
        <p14:creationId xmlns:p14="http://schemas.microsoft.com/office/powerpoint/2010/main" val="352395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DFB744-FA08-4870-AA90-9ADE16782439}" type="slidenum">
              <a:rPr lang="ru-RU" smtClean="0"/>
              <a:t>6</a:t>
            </a:fld>
            <a:endParaRPr lang="ru-RU"/>
          </a:p>
        </p:txBody>
      </p:sp>
    </p:spTree>
    <p:extLst>
      <p:ext uri="{BB962C8B-B14F-4D97-AF65-F5344CB8AC3E}">
        <p14:creationId xmlns:p14="http://schemas.microsoft.com/office/powerpoint/2010/main" val="3240132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DFB744-FA08-4870-AA90-9ADE16782439}" type="slidenum">
              <a:rPr lang="ru-RU" smtClean="0"/>
              <a:t>12</a:t>
            </a:fld>
            <a:endParaRPr lang="ru-RU"/>
          </a:p>
        </p:txBody>
      </p:sp>
    </p:spTree>
    <p:extLst>
      <p:ext uri="{BB962C8B-B14F-4D97-AF65-F5344CB8AC3E}">
        <p14:creationId xmlns:p14="http://schemas.microsoft.com/office/powerpoint/2010/main" val="416823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DFB744-FA08-4870-AA90-9ADE16782439}" type="slidenum">
              <a:rPr lang="ru-RU" smtClean="0"/>
              <a:t>14</a:t>
            </a:fld>
            <a:endParaRPr lang="ru-RU"/>
          </a:p>
        </p:txBody>
      </p:sp>
    </p:spTree>
    <p:extLst>
      <p:ext uri="{BB962C8B-B14F-4D97-AF65-F5344CB8AC3E}">
        <p14:creationId xmlns:p14="http://schemas.microsoft.com/office/powerpoint/2010/main" val="2065309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3DFB744-FA08-4870-AA90-9ADE16782439}" type="slidenum">
              <a:rPr lang="ru-RU" smtClean="0"/>
              <a:t>24</a:t>
            </a:fld>
            <a:endParaRPr lang="ru-RU"/>
          </a:p>
        </p:txBody>
      </p:sp>
    </p:spTree>
    <p:extLst>
      <p:ext uri="{BB962C8B-B14F-4D97-AF65-F5344CB8AC3E}">
        <p14:creationId xmlns:p14="http://schemas.microsoft.com/office/powerpoint/2010/main" val="164110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814685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1843193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372018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9B36071-46BE-451C-ACA9-73E8A7B27C02}" type="datetimeFigureOut">
              <a:rPr lang="ru-RU" smtClean="0"/>
              <a:t>10.02.2022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2077621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9B36071-46BE-451C-ACA9-73E8A7B27C02}" type="datetimeFigureOut">
              <a:rPr lang="ru-RU" smtClean="0"/>
              <a:t>10.02.2022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3810735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9B36071-46BE-451C-ACA9-73E8A7B27C02}" type="datetimeFigureOut">
              <a:rPr lang="ru-RU" smtClean="0"/>
              <a:t>10.02.2022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763693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B36071-46BE-451C-ACA9-73E8A7B27C02}" type="datetimeFigureOut">
              <a:rPr lang="ru-RU" smtClean="0"/>
              <a:t>10.02.2022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2965846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9B36071-46BE-451C-ACA9-73E8A7B27C02}" type="datetimeFigureOut">
              <a:rPr lang="ru-RU" smtClean="0"/>
              <a:t>10.02.2022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1288392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C9B36071-46BE-451C-ACA9-73E8A7B27C02}" type="datetimeFigureOut">
              <a:rPr lang="ru-RU" smtClean="0"/>
              <a:t>10.02.2022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83140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2341579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73343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4039128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2754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294114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141918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9B36071-46BE-451C-ACA9-73E8A7B27C02}" type="datetimeFigureOut">
              <a:rPr lang="ru-RU" smtClean="0"/>
              <a:t>10.02.2022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278B06F-35C5-41ED-8266-933210BD0BBE}" type="slidenum">
              <a:rPr lang="ru-RU" smtClean="0"/>
              <a:t>‹#›</a:t>
            </a:fld>
            <a:endParaRPr lang="ru-RU"/>
          </a:p>
        </p:txBody>
      </p:sp>
    </p:spTree>
    <p:extLst>
      <p:ext uri="{BB962C8B-B14F-4D97-AF65-F5344CB8AC3E}">
        <p14:creationId xmlns:p14="http://schemas.microsoft.com/office/powerpoint/2010/main" val="2918239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B36071-46BE-451C-ACA9-73E8A7B27C02}" type="datetimeFigureOut">
              <a:rPr lang="ru-RU" smtClean="0"/>
              <a:t>10.02.2022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278B06F-35C5-41ED-8266-933210BD0BBE}" type="slidenum">
              <a:rPr lang="ru-RU" smtClean="0"/>
              <a:t>‹#›</a:t>
            </a:fld>
            <a:endParaRPr lang="ru-RU"/>
          </a:p>
        </p:txBody>
      </p:sp>
    </p:spTree>
    <p:extLst>
      <p:ext uri="{BB962C8B-B14F-4D97-AF65-F5344CB8AC3E}">
        <p14:creationId xmlns:p14="http://schemas.microsoft.com/office/powerpoint/2010/main" val="18908724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eg"/><Relationship Id="rId1" Type="http://schemas.openxmlformats.org/officeDocument/2006/relationships/slideLayout" Target="../slideLayouts/slideLayout8.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9.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5" Type="http://schemas.openxmlformats.org/officeDocument/2006/relationships/image" Target="../media/image27.jp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4.xml"/><Relationship Id="rId5" Type="http://schemas.openxmlformats.org/officeDocument/2006/relationships/image" Target="../media/image32.jpe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6.xml"/><Relationship Id="rId5" Type="http://schemas.openxmlformats.org/officeDocument/2006/relationships/image" Target="../media/image36.jpg"/><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6.jp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2.jpg"/><Relationship Id="rId2" Type="http://schemas.openxmlformats.org/officeDocument/2006/relationships/image" Target="../media/image47.jpg"/><Relationship Id="rId1" Type="http://schemas.openxmlformats.org/officeDocument/2006/relationships/slideLayout" Target="../slideLayouts/slideLayout6.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068F14-86B3-48BB-BDF9-6FD644540C22}"/>
              </a:ext>
            </a:extLst>
          </p:cNvPr>
          <p:cNvSpPr>
            <a:spLocks noGrp="1"/>
          </p:cNvSpPr>
          <p:nvPr>
            <p:ph type="title"/>
          </p:nvPr>
        </p:nvSpPr>
        <p:spPr>
          <a:xfrm>
            <a:off x="262665" y="5262919"/>
            <a:ext cx="8596667" cy="566738"/>
          </a:xfrm>
        </p:spPr>
        <p:txBody>
          <a:bodyPr>
            <a:normAutofit fontScale="90000"/>
          </a:bodyPr>
          <a:lstStyle/>
          <a:p>
            <a:pPr algn="ctr"/>
            <a:r>
              <a:rPr lang="ru-RU" sz="2000" dirty="0">
                <a:solidFill>
                  <a:schemeClr val="accent1">
                    <a:lumMod val="50000"/>
                  </a:schemeClr>
                </a:solidFill>
                <a:latin typeface="Arial Black" panose="020B0A04020102020204" pitchFamily="34" charset="0"/>
                <a:cs typeface="Times New Roman" panose="02020603050405020304" pitchFamily="18" charset="0"/>
              </a:rPr>
              <a:t> Анучинский МО</a:t>
            </a:r>
            <a:br>
              <a:rPr lang="ru-RU" sz="2000" dirty="0">
                <a:solidFill>
                  <a:schemeClr val="accent1">
                    <a:lumMod val="50000"/>
                  </a:schemeClr>
                </a:solidFill>
                <a:latin typeface="Arial Black" panose="020B0A04020102020204" pitchFamily="34" charset="0"/>
                <a:cs typeface="Times New Roman" panose="02020603050405020304" pitchFamily="18" charset="0"/>
              </a:rPr>
            </a:br>
            <a:r>
              <a:rPr lang="ru-RU" sz="2000" dirty="0">
                <a:solidFill>
                  <a:schemeClr val="accent1">
                    <a:lumMod val="50000"/>
                  </a:schemeClr>
                </a:solidFill>
                <a:latin typeface="Arial Black" panose="020B0A04020102020204" pitchFamily="34" charset="0"/>
                <a:cs typeface="Times New Roman" panose="02020603050405020304" pitchFamily="18" charset="0"/>
              </a:rPr>
              <a:t>2021г</a:t>
            </a:r>
          </a:p>
        </p:txBody>
      </p:sp>
      <p:pic>
        <p:nvPicPr>
          <p:cNvPr id="6" name="Рисунок 5">
            <a:extLst>
              <a:ext uri="{FF2B5EF4-FFF2-40B4-BE49-F238E27FC236}">
                <a16:creationId xmlns:a16="http://schemas.microsoft.com/office/drawing/2014/main" id="{DABA2A99-B9A5-4C74-9FB1-D481E9E17398}"/>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0520" b="10520"/>
          <a:stretch>
            <a:fillRect/>
          </a:stretch>
        </p:blipFill>
        <p:spPr>
          <a:xfrm>
            <a:off x="6209415" y="1282053"/>
            <a:ext cx="3107117" cy="2814866"/>
          </a:xfrm>
        </p:spPr>
      </p:pic>
      <p:sp>
        <p:nvSpPr>
          <p:cNvPr id="10" name="TextBox 9">
            <a:extLst>
              <a:ext uri="{FF2B5EF4-FFF2-40B4-BE49-F238E27FC236}">
                <a16:creationId xmlns:a16="http://schemas.microsoft.com/office/drawing/2014/main" id="{8DAC245A-016C-433C-885A-818C95555877}"/>
              </a:ext>
            </a:extLst>
          </p:cNvPr>
          <p:cNvSpPr txBox="1"/>
          <p:nvPr/>
        </p:nvSpPr>
        <p:spPr>
          <a:xfrm>
            <a:off x="602906" y="1028343"/>
            <a:ext cx="4622047" cy="2400657"/>
          </a:xfrm>
          <a:prstGeom prst="rect">
            <a:avLst/>
          </a:prstGeom>
          <a:noFill/>
        </p:spPr>
        <p:txBody>
          <a:bodyPr wrap="square">
            <a:spAutoFit/>
          </a:bodyPr>
          <a:lstStyle/>
          <a:p>
            <a:pPr algn="ctr"/>
            <a:r>
              <a:rPr lang="ru-RU" sz="4400" dirty="0">
                <a:solidFill>
                  <a:schemeClr val="accent1">
                    <a:lumMod val="50000"/>
                  </a:schemeClr>
                </a:solidFill>
                <a:latin typeface="Times New Roman" panose="02020603050405020304" pitchFamily="18" charset="0"/>
                <a:cs typeface="Times New Roman" panose="02020603050405020304" pitchFamily="18" charset="0"/>
              </a:rPr>
              <a:t>Управление проектной деятельностью</a:t>
            </a:r>
          </a:p>
          <a:p>
            <a:pPr algn="ctr"/>
            <a:r>
              <a:rPr lang="ru-RU" dirty="0">
                <a:solidFill>
                  <a:schemeClr val="accent1">
                    <a:lumMod val="50000"/>
                  </a:schemeClr>
                </a:solidFill>
                <a:latin typeface="Times New Roman" panose="02020603050405020304" pitchFamily="18" charset="0"/>
                <a:cs typeface="Times New Roman" panose="02020603050405020304" pitchFamily="18" charset="0"/>
              </a:rPr>
              <a:t> </a:t>
            </a:r>
            <a:endParaRPr lang="ru-RU" dirty="0"/>
          </a:p>
        </p:txBody>
      </p:sp>
    </p:spTree>
    <p:extLst>
      <p:ext uri="{BB962C8B-B14F-4D97-AF65-F5344CB8AC3E}">
        <p14:creationId xmlns:p14="http://schemas.microsoft.com/office/powerpoint/2010/main" val="1365119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1463DCC5-6005-4400-9D59-607BF0435AAD}"/>
              </a:ext>
            </a:extLst>
          </p:cNvPr>
          <p:cNvSpPr>
            <a:spLocks noGrp="1"/>
          </p:cNvSpPr>
          <p:nvPr>
            <p:ph type="title"/>
          </p:nvPr>
        </p:nvSpPr>
        <p:spPr/>
        <p:txBody>
          <a:bodyPr>
            <a:noAutofit/>
          </a:bodyPr>
          <a:lstStyle/>
          <a:p>
            <a:pPr algn="ctr"/>
            <a:r>
              <a:rPr lang="ru-RU" sz="2800" dirty="0">
                <a:solidFill>
                  <a:schemeClr val="accent1">
                    <a:lumMod val="50000"/>
                  </a:schemeClr>
                </a:solidFill>
                <a:latin typeface="Arial Black" panose="020B0A04020102020204" pitchFamily="34" charset="0"/>
                <a:ea typeface="Times New Roman" panose="02020603050405020304" pitchFamily="18" charset="0"/>
              </a:rPr>
              <a:t>Н</a:t>
            </a:r>
            <a:r>
              <a:rPr lang="ru-RU" sz="2800" dirty="0">
                <a:solidFill>
                  <a:schemeClr val="accent1">
                    <a:lumMod val="50000"/>
                  </a:schemeClr>
                </a:solidFill>
                <a:effectLst/>
                <a:latin typeface="Arial Black" panose="020B0A04020102020204" pitchFamily="34" charset="0"/>
                <a:ea typeface="Times New Roman" panose="02020603050405020304" pitchFamily="18" charset="0"/>
              </a:rPr>
              <a:t>ациональные цели развития Российской Федерации </a:t>
            </a:r>
            <a:br>
              <a:rPr lang="ru-RU" sz="2800" dirty="0">
                <a:solidFill>
                  <a:schemeClr val="accent1">
                    <a:lumMod val="50000"/>
                  </a:schemeClr>
                </a:solidFill>
                <a:effectLst/>
                <a:latin typeface="Arial Black" panose="020B0A04020102020204" pitchFamily="34" charset="0"/>
                <a:ea typeface="Times New Roman" panose="02020603050405020304" pitchFamily="18" charset="0"/>
              </a:rPr>
            </a:br>
            <a:r>
              <a:rPr lang="ru-RU" sz="1600" dirty="0">
                <a:solidFill>
                  <a:schemeClr val="accent2">
                    <a:lumMod val="75000"/>
                  </a:schemeClr>
                </a:solidFill>
                <a:effectLst/>
                <a:latin typeface="Constantia" panose="02030602050306030303" pitchFamily="18" charset="0"/>
                <a:ea typeface="Calibri" panose="020F0502020204030204" pitchFamily="34" charset="0"/>
                <a:cs typeface="Times New Roman" panose="02020603050405020304" pitchFamily="18" charset="0"/>
              </a:rPr>
              <a:t>Указ Президента Российской Федерации от 21 июля 2020 г. № 474 «О национальных целях развития Российской Федерации на период до 2030 года»</a:t>
            </a:r>
            <a:br>
              <a:rPr lang="ru-RU" sz="1600" dirty="0">
                <a:solidFill>
                  <a:schemeClr val="accent2">
                    <a:lumMod val="75000"/>
                  </a:schemeClr>
                </a:solidFill>
                <a:effectLst/>
                <a:latin typeface="Constantia" panose="02030602050306030303" pitchFamily="18" charset="0"/>
                <a:ea typeface="Calibri" panose="020F0502020204030204" pitchFamily="34" charset="0"/>
                <a:cs typeface="Times New Roman" panose="02020603050405020304" pitchFamily="18" charset="0"/>
              </a:rPr>
            </a:br>
            <a:endParaRPr lang="ru-RU" sz="1600" dirty="0">
              <a:solidFill>
                <a:schemeClr val="accent2">
                  <a:lumMod val="75000"/>
                </a:schemeClr>
              </a:solidFill>
              <a:latin typeface="Constantia" panose="02030602050306030303" pitchFamily="18" charset="0"/>
            </a:endParaRPr>
          </a:p>
        </p:txBody>
      </p:sp>
      <p:sp>
        <p:nvSpPr>
          <p:cNvPr id="6" name="Объект 5">
            <a:extLst>
              <a:ext uri="{FF2B5EF4-FFF2-40B4-BE49-F238E27FC236}">
                <a16:creationId xmlns:a16="http://schemas.microsoft.com/office/drawing/2014/main" id="{D6001FDD-AC92-4ACD-AC0E-5E179451A814}"/>
              </a:ext>
            </a:extLst>
          </p:cNvPr>
          <p:cNvSpPr>
            <a:spLocks noGrp="1"/>
          </p:cNvSpPr>
          <p:nvPr>
            <p:ph idx="1"/>
          </p:nvPr>
        </p:nvSpPr>
        <p:spPr/>
        <p:txBody>
          <a:bodyPr>
            <a:normAutofit fontScale="92500" lnSpcReduction="20000"/>
          </a:bodyPr>
          <a:lstStyle/>
          <a:p>
            <a:pPr marL="571500" marR="571500"/>
            <a:r>
              <a:rPr lang="ru-RU" sz="1800" dirty="0">
                <a:solidFill>
                  <a:srgbClr val="020C22"/>
                </a:solidFill>
                <a:effectLst/>
                <a:latin typeface="Bookman Old Style" panose="02050604050505020204" pitchFamily="18" charset="0"/>
                <a:ea typeface="Times New Roman" panose="02020603050405020304" pitchFamily="18" charset="0"/>
              </a:rPr>
              <a:t> </a:t>
            </a:r>
            <a:r>
              <a:rPr lang="ru-RU" sz="1800" b="1" dirty="0">
                <a:solidFill>
                  <a:srgbClr val="020C22"/>
                </a:solidFill>
                <a:effectLst/>
                <a:latin typeface="Arial Black" panose="020B0A04020102020204" pitchFamily="34" charset="0"/>
                <a:ea typeface="Times New Roman" panose="02020603050405020304" pitchFamily="18" charset="0"/>
                <a:cs typeface="Arial" panose="020B0604020202020204" pitchFamily="34" charset="0"/>
              </a:rPr>
              <a:t>сохранение населения, здоровье и благополучие людей;</a:t>
            </a:r>
          </a:p>
          <a:p>
            <a:pPr marL="571500" marR="571500"/>
            <a:endParaRPr lang="ru-RU" sz="1800" dirty="0">
              <a:effectLst/>
              <a:latin typeface="Arial Black" panose="020B0A04020102020204" pitchFamily="34" charset="0"/>
              <a:ea typeface="Times New Roman" panose="02020603050405020304" pitchFamily="18" charset="0"/>
            </a:endParaRPr>
          </a:p>
          <a:p>
            <a:pPr marL="571500" marR="571500" algn="l"/>
            <a:r>
              <a:rPr lang="ru-RU" sz="1800" dirty="0">
                <a:solidFill>
                  <a:srgbClr val="020C22"/>
                </a:solidFill>
                <a:effectLst/>
                <a:latin typeface="Arial Black" panose="020B0A04020102020204" pitchFamily="34" charset="0"/>
                <a:ea typeface="Times New Roman" panose="02020603050405020304" pitchFamily="18" charset="0"/>
              </a:rPr>
              <a:t> возможности для самореализации и развития талантов;</a:t>
            </a:r>
          </a:p>
          <a:p>
            <a:pPr marL="571500" marR="571500" algn="l"/>
            <a:endParaRPr lang="ru-RU" sz="1800" dirty="0">
              <a:effectLst/>
              <a:latin typeface="Arial Black" panose="020B0A04020102020204" pitchFamily="34" charset="0"/>
              <a:ea typeface="Times New Roman" panose="02020603050405020304" pitchFamily="18" charset="0"/>
            </a:endParaRPr>
          </a:p>
          <a:p>
            <a:pPr marL="571500" marR="571500" algn="l"/>
            <a:r>
              <a:rPr lang="ru-RU" sz="1800" dirty="0">
                <a:solidFill>
                  <a:srgbClr val="020C22"/>
                </a:solidFill>
                <a:effectLst/>
                <a:latin typeface="Arial Black" panose="020B0A04020102020204" pitchFamily="34" charset="0"/>
                <a:ea typeface="Times New Roman" panose="02020603050405020304" pitchFamily="18" charset="0"/>
              </a:rPr>
              <a:t> комфортная и безопасная среда для жизни;</a:t>
            </a:r>
          </a:p>
          <a:p>
            <a:pPr marL="571500" marR="571500" algn="l"/>
            <a:endParaRPr lang="ru-RU" sz="1800" dirty="0">
              <a:effectLst/>
              <a:latin typeface="Arial Black" panose="020B0A04020102020204" pitchFamily="34" charset="0"/>
              <a:ea typeface="Times New Roman" panose="02020603050405020304" pitchFamily="18" charset="0"/>
            </a:endParaRPr>
          </a:p>
          <a:p>
            <a:pPr marL="571500" marR="571500" algn="l"/>
            <a:r>
              <a:rPr lang="ru-RU" sz="1800" dirty="0">
                <a:solidFill>
                  <a:srgbClr val="020C22"/>
                </a:solidFill>
                <a:effectLst/>
                <a:latin typeface="Arial Black" panose="020B0A04020102020204" pitchFamily="34" charset="0"/>
                <a:ea typeface="Times New Roman" panose="02020603050405020304" pitchFamily="18" charset="0"/>
              </a:rPr>
              <a:t> достойный, эффективный труд и успешное</a:t>
            </a:r>
          </a:p>
          <a:p>
            <a:pPr marL="571500" marR="571500" algn="l"/>
            <a:endParaRPr lang="ru-RU" sz="1800" dirty="0">
              <a:solidFill>
                <a:srgbClr val="020C22"/>
              </a:solidFill>
              <a:effectLst/>
              <a:latin typeface="Arial Black" panose="020B0A04020102020204" pitchFamily="34" charset="0"/>
              <a:ea typeface="Times New Roman" panose="02020603050405020304" pitchFamily="18" charset="0"/>
            </a:endParaRPr>
          </a:p>
          <a:p>
            <a:pPr marL="228600" marR="571500" indent="0" algn="l">
              <a:buNone/>
            </a:pPr>
            <a:r>
              <a:rPr lang="ru-RU" sz="1800" dirty="0">
                <a:solidFill>
                  <a:srgbClr val="020C22"/>
                </a:solidFill>
                <a:effectLst/>
                <a:latin typeface="Arial Black" panose="020B0A04020102020204" pitchFamily="34" charset="0"/>
                <a:ea typeface="Times New Roman" panose="02020603050405020304" pitchFamily="18" charset="0"/>
              </a:rPr>
              <a:t>      предпринимательство;</a:t>
            </a:r>
          </a:p>
          <a:p>
            <a:pPr marL="571500" marR="571500" algn="l"/>
            <a:endParaRPr lang="ru-RU" sz="1800" dirty="0">
              <a:effectLst/>
              <a:latin typeface="Arial Black" panose="020B0A04020102020204" pitchFamily="34" charset="0"/>
              <a:ea typeface="Times New Roman" panose="02020603050405020304" pitchFamily="18" charset="0"/>
            </a:endParaRPr>
          </a:p>
          <a:p>
            <a:pPr marL="571500" marR="571500" algn="l"/>
            <a:r>
              <a:rPr lang="ru-RU" sz="1800" dirty="0">
                <a:solidFill>
                  <a:srgbClr val="020C22"/>
                </a:solidFill>
                <a:effectLst/>
                <a:latin typeface="Arial Black" panose="020B0A04020102020204" pitchFamily="34" charset="0"/>
                <a:ea typeface="Times New Roman" panose="02020603050405020304" pitchFamily="18" charset="0"/>
              </a:rPr>
              <a:t> цифровая трансформация.</a:t>
            </a:r>
            <a:endParaRPr lang="ru-RU" sz="1800" dirty="0">
              <a:effectLst/>
              <a:latin typeface="Arial Black" panose="020B0A04020102020204" pitchFamily="34" charset="0"/>
              <a:ea typeface="Times New Roman" panose="02020603050405020304" pitchFamily="18" charset="0"/>
            </a:endParaRPr>
          </a:p>
          <a:p>
            <a:endParaRPr lang="ru-RU" dirty="0"/>
          </a:p>
        </p:txBody>
      </p:sp>
    </p:spTree>
    <p:extLst>
      <p:ext uri="{BB962C8B-B14F-4D97-AF65-F5344CB8AC3E}">
        <p14:creationId xmlns:p14="http://schemas.microsoft.com/office/powerpoint/2010/main" val="2445615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66B3FE-7963-48CE-9CB9-8D132A035C5D}"/>
              </a:ext>
            </a:extLst>
          </p:cNvPr>
          <p:cNvSpPr>
            <a:spLocks noGrp="1"/>
          </p:cNvSpPr>
          <p:nvPr>
            <p:ph type="title"/>
          </p:nvPr>
        </p:nvSpPr>
        <p:spPr/>
        <p:txBody>
          <a:bodyPr>
            <a:normAutofit fontScale="90000"/>
          </a:bodyPr>
          <a:lstStyle/>
          <a:p>
            <a:r>
              <a:rPr lang="ru-RU" sz="3600" b="1" i="0" u="none" strike="noStrike" baseline="0" dirty="0">
                <a:solidFill>
                  <a:schemeClr val="accent1">
                    <a:lumMod val="50000"/>
                  </a:schemeClr>
                </a:solidFill>
                <a:latin typeface="Arial Black" panose="020B0A04020102020204" pitchFamily="34" charset="0"/>
              </a:rPr>
              <a:t>ОРГАНЫ УПРАВЛЕНИЯ </a:t>
            </a:r>
            <a:br>
              <a:rPr lang="ru-RU" sz="3600" b="0" i="0" u="none" strike="noStrike" baseline="0" dirty="0">
                <a:solidFill>
                  <a:schemeClr val="accent1">
                    <a:lumMod val="50000"/>
                  </a:schemeClr>
                </a:solidFill>
                <a:latin typeface="Arial Black" panose="020B0A04020102020204" pitchFamily="34" charset="0"/>
              </a:rPr>
            </a:br>
            <a:r>
              <a:rPr lang="ru-RU" sz="3600" b="1" i="0" u="none" strike="noStrike" baseline="0" dirty="0">
                <a:solidFill>
                  <a:schemeClr val="accent1">
                    <a:lumMod val="50000"/>
                  </a:schemeClr>
                </a:solidFill>
                <a:latin typeface="Arial Black" panose="020B0A04020102020204" pitchFamily="34" charset="0"/>
              </a:rPr>
              <a:t>ПРОЕКТНОЙ ДЕЯТЕЛЬНОСТЬЮ </a:t>
            </a:r>
            <a:br>
              <a:rPr lang="ru-RU" dirty="0"/>
            </a:br>
            <a:endParaRPr lang="ru-RU" dirty="0"/>
          </a:p>
        </p:txBody>
      </p:sp>
      <p:sp>
        <p:nvSpPr>
          <p:cNvPr id="3" name="Объект 2">
            <a:extLst>
              <a:ext uri="{FF2B5EF4-FFF2-40B4-BE49-F238E27FC236}">
                <a16:creationId xmlns:a16="http://schemas.microsoft.com/office/drawing/2014/main" id="{EF992EA3-28FD-4A26-BAD5-4D5EDCE3A2B8}"/>
              </a:ext>
            </a:extLst>
          </p:cNvPr>
          <p:cNvSpPr>
            <a:spLocks noGrp="1"/>
          </p:cNvSpPr>
          <p:nvPr>
            <p:ph sz="half" idx="1"/>
          </p:nvPr>
        </p:nvSpPr>
        <p:spPr>
          <a:xfrm>
            <a:off x="677334" y="3429000"/>
            <a:ext cx="4184035" cy="3627770"/>
          </a:xfrm>
        </p:spPr>
        <p:txBody>
          <a:bodyPr/>
          <a:lstStyle/>
          <a:p>
            <a:endParaRPr lang="ru-RU" dirty="0"/>
          </a:p>
          <a:p>
            <a:endParaRPr lang="ru-RU" sz="3200" dirty="0">
              <a:solidFill>
                <a:schemeClr val="accent2">
                  <a:lumMod val="50000"/>
                </a:schemeClr>
              </a:solidFill>
              <a:latin typeface="Arial Black" panose="020B0A04020102020204" pitchFamily="34" charset="0"/>
              <a:cs typeface="Calibri Light" panose="020F0302020204030204" pitchFamily="34" charset="0"/>
            </a:endParaRPr>
          </a:p>
          <a:p>
            <a:r>
              <a:rPr lang="ru-RU" sz="2800" dirty="0">
                <a:solidFill>
                  <a:schemeClr val="tx1"/>
                </a:solidFill>
                <a:latin typeface="Century Gothic" panose="020B0502020202020204" pitchFamily="34" charset="0"/>
                <a:cs typeface="Calibri Light" panose="020F0302020204030204" pitchFamily="34" charset="0"/>
              </a:rPr>
              <a:t>Муниципальный проектный комитет</a:t>
            </a:r>
          </a:p>
        </p:txBody>
      </p:sp>
      <p:sp>
        <p:nvSpPr>
          <p:cNvPr id="4" name="Объект 3">
            <a:extLst>
              <a:ext uri="{FF2B5EF4-FFF2-40B4-BE49-F238E27FC236}">
                <a16:creationId xmlns:a16="http://schemas.microsoft.com/office/drawing/2014/main" id="{A3131DA7-D68B-4CE7-9F36-1B3156F35458}"/>
              </a:ext>
            </a:extLst>
          </p:cNvPr>
          <p:cNvSpPr>
            <a:spLocks noGrp="1"/>
          </p:cNvSpPr>
          <p:nvPr>
            <p:ph sz="half" idx="2"/>
          </p:nvPr>
        </p:nvSpPr>
        <p:spPr>
          <a:xfrm>
            <a:off x="5238616" y="3439632"/>
            <a:ext cx="4184034" cy="3742015"/>
          </a:xfrm>
        </p:spPr>
        <p:txBody>
          <a:bodyPr/>
          <a:lstStyle/>
          <a:p>
            <a:endParaRPr lang="ru-RU" sz="2800" dirty="0">
              <a:solidFill>
                <a:schemeClr val="accent2">
                  <a:lumMod val="50000"/>
                </a:schemeClr>
              </a:solidFill>
              <a:latin typeface="Arial Black" panose="020B0A04020102020204" pitchFamily="34" charset="0"/>
              <a:cs typeface="Calibri Light" panose="020F0302020204030204" pitchFamily="34" charset="0"/>
            </a:endParaRPr>
          </a:p>
          <a:p>
            <a:endParaRPr lang="ru-RU" sz="2800" dirty="0">
              <a:solidFill>
                <a:schemeClr val="accent2">
                  <a:lumMod val="50000"/>
                </a:schemeClr>
              </a:solidFill>
              <a:latin typeface="Arial Black" panose="020B0A04020102020204" pitchFamily="34" charset="0"/>
              <a:cs typeface="Calibri Light" panose="020F0302020204030204" pitchFamily="34" charset="0"/>
            </a:endParaRPr>
          </a:p>
          <a:p>
            <a:endParaRPr lang="ru-RU" sz="2800" dirty="0">
              <a:solidFill>
                <a:schemeClr val="accent2">
                  <a:lumMod val="50000"/>
                </a:schemeClr>
              </a:solidFill>
              <a:latin typeface="Arial Black" panose="020B0A04020102020204" pitchFamily="34" charset="0"/>
              <a:cs typeface="Calibri Light" panose="020F0302020204030204" pitchFamily="34" charset="0"/>
            </a:endParaRPr>
          </a:p>
          <a:p>
            <a:r>
              <a:rPr lang="ru-RU" sz="2800" dirty="0">
                <a:solidFill>
                  <a:schemeClr val="tx1"/>
                </a:solidFill>
                <a:latin typeface="Century Gothic" panose="020B0502020202020204" pitchFamily="34" charset="0"/>
                <a:cs typeface="Calibri Light" panose="020F0302020204030204" pitchFamily="34" charset="0"/>
              </a:rPr>
              <a:t>Муниципальный проектный офис</a:t>
            </a:r>
          </a:p>
          <a:p>
            <a:endParaRPr lang="ru-RU" dirty="0"/>
          </a:p>
        </p:txBody>
      </p:sp>
      <p:pic>
        <p:nvPicPr>
          <p:cNvPr id="10" name="Рисунок 9">
            <a:extLst>
              <a:ext uri="{FF2B5EF4-FFF2-40B4-BE49-F238E27FC236}">
                <a16:creationId xmlns:a16="http://schemas.microsoft.com/office/drawing/2014/main" id="{732DC529-8737-448F-B5B1-7805AFC8C703}"/>
              </a:ext>
            </a:extLst>
          </p:cNvPr>
          <p:cNvPicPr>
            <a:picLocks noChangeAspect="1"/>
          </p:cNvPicPr>
          <p:nvPr/>
        </p:nvPicPr>
        <p:blipFill>
          <a:blip r:embed="rId2"/>
          <a:stretch>
            <a:fillRect/>
          </a:stretch>
        </p:blipFill>
        <p:spPr>
          <a:xfrm>
            <a:off x="3273629" y="1814641"/>
            <a:ext cx="3929974" cy="2675823"/>
          </a:xfrm>
          <a:prstGeom prst="rect">
            <a:avLst/>
          </a:prstGeom>
        </p:spPr>
      </p:pic>
    </p:spTree>
    <p:extLst>
      <p:ext uri="{BB962C8B-B14F-4D97-AF65-F5344CB8AC3E}">
        <p14:creationId xmlns:p14="http://schemas.microsoft.com/office/powerpoint/2010/main" val="786439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BFD755-443A-4465-A48F-2836890C1269}"/>
              </a:ext>
            </a:extLst>
          </p:cNvPr>
          <p:cNvSpPr>
            <a:spLocks noGrp="1"/>
          </p:cNvSpPr>
          <p:nvPr>
            <p:ph type="title"/>
          </p:nvPr>
        </p:nvSpPr>
        <p:spPr>
          <a:xfrm>
            <a:off x="838200" y="276447"/>
            <a:ext cx="10751587" cy="1118301"/>
          </a:xfrm>
        </p:spPr>
        <p:txBody>
          <a:bodyPr>
            <a:normAutofit fontScale="90000"/>
          </a:bodyPr>
          <a:lstStyle/>
          <a:p>
            <a:r>
              <a:rPr lang="ru-RU" sz="3600" dirty="0">
                <a:solidFill>
                  <a:schemeClr val="accent1">
                    <a:lumMod val="50000"/>
                  </a:schemeClr>
                </a:solidFill>
                <a:latin typeface="Arial Black" panose="020B0A04020102020204" pitchFamily="34" charset="0"/>
                <a:cs typeface="Calibri Light" panose="020F0302020204030204" pitchFamily="34" charset="0"/>
              </a:rPr>
              <a:t>Муниципальный проектный офис</a:t>
            </a:r>
            <a:br>
              <a:rPr lang="ru-RU" sz="4400" dirty="0">
                <a:solidFill>
                  <a:schemeClr val="accent2">
                    <a:lumMod val="50000"/>
                  </a:schemeClr>
                </a:solidFill>
                <a:latin typeface="Arial Black" panose="020B0A04020102020204" pitchFamily="34" charset="0"/>
                <a:cs typeface="Calibri Light" panose="020F0302020204030204" pitchFamily="34" charset="0"/>
              </a:rPr>
            </a:br>
            <a:r>
              <a:rPr lang="ru-RU" sz="1800" b="1" i="0" u="none" strike="noStrike" baseline="0" dirty="0">
                <a:solidFill>
                  <a:srgbClr val="002060"/>
                </a:solidFill>
                <a:latin typeface="Century Gothic" panose="020B0502020202020204" pitchFamily="34" charset="0"/>
              </a:rPr>
              <a:t>Положение о муниципальном проектном </a:t>
            </a:r>
            <a:br>
              <a:rPr lang="ru-RU" sz="1800" b="0" i="0" u="none" strike="noStrike" baseline="0" dirty="0">
                <a:solidFill>
                  <a:srgbClr val="002060"/>
                </a:solidFill>
                <a:latin typeface="Century Gothic" panose="020B0502020202020204" pitchFamily="34" charset="0"/>
              </a:rPr>
            </a:br>
            <a:r>
              <a:rPr lang="ru-RU" sz="1800" b="1" i="0" u="none" strike="noStrike" baseline="0" dirty="0">
                <a:solidFill>
                  <a:srgbClr val="002060"/>
                </a:solidFill>
                <a:latin typeface="Century Gothic" panose="020B0502020202020204" pitchFamily="34" charset="0"/>
              </a:rPr>
              <a:t>офисе Анучинского МО</a:t>
            </a:r>
            <a:br>
              <a:rPr lang="ru-RU" sz="1800" b="0" i="0" u="none" strike="noStrike" baseline="0" dirty="0">
                <a:solidFill>
                  <a:srgbClr val="002060"/>
                </a:solidFill>
                <a:latin typeface="Century Gothic" panose="020B0502020202020204" pitchFamily="34" charset="0"/>
              </a:rPr>
            </a:br>
            <a:r>
              <a:rPr lang="ru-RU" sz="1800" b="1" i="0" u="none" strike="noStrike" baseline="0" dirty="0">
                <a:solidFill>
                  <a:srgbClr val="002060"/>
                </a:solidFill>
                <a:latin typeface="Century Gothic" panose="020B0502020202020204" pitchFamily="34" charset="0"/>
              </a:rPr>
              <a:t>(распоряжение АМО от 15.06.2021 № 370-р)</a:t>
            </a:r>
            <a:endParaRPr lang="ru-RU" dirty="0">
              <a:solidFill>
                <a:srgbClr val="002060"/>
              </a:solidFill>
            </a:endParaRPr>
          </a:p>
        </p:txBody>
      </p:sp>
      <p:sp>
        <p:nvSpPr>
          <p:cNvPr id="3" name="Объект 2">
            <a:extLst>
              <a:ext uri="{FF2B5EF4-FFF2-40B4-BE49-F238E27FC236}">
                <a16:creationId xmlns:a16="http://schemas.microsoft.com/office/drawing/2014/main" id="{5B4443F2-2665-4341-B1FC-3C690F13342B}"/>
              </a:ext>
            </a:extLst>
          </p:cNvPr>
          <p:cNvSpPr>
            <a:spLocks noGrp="1"/>
          </p:cNvSpPr>
          <p:nvPr>
            <p:ph idx="1"/>
          </p:nvPr>
        </p:nvSpPr>
        <p:spPr/>
        <p:txBody>
          <a:bodyPr/>
          <a:lstStyle/>
          <a:p>
            <a:pPr algn="l"/>
            <a:endParaRPr lang="ru-RU" sz="1800" b="0" i="0" u="none" strike="noStrike" baseline="0" dirty="0">
              <a:solidFill>
                <a:srgbClr val="000000"/>
              </a:solidFill>
              <a:latin typeface="Century Gothic" panose="020B0502020202020204" pitchFamily="34" charset="0"/>
            </a:endParaRPr>
          </a:p>
          <a:p>
            <a:r>
              <a:rPr lang="ru-RU" sz="1800" b="0" i="0" u="none" strike="noStrike" baseline="0" dirty="0">
                <a:solidFill>
                  <a:srgbClr val="000000"/>
                </a:solidFill>
                <a:latin typeface="Century Gothic" panose="020B0502020202020204" pitchFamily="34" charset="0"/>
              </a:rPr>
              <a:t>Осуществляет аналитическое, методологическое, методическое и организационное обеспечение проектной деятельности</a:t>
            </a:r>
            <a:r>
              <a:rPr lang="ru-RU" sz="1800" dirty="0">
                <a:solidFill>
                  <a:srgbClr val="000000"/>
                </a:solidFill>
                <a:latin typeface="Century Gothic" panose="020B0502020202020204" pitchFamily="34" charset="0"/>
              </a:rPr>
              <a:t>;</a:t>
            </a:r>
          </a:p>
          <a:p>
            <a:r>
              <a:rPr lang="ru-RU" sz="1800" b="0" i="0" u="none" strike="noStrike" baseline="0" dirty="0">
                <a:solidFill>
                  <a:srgbClr val="000000"/>
                </a:solidFill>
                <a:latin typeface="Century Gothic" panose="020B0502020202020204" pitchFamily="34" charset="0"/>
              </a:rPr>
              <a:t>Осуществляет контроль реализации проектов, качества</a:t>
            </a:r>
            <a:r>
              <a:rPr lang="ru-RU" sz="1800" dirty="0">
                <a:solidFill>
                  <a:srgbClr val="000000"/>
                </a:solidFill>
                <a:latin typeface="Century Gothic" panose="020B0502020202020204" pitchFamily="34" charset="0"/>
              </a:rPr>
              <a:t>      управления проектами;</a:t>
            </a:r>
            <a:endParaRPr lang="ru-RU" sz="1800" b="0" i="0" u="none" strike="noStrike" baseline="0" dirty="0">
              <a:solidFill>
                <a:srgbClr val="000000"/>
              </a:solidFill>
              <a:latin typeface="Century Gothic" panose="020B0502020202020204" pitchFamily="34" charset="0"/>
            </a:endParaRPr>
          </a:p>
          <a:p>
            <a:r>
              <a:rPr lang="ru-RU" sz="1800" b="0" i="0" u="none" strike="noStrike" baseline="0" dirty="0">
                <a:solidFill>
                  <a:srgbClr val="000000"/>
                </a:solidFill>
                <a:latin typeface="Century Gothic" panose="020B0502020202020204" pitchFamily="34" charset="0"/>
              </a:rPr>
              <a:t>Формирует систему оценки участников проектной деятельности.</a:t>
            </a:r>
          </a:p>
          <a:p>
            <a:endParaRPr lang="ru-RU" sz="1800" b="0" i="0" u="none" strike="noStrike" baseline="0" dirty="0">
              <a:solidFill>
                <a:srgbClr val="000000"/>
              </a:solidFill>
              <a:latin typeface="Century Gothic" panose="020B0502020202020204" pitchFamily="34" charset="0"/>
            </a:endParaRPr>
          </a:p>
          <a:p>
            <a:endParaRPr lang="ru-RU" sz="1800" b="0" i="0" u="none" strike="noStrike" baseline="0" dirty="0">
              <a:solidFill>
                <a:srgbClr val="000000"/>
              </a:solidFill>
              <a:latin typeface="Century Gothic" panose="020B0502020202020204" pitchFamily="34" charset="0"/>
            </a:endParaRPr>
          </a:p>
          <a:p>
            <a:pPr marL="0" indent="0">
              <a:buNone/>
            </a:pPr>
            <a:endParaRPr lang="ru-RU" sz="1800" dirty="0">
              <a:solidFill>
                <a:srgbClr val="000000"/>
              </a:solidFill>
              <a:latin typeface="Century Gothic" panose="020B0502020202020204" pitchFamily="34" charset="0"/>
            </a:endParaRPr>
          </a:p>
          <a:p>
            <a:pPr marL="0" indent="0">
              <a:buNone/>
            </a:pPr>
            <a:endParaRPr lang="ru-RU" sz="1800" b="0" i="0" u="none" strike="noStrike" baseline="0" dirty="0">
              <a:solidFill>
                <a:srgbClr val="000000"/>
              </a:solidFill>
              <a:latin typeface="Century Gothic" panose="020B0502020202020204" pitchFamily="34" charset="0"/>
            </a:endParaRPr>
          </a:p>
          <a:p>
            <a:endParaRPr lang="ru-RU" sz="1800" b="0" i="0" u="none" strike="noStrike" baseline="0" dirty="0">
              <a:solidFill>
                <a:srgbClr val="000000"/>
              </a:solidFill>
              <a:latin typeface="Century Gothic" panose="020B0502020202020204" pitchFamily="34" charset="0"/>
            </a:endParaRPr>
          </a:p>
          <a:p>
            <a:endParaRPr lang="ru-RU" dirty="0"/>
          </a:p>
        </p:txBody>
      </p:sp>
      <p:pic>
        <p:nvPicPr>
          <p:cNvPr id="1026" name="Picture 2">
            <a:extLst>
              <a:ext uri="{FF2B5EF4-FFF2-40B4-BE49-F238E27FC236}">
                <a16:creationId xmlns:a16="http://schemas.microsoft.com/office/drawing/2014/main" id="{20694868-D887-407D-9017-06856293E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8624" y="4491950"/>
            <a:ext cx="3194612" cy="2315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154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A3E25-B408-46BD-89C7-10ED6E8CD2F2}"/>
              </a:ext>
            </a:extLst>
          </p:cNvPr>
          <p:cNvSpPr>
            <a:spLocks noGrp="1"/>
          </p:cNvSpPr>
          <p:nvPr>
            <p:ph type="title"/>
          </p:nvPr>
        </p:nvSpPr>
        <p:spPr>
          <a:xfrm>
            <a:off x="606056" y="577703"/>
            <a:ext cx="9668145" cy="1320800"/>
          </a:xfrm>
        </p:spPr>
        <p:txBody>
          <a:bodyPr>
            <a:normAutofit fontScale="90000"/>
          </a:bodyPr>
          <a:lstStyle/>
          <a:p>
            <a:r>
              <a:rPr lang="ru-RU" dirty="0">
                <a:solidFill>
                  <a:schemeClr val="accent1">
                    <a:lumMod val="50000"/>
                  </a:schemeClr>
                </a:solidFill>
                <a:latin typeface="Arial Black" panose="020B0A04020102020204" pitchFamily="34" charset="0"/>
                <a:cs typeface="Calibri Light" panose="020F0302020204030204" pitchFamily="34" charset="0"/>
              </a:rPr>
              <a:t>Муниципальный</a:t>
            </a:r>
            <a:r>
              <a:rPr lang="ru-RU" sz="3200" dirty="0">
                <a:solidFill>
                  <a:schemeClr val="accent1">
                    <a:lumMod val="50000"/>
                  </a:schemeClr>
                </a:solidFill>
                <a:latin typeface="Arial Black" panose="020B0A04020102020204" pitchFamily="34" charset="0"/>
                <a:cs typeface="Calibri Light" panose="020F0302020204030204" pitchFamily="34" charset="0"/>
              </a:rPr>
              <a:t> проектный комитет</a:t>
            </a:r>
            <a:br>
              <a:rPr lang="ru-RU" sz="1800" dirty="0">
                <a:solidFill>
                  <a:schemeClr val="accent2">
                    <a:lumMod val="50000"/>
                  </a:schemeClr>
                </a:solidFill>
                <a:latin typeface="Arial Black" panose="020B0A04020102020204" pitchFamily="34" charset="0"/>
                <a:cs typeface="Calibri Light" panose="020F0302020204030204" pitchFamily="34" charset="0"/>
              </a:rPr>
            </a:br>
            <a:r>
              <a:rPr lang="ru-RU" sz="1800" b="1" i="0" u="none" strike="noStrike" baseline="0" dirty="0">
                <a:solidFill>
                  <a:srgbClr val="002060"/>
                </a:solidFill>
                <a:latin typeface="Century Gothic" panose="020B0502020202020204" pitchFamily="34" charset="0"/>
              </a:rPr>
              <a:t>Положение о муниципальном проектном </a:t>
            </a:r>
            <a:br>
              <a:rPr lang="ru-RU" sz="1800" b="0" i="0" u="none" strike="noStrike" baseline="0" dirty="0">
                <a:solidFill>
                  <a:srgbClr val="002060"/>
                </a:solidFill>
                <a:latin typeface="Century Gothic" panose="020B0502020202020204" pitchFamily="34" charset="0"/>
              </a:rPr>
            </a:br>
            <a:r>
              <a:rPr lang="ru-RU" sz="1800" b="1" i="0" u="none" strike="noStrike" baseline="0" dirty="0">
                <a:solidFill>
                  <a:srgbClr val="002060"/>
                </a:solidFill>
                <a:latin typeface="Century Gothic" panose="020B0502020202020204" pitchFamily="34" charset="0"/>
              </a:rPr>
              <a:t>комитете Анучинского МО</a:t>
            </a:r>
            <a:br>
              <a:rPr lang="ru-RU" sz="1800" b="0" i="0" u="none" strike="noStrike" baseline="0" dirty="0">
                <a:solidFill>
                  <a:srgbClr val="002060"/>
                </a:solidFill>
                <a:latin typeface="Century Gothic" panose="020B0502020202020204" pitchFamily="34" charset="0"/>
              </a:rPr>
            </a:br>
            <a:r>
              <a:rPr lang="ru-RU" sz="1800" b="1" i="0" u="none" strike="noStrike" baseline="0" dirty="0">
                <a:solidFill>
                  <a:srgbClr val="002060"/>
                </a:solidFill>
                <a:latin typeface="Century Gothic" panose="020B0502020202020204" pitchFamily="34" charset="0"/>
              </a:rPr>
              <a:t>(распоряжение АМО от 15.06.2021 № 370-р)</a:t>
            </a:r>
            <a:endParaRPr lang="ru-RU" sz="1800" dirty="0">
              <a:solidFill>
                <a:srgbClr val="002060"/>
              </a:solidFill>
            </a:endParaRPr>
          </a:p>
        </p:txBody>
      </p:sp>
      <p:pic>
        <p:nvPicPr>
          <p:cNvPr id="3" name="Объект 4">
            <a:extLst>
              <a:ext uri="{FF2B5EF4-FFF2-40B4-BE49-F238E27FC236}">
                <a16:creationId xmlns:a16="http://schemas.microsoft.com/office/drawing/2014/main" id="{7369B2E7-B8FD-44D1-8EFB-EFEB26447E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9390" y="3514091"/>
            <a:ext cx="2702443" cy="2174328"/>
          </a:xfrm>
          <a:prstGeom prst="rect">
            <a:avLst/>
          </a:prstGeom>
        </p:spPr>
      </p:pic>
      <p:sp>
        <p:nvSpPr>
          <p:cNvPr id="5" name="TextBox 4">
            <a:extLst>
              <a:ext uri="{FF2B5EF4-FFF2-40B4-BE49-F238E27FC236}">
                <a16:creationId xmlns:a16="http://schemas.microsoft.com/office/drawing/2014/main" id="{51210332-6D65-4C7D-9BFD-28E8DFB3E07C}"/>
              </a:ext>
            </a:extLst>
          </p:cNvPr>
          <p:cNvSpPr txBox="1"/>
          <p:nvPr/>
        </p:nvSpPr>
        <p:spPr>
          <a:xfrm>
            <a:off x="606056" y="2259449"/>
            <a:ext cx="6092456" cy="3724096"/>
          </a:xfrm>
          <a:prstGeom prst="rect">
            <a:avLst/>
          </a:prstGeom>
          <a:noFill/>
        </p:spPr>
        <p:txBody>
          <a:bodyPr wrap="square">
            <a:spAutoFit/>
          </a:bodyPr>
          <a:lstStyle/>
          <a:p>
            <a:pPr algn="l"/>
            <a:endParaRPr lang="ru-RU" sz="2000" b="0" i="0" u="none" strike="noStrike" baseline="0" dirty="0">
              <a:solidFill>
                <a:srgbClr val="000000"/>
              </a:solidFill>
              <a:latin typeface="Century Gothic" panose="020B0502020202020204" pitchFamily="34" charset="0"/>
            </a:endParaRPr>
          </a:p>
          <a:p>
            <a:pPr marL="285750" indent="-285750">
              <a:buFont typeface="Arial" panose="020B0604020202020204" pitchFamily="34" charset="0"/>
              <a:buChar char="•"/>
            </a:pPr>
            <a:r>
              <a:rPr lang="ru-RU" sz="1800" b="0" i="0" u="none" strike="noStrike" baseline="0" dirty="0">
                <a:solidFill>
                  <a:srgbClr val="000000"/>
                </a:solidFill>
                <a:latin typeface="Century Gothic" panose="020B0502020202020204" pitchFamily="34" charset="0"/>
              </a:rPr>
              <a:t>Принимает решения о запуске/закрытии проекта;</a:t>
            </a:r>
          </a:p>
          <a:p>
            <a:pPr marL="285750" indent="-285750">
              <a:buFont typeface="Arial" panose="020B0604020202020204" pitchFamily="34" charset="0"/>
              <a:buChar char="•"/>
            </a:pPr>
            <a:endParaRPr lang="ru-RU" sz="1800" b="0" i="0" u="none" strike="noStrike" baseline="0" dirty="0">
              <a:solidFill>
                <a:srgbClr val="000000"/>
              </a:solidFill>
              <a:latin typeface="Century Gothic" panose="020B0502020202020204" pitchFamily="34" charset="0"/>
            </a:endParaRPr>
          </a:p>
          <a:p>
            <a:pPr marL="285750" indent="-285750">
              <a:buFont typeface="Arial" panose="020B0604020202020204" pitchFamily="34" charset="0"/>
              <a:buChar char="•"/>
            </a:pPr>
            <a:r>
              <a:rPr lang="ru-RU" sz="1800" b="0" i="0" u="none" strike="noStrike" baseline="0" dirty="0">
                <a:solidFill>
                  <a:srgbClr val="000000"/>
                </a:solidFill>
                <a:latin typeface="Century Gothic" panose="020B0502020202020204" pitchFamily="34" charset="0"/>
              </a:rPr>
              <a:t>Назначает куратора и руководителя проекта;</a:t>
            </a:r>
          </a:p>
          <a:p>
            <a:pPr marL="285750" indent="-285750">
              <a:buFont typeface="Arial" panose="020B0604020202020204" pitchFamily="34" charset="0"/>
              <a:buChar char="•"/>
            </a:pPr>
            <a:endParaRPr lang="ru-RU" sz="1800" b="0" i="0" u="none" strike="noStrike" baseline="0" dirty="0">
              <a:solidFill>
                <a:srgbClr val="000000"/>
              </a:solidFill>
              <a:latin typeface="Century Gothic" panose="020B0502020202020204" pitchFamily="34" charset="0"/>
            </a:endParaRPr>
          </a:p>
          <a:p>
            <a:pPr marL="285750" indent="-285750">
              <a:buFont typeface="Arial" panose="020B0604020202020204" pitchFamily="34" charset="0"/>
              <a:buChar char="•"/>
            </a:pPr>
            <a:r>
              <a:rPr lang="ru-RU" sz="1800" b="0" i="0" u="none" strike="noStrike" baseline="0" dirty="0">
                <a:solidFill>
                  <a:srgbClr val="000000"/>
                </a:solidFill>
                <a:latin typeface="Century Gothic" panose="020B0502020202020204" pitchFamily="34" charset="0"/>
              </a:rPr>
              <a:t>Осуществляет регулярный контроль реализации проекта;</a:t>
            </a:r>
          </a:p>
          <a:p>
            <a:pPr marL="285750" indent="-285750">
              <a:buFont typeface="Arial" panose="020B0604020202020204" pitchFamily="34" charset="0"/>
              <a:buChar char="•"/>
            </a:pPr>
            <a:endParaRPr lang="ru-RU" sz="1800" b="0" i="0" u="none" strike="noStrike" baseline="0" dirty="0">
              <a:solidFill>
                <a:srgbClr val="000000"/>
              </a:solidFill>
              <a:latin typeface="Century Gothic" panose="020B0502020202020204" pitchFamily="34" charset="0"/>
            </a:endParaRPr>
          </a:p>
          <a:p>
            <a:pPr marL="285750" indent="-285750">
              <a:buFont typeface="Arial" panose="020B0604020202020204" pitchFamily="34" charset="0"/>
              <a:buChar char="•"/>
            </a:pPr>
            <a:r>
              <a:rPr lang="ru-RU" sz="1800" b="0" i="0" u="none" strike="noStrike" baseline="0" dirty="0">
                <a:solidFill>
                  <a:srgbClr val="000000"/>
                </a:solidFill>
                <a:latin typeface="Century Gothic" panose="020B0502020202020204" pitchFamily="34" charset="0"/>
              </a:rPr>
              <a:t>Рассматривает риски и проблемы, принимает решения, связанные с реализацией проектов;</a:t>
            </a:r>
          </a:p>
          <a:p>
            <a:pPr marL="285750" indent="-285750">
              <a:buFont typeface="Arial" panose="020B0604020202020204" pitchFamily="34" charset="0"/>
              <a:buChar char="•"/>
            </a:pPr>
            <a:endParaRPr lang="ru-RU" sz="1800" b="0" i="0" u="none" strike="noStrike" baseline="0" dirty="0">
              <a:solidFill>
                <a:srgbClr val="000000"/>
              </a:solidFill>
              <a:latin typeface="Century Gothic" panose="020B0502020202020204" pitchFamily="34" charset="0"/>
            </a:endParaRPr>
          </a:p>
          <a:p>
            <a:pPr marL="285750" indent="-285750">
              <a:buFont typeface="Arial" panose="020B0604020202020204" pitchFamily="34" charset="0"/>
              <a:buChar char="•"/>
            </a:pPr>
            <a:r>
              <a:rPr lang="ru-RU" sz="1800" b="0" i="0" u="none" strike="noStrike" baseline="0" dirty="0">
                <a:solidFill>
                  <a:srgbClr val="000000"/>
                </a:solidFill>
                <a:latin typeface="Century Gothic" panose="020B0502020202020204" pitchFamily="34" charset="0"/>
              </a:rPr>
              <a:t>Рассматривает итоговый отчёт по проекту.</a:t>
            </a:r>
          </a:p>
        </p:txBody>
      </p:sp>
    </p:spTree>
    <p:extLst>
      <p:ext uri="{BB962C8B-B14F-4D97-AF65-F5344CB8AC3E}">
        <p14:creationId xmlns:p14="http://schemas.microsoft.com/office/powerpoint/2010/main" val="3165529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41D398-0D40-4A85-9880-75A62033755A}"/>
              </a:ext>
            </a:extLst>
          </p:cNvPr>
          <p:cNvSpPr>
            <a:spLocks noGrp="1"/>
          </p:cNvSpPr>
          <p:nvPr>
            <p:ph type="title"/>
          </p:nvPr>
        </p:nvSpPr>
        <p:spPr/>
        <p:txBody>
          <a:bodyPr>
            <a:normAutofit/>
          </a:bodyPr>
          <a:lstStyle/>
          <a:p>
            <a:pPr algn="ctr"/>
            <a:r>
              <a:rPr lang="ru-RU" sz="3200" dirty="0">
                <a:solidFill>
                  <a:schemeClr val="accent1">
                    <a:lumMod val="50000"/>
                  </a:schemeClr>
                </a:solidFill>
                <a:latin typeface="Arial Black" panose="020B0A04020102020204" pitchFamily="34" charset="0"/>
              </a:rPr>
              <a:t>Ответственные лица за проектную </a:t>
            </a:r>
            <a:br>
              <a:rPr lang="ru-RU" sz="3200" dirty="0">
                <a:solidFill>
                  <a:schemeClr val="accent1">
                    <a:lumMod val="50000"/>
                  </a:schemeClr>
                </a:solidFill>
                <a:latin typeface="Arial Black" panose="020B0A04020102020204" pitchFamily="34" charset="0"/>
              </a:rPr>
            </a:br>
            <a:r>
              <a:rPr lang="ru-RU" sz="3200" dirty="0">
                <a:solidFill>
                  <a:schemeClr val="accent1">
                    <a:lumMod val="50000"/>
                  </a:schemeClr>
                </a:solidFill>
                <a:latin typeface="Arial Black" panose="020B0A04020102020204" pitchFamily="34" charset="0"/>
              </a:rPr>
              <a:t>деятельность</a:t>
            </a:r>
          </a:p>
        </p:txBody>
      </p:sp>
      <p:sp>
        <p:nvSpPr>
          <p:cNvPr id="3" name="Текст 2">
            <a:extLst>
              <a:ext uri="{FF2B5EF4-FFF2-40B4-BE49-F238E27FC236}">
                <a16:creationId xmlns:a16="http://schemas.microsoft.com/office/drawing/2014/main" id="{98E3D930-74B0-42CB-9A70-26C77C6A2E65}"/>
              </a:ext>
            </a:extLst>
          </p:cNvPr>
          <p:cNvSpPr>
            <a:spLocks noGrp="1"/>
          </p:cNvSpPr>
          <p:nvPr>
            <p:ph type="body" idx="1"/>
          </p:nvPr>
        </p:nvSpPr>
        <p:spPr>
          <a:xfrm>
            <a:off x="434172" y="2688253"/>
            <a:ext cx="4185623" cy="576262"/>
          </a:xfrm>
        </p:spPr>
        <p:txBody>
          <a:bodyPr>
            <a:noAutofit/>
          </a:bodyPr>
          <a:lstStyle/>
          <a:p>
            <a:r>
              <a:rPr lang="ru-RU" sz="2800" u="sng" dirty="0">
                <a:solidFill>
                  <a:schemeClr val="tx1"/>
                </a:solidFill>
                <a:latin typeface="Century Gothic" panose="020B0502020202020204" pitchFamily="34" charset="0"/>
              </a:rPr>
              <a:t>Координатор</a:t>
            </a:r>
            <a:r>
              <a:rPr lang="ru-RU" sz="2800" dirty="0">
                <a:solidFill>
                  <a:schemeClr val="tx1"/>
                </a:solidFill>
                <a:latin typeface="Century Gothic" panose="020B0502020202020204" pitchFamily="34" charset="0"/>
              </a:rPr>
              <a:t> </a:t>
            </a:r>
            <a:r>
              <a:rPr lang="ru-RU" sz="2800" u="sng" dirty="0">
                <a:solidFill>
                  <a:schemeClr val="tx1"/>
                </a:solidFill>
                <a:latin typeface="Century Gothic" panose="020B0502020202020204" pitchFamily="34" charset="0"/>
              </a:rPr>
              <a:t>проектной</a:t>
            </a:r>
            <a:r>
              <a:rPr lang="ru-RU" sz="2800" dirty="0">
                <a:solidFill>
                  <a:schemeClr val="tx1"/>
                </a:solidFill>
                <a:latin typeface="Century Gothic" panose="020B0502020202020204" pitchFamily="34" charset="0"/>
              </a:rPr>
              <a:t> деятельности</a:t>
            </a:r>
            <a:endParaRPr lang="ru-RU" sz="2800" u="sng" dirty="0">
              <a:solidFill>
                <a:schemeClr val="tx1"/>
              </a:solidFill>
              <a:latin typeface="Century Gothic" panose="020B0502020202020204" pitchFamily="34" charset="0"/>
            </a:endParaRPr>
          </a:p>
        </p:txBody>
      </p:sp>
      <p:sp>
        <p:nvSpPr>
          <p:cNvPr id="4" name="Объект 3">
            <a:extLst>
              <a:ext uri="{FF2B5EF4-FFF2-40B4-BE49-F238E27FC236}">
                <a16:creationId xmlns:a16="http://schemas.microsoft.com/office/drawing/2014/main" id="{B7B2FE75-617E-4A9C-8E2B-9ADB4375F506}"/>
              </a:ext>
            </a:extLst>
          </p:cNvPr>
          <p:cNvSpPr>
            <a:spLocks noGrp="1"/>
          </p:cNvSpPr>
          <p:nvPr>
            <p:ph sz="half" idx="2"/>
          </p:nvPr>
        </p:nvSpPr>
        <p:spPr>
          <a:xfrm>
            <a:off x="675745" y="3757971"/>
            <a:ext cx="4185623" cy="3304117"/>
          </a:xfrm>
        </p:spPr>
        <p:txBody>
          <a:bodyPr/>
          <a:lstStyle/>
          <a:p>
            <a:endParaRPr lang="ru-RU" dirty="0"/>
          </a:p>
          <a:p>
            <a:endParaRPr lang="ru-RU" dirty="0"/>
          </a:p>
          <a:p>
            <a:r>
              <a:rPr lang="ru-RU" sz="2400" dirty="0">
                <a:solidFill>
                  <a:schemeClr val="accent1">
                    <a:lumMod val="50000"/>
                  </a:schemeClr>
                </a:solidFill>
              </a:rPr>
              <a:t>Первый заместитель главы администрации Анучинского МО</a:t>
            </a:r>
          </a:p>
        </p:txBody>
      </p:sp>
      <p:sp>
        <p:nvSpPr>
          <p:cNvPr id="5" name="Текст 4">
            <a:extLst>
              <a:ext uri="{FF2B5EF4-FFF2-40B4-BE49-F238E27FC236}">
                <a16:creationId xmlns:a16="http://schemas.microsoft.com/office/drawing/2014/main" id="{C1FA597F-AB52-4DD3-B84B-0B737ADCA0B2}"/>
              </a:ext>
            </a:extLst>
          </p:cNvPr>
          <p:cNvSpPr>
            <a:spLocks noGrp="1"/>
          </p:cNvSpPr>
          <p:nvPr>
            <p:ph type="body" sz="quarter" idx="3"/>
          </p:nvPr>
        </p:nvSpPr>
        <p:spPr>
          <a:xfrm>
            <a:off x="5088384" y="2374527"/>
            <a:ext cx="4185618" cy="576262"/>
          </a:xfrm>
        </p:spPr>
        <p:txBody>
          <a:bodyPr>
            <a:noAutofit/>
          </a:bodyPr>
          <a:lstStyle/>
          <a:p>
            <a:endParaRPr lang="ru-RU" sz="2000" u="sng" dirty="0">
              <a:solidFill>
                <a:schemeClr val="accent2">
                  <a:lumMod val="50000"/>
                </a:schemeClr>
              </a:solidFill>
            </a:endParaRPr>
          </a:p>
          <a:p>
            <a:endParaRPr lang="ru-RU" sz="2000" u="sng" dirty="0">
              <a:solidFill>
                <a:schemeClr val="accent2">
                  <a:lumMod val="50000"/>
                </a:schemeClr>
              </a:solidFill>
            </a:endParaRPr>
          </a:p>
          <a:p>
            <a:endParaRPr lang="ru-RU" sz="2000" u="sng" dirty="0">
              <a:solidFill>
                <a:schemeClr val="accent2">
                  <a:lumMod val="50000"/>
                </a:schemeClr>
              </a:solidFill>
            </a:endParaRPr>
          </a:p>
          <a:p>
            <a:endParaRPr lang="ru-RU" sz="2000" u="sng" dirty="0">
              <a:solidFill>
                <a:schemeClr val="accent2">
                  <a:lumMod val="50000"/>
                </a:schemeClr>
              </a:solidFill>
            </a:endParaRPr>
          </a:p>
          <a:p>
            <a:r>
              <a:rPr lang="ru-RU" sz="2000" u="sng" dirty="0">
                <a:solidFill>
                  <a:schemeClr val="tx1"/>
                </a:solidFill>
                <a:latin typeface="Century Gothic" panose="020B0502020202020204" pitchFamily="34" charset="0"/>
              </a:rPr>
              <a:t>Ответственный</a:t>
            </a:r>
            <a:r>
              <a:rPr lang="ru-RU" sz="2000" dirty="0">
                <a:solidFill>
                  <a:schemeClr val="tx1"/>
                </a:solidFill>
                <a:latin typeface="Century Gothic" panose="020B0502020202020204" pitchFamily="34" charset="0"/>
              </a:rPr>
              <a:t> </a:t>
            </a:r>
            <a:r>
              <a:rPr lang="ru-RU" sz="2000" u="sng" dirty="0">
                <a:solidFill>
                  <a:schemeClr val="tx1"/>
                </a:solidFill>
                <a:latin typeface="Century Gothic" panose="020B0502020202020204" pitchFamily="34" charset="0"/>
              </a:rPr>
              <a:t>секретарь</a:t>
            </a:r>
            <a:r>
              <a:rPr lang="ru-RU" sz="2000" dirty="0">
                <a:solidFill>
                  <a:schemeClr val="tx1"/>
                </a:solidFill>
                <a:latin typeface="Century Gothic" panose="020B0502020202020204" pitchFamily="34" charset="0"/>
              </a:rPr>
              <a:t> </a:t>
            </a:r>
            <a:r>
              <a:rPr lang="ru-RU" sz="2000" u="sng" dirty="0">
                <a:solidFill>
                  <a:schemeClr val="tx1"/>
                </a:solidFill>
                <a:latin typeface="Century Gothic" panose="020B0502020202020204" pitchFamily="34" charset="0"/>
              </a:rPr>
              <a:t>муниципального</a:t>
            </a:r>
            <a:r>
              <a:rPr lang="ru-RU" sz="2000" dirty="0">
                <a:solidFill>
                  <a:schemeClr val="tx1"/>
                </a:solidFill>
                <a:latin typeface="Century Gothic" panose="020B0502020202020204" pitchFamily="34" charset="0"/>
              </a:rPr>
              <a:t> </a:t>
            </a:r>
            <a:r>
              <a:rPr lang="ru-RU" sz="2000" u="sng" dirty="0">
                <a:solidFill>
                  <a:schemeClr val="tx1"/>
                </a:solidFill>
                <a:latin typeface="Century Gothic" panose="020B0502020202020204" pitchFamily="34" charset="0"/>
              </a:rPr>
              <a:t>проектного</a:t>
            </a:r>
            <a:r>
              <a:rPr lang="ru-RU" sz="2000" dirty="0">
                <a:solidFill>
                  <a:schemeClr val="tx1"/>
                </a:solidFill>
                <a:latin typeface="Century Gothic" panose="020B0502020202020204" pitchFamily="34" charset="0"/>
              </a:rPr>
              <a:t> </a:t>
            </a:r>
            <a:r>
              <a:rPr lang="ru-RU" sz="2000" u="sng" dirty="0">
                <a:solidFill>
                  <a:schemeClr val="tx1"/>
                </a:solidFill>
                <a:latin typeface="Century Gothic" panose="020B0502020202020204" pitchFamily="34" charset="0"/>
              </a:rPr>
              <a:t>комитета</a:t>
            </a:r>
          </a:p>
        </p:txBody>
      </p:sp>
      <p:sp>
        <p:nvSpPr>
          <p:cNvPr id="6" name="Объект 5">
            <a:extLst>
              <a:ext uri="{FF2B5EF4-FFF2-40B4-BE49-F238E27FC236}">
                <a16:creationId xmlns:a16="http://schemas.microsoft.com/office/drawing/2014/main" id="{1A684113-F1F2-4822-9881-1FFE450D953A}"/>
              </a:ext>
            </a:extLst>
          </p:cNvPr>
          <p:cNvSpPr>
            <a:spLocks noGrp="1"/>
          </p:cNvSpPr>
          <p:nvPr>
            <p:ph sz="quarter" idx="4"/>
          </p:nvPr>
        </p:nvSpPr>
        <p:spPr>
          <a:xfrm>
            <a:off x="5088384" y="3757971"/>
            <a:ext cx="4185617" cy="2283391"/>
          </a:xfrm>
        </p:spPr>
        <p:txBody>
          <a:bodyPr/>
          <a:lstStyle/>
          <a:p>
            <a:endParaRPr lang="ru-RU" dirty="0"/>
          </a:p>
          <a:p>
            <a:endParaRPr lang="ru-RU" dirty="0"/>
          </a:p>
          <a:p>
            <a:r>
              <a:rPr lang="ru-RU" sz="2400" dirty="0">
                <a:solidFill>
                  <a:schemeClr val="accent1">
                    <a:lumMod val="50000"/>
                  </a:schemeClr>
                </a:solidFill>
              </a:rPr>
              <a:t>Главный специалист ФЭУ </a:t>
            </a:r>
            <a:r>
              <a:rPr lang="ru-RU" sz="2000" dirty="0">
                <a:solidFill>
                  <a:schemeClr val="accent1">
                    <a:lumMod val="50000"/>
                  </a:schemeClr>
                </a:solidFill>
              </a:rPr>
              <a:t>администрации Анучинского МО</a:t>
            </a:r>
            <a:r>
              <a:rPr lang="ru-RU" sz="1800" dirty="0">
                <a:solidFill>
                  <a:schemeClr val="accent1">
                    <a:lumMod val="50000"/>
                  </a:schemeClr>
                </a:solidFill>
              </a:rPr>
              <a:t>(шт. ед. введена 1.06.2021г)</a:t>
            </a:r>
          </a:p>
        </p:txBody>
      </p:sp>
      <p:sp>
        <p:nvSpPr>
          <p:cNvPr id="8" name="Стрелка: вниз 7">
            <a:extLst>
              <a:ext uri="{FF2B5EF4-FFF2-40B4-BE49-F238E27FC236}">
                <a16:creationId xmlns:a16="http://schemas.microsoft.com/office/drawing/2014/main" id="{7860C2C7-E3E9-45EF-99B8-4850EE577259}"/>
              </a:ext>
            </a:extLst>
          </p:cNvPr>
          <p:cNvSpPr/>
          <p:nvPr/>
        </p:nvSpPr>
        <p:spPr>
          <a:xfrm>
            <a:off x="2526984" y="3429000"/>
            <a:ext cx="483143"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a:extLst>
              <a:ext uri="{FF2B5EF4-FFF2-40B4-BE49-F238E27FC236}">
                <a16:creationId xmlns:a16="http://schemas.microsoft.com/office/drawing/2014/main" id="{6E54D786-4002-4124-AE27-F3184F824314}"/>
              </a:ext>
            </a:extLst>
          </p:cNvPr>
          <p:cNvSpPr/>
          <p:nvPr/>
        </p:nvSpPr>
        <p:spPr>
          <a:xfrm>
            <a:off x="6471035" y="3424322"/>
            <a:ext cx="483143"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731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926A-8391-4E41-B54F-EA55D817C900}"/>
              </a:ext>
            </a:extLst>
          </p:cNvPr>
          <p:cNvSpPr>
            <a:spLocks noGrp="1"/>
          </p:cNvSpPr>
          <p:nvPr>
            <p:ph type="title"/>
          </p:nvPr>
        </p:nvSpPr>
        <p:spPr/>
        <p:txBody>
          <a:bodyPr>
            <a:normAutofit fontScale="90000"/>
          </a:bodyPr>
          <a:lstStyle/>
          <a:p>
            <a:pPr algn="ctr"/>
            <a:r>
              <a:rPr lang="ru-RU" sz="3600" dirty="0">
                <a:solidFill>
                  <a:schemeClr val="accent1">
                    <a:lumMod val="50000"/>
                  </a:schemeClr>
                </a:solidFill>
                <a:latin typeface="Arial Black" panose="020B0A04020102020204" pitchFamily="34" charset="0"/>
              </a:rPr>
              <a:t>Портфель</a:t>
            </a:r>
            <a:br>
              <a:rPr lang="ru-RU" sz="3600" dirty="0">
                <a:solidFill>
                  <a:schemeClr val="accent1">
                    <a:lumMod val="50000"/>
                  </a:schemeClr>
                </a:solidFill>
                <a:latin typeface="Arial Black" panose="020B0A04020102020204" pitchFamily="34" charset="0"/>
              </a:rPr>
            </a:br>
            <a:r>
              <a:rPr lang="ru-RU" sz="3600" dirty="0">
                <a:solidFill>
                  <a:schemeClr val="accent1">
                    <a:lumMod val="50000"/>
                  </a:schemeClr>
                </a:solidFill>
                <a:latin typeface="Arial Black" panose="020B0A04020102020204" pitchFamily="34" charset="0"/>
              </a:rPr>
              <a:t> проектов/ программных мероприятий</a:t>
            </a:r>
            <a:br>
              <a:rPr lang="ru-RU" sz="3600" dirty="0">
                <a:solidFill>
                  <a:schemeClr val="accent1">
                    <a:lumMod val="50000"/>
                  </a:schemeClr>
                </a:solidFill>
                <a:latin typeface="Arial Black" panose="020B0A04020102020204" pitchFamily="34" charset="0"/>
              </a:rPr>
            </a:br>
            <a:br>
              <a:rPr lang="ru-RU" sz="3600" dirty="0">
                <a:solidFill>
                  <a:schemeClr val="accent1">
                    <a:lumMod val="50000"/>
                  </a:schemeClr>
                </a:solidFill>
                <a:latin typeface="Arial Black" panose="020B0A04020102020204" pitchFamily="34" charset="0"/>
              </a:rPr>
            </a:br>
            <a:r>
              <a:rPr lang="ru-RU" sz="2700" dirty="0">
                <a:solidFill>
                  <a:schemeClr val="accent2">
                    <a:lumMod val="50000"/>
                  </a:schemeClr>
                </a:solidFill>
                <a:latin typeface="Arial Black" panose="020B0A04020102020204" pitchFamily="34" charset="0"/>
              </a:rPr>
              <a:t>25 региональных и муниципальных проектов/ программных мероприятий:</a:t>
            </a:r>
            <a:br>
              <a:rPr lang="ru-RU" sz="2700" dirty="0">
                <a:solidFill>
                  <a:schemeClr val="accent2">
                    <a:lumMod val="50000"/>
                  </a:schemeClr>
                </a:solidFill>
                <a:latin typeface="Arial Black" panose="020B0A04020102020204" pitchFamily="34" charset="0"/>
              </a:rPr>
            </a:br>
            <a:br>
              <a:rPr lang="ru-RU" sz="2700" dirty="0">
                <a:solidFill>
                  <a:schemeClr val="accent2">
                    <a:lumMod val="50000"/>
                  </a:schemeClr>
                </a:solidFill>
                <a:latin typeface="Arial Black" panose="020B0A04020102020204" pitchFamily="34" charset="0"/>
              </a:rPr>
            </a:br>
            <a:r>
              <a:rPr lang="ru-RU" sz="2700" dirty="0">
                <a:solidFill>
                  <a:schemeClr val="tx1"/>
                </a:solidFill>
                <a:latin typeface="Century Gothic" panose="020B0502020202020204" pitchFamily="34" charset="0"/>
              </a:rPr>
              <a:t>образование - 5;</a:t>
            </a:r>
            <a:br>
              <a:rPr lang="ru-RU" sz="2700" dirty="0">
                <a:solidFill>
                  <a:schemeClr val="tx1"/>
                </a:solidFill>
                <a:latin typeface="Century Gothic" panose="020B0502020202020204" pitchFamily="34" charset="0"/>
              </a:rPr>
            </a:br>
            <a:r>
              <a:rPr lang="ru-RU" sz="2700" dirty="0">
                <a:solidFill>
                  <a:schemeClr val="tx1"/>
                </a:solidFill>
                <a:latin typeface="Century Gothic" panose="020B0502020202020204" pitchFamily="34" charset="0"/>
              </a:rPr>
              <a:t>культура – 4;</a:t>
            </a:r>
            <a:br>
              <a:rPr lang="ru-RU" sz="2700" dirty="0">
                <a:solidFill>
                  <a:schemeClr val="tx1"/>
                </a:solidFill>
                <a:latin typeface="Century Gothic" panose="020B0502020202020204" pitchFamily="34" charset="0"/>
              </a:rPr>
            </a:br>
            <a:r>
              <a:rPr lang="ru-RU" sz="2700" dirty="0">
                <a:solidFill>
                  <a:schemeClr val="tx1"/>
                </a:solidFill>
                <a:latin typeface="Century Gothic" panose="020B0502020202020204" pitchFamily="34" charset="0"/>
              </a:rPr>
              <a:t>благоустройство территорий – </a:t>
            </a:r>
            <a:r>
              <a:rPr lang="en-US" sz="2700" dirty="0">
                <a:solidFill>
                  <a:schemeClr val="tx1"/>
                </a:solidFill>
                <a:latin typeface="Century Gothic" panose="020B0502020202020204" pitchFamily="34" charset="0"/>
              </a:rPr>
              <a:t>7</a:t>
            </a:r>
            <a:r>
              <a:rPr lang="ru-RU" sz="2700" dirty="0">
                <a:solidFill>
                  <a:schemeClr val="tx1"/>
                </a:solidFill>
                <a:latin typeface="Century Gothic" panose="020B0502020202020204" pitchFamily="34" charset="0"/>
              </a:rPr>
              <a:t>;</a:t>
            </a:r>
            <a:br>
              <a:rPr lang="ru-RU" sz="2700" dirty="0">
                <a:solidFill>
                  <a:schemeClr val="tx1"/>
                </a:solidFill>
                <a:latin typeface="Century Gothic" panose="020B0502020202020204" pitchFamily="34" charset="0"/>
              </a:rPr>
            </a:br>
            <a:r>
              <a:rPr lang="ru-RU" sz="2700" dirty="0">
                <a:solidFill>
                  <a:schemeClr val="tx1"/>
                </a:solidFill>
                <a:latin typeface="Century Gothic" panose="020B0502020202020204" pitchFamily="34" charset="0"/>
              </a:rPr>
              <a:t>дорожная деятельность – 6;</a:t>
            </a:r>
            <a:br>
              <a:rPr lang="ru-RU" sz="2700" dirty="0">
                <a:solidFill>
                  <a:schemeClr val="tx1"/>
                </a:solidFill>
                <a:latin typeface="Century Gothic" panose="020B0502020202020204" pitchFamily="34" charset="0"/>
              </a:rPr>
            </a:br>
            <a:r>
              <a:rPr lang="ru-RU" sz="2700" dirty="0">
                <a:solidFill>
                  <a:schemeClr val="tx1"/>
                </a:solidFill>
                <a:latin typeface="Century Gothic" panose="020B0502020202020204" pitchFamily="34" charset="0"/>
              </a:rPr>
              <a:t>подъездные дороги к земельным участкам (семьи, имеющие 3 и более детей )ПСД – 1;</a:t>
            </a:r>
            <a:br>
              <a:rPr lang="ru-RU" sz="2700" dirty="0">
                <a:solidFill>
                  <a:schemeClr val="tx1"/>
                </a:solidFill>
                <a:latin typeface="Century Gothic" panose="020B0502020202020204" pitchFamily="34" charset="0"/>
              </a:rPr>
            </a:br>
            <a:r>
              <a:rPr lang="ru-RU" sz="2700" dirty="0">
                <a:solidFill>
                  <a:schemeClr val="tx1"/>
                </a:solidFill>
                <a:latin typeface="Century Gothic" panose="020B0502020202020204" pitchFamily="34" charset="0"/>
              </a:rPr>
              <a:t>обеспечение качественными услугами ЖКХ (ПСД)- 2</a:t>
            </a:r>
            <a:br>
              <a:rPr lang="ru-RU" sz="2700" dirty="0">
                <a:solidFill>
                  <a:schemeClr val="tx1"/>
                </a:solidFill>
                <a:latin typeface="Century Gothic" panose="020B0502020202020204" pitchFamily="34" charset="0"/>
              </a:rPr>
            </a:br>
            <a:br>
              <a:rPr lang="ru-RU" sz="2700" dirty="0">
                <a:solidFill>
                  <a:schemeClr val="tx1"/>
                </a:solidFill>
                <a:latin typeface="Century Gothic" panose="020B0502020202020204" pitchFamily="34" charset="0"/>
              </a:rPr>
            </a:br>
            <a:r>
              <a:rPr lang="ru-RU" sz="2700" dirty="0">
                <a:solidFill>
                  <a:schemeClr val="accent1">
                    <a:lumMod val="50000"/>
                  </a:schemeClr>
                </a:solidFill>
                <a:latin typeface="Arial Black" panose="020B0A04020102020204" pitchFamily="34" charset="0"/>
              </a:rPr>
              <a:t> </a:t>
            </a:r>
          </a:p>
        </p:txBody>
      </p:sp>
    </p:spTree>
    <p:extLst>
      <p:ext uri="{BB962C8B-B14F-4D97-AF65-F5344CB8AC3E}">
        <p14:creationId xmlns:p14="http://schemas.microsoft.com/office/powerpoint/2010/main" val="2293726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7D42B4-2F46-4D77-8F88-A80989F3A1A4}"/>
              </a:ext>
            </a:extLst>
          </p:cNvPr>
          <p:cNvSpPr>
            <a:spLocks noGrp="1"/>
          </p:cNvSpPr>
          <p:nvPr>
            <p:ph type="title"/>
          </p:nvPr>
        </p:nvSpPr>
        <p:spPr/>
        <p:txBody>
          <a:bodyPr>
            <a:noAutofit/>
          </a:bodyPr>
          <a:lstStyle/>
          <a:p>
            <a:r>
              <a:rPr lang="ru-RU" sz="2800" dirty="0">
                <a:solidFill>
                  <a:schemeClr val="accent1">
                    <a:lumMod val="50000"/>
                  </a:schemeClr>
                </a:solidFill>
                <a:latin typeface="Arial Black" panose="020B0A04020102020204" pitchFamily="34" charset="0"/>
                <a:cs typeface="Calibri Light" panose="020F0302020204030204" pitchFamily="34" charset="0"/>
              </a:rPr>
              <a:t>Муниципальный проектный комитет - 2021г</a:t>
            </a:r>
            <a:endParaRPr lang="ru-RU" sz="2800" dirty="0"/>
          </a:p>
        </p:txBody>
      </p:sp>
      <p:sp>
        <p:nvSpPr>
          <p:cNvPr id="4" name="Текст 3">
            <a:extLst>
              <a:ext uri="{FF2B5EF4-FFF2-40B4-BE49-F238E27FC236}">
                <a16:creationId xmlns:a16="http://schemas.microsoft.com/office/drawing/2014/main" id="{874FC3DD-A46A-4409-985A-AAB01A72F679}"/>
              </a:ext>
            </a:extLst>
          </p:cNvPr>
          <p:cNvSpPr>
            <a:spLocks noGrp="1"/>
          </p:cNvSpPr>
          <p:nvPr>
            <p:ph type="body" sz="half" idx="2"/>
          </p:nvPr>
        </p:nvSpPr>
        <p:spPr/>
        <p:txBody>
          <a:bodyPr/>
          <a:lstStyle/>
          <a:p>
            <a:endParaRPr lang="ru-RU" dirty="0">
              <a:solidFill>
                <a:schemeClr val="accent2">
                  <a:lumMod val="50000"/>
                </a:schemeClr>
              </a:solidFill>
            </a:endParaRPr>
          </a:p>
          <a:p>
            <a:endParaRPr lang="ru-RU" dirty="0">
              <a:solidFill>
                <a:schemeClr val="accent2">
                  <a:lumMod val="50000"/>
                </a:schemeClr>
              </a:solidFill>
            </a:endParaRPr>
          </a:p>
          <a:p>
            <a:r>
              <a:rPr lang="ru-RU" sz="1800" dirty="0">
                <a:solidFill>
                  <a:schemeClr val="accent2">
                    <a:lumMod val="50000"/>
                  </a:schemeClr>
                </a:solidFill>
              </a:rPr>
              <a:t>Заседаний            Вопросов</a:t>
            </a:r>
          </a:p>
        </p:txBody>
      </p:sp>
      <p:sp>
        <p:nvSpPr>
          <p:cNvPr id="8" name="Овал 7">
            <a:extLst>
              <a:ext uri="{FF2B5EF4-FFF2-40B4-BE49-F238E27FC236}">
                <a16:creationId xmlns:a16="http://schemas.microsoft.com/office/drawing/2014/main" id="{FC5B617E-44DA-424D-8673-0004E4E7849A}"/>
              </a:ext>
            </a:extLst>
          </p:cNvPr>
          <p:cNvSpPr/>
          <p:nvPr/>
        </p:nvSpPr>
        <p:spPr>
          <a:xfrm>
            <a:off x="677334" y="4080932"/>
            <a:ext cx="1602879" cy="11099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dirty="0">
                <a:solidFill>
                  <a:srgbClr val="002060"/>
                </a:solidFill>
              </a:rPr>
              <a:t>19</a:t>
            </a:r>
          </a:p>
        </p:txBody>
      </p:sp>
      <p:sp>
        <p:nvSpPr>
          <p:cNvPr id="9" name="Овал 8">
            <a:extLst>
              <a:ext uri="{FF2B5EF4-FFF2-40B4-BE49-F238E27FC236}">
                <a16:creationId xmlns:a16="http://schemas.microsoft.com/office/drawing/2014/main" id="{306BF251-7034-4FF4-8D17-60209D9C8460}"/>
              </a:ext>
            </a:extLst>
          </p:cNvPr>
          <p:cNvSpPr/>
          <p:nvPr/>
        </p:nvSpPr>
        <p:spPr>
          <a:xfrm>
            <a:off x="2457973" y="4080932"/>
            <a:ext cx="1602878" cy="11099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dirty="0">
                <a:solidFill>
                  <a:srgbClr val="002060"/>
                </a:solidFill>
              </a:rPr>
              <a:t>61</a:t>
            </a:r>
          </a:p>
        </p:txBody>
      </p:sp>
      <p:pic>
        <p:nvPicPr>
          <p:cNvPr id="10" name="Объект 9">
            <a:extLst>
              <a:ext uri="{FF2B5EF4-FFF2-40B4-BE49-F238E27FC236}">
                <a16:creationId xmlns:a16="http://schemas.microsoft.com/office/drawing/2014/main" id="{CD72FC4D-4EBB-4796-98C0-6A32C298E2DA}"/>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185101" y="3037983"/>
            <a:ext cx="2817101" cy="3132617"/>
          </a:xfrm>
          <a:prstGeom prst="rect">
            <a:avLst/>
          </a:prstGeom>
          <a:noFill/>
          <a:ln>
            <a:noFill/>
          </a:ln>
        </p:spPr>
      </p:pic>
      <p:pic>
        <p:nvPicPr>
          <p:cNvPr id="7" name="Рисунок 6">
            <a:extLst>
              <a:ext uri="{FF2B5EF4-FFF2-40B4-BE49-F238E27FC236}">
                <a16:creationId xmlns:a16="http://schemas.microsoft.com/office/drawing/2014/main" id="{C201A133-F415-45E0-972E-79EBA3FFAB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1726" y="2291041"/>
            <a:ext cx="2582166" cy="2449885"/>
          </a:xfrm>
          <a:prstGeom prst="rect">
            <a:avLst/>
          </a:prstGeom>
        </p:spPr>
      </p:pic>
      <p:pic>
        <p:nvPicPr>
          <p:cNvPr id="15" name="Рисунок 14">
            <a:extLst>
              <a:ext uri="{FF2B5EF4-FFF2-40B4-BE49-F238E27FC236}">
                <a16:creationId xmlns:a16="http://schemas.microsoft.com/office/drawing/2014/main" id="{0E0791CC-2AB1-40EB-A558-EFCEFDA974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6500" y="4566959"/>
            <a:ext cx="2557392" cy="2291041"/>
          </a:xfrm>
          <a:prstGeom prst="rect">
            <a:avLst/>
          </a:prstGeom>
        </p:spPr>
      </p:pic>
      <p:pic>
        <p:nvPicPr>
          <p:cNvPr id="13" name="Рисунок 12">
            <a:extLst>
              <a:ext uri="{FF2B5EF4-FFF2-40B4-BE49-F238E27FC236}">
                <a16:creationId xmlns:a16="http://schemas.microsoft.com/office/drawing/2014/main" id="{2C34BBE1-83CE-406E-8222-171B2609DC4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91009" y="3297911"/>
            <a:ext cx="2466975" cy="3426365"/>
          </a:xfrm>
          <a:prstGeom prst="rect">
            <a:avLst/>
          </a:prstGeom>
          <a:noFill/>
          <a:ln>
            <a:noFill/>
          </a:ln>
        </p:spPr>
      </p:pic>
      <p:pic>
        <p:nvPicPr>
          <p:cNvPr id="14" name="Рисунок 13">
            <a:extLst>
              <a:ext uri="{FF2B5EF4-FFF2-40B4-BE49-F238E27FC236}">
                <a16:creationId xmlns:a16="http://schemas.microsoft.com/office/drawing/2014/main" id="{73FAAA96-4F41-4889-A6D0-01D10E575FE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10342" y="73229"/>
            <a:ext cx="3475640" cy="2540914"/>
          </a:xfrm>
          <a:prstGeom prst="rect">
            <a:avLst/>
          </a:prstGeom>
          <a:noFill/>
          <a:ln>
            <a:noFill/>
          </a:ln>
        </p:spPr>
      </p:pic>
      <p:pic>
        <p:nvPicPr>
          <p:cNvPr id="5" name="Рисунок 4">
            <a:extLst>
              <a:ext uri="{FF2B5EF4-FFF2-40B4-BE49-F238E27FC236}">
                <a16:creationId xmlns:a16="http://schemas.microsoft.com/office/drawing/2014/main" id="{67646567-6CA1-474F-8B81-9185A51D8C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5850" y="156845"/>
            <a:ext cx="2548112" cy="2703842"/>
          </a:xfrm>
          <a:prstGeom prst="rect">
            <a:avLst/>
          </a:prstGeom>
        </p:spPr>
      </p:pic>
      <p:pic>
        <p:nvPicPr>
          <p:cNvPr id="16" name="Рисунок 15">
            <a:extLst>
              <a:ext uri="{FF2B5EF4-FFF2-40B4-BE49-F238E27FC236}">
                <a16:creationId xmlns:a16="http://schemas.microsoft.com/office/drawing/2014/main" id="{FCB11F51-B055-45F8-A92E-D86AF4611D6A}"/>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095378" y="110006"/>
            <a:ext cx="2656522" cy="2797521"/>
          </a:xfrm>
          <a:prstGeom prst="rect">
            <a:avLst/>
          </a:prstGeom>
          <a:noFill/>
          <a:ln>
            <a:noFill/>
          </a:ln>
        </p:spPr>
      </p:pic>
    </p:spTree>
    <p:extLst>
      <p:ext uri="{BB962C8B-B14F-4D97-AF65-F5344CB8AC3E}">
        <p14:creationId xmlns:p14="http://schemas.microsoft.com/office/powerpoint/2010/main" val="3502515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1BFAA4-D256-414F-8F21-A5FAD34B2826}"/>
              </a:ext>
            </a:extLst>
          </p:cNvPr>
          <p:cNvSpPr>
            <a:spLocks noGrp="1"/>
          </p:cNvSpPr>
          <p:nvPr>
            <p:ph type="ctrTitle"/>
          </p:nvPr>
        </p:nvSpPr>
        <p:spPr/>
        <p:txBody>
          <a:bodyPr/>
          <a:lstStyle/>
          <a:p>
            <a:pPr algn="ctr"/>
            <a:r>
              <a:rPr lang="ru-RU" dirty="0">
                <a:solidFill>
                  <a:schemeClr val="accent2">
                    <a:lumMod val="50000"/>
                  </a:schemeClr>
                </a:solidFill>
              </a:rPr>
              <a:t>ИНСТИТУТ</a:t>
            </a:r>
            <a:br>
              <a:rPr lang="ru-RU" dirty="0">
                <a:solidFill>
                  <a:schemeClr val="accent2">
                    <a:lumMod val="50000"/>
                  </a:schemeClr>
                </a:solidFill>
              </a:rPr>
            </a:br>
            <a:r>
              <a:rPr lang="ru-RU" dirty="0">
                <a:solidFill>
                  <a:schemeClr val="accent2">
                    <a:lumMod val="50000"/>
                  </a:schemeClr>
                </a:solidFill>
              </a:rPr>
              <a:t>ОБЩЕСТВЕННЫХ</a:t>
            </a:r>
            <a:br>
              <a:rPr lang="ru-RU" dirty="0">
                <a:solidFill>
                  <a:schemeClr val="accent2">
                    <a:lumMod val="50000"/>
                  </a:schemeClr>
                </a:solidFill>
              </a:rPr>
            </a:br>
            <a:r>
              <a:rPr lang="ru-RU" dirty="0">
                <a:solidFill>
                  <a:schemeClr val="accent2">
                    <a:lumMod val="50000"/>
                  </a:schemeClr>
                </a:solidFill>
              </a:rPr>
              <a:t>НАБЛЮДАТЕЛЕЙ</a:t>
            </a:r>
          </a:p>
        </p:txBody>
      </p:sp>
      <p:sp>
        <p:nvSpPr>
          <p:cNvPr id="3" name="Подзаголовок 2">
            <a:extLst>
              <a:ext uri="{FF2B5EF4-FFF2-40B4-BE49-F238E27FC236}">
                <a16:creationId xmlns:a16="http://schemas.microsoft.com/office/drawing/2014/main" id="{F65D5CAC-0AB2-4D1E-A93C-AE77DC1FBCB6}"/>
              </a:ext>
            </a:extLst>
          </p:cNvPr>
          <p:cNvSpPr>
            <a:spLocks noGrp="1"/>
          </p:cNvSpPr>
          <p:nvPr>
            <p:ph type="subTitle" idx="1"/>
          </p:nvPr>
        </p:nvSpPr>
        <p:spPr/>
        <p:txBody>
          <a:bodyPr>
            <a:normAutofit fontScale="25000" lnSpcReduction="20000"/>
          </a:bodyPr>
          <a:lstStyle/>
          <a:p>
            <a:pPr algn="ctr"/>
            <a:endParaRPr lang="ru-RU" dirty="0"/>
          </a:p>
          <a:p>
            <a:pPr algn="ctr"/>
            <a:endParaRPr lang="ru-RU" dirty="0"/>
          </a:p>
          <a:p>
            <a:pPr algn="ctr"/>
            <a:endParaRPr lang="ru-RU" dirty="0"/>
          </a:p>
          <a:p>
            <a:pPr algn="ctr"/>
            <a:endParaRPr lang="ru-RU" dirty="0"/>
          </a:p>
          <a:p>
            <a:pPr algn="ctr"/>
            <a:r>
              <a:rPr lang="ru-RU" sz="11200" dirty="0">
                <a:solidFill>
                  <a:schemeClr val="accent2">
                    <a:lumMod val="50000"/>
                  </a:schemeClr>
                </a:solidFill>
                <a:latin typeface="Arial Black" panose="020B0A04020102020204" pitchFamily="34" charset="0"/>
              </a:rPr>
              <a:t>2021 год</a:t>
            </a:r>
          </a:p>
        </p:txBody>
      </p:sp>
    </p:spTree>
    <p:extLst>
      <p:ext uri="{BB962C8B-B14F-4D97-AF65-F5344CB8AC3E}">
        <p14:creationId xmlns:p14="http://schemas.microsoft.com/office/powerpoint/2010/main" val="1434029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BFF853-7FF4-415C-9BD4-69BB30607BBD}"/>
              </a:ext>
            </a:extLst>
          </p:cNvPr>
          <p:cNvSpPr>
            <a:spLocks noGrp="1"/>
          </p:cNvSpPr>
          <p:nvPr>
            <p:ph type="title"/>
          </p:nvPr>
        </p:nvSpPr>
        <p:spPr/>
        <p:txBody>
          <a:bodyPr>
            <a:normAutofit/>
          </a:bodyPr>
          <a:lstStyle/>
          <a:p>
            <a:pPr algn="ctr"/>
            <a:r>
              <a:rPr lang="ru-RU" dirty="0">
                <a:solidFill>
                  <a:schemeClr val="accent1">
                    <a:lumMod val="50000"/>
                  </a:schemeClr>
                </a:solidFill>
                <a:latin typeface="Arial Black" panose="020B0A04020102020204" pitchFamily="34" charset="0"/>
              </a:rPr>
              <a:t>Общественный наблюдатель,</a:t>
            </a:r>
          </a:p>
        </p:txBody>
      </p:sp>
      <p:sp>
        <p:nvSpPr>
          <p:cNvPr id="3" name="Объект 2">
            <a:extLst>
              <a:ext uri="{FF2B5EF4-FFF2-40B4-BE49-F238E27FC236}">
                <a16:creationId xmlns:a16="http://schemas.microsoft.com/office/drawing/2014/main" id="{ECAEA8F0-97A9-4FDD-B8C1-85E1ECBF3CF0}"/>
              </a:ext>
            </a:extLst>
          </p:cNvPr>
          <p:cNvSpPr>
            <a:spLocks noGrp="1"/>
          </p:cNvSpPr>
          <p:nvPr>
            <p:ph idx="1"/>
          </p:nvPr>
        </p:nvSpPr>
        <p:spPr/>
        <p:txBody>
          <a:bodyPr>
            <a:noAutofit/>
          </a:bodyPr>
          <a:lstStyle/>
          <a:p>
            <a:r>
              <a:rPr lang="ru-RU" sz="3600" dirty="0">
                <a:solidFill>
                  <a:srgbClr val="000000"/>
                </a:solidFill>
                <a:latin typeface="Times New Roman" panose="02020603050405020304" pitchFamily="18" charset="0"/>
                <a:ea typeface="Calibri" panose="020F0502020204030204" pitchFamily="34" charset="0"/>
              </a:rPr>
              <a:t>я</a:t>
            </a:r>
            <a:r>
              <a:rPr lang="ru-RU" sz="3600" dirty="0">
                <a:solidFill>
                  <a:srgbClr val="000000"/>
                </a:solidFill>
                <a:effectLst/>
                <a:latin typeface="Times New Roman" panose="02020603050405020304" pitchFamily="18" charset="0"/>
                <a:ea typeface="Calibri" panose="020F0502020204030204" pitchFamily="34" charset="0"/>
              </a:rPr>
              <a:t>вляясь общественным</a:t>
            </a:r>
            <a:r>
              <a:rPr lang="ru-RU" sz="3600" dirty="0">
                <a:solidFill>
                  <a:srgbClr val="000000"/>
                </a:solidFill>
                <a:effectLst/>
                <a:latin typeface="Arial" panose="020B0604020202020204" pitchFamily="34" charset="0"/>
                <a:ea typeface="Calibri" panose="020F0502020204030204" pitchFamily="34" charset="0"/>
              </a:rPr>
              <a:t> </a:t>
            </a:r>
            <a:r>
              <a:rPr lang="ru-RU" sz="3600" dirty="0">
                <a:solidFill>
                  <a:srgbClr val="000000"/>
                </a:solidFill>
                <a:effectLst/>
                <a:latin typeface="Times New Roman" panose="02020603050405020304" pitchFamily="18" charset="0"/>
                <a:ea typeface="Calibri" panose="020F0502020204030204" pitchFamily="34" charset="0"/>
              </a:rPr>
              <a:t>контролером, следит за работой подрядчиков на местах, дает представителям власти обратную связь о ходе работ, и, как независимый эксперт, анализирует процесс реализации проектов, представляет интересы жителей.</a:t>
            </a:r>
            <a:endParaRPr lang="ru-RU" sz="3600" dirty="0"/>
          </a:p>
        </p:txBody>
      </p:sp>
    </p:spTree>
    <p:extLst>
      <p:ext uri="{BB962C8B-B14F-4D97-AF65-F5344CB8AC3E}">
        <p14:creationId xmlns:p14="http://schemas.microsoft.com/office/powerpoint/2010/main" val="82293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3CA20A-D146-441A-A19D-E27DE6D36560}"/>
              </a:ext>
            </a:extLst>
          </p:cNvPr>
          <p:cNvSpPr>
            <a:spLocks noGrp="1"/>
          </p:cNvSpPr>
          <p:nvPr>
            <p:ph type="title"/>
          </p:nvPr>
        </p:nvSpPr>
        <p:spPr>
          <a:xfrm>
            <a:off x="677334" y="156238"/>
            <a:ext cx="8596668" cy="1320800"/>
          </a:xfrm>
        </p:spPr>
        <p:txBody>
          <a:bodyPr>
            <a:normAutofit/>
          </a:bodyPr>
          <a:lstStyle/>
          <a:p>
            <a:pPr algn="ctr"/>
            <a:r>
              <a:rPr lang="ru-RU" sz="3200" dirty="0">
                <a:solidFill>
                  <a:schemeClr val="accent2">
                    <a:lumMod val="75000"/>
                  </a:schemeClr>
                </a:solidFill>
                <a:latin typeface="Arial Black" panose="020B0A04020102020204" pitchFamily="34" charset="0"/>
              </a:rPr>
              <a:t>Работа с общественными</a:t>
            </a:r>
            <a:br>
              <a:rPr lang="ru-RU" sz="3200" dirty="0">
                <a:solidFill>
                  <a:schemeClr val="accent2">
                    <a:lumMod val="75000"/>
                  </a:schemeClr>
                </a:solidFill>
                <a:latin typeface="Arial Black" panose="020B0A04020102020204" pitchFamily="34" charset="0"/>
              </a:rPr>
            </a:br>
            <a:r>
              <a:rPr lang="ru-RU" sz="3200" dirty="0">
                <a:solidFill>
                  <a:schemeClr val="accent2">
                    <a:lumMod val="75000"/>
                  </a:schemeClr>
                </a:solidFill>
                <a:latin typeface="Arial Black" panose="020B0A04020102020204" pitchFamily="34" charset="0"/>
              </a:rPr>
              <a:t>наблюдателями</a:t>
            </a:r>
            <a:endParaRPr lang="ru-RU" sz="3200" dirty="0"/>
          </a:p>
        </p:txBody>
      </p:sp>
      <p:sp>
        <p:nvSpPr>
          <p:cNvPr id="3" name="Объект 2">
            <a:extLst>
              <a:ext uri="{FF2B5EF4-FFF2-40B4-BE49-F238E27FC236}">
                <a16:creationId xmlns:a16="http://schemas.microsoft.com/office/drawing/2014/main" id="{DF5414FD-3549-4E8D-B178-E2870FCC3F13}"/>
              </a:ext>
            </a:extLst>
          </p:cNvPr>
          <p:cNvSpPr>
            <a:spLocks noGrp="1"/>
          </p:cNvSpPr>
          <p:nvPr>
            <p:ph sz="half" idx="1"/>
          </p:nvPr>
        </p:nvSpPr>
        <p:spPr>
          <a:xfrm>
            <a:off x="677334" y="1717964"/>
            <a:ext cx="4184035" cy="4983798"/>
          </a:xfrm>
        </p:spPr>
        <p:txBody>
          <a:bodyPr>
            <a:normAutofit fontScale="77500" lnSpcReduction="20000"/>
          </a:bodyPr>
          <a:lstStyle/>
          <a:p>
            <a:r>
              <a:rPr lang="ru-RU" sz="2000" dirty="0">
                <a:solidFill>
                  <a:srgbClr val="1D1333"/>
                </a:solidFill>
                <a:effectLst/>
                <a:latin typeface="Arial Black" panose="020B0A04020102020204" pitchFamily="34" charset="0"/>
                <a:ea typeface="Times New Roman" panose="02020603050405020304" pitchFamily="18" charset="0"/>
              </a:rPr>
              <a:t>Текущий состав —  2 общественных наблюдателя.</a:t>
            </a:r>
          </a:p>
          <a:p>
            <a:pPr>
              <a:lnSpc>
                <a:spcPct val="107000"/>
              </a:lnSpc>
              <a:spcAft>
                <a:spcPts val="800"/>
              </a:spcAft>
            </a:pPr>
            <a:r>
              <a:rPr lang="ru-RU" sz="2000" b="1" dirty="0">
                <a:solidFill>
                  <a:srgbClr val="1D1333"/>
                </a:solidFill>
                <a:effectLst/>
                <a:latin typeface="Times New Roman" panose="02020603050405020304" pitchFamily="18" charset="0"/>
                <a:ea typeface="Times New Roman" panose="02020603050405020304" pitchFamily="18" charset="0"/>
                <a:cs typeface="Times New Roman" panose="02020603050405020304" pitchFamily="18" charset="0"/>
              </a:rPr>
              <a:t>Решаемая задача</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Вовлечение граждан в обсуждение мероприятий и решений, проводимых администрацией Анучинского МО в рамках реализации национальных, региональных, муниципальных проектов/программ в Анучинском МО;</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Увеличение уровня информированности жителей о реализуемых в округе мероприятиях национальных, региональных, муниципальных проектов/программ;</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Создание комфортных условий жизни на основе мнения жителей округа в рамках исполнения мероприятий проектов/</a:t>
            </a:r>
            <a:r>
              <a:rPr lang="ru-RU" sz="2100" dirty="0">
                <a:solidFill>
                  <a:srgbClr val="1D1333"/>
                </a:solidFill>
                <a:latin typeface="Calibri" panose="020F0502020204030204" pitchFamily="34" charset="0"/>
                <a:ea typeface="Times New Roman" panose="02020603050405020304" pitchFamily="18" charset="0"/>
                <a:cs typeface="Calibri" panose="020F0502020204030204" pitchFamily="34" charset="0"/>
              </a:rPr>
              <a:t>программ</a:t>
            </a: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Объект 3">
            <a:extLst>
              <a:ext uri="{FF2B5EF4-FFF2-40B4-BE49-F238E27FC236}">
                <a16:creationId xmlns:a16="http://schemas.microsoft.com/office/drawing/2014/main" id="{4C3E5D87-8CC3-490B-9220-10DFD8D89963}"/>
              </a:ext>
            </a:extLst>
          </p:cNvPr>
          <p:cNvSpPr>
            <a:spLocks noGrp="1"/>
          </p:cNvSpPr>
          <p:nvPr>
            <p:ph sz="half" idx="2"/>
          </p:nvPr>
        </p:nvSpPr>
        <p:spPr>
          <a:xfrm>
            <a:off x="5089970" y="2382982"/>
            <a:ext cx="4184034" cy="3658380"/>
          </a:xfrm>
        </p:spPr>
        <p:txBody>
          <a:bodyPr>
            <a:normAutofit fontScale="77500" lnSpcReduction="20000"/>
          </a:bodyPr>
          <a:lstStyle/>
          <a:p>
            <a:pPr algn="just">
              <a:lnSpc>
                <a:spcPct val="107000"/>
              </a:lnSpc>
              <a:spcAft>
                <a:spcPts val="285"/>
              </a:spcAft>
            </a:pPr>
            <a:r>
              <a:rPr lang="ru-RU" sz="2100" b="1"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Критерии для отбора:</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возраст (старше 18 лет);</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наличие опыта реализации проектов (ведения проектной деятельности);</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развитые профессиональные компетенции;</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285"/>
              </a:spcAft>
              <a:buSzPts val="1000"/>
              <a:buFont typeface="Symbol" panose="05050102010706020507" pitchFamily="18" charset="2"/>
              <a:buChar char=""/>
              <a:tabLst>
                <a:tab pos="457200" algn="l"/>
              </a:tabLst>
            </a:pPr>
            <a:r>
              <a:rPr lang="ru-RU" sz="2100" dirty="0">
                <a:solidFill>
                  <a:srgbClr val="1D1333"/>
                </a:solidFill>
                <a:effectLst/>
                <a:latin typeface="Calibri" panose="020F0502020204030204" pitchFamily="34" charset="0"/>
                <a:ea typeface="Times New Roman" panose="02020603050405020304" pitchFamily="18" charset="0"/>
                <a:cs typeface="Calibri" panose="020F0502020204030204" pitchFamily="34" charset="0"/>
              </a:rPr>
              <a:t>место жительства кандидата (для участия в создании объекта, которым сможет пользоваться сам наблюдатель либо его сообщество).</a:t>
            </a:r>
            <a:endParaRPr lang="ru-RU" sz="2100" dirty="0">
              <a:solidFill>
                <a:srgbClr val="1D1333"/>
              </a:solidFill>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598317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96D614-74C5-4B40-BAD9-5BDF3466A1AA}"/>
              </a:ext>
            </a:extLst>
          </p:cNvPr>
          <p:cNvSpPr>
            <a:spLocks noGrp="1"/>
          </p:cNvSpPr>
          <p:nvPr>
            <p:ph type="title"/>
          </p:nvPr>
        </p:nvSpPr>
        <p:spPr/>
        <p:txBody>
          <a:bodyPr/>
          <a:lstStyle/>
          <a:p>
            <a:pPr algn="ctr"/>
            <a:r>
              <a:rPr lang="ru-RU" sz="3600" dirty="0">
                <a:solidFill>
                  <a:schemeClr val="accent2">
                    <a:lumMod val="75000"/>
                  </a:schemeClr>
                </a:solidFill>
                <a:latin typeface="Arial Black" panose="020B0A04020102020204" pitchFamily="34" charset="0"/>
              </a:rPr>
              <a:t>Работа с общественными</a:t>
            </a:r>
            <a:br>
              <a:rPr lang="ru-RU" sz="3600" dirty="0">
                <a:solidFill>
                  <a:schemeClr val="accent2">
                    <a:lumMod val="75000"/>
                  </a:schemeClr>
                </a:solidFill>
                <a:latin typeface="Arial Black" panose="020B0A04020102020204" pitchFamily="34" charset="0"/>
              </a:rPr>
            </a:br>
            <a:r>
              <a:rPr lang="ru-RU" sz="3600" dirty="0">
                <a:solidFill>
                  <a:schemeClr val="accent2">
                    <a:lumMod val="75000"/>
                  </a:schemeClr>
                </a:solidFill>
                <a:latin typeface="Arial Black" panose="020B0A04020102020204" pitchFamily="34" charset="0"/>
              </a:rPr>
              <a:t>наблюдателями</a:t>
            </a:r>
            <a:endParaRPr lang="ru-RU" dirty="0"/>
          </a:p>
        </p:txBody>
      </p:sp>
      <p:sp>
        <p:nvSpPr>
          <p:cNvPr id="3" name="Объект 2">
            <a:extLst>
              <a:ext uri="{FF2B5EF4-FFF2-40B4-BE49-F238E27FC236}">
                <a16:creationId xmlns:a16="http://schemas.microsoft.com/office/drawing/2014/main" id="{F581C325-A738-4632-B6EC-2A07DC91698B}"/>
              </a:ext>
            </a:extLst>
          </p:cNvPr>
          <p:cNvSpPr>
            <a:spLocks noGrp="1"/>
          </p:cNvSpPr>
          <p:nvPr>
            <p:ph sz="half" idx="1"/>
          </p:nvPr>
        </p:nvSpPr>
        <p:spPr>
          <a:xfrm>
            <a:off x="677335" y="2160589"/>
            <a:ext cx="2948368" cy="3804276"/>
          </a:xfrm>
        </p:spPr>
        <p:txBody>
          <a:bodyPr/>
          <a:lstStyle/>
          <a:p>
            <a:r>
              <a:rPr lang="ru-RU" sz="2000" dirty="0">
                <a:solidFill>
                  <a:schemeClr val="tx1"/>
                </a:solidFill>
              </a:rPr>
              <a:t>Выезды на объекты</a:t>
            </a:r>
          </a:p>
          <a:p>
            <a:endParaRPr lang="ru-RU" dirty="0"/>
          </a:p>
          <a:p>
            <a:endParaRPr lang="ru-RU" dirty="0"/>
          </a:p>
          <a:p>
            <a:endParaRPr lang="ru-RU" dirty="0"/>
          </a:p>
          <a:p>
            <a:endParaRPr lang="ru-RU" dirty="0"/>
          </a:p>
          <a:p>
            <a:r>
              <a:rPr lang="ru-RU" sz="2000" dirty="0">
                <a:solidFill>
                  <a:schemeClr val="tx1"/>
                </a:solidFill>
              </a:rPr>
              <a:t>Заполнение чек-листов общественного наблюдателя</a:t>
            </a:r>
          </a:p>
          <a:p>
            <a:endParaRPr lang="ru-RU" dirty="0"/>
          </a:p>
          <a:p>
            <a:endParaRPr lang="ru-RU" dirty="0"/>
          </a:p>
          <a:p>
            <a:pPr marL="0" indent="0" algn="ctr">
              <a:buNone/>
            </a:pPr>
            <a:endParaRPr lang="ru-RU" dirty="0"/>
          </a:p>
        </p:txBody>
      </p:sp>
      <p:sp>
        <p:nvSpPr>
          <p:cNvPr id="5" name="Овал 4">
            <a:extLst>
              <a:ext uri="{FF2B5EF4-FFF2-40B4-BE49-F238E27FC236}">
                <a16:creationId xmlns:a16="http://schemas.microsoft.com/office/drawing/2014/main" id="{92AD01C5-310E-49D4-94AB-0465867CAD3C}"/>
              </a:ext>
            </a:extLst>
          </p:cNvPr>
          <p:cNvSpPr/>
          <p:nvPr/>
        </p:nvSpPr>
        <p:spPr>
          <a:xfrm>
            <a:off x="902825" y="2881422"/>
            <a:ext cx="1872273" cy="12160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dirty="0">
                <a:solidFill>
                  <a:srgbClr val="002060"/>
                </a:solidFill>
              </a:rPr>
              <a:t>51</a:t>
            </a:r>
          </a:p>
        </p:txBody>
      </p:sp>
      <p:pic>
        <p:nvPicPr>
          <p:cNvPr id="16" name="Рисунок 15">
            <a:extLst>
              <a:ext uri="{FF2B5EF4-FFF2-40B4-BE49-F238E27FC236}">
                <a16:creationId xmlns:a16="http://schemas.microsoft.com/office/drawing/2014/main" id="{E44E8469-715E-4DDB-BACE-7D143D3424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4002" y="2160589"/>
            <a:ext cx="2886397" cy="2365153"/>
          </a:xfrm>
          <a:prstGeom prst="rect">
            <a:avLst/>
          </a:prstGeom>
        </p:spPr>
      </p:pic>
      <p:pic>
        <p:nvPicPr>
          <p:cNvPr id="18" name="Рисунок 17">
            <a:extLst>
              <a:ext uri="{FF2B5EF4-FFF2-40B4-BE49-F238E27FC236}">
                <a16:creationId xmlns:a16="http://schemas.microsoft.com/office/drawing/2014/main" id="{6528A660-EA43-40D9-9543-8F4A05370B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6919" y="4291407"/>
            <a:ext cx="2411016" cy="2566593"/>
          </a:xfrm>
          <a:prstGeom prst="rect">
            <a:avLst/>
          </a:prstGeom>
        </p:spPr>
      </p:pic>
      <p:pic>
        <p:nvPicPr>
          <p:cNvPr id="20" name="Рисунок 19">
            <a:extLst>
              <a:ext uri="{FF2B5EF4-FFF2-40B4-BE49-F238E27FC236}">
                <a16:creationId xmlns:a16="http://schemas.microsoft.com/office/drawing/2014/main" id="{CB064F69-93F5-44D5-9951-C4598C35FC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3523" y="1732175"/>
            <a:ext cx="2045704" cy="4232690"/>
          </a:xfrm>
          <a:prstGeom prst="rect">
            <a:avLst/>
          </a:prstGeom>
        </p:spPr>
      </p:pic>
      <p:pic>
        <p:nvPicPr>
          <p:cNvPr id="13" name="Рисунок 12">
            <a:extLst>
              <a:ext uri="{FF2B5EF4-FFF2-40B4-BE49-F238E27FC236}">
                <a16:creationId xmlns:a16="http://schemas.microsoft.com/office/drawing/2014/main" id="{C3C7DEE6-0C70-45EF-9226-35A060CA29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4408" y="60517"/>
            <a:ext cx="3036038" cy="1963866"/>
          </a:xfrm>
          <a:prstGeom prst="rect">
            <a:avLst/>
          </a:prstGeom>
        </p:spPr>
      </p:pic>
      <p:pic>
        <p:nvPicPr>
          <p:cNvPr id="22" name="Объект 21">
            <a:extLst>
              <a:ext uri="{FF2B5EF4-FFF2-40B4-BE49-F238E27FC236}">
                <a16:creationId xmlns:a16="http://schemas.microsoft.com/office/drawing/2014/main" id="{90117BD4-7C6B-4C7A-AEC7-47B1801B21AE}"/>
              </a:ext>
            </a:extLst>
          </p:cNvPr>
          <p:cNvPicPr>
            <a:picLocks noGrp="1" noChangeAspect="1"/>
          </p:cNvPicPr>
          <p:nvPr>
            <p:ph sz="half" idx="2"/>
          </p:nvPr>
        </p:nvPicPr>
        <p:blipFill>
          <a:blip r:embed="rId7" cstate="print">
            <a:extLst>
              <a:ext uri="{28A0092B-C50C-407E-A947-70E740481C1C}">
                <a14:useLocalDpi xmlns:a14="http://schemas.microsoft.com/office/drawing/2010/main" val="0"/>
              </a:ext>
            </a:extLst>
          </a:blip>
          <a:srcRect/>
          <a:stretch>
            <a:fillRect/>
          </a:stretch>
        </p:blipFill>
        <p:spPr bwMode="auto">
          <a:xfrm>
            <a:off x="5980394" y="2122008"/>
            <a:ext cx="2911077" cy="3881437"/>
          </a:xfrm>
          <a:prstGeom prst="rect">
            <a:avLst/>
          </a:prstGeom>
          <a:noFill/>
          <a:ln>
            <a:noFill/>
          </a:ln>
        </p:spPr>
      </p:pic>
    </p:spTree>
    <p:extLst>
      <p:ext uri="{BB962C8B-B14F-4D97-AF65-F5344CB8AC3E}">
        <p14:creationId xmlns:p14="http://schemas.microsoft.com/office/powerpoint/2010/main" val="2346865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3C2AF3-7D35-4171-AF93-21816FEB4AC6}"/>
              </a:ext>
            </a:extLst>
          </p:cNvPr>
          <p:cNvSpPr>
            <a:spLocks noGrp="1"/>
          </p:cNvSpPr>
          <p:nvPr>
            <p:ph type="title"/>
          </p:nvPr>
        </p:nvSpPr>
        <p:spPr/>
        <p:txBody>
          <a:bodyPr>
            <a:normAutofit fontScale="90000"/>
          </a:bodyPr>
          <a:lstStyle/>
          <a:p>
            <a:pPr algn="ctr"/>
            <a:r>
              <a:rPr lang="ru-RU" sz="2700" dirty="0">
                <a:solidFill>
                  <a:schemeClr val="accent2">
                    <a:lumMod val="75000"/>
                  </a:schemeClr>
                </a:solidFill>
                <a:latin typeface="Arial Black" panose="020B0A04020102020204" pitchFamily="34" charset="0"/>
              </a:rPr>
              <a:t>Работа с общественными</a:t>
            </a:r>
            <a:br>
              <a:rPr lang="ru-RU" sz="2700" dirty="0">
                <a:solidFill>
                  <a:schemeClr val="accent2">
                    <a:lumMod val="75000"/>
                  </a:schemeClr>
                </a:solidFill>
                <a:latin typeface="Arial Black" panose="020B0A04020102020204" pitchFamily="34" charset="0"/>
              </a:rPr>
            </a:br>
            <a:r>
              <a:rPr lang="ru-RU" sz="2700" dirty="0">
                <a:solidFill>
                  <a:schemeClr val="accent2">
                    <a:lumMod val="75000"/>
                  </a:schemeClr>
                </a:solidFill>
                <a:latin typeface="Arial Black" panose="020B0A04020102020204" pitchFamily="34" charset="0"/>
              </a:rPr>
              <a:t>наблюдателями</a:t>
            </a:r>
            <a:br>
              <a:rPr lang="ru-RU" sz="2700" dirty="0">
                <a:solidFill>
                  <a:schemeClr val="accent2">
                    <a:lumMod val="75000"/>
                  </a:schemeClr>
                </a:solidFill>
                <a:latin typeface="Arial Black" panose="020B0A04020102020204" pitchFamily="34" charset="0"/>
              </a:rPr>
            </a:br>
            <a:br>
              <a:rPr lang="ru-RU" sz="3600" dirty="0">
                <a:solidFill>
                  <a:schemeClr val="accent2">
                    <a:lumMod val="75000"/>
                  </a:schemeClr>
                </a:solidFill>
                <a:latin typeface="Arial Black" panose="020B0A04020102020204" pitchFamily="34" charset="0"/>
              </a:rPr>
            </a:br>
            <a:r>
              <a:rPr lang="ru-RU" sz="2200" dirty="0">
                <a:solidFill>
                  <a:srgbClr val="002060"/>
                </a:solidFill>
                <a:latin typeface="Arial Black" panose="020B0A04020102020204" pitchFamily="34" charset="0"/>
              </a:rPr>
              <a:t>(ВЫЕЗДЫ на ОБЪЕКТЫ)</a:t>
            </a:r>
            <a:br>
              <a:rPr lang="ru-RU" sz="2200" dirty="0">
                <a:solidFill>
                  <a:srgbClr val="002060"/>
                </a:solidFill>
                <a:latin typeface="Arial Black" panose="020B0A04020102020204" pitchFamily="34" charset="0"/>
              </a:rPr>
            </a:br>
            <a:endParaRPr lang="ru-RU" sz="2200" dirty="0">
              <a:solidFill>
                <a:srgbClr val="002060"/>
              </a:solidFill>
            </a:endParaRPr>
          </a:p>
        </p:txBody>
      </p:sp>
      <p:sp>
        <p:nvSpPr>
          <p:cNvPr id="4" name="Объект 3">
            <a:extLst>
              <a:ext uri="{FF2B5EF4-FFF2-40B4-BE49-F238E27FC236}">
                <a16:creationId xmlns:a16="http://schemas.microsoft.com/office/drawing/2014/main" id="{16695F0C-1E62-497C-B6A2-40D8741C947E}"/>
              </a:ext>
            </a:extLst>
          </p:cNvPr>
          <p:cNvSpPr>
            <a:spLocks noGrp="1"/>
          </p:cNvSpPr>
          <p:nvPr>
            <p:ph sz="half" idx="2"/>
          </p:nvPr>
        </p:nvSpPr>
        <p:spPr>
          <a:xfrm>
            <a:off x="5089970" y="2160589"/>
            <a:ext cx="4184034" cy="4474127"/>
          </a:xfrm>
        </p:spPr>
        <p:txBody>
          <a:bodyPr/>
          <a:lstStyle/>
          <a:p>
            <a:endParaRPr lang="ru-RU" dirty="0"/>
          </a:p>
          <a:p>
            <a:r>
              <a:rPr lang="ru-RU" sz="2400" dirty="0">
                <a:solidFill>
                  <a:schemeClr val="accent2">
                    <a:lumMod val="50000"/>
                  </a:schemeClr>
                </a:solidFill>
              </a:rPr>
              <a:t>Стасюк Александр Алексеевич</a:t>
            </a:r>
          </a:p>
          <a:p>
            <a:pPr marL="0" indent="0">
              <a:buNone/>
            </a:pPr>
            <a:r>
              <a:rPr lang="ru-RU" sz="2400" dirty="0">
                <a:solidFill>
                  <a:schemeClr val="accent2">
                    <a:lumMod val="50000"/>
                  </a:schemeClr>
                </a:solidFill>
              </a:rPr>
              <a:t>   </a:t>
            </a:r>
            <a:r>
              <a:rPr lang="ru-RU" sz="1600" dirty="0">
                <a:solidFill>
                  <a:schemeClr val="accent2">
                    <a:lumMod val="50000"/>
                  </a:schemeClr>
                </a:solidFill>
              </a:rPr>
              <a:t>(житель с. Еловка)</a:t>
            </a:r>
            <a:endParaRPr lang="ru-RU" sz="2400" dirty="0">
              <a:solidFill>
                <a:schemeClr val="accent2">
                  <a:lumMod val="50000"/>
                </a:schemeClr>
              </a:solidFill>
            </a:endParaRPr>
          </a:p>
          <a:p>
            <a:endParaRPr lang="ru-RU" dirty="0"/>
          </a:p>
          <a:p>
            <a:r>
              <a:rPr lang="ru-RU" dirty="0"/>
              <a:t>с. Анучино</a:t>
            </a:r>
          </a:p>
          <a:p>
            <a:r>
              <a:rPr lang="ru-RU" dirty="0"/>
              <a:t>с. Еловка</a:t>
            </a:r>
          </a:p>
          <a:p>
            <a:r>
              <a:rPr lang="ru-RU" dirty="0"/>
              <a:t>с. </a:t>
            </a:r>
            <a:r>
              <a:rPr lang="ru-RU" dirty="0" err="1"/>
              <a:t>Староварваровка</a:t>
            </a:r>
            <a:endParaRPr lang="ru-RU" dirty="0"/>
          </a:p>
          <a:p>
            <a:r>
              <a:rPr lang="ru-RU" dirty="0"/>
              <a:t>с. </a:t>
            </a:r>
            <a:r>
              <a:rPr lang="ru-RU" dirty="0" err="1"/>
              <a:t>Ильмаковка</a:t>
            </a:r>
            <a:endParaRPr lang="ru-RU" dirty="0"/>
          </a:p>
        </p:txBody>
      </p:sp>
      <p:sp>
        <p:nvSpPr>
          <p:cNvPr id="9" name="Объект 8">
            <a:extLst>
              <a:ext uri="{FF2B5EF4-FFF2-40B4-BE49-F238E27FC236}">
                <a16:creationId xmlns:a16="http://schemas.microsoft.com/office/drawing/2014/main" id="{4A9BB37B-E8D7-4ED1-9FE0-0DD2996F7DB5}"/>
              </a:ext>
            </a:extLst>
          </p:cNvPr>
          <p:cNvSpPr>
            <a:spLocks noGrp="1"/>
          </p:cNvSpPr>
          <p:nvPr>
            <p:ph sz="half" idx="1"/>
          </p:nvPr>
        </p:nvSpPr>
        <p:spPr/>
        <p:txBody>
          <a:bodyPr/>
          <a:lstStyle/>
          <a:p>
            <a:endParaRPr lang="ru-RU" dirty="0"/>
          </a:p>
          <a:p>
            <a:r>
              <a:rPr lang="ru-RU" sz="2400" dirty="0" err="1">
                <a:solidFill>
                  <a:schemeClr val="accent2">
                    <a:lumMod val="50000"/>
                  </a:schemeClr>
                </a:solidFill>
              </a:rPr>
              <a:t>Суртаева</a:t>
            </a:r>
            <a:r>
              <a:rPr lang="ru-RU" sz="2400" dirty="0">
                <a:solidFill>
                  <a:schemeClr val="accent2">
                    <a:lumMod val="50000"/>
                  </a:schemeClr>
                </a:solidFill>
              </a:rPr>
              <a:t> Людмила Геннадьевна </a:t>
            </a:r>
          </a:p>
          <a:p>
            <a:pPr marL="0" indent="0">
              <a:buNone/>
            </a:pPr>
            <a:r>
              <a:rPr lang="ru-RU" sz="1600" dirty="0">
                <a:solidFill>
                  <a:schemeClr val="accent2">
                    <a:lumMod val="50000"/>
                  </a:schemeClr>
                </a:solidFill>
              </a:rPr>
              <a:t>(житель </a:t>
            </a:r>
            <a:r>
              <a:rPr lang="ru-RU" sz="1600" dirty="0" err="1">
                <a:solidFill>
                  <a:schemeClr val="accent2">
                    <a:lumMod val="50000"/>
                  </a:schemeClr>
                </a:solidFill>
              </a:rPr>
              <a:t>с.Чернышевка</a:t>
            </a:r>
            <a:r>
              <a:rPr lang="ru-RU" sz="1600" dirty="0">
                <a:solidFill>
                  <a:schemeClr val="accent2">
                    <a:lumMod val="50000"/>
                  </a:schemeClr>
                </a:solidFill>
              </a:rPr>
              <a:t>)</a:t>
            </a:r>
          </a:p>
          <a:p>
            <a:pPr marL="0" indent="0">
              <a:buNone/>
            </a:pPr>
            <a:endParaRPr lang="ru-RU" dirty="0">
              <a:solidFill>
                <a:schemeClr val="accent2">
                  <a:lumMod val="50000"/>
                </a:schemeClr>
              </a:solidFill>
            </a:endParaRPr>
          </a:p>
          <a:p>
            <a:r>
              <a:rPr lang="ru-RU" dirty="0"/>
              <a:t> с. Чернышевка</a:t>
            </a:r>
          </a:p>
          <a:p>
            <a:r>
              <a:rPr lang="ru-RU" dirty="0"/>
              <a:t> с. </a:t>
            </a:r>
            <a:r>
              <a:rPr lang="ru-RU" dirty="0" err="1"/>
              <a:t>Корниловка</a:t>
            </a:r>
            <a:endParaRPr lang="ru-RU" dirty="0"/>
          </a:p>
          <a:p>
            <a:endParaRPr lang="ru-RU" dirty="0"/>
          </a:p>
          <a:p>
            <a:endParaRPr lang="ru-RU" dirty="0"/>
          </a:p>
          <a:p>
            <a:endParaRPr lang="ru-RU" dirty="0"/>
          </a:p>
          <a:p>
            <a:pPr marL="0" indent="0">
              <a:buNone/>
            </a:pPr>
            <a:endParaRPr lang="ru-RU" dirty="0"/>
          </a:p>
          <a:p>
            <a:pPr marL="0" indent="0" algn="ctr">
              <a:buNone/>
            </a:pPr>
            <a:endParaRPr lang="ru-RU" dirty="0"/>
          </a:p>
          <a:p>
            <a:pPr marL="0" indent="0">
              <a:buNone/>
            </a:pPr>
            <a:endParaRPr lang="ru-RU" dirty="0"/>
          </a:p>
          <a:p>
            <a:pPr marL="0" indent="0" algn="ctr">
              <a:buNone/>
            </a:pPr>
            <a:endParaRPr lang="ru-RU" dirty="0"/>
          </a:p>
        </p:txBody>
      </p:sp>
      <p:sp>
        <p:nvSpPr>
          <p:cNvPr id="3" name="Овал 2">
            <a:extLst>
              <a:ext uri="{FF2B5EF4-FFF2-40B4-BE49-F238E27FC236}">
                <a16:creationId xmlns:a16="http://schemas.microsoft.com/office/drawing/2014/main" id="{9D901B4D-F088-4A6A-AEE4-FADF824CB5A8}"/>
              </a:ext>
            </a:extLst>
          </p:cNvPr>
          <p:cNvSpPr/>
          <p:nvPr/>
        </p:nvSpPr>
        <p:spPr>
          <a:xfrm>
            <a:off x="1498526" y="5239494"/>
            <a:ext cx="2005811" cy="8018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a:solidFill>
                  <a:srgbClr val="002060"/>
                </a:solidFill>
              </a:rPr>
              <a:t>27</a:t>
            </a:r>
            <a:endParaRPr lang="ru-RU" sz="4400" dirty="0">
              <a:solidFill>
                <a:srgbClr val="002060"/>
              </a:solidFill>
            </a:endParaRPr>
          </a:p>
        </p:txBody>
      </p:sp>
      <p:sp>
        <p:nvSpPr>
          <p:cNvPr id="5" name="Овал 4">
            <a:extLst>
              <a:ext uri="{FF2B5EF4-FFF2-40B4-BE49-F238E27FC236}">
                <a16:creationId xmlns:a16="http://schemas.microsoft.com/office/drawing/2014/main" id="{88883092-5421-4931-8661-6FBCF388696F}"/>
              </a:ext>
            </a:extLst>
          </p:cNvPr>
          <p:cNvSpPr/>
          <p:nvPr/>
        </p:nvSpPr>
        <p:spPr>
          <a:xfrm>
            <a:off x="7592992" y="5328533"/>
            <a:ext cx="2097576" cy="8018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400" dirty="0">
                <a:solidFill>
                  <a:srgbClr val="002060"/>
                </a:solidFill>
              </a:rPr>
              <a:t>24</a:t>
            </a:r>
          </a:p>
        </p:txBody>
      </p:sp>
    </p:spTree>
    <p:extLst>
      <p:ext uri="{BB962C8B-B14F-4D97-AF65-F5344CB8AC3E}">
        <p14:creationId xmlns:p14="http://schemas.microsoft.com/office/powerpoint/2010/main" val="3314958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2A3BA0-FD15-4824-83EE-D305B3E5F908}"/>
              </a:ext>
            </a:extLst>
          </p:cNvPr>
          <p:cNvSpPr>
            <a:spLocks noGrp="1"/>
          </p:cNvSpPr>
          <p:nvPr>
            <p:ph type="title"/>
          </p:nvPr>
        </p:nvSpPr>
        <p:spPr/>
        <p:txBody>
          <a:bodyPr/>
          <a:lstStyle/>
          <a:p>
            <a:pPr algn="ctr"/>
            <a:r>
              <a:rPr lang="ru-RU" sz="4400" dirty="0">
                <a:solidFill>
                  <a:schemeClr val="accent1">
                    <a:lumMod val="75000"/>
                  </a:schemeClr>
                </a:solidFill>
                <a:latin typeface="Arial Black" panose="020B0A04020102020204" pitchFamily="34" charset="0"/>
              </a:rPr>
              <a:t>Работа со СМИ</a:t>
            </a:r>
            <a:br>
              <a:rPr lang="ru-RU" dirty="0">
                <a:latin typeface="Arial Black" panose="020B0A04020102020204" pitchFamily="34" charset="0"/>
              </a:rPr>
            </a:br>
            <a:r>
              <a:rPr lang="ru-RU" sz="3200" dirty="0">
                <a:solidFill>
                  <a:schemeClr val="accent2">
                    <a:lumMod val="75000"/>
                  </a:schemeClr>
                </a:solidFill>
                <a:latin typeface="Century Gothic" panose="020B0502020202020204" pitchFamily="34" charset="0"/>
              </a:rPr>
              <a:t>«Анучинские Зори»</a:t>
            </a:r>
            <a:endParaRPr lang="ru-RU" sz="3200" dirty="0">
              <a:solidFill>
                <a:schemeClr val="accent2">
                  <a:lumMod val="75000"/>
                </a:schemeClr>
              </a:solidFill>
              <a:latin typeface="Arial Black" panose="020B0A04020102020204" pitchFamily="34" charset="0"/>
            </a:endParaRPr>
          </a:p>
        </p:txBody>
      </p:sp>
      <p:pic>
        <p:nvPicPr>
          <p:cNvPr id="6" name="Рисунок 5">
            <a:extLst>
              <a:ext uri="{FF2B5EF4-FFF2-40B4-BE49-F238E27FC236}">
                <a16:creationId xmlns:a16="http://schemas.microsoft.com/office/drawing/2014/main" id="{9789215D-235C-4A0F-99FD-B1A7A287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078451" y="1480418"/>
            <a:ext cx="3934691" cy="2571750"/>
          </a:xfrm>
          <a:prstGeom prst="rect">
            <a:avLst/>
          </a:prstGeom>
        </p:spPr>
      </p:pic>
      <p:pic>
        <p:nvPicPr>
          <p:cNvPr id="8" name="Рисунок 7">
            <a:extLst>
              <a:ext uri="{FF2B5EF4-FFF2-40B4-BE49-F238E27FC236}">
                <a16:creationId xmlns:a16="http://schemas.microsoft.com/office/drawing/2014/main" id="{0363E972-8F98-4883-8399-6FA2E2473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542482" y="2298990"/>
            <a:ext cx="3004127" cy="2253095"/>
          </a:xfrm>
          <a:prstGeom prst="rect">
            <a:avLst/>
          </a:prstGeom>
        </p:spPr>
      </p:pic>
      <p:pic>
        <p:nvPicPr>
          <p:cNvPr id="10" name="Рисунок 9">
            <a:extLst>
              <a:ext uri="{FF2B5EF4-FFF2-40B4-BE49-F238E27FC236}">
                <a16:creationId xmlns:a16="http://schemas.microsoft.com/office/drawing/2014/main" id="{F4ABAFFB-AFF4-4241-8AE4-E20E9911A1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313615" y="1946719"/>
            <a:ext cx="3740727" cy="2770599"/>
          </a:xfrm>
          <a:prstGeom prst="rect">
            <a:avLst/>
          </a:prstGeom>
        </p:spPr>
      </p:pic>
      <p:pic>
        <p:nvPicPr>
          <p:cNvPr id="12" name="Рисунок 11">
            <a:extLst>
              <a:ext uri="{FF2B5EF4-FFF2-40B4-BE49-F238E27FC236}">
                <a16:creationId xmlns:a16="http://schemas.microsoft.com/office/drawing/2014/main" id="{6A9DAB58-31E2-4045-81EC-F24295A75A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5668" y="1826491"/>
            <a:ext cx="3781306" cy="3205019"/>
          </a:xfrm>
          <a:prstGeom prst="rect">
            <a:avLst/>
          </a:prstGeom>
        </p:spPr>
      </p:pic>
      <p:pic>
        <p:nvPicPr>
          <p:cNvPr id="16" name="Рисунок 15">
            <a:extLst>
              <a:ext uri="{FF2B5EF4-FFF2-40B4-BE49-F238E27FC236}">
                <a16:creationId xmlns:a16="http://schemas.microsoft.com/office/drawing/2014/main" id="{C498D497-1253-4D06-9590-D5A33B36E0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29179" y="4530437"/>
            <a:ext cx="3263572" cy="2219038"/>
          </a:xfrm>
          <a:prstGeom prst="rect">
            <a:avLst/>
          </a:prstGeom>
        </p:spPr>
      </p:pic>
      <p:pic>
        <p:nvPicPr>
          <p:cNvPr id="18" name="Рисунок 17">
            <a:extLst>
              <a:ext uri="{FF2B5EF4-FFF2-40B4-BE49-F238E27FC236}">
                <a16:creationId xmlns:a16="http://schemas.microsoft.com/office/drawing/2014/main" id="{E628F108-2BD6-4C8B-8C79-3CCFC5AC1C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631" y="4927600"/>
            <a:ext cx="2987391" cy="1821874"/>
          </a:xfrm>
          <a:prstGeom prst="rect">
            <a:avLst/>
          </a:prstGeom>
        </p:spPr>
      </p:pic>
      <p:pic>
        <p:nvPicPr>
          <p:cNvPr id="4" name="Рисунок 3">
            <a:extLst>
              <a:ext uri="{FF2B5EF4-FFF2-40B4-BE49-F238E27FC236}">
                <a16:creationId xmlns:a16="http://schemas.microsoft.com/office/drawing/2014/main" id="{E31EA3FC-654A-41F9-ABC3-E341C06ED6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6377421" y="4567669"/>
            <a:ext cx="2327563" cy="2253095"/>
          </a:xfrm>
          <a:prstGeom prst="rect">
            <a:avLst/>
          </a:prstGeom>
        </p:spPr>
      </p:pic>
      <p:pic>
        <p:nvPicPr>
          <p:cNvPr id="7" name="Рисунок 6">
            <a:extLst>
              <a:ext uri="{FF2B5EF4-FFF2-40B4-BE49-F238E27FC236}">
                <a16:creationId xmlns:a16="http://schemas.microsoft.com/office/drawing/2014/main" id="{8DC547D8-FFB2-4D4B-A50D-B9A5C47FCE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6200000">
            <a:off x="3840702" y="4410517"/>
            <a:ext cx="2124361" cy="2770601"/>
          </a:xfrm>
          <a:prstGeom prst="rect">
            <a:avLst/>
          </a:prstGeom>
        </p:spPr>
      </p:pic>
    </p:spTree>
    <p:extLst>
      <p:ext uri="{BB962C8B-B14F-4D97-AF65-F5344CB8AC3E}">
        <p14:creationId xmlns:p14="http://schemas.microsoft.com/office/powerpoint/2010/main" val="1449784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0C1D29-C8B8-4DDA-9E56-75461541CC12}"/>
              </a:ext>
            </a:extLst>
          </p:cNvPr>
          <p:cNvSpPr>
            <a:spLocks noGrp="1"/>
          </p:cNvSpPr>
          <p:nvPr>
            <p:ph type="title"/>
          </p:nvPr>
        </p:nvSpPr>
        <p:spPr>
          <a:xfrm>
            <a:off x="677333" y="609599"/>
            <a:ext cx="8646775" cy="1385455"/>
          </a:xfrm>
        </p:spPr>
        <p:txBody>
          <a:bodyPr>
            <a:normAutofit/>
          </a:bodyPr>
          <a:lstStyle/>
          <a:p>
            <a:pPr algn="ctr"/>
            <a:r>
              <a:rPr lang="ru-RU" dirty="0">
                <a:solidFill>
                  <a:schemeClr val="accent2">
                    <a:lumMod val="75000"/>
                  </a:schemeClr>
                </a:solidFill>
                <a:latin typeface="Arial Black" panose="020B0A04020102020204" pitchFamily="34" charset="0"/>
              </a:rPr>
              <a:t>Сайт администрации АМО, </a:t>
            </a:r>
            <a:br>
              <a:rPr lang="ru-RU" dirty="0">
                <a:solidFill>
                  <a:schemeClr val="accent2">
                    <a:lumMod val="75000"/>
                  </a:schemeClr>
                </a:solidFill>
                <a:latin typeface="Arial Black" panose="020B0A04020102020204" pitchFamily="34" charset="0"/>
              </a:rPr>
            </a:br>
            <a:r>
              <a:rPr lang="ru-RU" dirty="0">
                <a:solidFill>
                  <a:schemeClr val="accent2">
                    <a:lumMod val="75000"/>
                  </a:schemeClr>
                </a:solidFill>
                <a:latin typeface="Arial Black" panose="020B0A04020102020204" pitchFamily="34" charset="0"/>
              </a:rPr>
              <a:t>социальные сети</a:t>
            </a:r>
          </a:p>
        </p:txBody>
      </p:sp>
      <p:pic>
        <p:nvPicPr>
          <p:cNvPr id="4" name="Рисунок 3">
            <a:extLst>
              <a:ext uri="{FF2B5EF4-FFF2-40B4-BE49-F238E27FC236}">
                <a16:creationId xmlns:a16="http://schemas.microsoft.com/office/drawing/2014/main" id="{3185D216-A44F-4427-8194-B14B1431D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612" y="2181373"/>
            <a:ext cx="6617437" cy="4249246"/>
          </a:xfrm>
          <a:prstGeom prst="rect">
            <a:avLst/>
          </a:prstGeom>
        </p:spPr>
      </p:pic>
      <p:pic>
        <p:nvPicPr>
          <p:cNvPr id="6" name="Рисунок 5">
            <a:extLst>
              <a:ext uri="{FF2B5EF4-FFF2-40B4-BE49-F238E27FC236}">
                <a16:creationId xmlns:a16="http://schemas.microsoft.com/office/drawing/2014/main" id="{20C82D14-D929-42E1-B40B-71D12330A5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643" y="2467091"/>
            <a:ext cx="6687235" cy="3963528"/>
          </a:xfrm>
          <a:prstGeom prst="rect">
            <a:avLst/>
          </a:prstGeom>
        </p:spPr>
      </p:pic>
      <p:pic>
        <p:nvPicPr>
          <p:cNvPr id="7" name="Рисунок 6">
            <a:extLst>
              <a:ext uri="{FF2B5EF4-FFF2-40B4-BE49-F238E27FC236}">
                <a16:creationId xmlns:a16="http://schemas.microsoft.com/office/drawing/2014/main" id="{33DB1170-E35D-4539-9CB4-7078046E7B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6876" y="2926140"/>
            <a:ext cx="1641945" cy="3322261"/>
          </a:xfrm>
          <a:prstGeom prst="rect">
            <a:avLst/>
          </a:prstGeom>
        </p:spPr>
      </p:pic>
      <p:pic>
        <p:nvPicPr>
          <p:cNvPr id="8" name="Рисунок 7">
            <a:extLst>
              <a:ext uri="{FF2B5EF4-FFF2-40B4-BE49-F238E27FC236}">
                <a16:creationId xmlns:a16="http://schemas.microsoft.com/office/drawing/2014/main" id="{EE8A10D4-FAFB-42F0-B0EF-0677FF22C2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1572" y="3550334"/>
            <a:ext cx="1495071" cy="3166003"/>
          </a:xfrm>
          <a:prstGeom prst="rect">
            <a:avLst/>
          </a:prstGeom>
        </p:spPr>
      </p:pic>
    </p:spTree>
    <p:extLst>
      <p:ext uri="{BB962C8B-B14F-4D97-AF65-F5344CB8AC3E}">
        <p14:creationId xmlns:p14="http://schemas.microsoft.com/office/powerpoint/2010/main" val="3705344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79324A-8A79-4FCF-8059-F11565276CE2}"/>
              </a:ext>
            </a:extLst>
          </p:cNvPr>
          <p:cNvSpPr>
            <a:spLocks noGrp="1"/>
          </p:cNvSpPr>
          <p:nvPr>
            <p:ph type="title"/>
          </p:nvPr>
        </p:nvSpPr>
        <p:spPr/>
        <p:txBody>
          <a:bodyPr/>
          <a:lstStyle/>
          <a:p>
            <a:pPr algn="ctr"/>
            <a:r>
              <a:rPr lang="ru-RU" dirty="0">
                <a:solidFill>
                  <a:schemeClr val="accent2">
                    <a:lumMod val="50000"/>
                  </a:schemeClr>
                </a:solidFill>
                <a:latin typeface="Arial Black" panose="020B0A04020102020204" pitchFamily="34" charset="0"/>
              </a:rPr>
              <a:t>Реализуемые проекты:</a:t>
            </a:r>
            <a:br>
              <a:rPr lang="ru-RU" dirty="0">
                <a:solidFill>
                  <a:schemeClr val="accent2">
                    <a:lumMod val="50000"/>
                  </a:schemeClr>
                </a:solidFill>
                <a:latin typeface="Arial Black" panose="020B0A04020102020204" pitchFamily="34" charset="0"/>
              </a:rPr>
            </a:br>
            <a:r>
              <a:rPr lang="ru-RU" dirty="0">
                <a:solidFill>
                  <a:schemeClr val="accent2">
                    <a:lumMod val="50000"/>
                  </a:schemeClr>
                </a:solidFill>
                <a:latin typeface="Arial Black" panose="020B0A04020102020204" pitchFamily="34" charset="0"/>
              </a:rPr>
              <a:t> </a:t>
            </a:r>
            <a:r>
              <a:rPr lang="ru-RU" sz="2400" dirty="0">
                <a:solidFill>
                  <a:schemeClr val="accent2">
                    <a:lumMod val="50000"/>
                  </a:schemeClr>
                </a:solidFill>
                <a:latin typeface="Arial Black" panose="020B0A04020102020204" pitchFamily="34" charset="0"/>
              </a:rPr>
              <a:t>Детско-спортивные площадки – с. Анучино </a:t>
            </a:r>
            <a:endParaRPr lang="ru-RU" dirty="0">
              <a:solidFill>
                <a:schemeClr val="accent2">
                  <a:lumMod val="50000"/>
                </a:schemeClr>
              </a:solidFill>
              <a:latin typeface="Arial Black" panose="020B0A04020102020204" pitchFamily="34" charset="0"/>
            </a:endParaRPr>
          </a:p>
        </p:txBody>
      </p:sp>
      <p:pic>
        <p:nvPicPr>
          <p:cNvPr id="6" name="Объект 5">
            <a:extLst>
              <a:ext uri="{FF2B5EF4-FFF2-40B4-BE49-F238E27FC236}">
                <a16:creationId xmlns:a16="http://schemas.microsoft.com/office/drawing/2014/main" id="{4C7D93B6-E2C2-4DCD-8126-6DC1B2A8520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9285" y="1903048"/>
            <a:ext cx="5486399" cy="4395119"/>
          </a:xfrm>
        </p:spPr>
      </p:pic>
      <p:pic>
        <p:nvPicPr>
          <p:cNvPr id="1026" name="Picture 2" descr="Мама! Папа! Можно я погуляю! ">
            <a:extLst>
              <a:ext uri="{FF2B5EF4-FFF2-40B4-BE49-F238E27FC236}">
                <a16:creationId xmlns:a16="http://schemas.microsoft.com/office/drawing/2014/main" id="{F0E115F3-F5F2-4101-8E6B-6C6656B651DD}"/>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528123" y="1903048"/>
            <a:ext cx="5343606" cy="4395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994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452409-3C98-4D65-B870-446F9AD61DDC}"/>
              </a:ext>
            </a:extLst>
          </p:cNvPr>
          <p:cNvSpPr>
            <a:spLocks noGrp="1"/>
          </p:cNvSpPr>
          <p:nvPr>
            <p:ph type="title"/>
          </p:nvPr>
        </p:nvSpPr>
        <p:spPr/>
        <p:txBody>
          <a:bodyPr/>
          <a:lstStyle/>
          <a:p>
            <a:pPr algn="ctr"/>
            <a:r>
              <a:rPr lang="ru-RU" dirty="0">
                <a:solidFill>
                  <a:schemeClr val="accent2">
                    <a:lumMod val="50000"/>
                  </a:schemeClr>
                </a:solidFill>
                <a:latin typeface="Arial Black" panose="020B0A04020102020204" pitchFamily="34" charset="0"/>
              </a:rPr>
              <a:t>Мнение населения о реализуемых проектах</a:t>
            </a:r>
            <a:endParaRPr lang="ru-RU" dirty="0"/>
          </a:p>
        </p:txBody>
      </p:sp>
      <p:sp>
        <p:nvSpPr>
          <p:cNvPr id="3" name="Объект 2">
            <a:extLst>
              <a:ext uri="{FF2B5EF4-FFF2-40B4-BE49-F238E27FC236}">
                <a16:creationId xmlns:a16="http://schemas.microsoft.com/office/drawing/2014/main" id="{7806038C-DD43-4487-967B-700581C2FE97}"/>
              </a:ext>
            </a:extLst>
          </p:cNvPr>
          <p:cNvSpPr>
            <a:spLocks noGrp="1"/>
          </p:cNvSpPr>
          <p:nvPr>
            <p:ph sz="half" idx="1"/>
          </p:nvPr>
        </p:nvSpPr>
        <p:spPr>
          <a:xfrm>
            <a:off x="332510" y="1930400"/>
            <a:ext cx="4528860" cy="4761345"/>
          </a:xfrm>
        </p:spPr>
        <p:txBody>
          <a:bodyPr>
            <a:normAutofit fontScale="92500"/>
          </a:bodyPr>
          <a:lstStyle/>
          <a:p>
            <a:r>
              <a:rPr lang="ru-RU" b="1" i="0" dirty="0">
                <a:solidFill>
                  <a:srgbClr val="1C1C1C"/>
                </a:solidFill>
                <a:effectLst/>
                <a:latin typeface="Open Sans" panose="020B0606030504020204" pitchFamily="34" charset="0"/>
              </a:rPr>
              <a:t>Юлия Гурова</a:t>
            </a:r>
            <a:r>
              <a:rPr lang="ru-RU" b="0" i="0" dirty="0">
                <a:solidFill>
                  <a:srgbClr val="1C1C1C"/>
                </a:solidFill>
                <a:effectLst/>
                <a:latin typeface="Open Sans" panose="020B0606030504020204" pitchFamily="34" charset="0"/>
              </a:rPr>
              <a:t>: - Детская площадка появилась неделю назад. А строить её начали в середине июня. Я часто сюда приходила, чтобы наблюдать за ходом её постройки. Мой младший брат, он скоро пойдёт во второй класс, очень ждал окончания работ. Очень люблю покататься на качелях. Видела, как на них катались взрослые женщины, наверное, на прочность проверяли. Качели такое испытание успешно выдержали. Мы с братом и сестрой теперь постоянные посетители детской площадки. Будем сюда ходить летом и зимой! Надеюсь, до нашей площадки не доберутся вандалы и её не сломают…</a:t>
            </a:r>
            <a:endParaRPr lang="ru-RU" dirty="0"/>
          </a:p>
        </p:txBody>
      </p:sp>
      <p:sp>
        <p:nvSpPr>
          <p:cNvPr id="4" name="Объект 3">
            <a:extLst>
              <a:ext uri="{FF2B5EF4-FFF2-40B4-BE49-F238E27FC236}">
                <a16:creationId xmlns:a16="http://schemas.microsoft.com/office/drawing/2014/main" id="{C0500C2B-578E-4004-867A-B899D3C49E4B}"/>
              </a:ext>
            </a:extLst>
          </p:cNvPr>
          <p:cNvSpPr>
            <a:spLocks noGrp="1"/>
          </p:cNvSpPr>
          <p:nvPr>
            <p:ph sz="half" idx="2"/>
          </p:nvPr>
        </p:nvSpPr>
        <p:spPr>
          <a:xfrm>
            <a:off x="5089970" y="2160589"/>
            <a:ext cx="5882830" cy="4531156"/>
          </a:xfrm>
        </p:spPr>
        <p:txBody>
          <a:bodyPr>
            <a:normAutofit fontScale="92500"/>
          </a:bodyPr>
          <a:lstStyle/>
          <a:p>
            <a:r>
              <a:rPr lang="ru-RU" b="1" i="0" dirty="0">
                <a:solidFill>
                  <a:srgbClr val="1C1C1C"/>
                </a:solidFill>
                <a:effectLst/>
                <a:latin typeface="Open Sans" panose="020B0606030504020204" pitchFamily="34" charset="0"/>
              </a:rPr>
              <a:t>Алёна </a:t>
            </a:r>
            <a:r>
              <a:rPr lang="ru-RU" b="1" i="0" dirty="0" err="1">
                <a:solidFill>
                  <a:srgbClr val="1C1C1C"/>
                </a:solidFill>
                <a:effectLst/>
                <a:latin typeface="Open Sans" panose="020B0606030504020204" pitchFamily="34" charset="0"/>
              </a:rPr>
              <a:t>Безносная</a:t>
            </a:r>
            <a:r>
              <a:rPr lang="ru-RU" b="1" i="0" dirty="0">
                <a:solidFill>
                  <a:srgbClr val="1C1C1C"/>
                </a:solidFill>
                <a:effectLst/>
                <a:latin typeface="Open Sans" panose="020B0606030504020204" pitchFamily="34" charset="0"/>
              </a:rPr>
              <a:t>:</a:t>
            </a:r>
            <a:r>
              <a:rPr lang="ru-RU" b="0" i="0" dirty="0">
                <a:solidFill>
                  <a:srgbClr val="1C1C1C"/>
                </a:solidFill>
                <a:effectLst/>
                <a:latin typeface="Open Sans" panose="020B0606030504020204" pitchFamily="34" charset="0"/>
              </a:rPr>
              <a:t> - Когда установили детскую площадку, не все в это сразу поверили. Каждый пришёл посмотреть на неё и с радостью убедился, что мусора здесь больше нет, а на аккуратной площадке стоят и качели, и игровой комплекс с горками, и спортивный комплекс. Всё новое, современное и достаточно прочное. Мы за это очень благодарны администрации Анучинского муниципального округа, сразу видно – она работает не для галочки, а для людей! Я уверена, что таким игровым комплексам рады не только дети, но и взрослые. Например, у </a:t>
            </a:r>
            <a:r>
              <a:rPr lang="ru-RU" dirty="0">
                <a:solidFill>
                  <a:srgbClr val="1C1C1C"/>
                </a:solidFill>
                <a:latin typeface="Open Sans" panose="020B0606030504020204" pitchFamily="34" charset="0"/>
              </a:rPr>
              <a:t> моей знакомой</a:t>
            </a:r>
            <a:r>
              <a:rPr lang="ru-RU" b="0" i="0" dirty="0">
                <a:solidFill>
                  <a:srgbClr val="1C1C1C"/>
                </a:solidFill>
                <a:effectLst/>
                <a:latin typeface="Open Sans" panose="020B0606030504020204" pitchFamily="34" charset="0"/>
              </a:rPr>
              <a:t> двое мальчишек и сейчас её дети практически каждый день на этой площадке! А ведь помимо проживающих здесь детей, многие приезжают на лето к своим бабушкам, и они с удовольствием играют на этой площадке.</a:t>
            </a:r>
            <a:endParaRPr lang="ru-RU" dirty="0"/>
          </a:p>
        </p:txBody>
      </p:sp>
    </p:spTree>
    <p:extLst>
      <p:ext uri="{BB962C8B-B14F-4D97-AF65-F5344CB8AC3E}">
        <p14:creationId xmlns:p14="http://schemas.microsoft.com/office/powerpoint/2010/main" val="3867312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A42B34-48FE-42D6-86C6-A5A85CB7508F}"/>
              </a:ext>
            </a:extLst>
          </p:cNvPr>
          <p:cNvSpPr>
            <a:spLocks noGrp="1"/>
          </p:cNvSpPr>
          <p:nvPr>
            <p:ph type="title"/>
          </p:nvPr>
        </p:nvSpPr>
        <p:spPr/>
        <p:txBody>
          <a:bodyPr/>
          <a:lstStyle/>
          <a:p>
            <a:pPr algn="ctr"/>
            <a:r>
              <a:rPr lang="ru-RU" dirty="0">
                <a:solidFill>
                  <a:schemeClr val="accent2">
                    <a:lumMod val="50000"/>
                  </a:schemeClr>
                </a:solidFill>
                <a:latin typeface="Arial Black" panose="020B0A04020102020204" pitchFamily="34" charset="0"/>
              </a:rPr>
              <a:t>Мнение населения о реализуемых проектах</a:t>
            </a:r>
            <a:endParaRPr lang="ru-RU" dirty="0"/>
          </a:p>
        </p:txBody>
      </p:sp>
      <p:sp>
        <p:nvSpPr>
          <p:cNvPr id="3" name="Объект 2">
            <a:extLst>
              <a:ext uri="{FF2B5EF4-FFF2-40B4-BE49-F238E27FC236}">
                <a16:creationId xmlns:a16="http://schemas.microsoft.com/office/drawing/2014/main" id="{EBEA141F-F6D4-4794-AF94-F8344A395E2B}"/>
              </a:ext>
            </a:extLst>
          </p:cNvPr>
          <p:cNvSpPr>
            <a:spLocks noGrp="1"/>
          </p:cNvSpPr>
          <p:nvPr>
            <p:ph sz="half" idx="1"/>
          </p:nvPr>
        </p:nvSpPr>
        <p:spPr>
          <a:xfrm>
            <a:off x="207818" y="1930400"/>
            <a:ext cx="4653551" cy="4775199"/>
          </a:xfrm>
        </p:spPr>
        <p:txBody>
          <a:bodyPr>
            <a:normAutofit fontScale="92500" lnSpcReduction="20000"/>
          </a:bodyPr>
          <a:lstStyle/>
          <a:p>
            <a:r>
              <a:rPr lang="ru-RU" b="1" i="0" dirty="0">
                <a:solidFill>
                  <a:srgbClr val="1C1C1C"/>
                </a:solidFill>
                <a:effectLst/>
                <a:latin typeface="Open Sans" panose="020B0606030504020204" pitchFamily="34" charset="0"/>
              </a:rPr>
              <a:t>Роман Пармёнов:</a:t>
            </a:r>
            <a:r>
              <a:rPr lang="ru-RU" b="0" i="0" dirty="0">
                <a:solidFill>
                  <a:srgbClr val="1C1C1C"/>
                </a:solidFill>
                <a:effectLst/>
                <a:latin typeface="Open Sans" panose="020B0606030504020204" pitchFamily="34" charset="0"/>
              </a:rPr>
              <a:t> Хороший построили игровой и спортивный комплексы. Прихожу сюда с дочками Дашей и Варей. Хоть они и маленькие, но по ним видно, что они любят качели-балансир и обычные качели. Меня радует, что теперь рядом есть современная и безопасная игровая площадка. Раньше ближайшая площадка была так далеко, что на неё мы могли отпустить только детей постарше, поэтому остальные всегда играли во дворе. Когда я жил в Арсеньеве, там возле каждой многоэтажки были детские площадки с различными спортивными элементами. Мы постоянно на них проводили свободное время. Теперь такой уголок детского счастья есть и у моих детей. Я бы даже сказал, что это своеобразный детский сад.</a:t>
            </a:r>
            <a:endParaRPr lang="ru-RU" dirty="0"/>
          </a:p>
        </p:txBody>
      </p:sp>
      <p:sp>
        <p:nvSpPr>
          <p:cNvPr id="4" name="Объект 3">
            <a:extLst>
              <a:ext uri="{FF2B5EF4-FFF2-40B4-BE49-F238E27FC236}">
                <a16:creationId xmlns:a16="http://schemas.microsoft.com/office/drawing/2014/main" id="{C428587C-AF33-402B-8B55-AAC3CD3F438B}"/>
              </a:ext>
            </a:extLst>
          </p:cNvPr>
          <p:cNvSpPr>
            <a:spLocks noGrp="1"/>
          </p:cNvSpPr>
          <p:nvPr>
            <p:ph sz="half" idx="2"/>
          </p:nvPr>
        </p:nvSpPr>
        <p:spPr>
          <a:xfrm>
            <a:off x="5089969" y="1930400"/>
            <a:ext cx="5855121" cy="4581235"/>
          </a:xfrm>
        </p:spPr>
        <p:txBody>
          <a:bodyPr>
            <a:normAutofit fontScale="92500" lnSpcReduction="20000"/>
          </a:bodyPr>
          <a:lstStyle/>
          <a:p>
            <a:r>
              <a:rPr lang="ru-RU" b="1" i="0" dirty="0">
                <a:solidFill>
                  <a:srgbClr val="1C1C1C"/>
                </a:solidFill>
                <a:effectLst/>
                <a:latin typeface="Open Sans" panose="020B0606030504020204" pitchFamily="34" charset="0"/>
              </a:rPr>
              <a:t>Марина Петрунина:</a:t>
            </a:r>
            <a:r>
              <a:rPr lang="ru-RU" b="0" i="0" dirty="0">
                <a:solidFill>
                  <a:srgbClr val="1C1C1C"/>
                </a:solidFill>
                <a:effectLst/>
                <a:latin typeface="Open Sans" panose="020B0606030504020204" pitchFamily="34" charset="0"/>
              </a:rPr>
              <a:t> слышала, что хотят построить детскую площадку. Когда увидела её готовой, очень была этому рада. Теперь есть, где с ребёнком погулять! Мы раньше ходили на другие площадки, конечно, далековато, но оно того стоило. Ребёнок уже все объекты облазил на новой площадке. Нигде не застрял, ничего себе не повредил. Но не помешало бы, если бы было побольше объектов, например, дополнительно карусель. И ещё хотелось бы какого-нибудь тенёчка. Но мы и этому рады. Все объекты друг от друга на безопасном расстоянии, никто из детей никого случайно не покалечит. Есть лавочки, расставлены урны, дети сильно не мусорят, так что пока у нас чисто.</a:t>
            </a:r>
            <a:endParaRPr lang="ru-RU" dirty="0"/>
          </a:p>
        </p:txBody>
      </p:sp>
    </p:spTree>
    <p:extLst>
      <p:ext uri="{BB962C8B-B14F-4D97-AF65-F5344CB8AC3E}">
        <p14:creationId xmlns:p14="http://schemas.microsoft.com/office/powerpoint/2010/main" val="171545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6BF0D8-4D51-4F19-B9AC-16F2ED7B0C42}"/>
              </a:ext>
            </a:extLst>
          </p:cNvPr>
          <p:cNvSpPr>
            <a:spLocks noGrp="1"/>
          </p:cNvSpPr>
          <p:nvPr>
            <p:ph type="title"/>
          </p:nvPr>
        </p:nvSpPr>
        <p:spPr/>
        <p:txBody>
          <a:bodyPr/>
          <a:lstStyle/>
          <a:p>
            <a:r>
              <a:rPr lang="ru-RU" dirty="0">
                <a:solidFill>
                  <a:schemeClr val="accent2">
                    <a:lumMod val="75000"/>
                  </a:schemeClr>
                </a:solidFill>
                <a:latin typeface="Arial Black" panose="020B0A04020102020204" pitchFamily="34" charset="0"/>
              </a:rPr>
              <a:t>с. Еловка           с. </a:t>
            </a:r>
            <a:r>
              <a:rPr lang="ru-RU" dirty="0" err="1">
                <a:solidFill>
                  <a:schemeClr val="accent2">
                    <a:lumMod val="75000"/>
                  </a:schemeClr>
                </a:solidFill>
                <a:latin typeface="Arial Black" panose="020B0A04020102020204" pitchFamily="34" charset="0"/>
              </a:rPr>
              <a:t>Ильмаковка</a:t>
            </a:r>
            <a:endParaRPr lang="ru-RU" dirty="0">
              <a:solidFill>
                <a:schemeClr val="accent2">
                  <a:lumMod val="75000"/>
                </a:schemeClr>
              </a:solidFill>
              <a:latin typeface="Arial Black" panose="020B0A04020102020204" pitchFamily="34" charset="0"/>
            </a:endParaRPr>
          </a:p>
        </p:txBody>
      </p:sp>
      <p:pic>
        <p:nvPicPr>
          <p:cNvPr id="6" name="Объект 5">
            <a:extLst>
              <a:ext uri="{FF2B5EF4-FFF2-40B4-BE49-F238E27FC236}">
                <a16:creationId xmlns:a16="http://schemas.microsoft.com/office/drawing/2014/main" id="{655D3116-AE0E-41B6-975D-1EC16E25352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1493" y="1930400"/>
            <a:ext cx="4803493" cy="3907480"/>
          </a:xfrm>
        </p:spPr>
      </p:pic>
      <p:pic>
        <p:nvPicPr>
          <p:cNvPr id="5" name="Объект 4">
            <a:extLst>
              <a:ext uri="{FF2B5EF4-FFF2-40B4-BE49-F238E27FC236}">
                <a16:creationId xmlns:a16="http://schemas.microsoft.com/office/drawing/2014/main" id="{0E92F7EC-D833-4AEC-B7D9-8F0AF5C6A44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548599" y="1956443"/>
            <a:ext cx="3198494" cy="3881437"/>
          </a:xfrm>
          <a:prstGeom prst="rect">
            <a:avLst/>
          </a:prstGeom>
          <a:noFill/>
          <a:ln>
            <a:noFill/>
          </a:ln>
        </p:spPr>
      </p:pic>
      <p:pic>
        <p:nvPicPr>
          <p:cNvPr id="7" name="Рисунок 6">
            <a:extLst>
              <a:ext uri="{FF2B5EF4-FFF2-40B4-BE49-F238E27FC236}">
                <a16:creationId xmlns:a16="http://schemas.microsoft.com/office/drawing/2014/main" id="{83A9C83D-D19A-4399-AD7F-489CA7BAC8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89357" y="199865"/>
            <a:ext cx="2848837" cy="3642929"/>
          </a:xfrm>
          <a:prstGeom prst="rect">
            <a:avLst/>
          </a:prstGeom>
          <a:noFill/>
          <a:ln>
            <a:noFill/>
          </a:ln>
        </p:spPr>
      </p:pic>
      <p:pic>
        <p:nvPicPr>
          <p:cNvPr id="8" name="Рисунок 7">
            <a:extLst>
              <a:ext uri="{FF2B5EF4-FFF2-40B4-BE49-F238E27FC236}">
                <a16:creationId xmlns:a16="http://schemas.microsoft.com/office/drawing/2014/main" id="{2C5DF252-0DAA-4D1B-A464-823981FEEB0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89357" y="2806912"/>
            <a:ext cx="3198495" cy="4051088"/>
          </a:xfrm>
          <a:prstGeom prst="rect">
            <a:avLst/>
          </a:prstGeom>
          <a:noFill/>
          <a:ln>
            <a:noFill/>
          </a:ln>
        </p:spPr>
      </p:pic>
    </p:spTree>
    <p:extLst>
      <p:ext uri="{BB962C8B-B14F-4D97-AF65-F5344CB8AC3E}">
        <p14:creationId xmlns:p14="http://schemas.microsoft.com/office/powerpoint/2010/main" val="1239553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E048AE-D1CE-4A51-8292-200A4E80E021}"/>
              </a:ext>
            </a:extLst>
          </p:cNvPr>
          <p:cNvSpPr>
            <a:spLocks noGrp="1"/>
          </p:cNvSpPr>
          <p:nvPr>
            <p:ph type="title"/>
          </p:nvPr>
        </p:nvSpPr>
        <p:spPr/>
        <p:txBody>
          <a:bodyPr>
            <a:normAutofit fontScale="90000"/>
          </a:bodyPr>
          <a:lstStyle/>
          <a:p>
            <a:pPr algn="ctr"/>
            <a:r>
              <a:rPr lang="ru-RU" sz="4000" dirty="0">
                <a:solidFill>
                  <a:schemeClr val="accent2">
                    <a:lumMod val="50000"/>
                  </a:schemeClr>
                </a:solidFill>
                <a:latin typeface="Arial Black" panose="020B0A04020102020204" pitchFamily="34" charset="0"/>
              </a:rPr>
              <a:t>Программные мероприятия:</a:t>
            </a:r>
            <a:br>
              <a:rPr lang="ru-RU" sz="4000" dirty="0">
                <a:solidFill>
                  <a:schemeClr val="accent2">
                    <a:lumMod val="50000"/>
                  </a:schemeClr>
                </a:solidFill>
                <a:latin typeface="Arial Black" panose="020B0A04020102020204" pitchFamily="34" charset="0"/>
              </a:rPr>
            </a:br>
            <a:r>
              <a:rPr lang="ru-RU" sz="2400" dirty="0">
                <a:solidFill>
                  <a:schemeClr val="accent2">
                    <a:lumMod val="50000"/>
                  </a:schemeClr>
                </a:solidFill>
                <a:latin typeface="Arial Black" panose="020B0A04020102020204" pitchFamily="34" charset="0"/>
              </a:rPr>
              <a:t>дорожная деятельность</a:t>
            </a:r>
            <a:br>
              <a:rPr lang="ru-RU" sz="2400" dirty="0">
                <a:solidFill>
                  <a:schemeClr val="accent2">
                    <a:lumMod val="50000"/>
                  </a:schemeClr>
                </a:solidFill>
                <a:latin typeface="Arial Black" panose="020B0A04020102020204" pitchFamily="34" charset="0"/>
              </a:rPr>
            </a:br>
            <a:r>
              <a:rPr lang="ru-RU" sz="2400" dirty="0">
                <a:solidFill>
                  <a:schemeClr val="accent2">
                    <a:lumMod val="50000"/>
                  </a:schemeClr>
                </a:solidFill>
                <a:latin typeface="Arial Black" panose="020B0A04020102020204" pitchFamily="34" charset="0"/>
              </a:rPr>
              <a:t> </a:t>
            </a:r>
            <a:r>
              <a:rPr lang="ru-RU" sz="2000" dirty="0">
                <a:solidFill>
                  <a:schemeClr val="accent2">
                    <a:lumMod val="50000"/>
                  </a:schemeClr>
                </a:solidFill>
                <a:latin typeface="Arial Black" panose="020B0A04020102020204" pitchFamily="34" charset="0"/>
              </a:rPr>
              <a:t>(устройство дорог из песка-гравия и щебня</a:t>
            </a:r>
            <a:br>
              <a:rPr lang="ru-RU" sz="2000" dirty="0">
                <a:solidFill>
                  <a:schemeClr val="accent2">
                    <a:lumMod val="50000"/>
                  </a:schemeClr>
                </a:solidFill>
                <a:latin typeface="Arial Black" panose="020B0A04020102020204" pitchFamily="34" charset="0"/>
              </a:rPr>
            </a:br>
            <a:r>
              <a:rPr lang="ru-RU" sz="2000" dirty="0">
                <a:solidFill>
                  <a:schemeClr val="accent2">
                    <a:lumMod val="50000"/>
                  </a:schemeClr>
                </a:solidFill>
                <a:latin typeface="Arial Black" panose="020B0A04020102020204" pitchFamily="34" charset="0"/>
              </a:rPr>
              <a:t>с. </a:t>
            </a:r>
            <a:r>
              <a:rPr lang="ru-RU" sz="2000" dirty="0" err="1">
                <a:solidFill>
                  <a:schemeClr val="accent2">
                    <a:lumMod val="50000"/>
                  </a:schemeClr>
                </a:solidFill>
                <a:latin typeface="Arial Black" panose="020B0A04020102020204" pitchFamily="34" charset="0"/>
              </a:rPr>
              <a:t>Корниловка</a:t>
            </a:r>
            <a:r>
              <a:rPr lang="ru-RU" sz="2000" dirty="0">
                <a:solidFill>
                  <a:schemeClr val="accent2">
                    <a:lumMod val="50000"/>
                  </a:schemeClr>
                </a:solidFill>
                <a:latin typeface="Arial Black" panose="020B0A04020102020204" pitchFamily="34" charset="0"/>
              </a:rPr>
              <a:t>, </a:t>
            </a:r>
            <a:r>
              <a:rPr lang="ru-RU" sz="2000" dirty="0" err="1">
                <a:solidFill>
                  <a:schemeClr val="accent2">
                    <a:lumMod val="50000"/>
                  </a:schemeClr>
                </a:solidFill>
                <a:latin typeface="Arial Black" panose="020B0A04020102020204" pitchFamily="34" charset="0"/>
              </a:rPr>
              <a:t>с.Чернышевка</a:t>
            </a:r>
            <a:r>
              <a:rPr lang="ru-RU" sz="2000" dirty="0">
                <a:solidFill>
                  <a:schemeClr val="accent2">
                    <a:lumMod val="50000"/>
                  </a:schemeClr>
                </a:solidFill>
                <a:latin typeface="Arial Black" panose="020B0A04020102020204" pitchFamily="34" charset="0"/>
              </a:rPr>
              <a:t>, с. Анучино)</a:t>
            </a:r>
            <a:br>
              <a:rPr lang="ru-RU" sz="2000" dirty="0">
                <a:solidFill>
                  <a:schemeClr val="accent2">
                    <a:lumMod val="50000"/>
                  </a:schemeClr>
                </a:solidFill>
                <a:latin typeface="Arial Black" panose="020B0A04020102020204" pitchFamily="34" charset="0"/>
              </a:rPr>
            </a:br>
            <a:r>
              <a:rPr lang="ru-RU" dirty="0">
                <a:solidFill>
                  <a:schemeClr val="accent2">
                    <a:lumMod val="50000"/>
                  </a:schemeClr>
                </a:solidFill>
                <a:latin typeface="Arial Black" panose="020B0A04020102020204" pitchFamily="34" charset="0"/>
              </a:rPr>
              <a:t> </a:t>
            </a:r>
            <a:endParaRPr lang="ru-RU" dirty="0"/>
          </a:p>
        </p:txBody>
      </p:sp>
      <p:pic>
        <p:nvPicPr>
          <p:cNvPr id="4" name="Рисунок 3">
            <a:extLst>
              <a:ext uri="{FF2B5EF4-FFF2-40B4-BE49-F238E27FC236}">
                <a16:creationId xmlns:a16="http://schemas.microsoft.com/office/drawing/2014/main" id="{5352A07A-9BBC-468A-99B1-DFAB87784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9109" y="2266747"/>
            <a:ext cx="2100373" cy="2428949"/>
          </a:xfrm>
          <a:prstGeom prst="rect">
            <a:avLst/>
          </a:prstGeom>
        </p:spPr>
      </p:pic>
      <p:pic>
        <p:nvPicPr>
          <p:cNvPr id="6" name="Рисунок 5">
            <a:extLst>
              <a:ext uri="{FF2B5EF4-FFF2-40B4-BE49-F238E27FC236}">
                <a16:creationId xmlns:a16="http://schemas.microsoft.com/office/drawing/2014/main" id="{3FF73C55-2793-43B9-BB76-5277B2EB2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0180" y="2165498"/>
            <a:ext cx="2468969" cy="3247656"/>
          </a:xfrm>
          <a:prstGeom prst="rect">
            <a:avLst/>
          </a:prstGeom>
        </p:spPr>
      </p:pic>
      <p:pic>
        <p:nvPicPr>
          <p:cNvPr id="8" name="Рисунок 7">
            <a:extLst>
              <a:ext uri="{FF2B5EF4-FFF2-40B4-BE49-F238E27FC236}">
                <a16:creationId xmlns:a16="http://schemas.microsoft.com/office/drawing/2014/main" id="{FF58AE74-76CD-4FFB-956F-4D28D91DEF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9346" y="2266747"/>
            <a:ext cx="3290874" cy="4082902"/>
          </a:xfrm>
          <a:prstGeom prst="rect">
            <a:avLst/>
          </a:prstGeom>
        </p:spPr>
      </p:pic>
      <p:pic>
        <p:nvPicPr>
          <p:cNvPr id="10" name="Рисунок 9">
            <a:extLst>
              <a:ext uri="{FF2B5EF4-FFF2-40B4-BE49-F238E27FC236}">
                <a16:creationId xmlns:a16="http://schemas.microsoft.com/office/drawing/2014/main" id="{31FEF506-C2D3-46F7-BC6B-7556727B33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698" y="2266747"/>
            <a:ext cx="2902689" cy="4591253"/>
          </a:xfrm>
          <a:prstGeom prst="rect">
            <a:avLst/>
          </a:prstGeom>
        </p:spPr>
      </p:pic>
    </p:spTree>
    <p:extLst>
      <p:ext uri="{BB962C8B-B14F-4D97-AF65-F5344CB8AC3E}">
        <p14:creationId xmlns:p14="http://schemas.microsoft.com/office/powerpoint/2010/main" val="3308258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FB85E5-7CF6-4C82-8DB9-7DA3F322E5B8}"/>
              </a:ext>
            </a:extLst>
          </p:cNvPr>
          <p:cNvSpPr>
            <a:spLocks noGrp="1"/>
          </p:cNvSpPr>
          <p:nvPr>
            <p:ph type="title"/>
          </p:nvPr>
        </p:nvSpPr>
        <p:spPr/>
        <p:txBody>
          <a:bodyPr/>
          <a:lstStyle/>
          <a:p>
            <a:pPr algn="ctr"/>
            <a:r>
              <a:rPr lang="ru-RU" dirty="0">
                <a:solidFill>
                  <a:schemeClr val="accent2">
                    <a:lumMod val="50000"/>
                  </a:schemeClr>
                </a:solidFill>
                <a:latin typeface="Arial Black" panose="020B0A04020102020204" pitchFamily="34" charset="0"/>
              </a:rPr>
              <a:t>Мнение населения о реализуемых проектах</a:t>
            </a:r>
            <a:endParaRPr lang="ru-RU" dirty="0"/>
          </a:p>
        </p:txBody>
      </p:sp>
      <p:sp>
        <p:nvSpPr>
          <p:cNvPr id="3" name="Объект 2">
            <a:extLst>
              <a:ext uri="{FF2B5EF4-FFF2-40B4-BE49-F238E27FC236}">
                <a16:creationId xmlns:a16="http://schemas.microsoft.com/office/drawing/2014/main" id="{E44C87D4-1E8E-4249-B891-D6D56A32D461}"/>
              </a:ext>
            </a:extLst>
          </p:cNvPr>
          <p:cNvSpPr>
            <a:spLocks noGrp="1"/>
          </p:cNvSpPr>
          <p:nvPr>
            <p:ph idx="1"/>
          </p:nvPr>
        </p:nvSpPr>
        <p:spPr/>
        <p:txBody>
          <a:bodyPr/>
          <a:lstStyle/>
          <a:p>
            <a:pPr algn="ctr"/>
            <a:r>
              <a:rPr lang="ru-RU" dirty="0"/>
              <a:t>Спасибо за дороги</a:t>
            </a:r>
          </a:p>
          <a:p>
            <a:r>
              <a:rPr lang="ru-RU" sz="2400" dirty="0"/>
              <a:t>Вся наша большая семья Наприенко, Войцеховская, Пенкина, </a:t>
            </a:r>
            <a:r>
              <a:rPr lang="ru-RU" sz="2400" dirty="0" err="1"/>
              <a:t>Теплыховы</a:t>
            </a:r>
            <a:r>
              <a:rPr lang="ru-RU" sz="2400" dirty="0"/>
              <a:t> выражает огромную благодарность Анучинской администрации за своевременно отремонтированные дороги по улице Заречной, Садовой и по улице 9 Мая в селе Чернышевка. Наши дети по этим дорогам ходят в школу. Спасибо большое за заботу о жителях нашего села.</a:t>
            </a:r>
          </a:p>
        </p:txBody>
      </p:sp>
    </p:spTree>
    <p:extLst>
      <p:ext uri="{BB962C8B-B14F-4D97-AF65-F5344CB8AC3E}">
        <p14:creationId xmlns:p14="http://schemas.microsoft.com/office/powerpoint/2010/main" val="3975411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1DABA2-D8F5-4D60-8BD1-4F45B3BBE105}"/>
              </a:ext>
            </a:extLst>
          </p:cNvPr>
          <p:cNvSpPr>
            <a:spLocks noGrp="1"/>
          </p:cNvSpPr>
          <p:nvPr>
            <p:ph type="title"/>
          </p:nvPr>
        </p:nvSpPr>
        <p:spPr/>
        <p:txBody>
          <a:bodyPr>
            <a:normAutofit fontScale="90000"/>
          </a:bodyPr>
          <a:lstStyle/>
          <a:p>
            <a:pPr algn="ctr"/>
            <a:r>
              <a:rPr lang="ru-RU" dirty="0">
                <a:solidFill>
                  <a:schemeClr val="accent2">
                    <a:lumMod val="50000"/>
                  </a:schemeClr>
                </a:solidFill>
                <a:latin typeface="Arial Black" panose="020B0A04020102020204" pitchFamily="34" charset="0"/>
              </a:rPr>
              <a:t>Д</a:t>
            </a:r>
            <a:r>
              <a:rPr lang="ru-RU" sz="3600" dirty="0">
                <a:solidFill>
                  <a:schemeClr val="accent2">
                    <a:lumMod val="50000"/>
                  </a:schemeClr>
                </a:solidFill>
                <a:latin typeface="Arial Black" panose="020B0A04020102020204" pitchFamily="34" charset="0"/>
              </a:rPr>
              <a:t>орожная деятельность</a:t>
            </a:r>
            <a:br>
              <a:rPr lang="ru-RU" sz="3600" dirty="0">
                <a:solidFill>
                  <a:schemeClr val="accent2">
                    <a:lumMod val="50000"/>
                  </a:schemeClr>
                </a:solidFill>
                <a:latin typeface="Arial Black" panose="020B0A04020102020204" pitchFamily="34" charset="0"/>
              </a:rPr>
            </a:br>
            <a:r>
              <a:rPr lang="ru-RU" sz="3600" dirty="0">
                <a:solidFill>
                  <a:schemeClr val="accent2">
                    <a:lumMod val="50000"/>
                  </a:schemeClr>
                </a:solidFill>
                <a:latin typeface="Arial Black" panose="020B0A04020102020204" pitchFamily="34" charset="0"/>
              </a:rPr>
              <a:t> </a:t>
            </a:r>
            <a:r>
              <a:rPr lang="ru-RU" sz="2700" dirty="0">
                <a:solidFill>
                  <a:schemeClr val="accent2">
                    <a:lumMod val="50000"/>
                  </a:schemeClr>
                </a:solidFill>
                <a:latin typeface="Arial Black" panose="020B0A04020102020204" pitchFamily="34" charset="0"/>
              </a:rPr>
              <a:t>(асфальтирование дорог</a:t>
            </a:r>
            <a:br>
              <a:rPr lang="ru-RU" sz="2700" dirty="0">
                <a:solidFill>
                  <a:schemeClr val="accent2">
                    <a:lumMod val="50000"/>
                  </a:schemeClr>
                </a:solidFill>
                <a:latin typeface="Arial Black" panose="020B0A04020102020204" pitchFamily="34" charset="0"/>
              </a:rPr>
            </a:br>
            <a:r>
              <a:rPr lang="ru-RU" sz="2000" dirty="0" err="1">
                <a:solidFill>
                  <a:schemeClr val="accent2">
                    <a:lumMod val="50000"/>
                  </a:schemeClr>
                </a:solidFill>
                <a:latin typeface="Arial Black" panose="020B0A04020102020204" pitchFamily="34" charset="0"/>
              </a:rPr>
              <a:t>с.Староварваровка</a:t>
            </a:r>
            <a:r>
              <a:rPr lang="ru-RU" sz="2000" dirty="0">
                <a:solidFill>
                  <a:schemeClr val="accent2">
                    <a:lumMod val="50000"/>
                  </a:schemeClr>
                </a:solidFill>
                <a:latin typeface="Arial Black" panose="020B0A04020102020204" pitchFamily="34" charset="0"/>
              </a:rPr>
              <a:t>, </a:t>
            </a:r>
            <a:r>
              <a:rPr lang="ru-RU" sz="2000" dirty="0" err="1">
                <a:solidFill>
                  <a:schemeClr val="accent2">
                    <a:lumMod val="50000"/>
                  </a:schemeClr>
                </a:solidFill>
                <a:latin typeface="Arial Black" panose="020B0A04020102020204" pitchFamily="34" charset="0"/>
              </a:rPr>
              <a:t>с.Анучино</a:t>
            </a:r>
            <a:r>
              <a:rPr lang="ru-RU" sz="2000" dirty="0">
                <a:solidFill>
                  <a:schemeClr val="accent2">
                    <a:lumMod val="50000"/>
                  </a:schemeClr>
                </a:solidFill>
                <a:latin typeface="Arial Black" panose="020B0A04020102020204" pitchFamily="34" charset="0"/>
              </a:rPr>
              <a:t>)</a:t>
            </a:r>
            <a:endParaRPr lang="ru-RU" sz="2000" dirty="0"/>
          </a:p>
        </p:txBody>
      </p:sp>
      <p:pic>
        <p:nvPicPr>
          <p:cNvPr id="3" name="Рисунок 2">
            <a:extLst>
              <a:ext uri="{FF2B5EF4-FFF2-40B4-BE49-F238E27FC236}">
                <a16:creationId xmlns:a16="http://schemas.microsoft.com/office/drawing/2014/main" id="{B8E118D1-5C60-45F7-92A5-272D6F04877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37546" y="3429000"/>
            <a:ext cx="2053826" cy="3311244"/>
          </a:xfrm>
          <a:prstGeom prst="rect">
            <a:avLst/>
          </a:prstGeom>
          <a:noFill/>
          <a:ln>
            <a:noFill/>
          </a:ln>
        </p:spPr>
      </p:pic>
      <p:pic>
        <p:nvPicPr>
          <p:cNvPr id="4" name="Рисунок 3">
            <a:extLst>
              <a:ext uri="{FF2B5EF4-FFF2-40B4-BE49-F238E27FC236}">
                <a16:creationId xmlns:a16="http://schemas.microsoft.com/office/drawing/2014/main" id="{45FA7A00-EC8C-4FB9-B1D2-33FB02746B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92417" y="2812648"/>
            <a:ext cx="2576661" cy="3927596"/>
          </a:xfrm>
          <a:prstGeom prst="rect">
            <a:avLst/>
          </a:prstGeom>
          <a:noFill/>
          <a:ln>
            <a:noFill/>
          </a:ln>
        </p:spPr>
      </p:pic>
      <p:pic>
        <p:nvPicPr>
          <p:cNvPr id="5" name="Рисунок 4">
            <a:extLst>
              <a:ext uri="{FF2B5EF4-FFF2-40B4-BE49-F238E27FC236}">
                <a16:creationId xmlns:a16="http://schemas.microsoft.com/office/drawing/2014/main" id="{06521DA5-C082-4900-8F60-061FA467102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628" y="1930400"/>
            <a:ext cx="3067492" cy="4869841"/>
          </a:xfrm>
          <a:prstGeom prst="rect">
            <a:avLst/>
          </a:prstGeom>
          <a:noFill/>
          <a:ln>
            <a:noFill/>
          </a:ln>
        </p:spPr>
      </p:pic>
      <p:pic>
        <p:nvPicPr>
          <p:cNvPr id="6" name="Рисунок 5">
            <a:extLst>
              <a:ext uri="{FF2B5EF4-FFF2-40B4-BE49-F238E27FC236}">
                <a16:creationId xmlns:a16="http://schemas.microsoft.com/office/drawing/2014/main" id="{B3C58F73-6AFF-4B6A-BD2C-8F1590DCABE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08568" y="2395960"/>
            <a:ext cx="2856372" cy="4344284"/>
          </a:xfrm>
          <a:prstGeom prst="rect">
            <a:avLst/>
          </a:prstGeom>
          <a:noFill/>
          <a:ln>
            <a:noFill/>
          </a:ln>
        </p:spPr>
      </p:pic>
    </p:spTree>
    <p:extLst>
      <p:ext uri="{BB962C8B-B14F-4D97-AF65-F5344CB8AC3E}">
        <p14:creationId xmlns:p14="http://schemas.microsoft.com/office/powerpoint/2010/main" val="2515306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08EA9E-CF7F-475F-9BB0-3F069179574D}"/>
              </a:ext>
            </a:extLst>
          </p:cNvPr>
          <p:cNvSpPr>
            <a:spLocks noGrp="1"/>
          </p:cNvSpPr>
          <p:nvPr>
            <p:ph type="title"/>
          </p:nvPr>
        </p:nvSpPr>
        <p:spPr/>
        <p:txBody>
          <a:bodyPr>
            <a:normAutofit fontScale="90000"/>
          </a:bodyPr>
          <a:lstStyle/>
          <a:p>
            <a:pPr algn="ctr"/>
            <a:r>
              <a:rPr lang="ru-RU" dirty="0">
                <a:solidFill>
                  <a:schemeClr val="accent2">
                    <a:lumMod val="50000"/>
                  </a:schemeClr>
                </a:solidFill>
                <a:latin typeface="Arial Black" panose="020B0A04020102020204" pitchFamily="34" charset="0"/>
              </a:rPr>
              <a:t>Программные мероприятия:</a:t>
            </a:r>
            <a:br>
              <a:rPr lang="ru-RU" dirty="0">
                <a:solidFill>
                  <a:schemeClr val="accent2">
                    <a:lumMod val="50000"/>
                  </a:schemeClr>
                </a:solidFill>
                <a:latin typeface="Arial Black" panose="020B0A04020102020204" pitchFamily="34" charset="0"/>
              </a:rPr>
            </a:br>
            <a:r>
              <a:rPr lang="ru-RU" sz="2700" dirty="0">
                <a:solidFill>
                  <a:schemeClr val="accent2">
                    <a:lumMod val="50000"/>
                  </a:schemeClr>
                </a:solidFill>
                <a:latin typeface="Arial Black" panose="020B0A04020102020204" pitchFamily="34" charset="0"/>
              </a:rPr>
              <a:t>устройство уличного освещения</a:t>
            </a:r>
            <a:br>
              <a:rPr lang="ru-RU" sz="1800" dirty="0">
                <a:solidFill>
                  <a:schemeClr val="accent2">
                    <a:lumMod val="50000"/>
                  </a:schemeClr>
                </a:solidFill>
                <a:latin typeface="Arial Black" panose="020B0A04020102020204" pitchFamily="34" charset="0"/>
              </a:rPr>
            </a:br>
            <a:r>
              <a:rPr lang="ru-RU" sz="1800" dirty="0">
                <a:solidFill>
                  <a:schemeClr val="accent2">
                    <a:lumMod val="50000"/>
                  </a:schemeClr>
                </a:solidFill>
                <a:latin typeface="Arial Black" panose="020B0A04020102020204" pitchFamily="34" charset="0"/>
              </a:rPr>
              <a:t>(Анучинский ТО, Чернышевский ТО, Виноградовский ТО)</a:t>
            </a:r>
            <a:endParaRPr lang="ru-RU" sz="1800" dirty="0"/>
          </a:p>
        </p:txBody>
      </p:sp>
      <p:pic>
        <p:nvPicPr>
          <p:cNvPr id="6" name="Рисунок 5">
            <a:extLst>
              <a:ext uri="{FF2B5EF4-FFF2-40B4-BE49-F238E27FC236}">
                <a16:creationId xmlns:a16="http://schemas.microsoft.com/office/drawing/2014/main" id="{03FB2839-A93A-4564-8725-470BAE04DD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8492" y="1809894"/>
            <a:ext cx="3255777" cy="4926418"/>
          </a:xfrm>
          <a:prstGeom prst="rect">
            <a:avLst/>
          </a:prstGeom>
        </p:spPr>
      </p:pic>
      <p:pic>
        <p:nvPicPr>
          <p:cNvPr id="7" name="Рисунок 6">
            <a:extLst>
              <a:ext uri="{FF2B5EF4-FFF2-40B4-BE49-F238E27FC236}">
                <a16:creationId xmlns:a16="http://schemas.microsoft.com/office/drawing/2014/main" id="{B55A8664-E592-4222-8876-B1F33077670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42946" y="1809894"/>
            <a:ext cx="2476204" cy="3054389"/>
          </a:xfrm>
          <a:prstGeom prst="rect">
            <a:avLst/>
          </a:prstGeom>
          <a:noFill/>
          <a:ln>
            <a:noFill/>
          </a:ln>
        </p:spPr>
      </p:pic>
      <p:pic>
        <p:nvPicPr>
          <p:cNvPr id="10" name="Рисунок 9">
            <a:extLst>
              <a:ext uri="{FF2B5EF4-FFF2-40B4-BE49-F238E27FC236}">
                <a16:creationId xmlns:a16="http://schemas.microsoft.com/office/drawing/2014/main" id="{BD83033E-AFD1-48A2-8E27-8D2F8339E589}"/>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202" y="1930400"/>
            <a:ext cx="3163606" cy="4685407"/>
          </a:xfrm>
          <a:prstGeom prst="rect">
            <a:avLst/>
          </a:prstGeom>
          <a:noFill/>
          <a:ln>
            <a:noFill/>
          </a:ln>
        </p:spPr>
      </p:pic>
      <p:pic>
        <p:nvPicPr>
          <p:cNvPr id="8" name="Рисунок 7">
            <a:extLst>
              <a:ext uri="{FF2B5EF4-FFF2-40B4-BE49-F238E27FC236}">
                <a16:creationId xmlns:a16="http://schemas.microsoft.com/office/drawing/2014/main" id="{486484FC-20BE-4375-84D9-33BD52AF613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88689" y="4273103"/>
            <a:ext cx="3242756" cy="2530813"/>
          </a:xfrm>
          <a:prstGeom prst="rect">
            <a:avLst/>
          </a:prstGeom>
          <a:noFill/>
          <a:ln>
            <a:noFill/>
          </a:ln>
        </p:spPr>
      </p:pic>
    </p:spTree>
    <p:extLst>
      <p:ext uri="{BB962C8B-B14F-4D97-AF65-F5344CB8AC3E}">
        <p14:creationId xmlns:p14="http://schemas.microsoft.com/office/powerpoint/2010/main" val="3593206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7D7BE1-409B-42A2-AF67-D99F7E51EFA7}"/>
              </a:ext>
            </a:extLst>
          </p:cNvPr>
          <p:cNvSpPr>
            <a:spLocks noGrp="1"/>
          </p:cNvSpPr>
          <p:nvPr>
            <p:ph type="title"/>
          </p:nvPr>
        </p:nvSpPr>
        <p:spPr/>
        <p:txBody>
          <a:bodyPr/>
          <a:lstStyle/>
          <a:p>
            <a:pPr algn="ctr"/>
            <a:r>
              <a:rPr lang="ru-RU" dirty="0">
                <a:solidFill>
                  <a:schemeClr val="accent2">
                    <a:lumMod val="50000"/>
                  </a:schemeClr>
                </a:solidFill>
                <a:latin typeface="Arial Black" panose="020B0A04020102020204" pitchFamily="34" charset="0"/>
              </a:rPr>
              <a:t>   Капитальный ремонт</a:t>
            </a:r>
            <a:br>
              <a:rPr lang="ru-RU" dirty="0">
                <a:solidFill>
                  <a:schemeClr val="accent2">
                    <a:lumMod val="50000"/>
                  </a:schemeClr>
                </a:solidFill>
                <a:latin typeface="Arial Black" panose="020B0A04020102020204" pitchFamily="34" charset="0"/>
              </a:rPr>
            </a:br>
            <a:r>
              <a:rPr lang="ru-RU" dirty="0">
                <a:solidFill>
                  <a:schemeClr val="accent2">
                    <a:lumMod val="50000"/>
                  </a:schemeClr>
                </a:solidFill>
                <a:latin typeface="Arial Black" panose="020B0A04020102020204" pitchFamily="34" charset="0"/>
              </a:rPr>
              <a:t>   СДК с. Чернышевка</a:t>
            </a:r>
          </a:p>
        </p:txBody>
      </p:sp>
      <p:pic>
        <p:nvPicPr>
          <p:cNvPr id="6" name="Рисунок 5">
            <a:extLst>
              <a:ext uri="{FF2B5EF4-FFF2-40B4-BE49-F238E27FC236}">
                <a16:creationId xmlns:a16="http://schemas.microsoft.com/office/drawing/2014/main" id="{5339C01C-3B97-40B4-BD1C-34D7A1C5CE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60310"/>
            <a:ext cx="2920661" cy="1968335"/>
          </a:xfrm>
          <a:prstGeom prst="rect">
            <a:avLst/>
          </a:prstGeom>
        </p:spPr>
      </p:pic>
      <p:pic>
        <p:nvPicPr>
          <p:cNvPr id="14" name="Рисунок 13">
            <a:extLst>
              <a:ext uri="{FF2B5EF4-FFF2-40B4-BE49-F238E27FC236}">
                <a16:creationId xmlns:a16="http://schemas.microsoft.com/office/drawing/2014/main" id="{DFA4610B-9EF7-4A91-AEC1-7B68EA623B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1500" y="1958457"/>
            <a:ext cx="3900500" cy="2431473"/>
          </a:xfrm>
          <a:prstGeom prst="rect">
            <a:avLst/>
          </a:prstGeom>
        </p:spPr>
      </p:pic>
      <p:pic>
        <p:nvPicPr>
          <p:cNvPr id="7" name="Рисунок 6">
            <a:extLst>
              <a:ext uri="{FF2B5EF4-FFF2-40B4-BE49-F238E27FC236}">
                <a16:creationId xmlns:a16="http://schemas.microsoft.com/office/drawing/2014/main" id="{50724C42-AAC5-41F1-A8CB-BE293EC65069}"/>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11906" y="4113522"/>
            <a:ext cx="3499262" cy="2581482"/>
          </a:xfrm>
          <a:prstGeom prst="rect">
            <a:avLst/>
          </a:prstGeom>
          <a:noFill/>
          <a:ln>
            <a:noFill/>
          </a:ln>
        </p:spPr>
      </p:pic>
      <p:pic>
        <p:nvPicPr>
          <p:cNvPr id="9" name="Рисунок 8">
            <a:extLst>
              <a:ext uri="{FF2B5EF4-FFF2-40B4-BE49-F238E27FC236}">
                <a16:creationId xmlns:a16="http://schemas.microsoft.com/office/drawing/2014/main" id="{67854EA2-08BB-4704-B2CB-49FEB408F121}"/>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726262" y="4417987"/>
            <a:ext cx="3353832" cy="2277017"/>
          </a:xfrm>
          <a:prstGeom prst="rect">
            <a:avLst/>
          </a:prstGeom>
          <a:noFill/>
          <a:ln>
            <a:noFill/>
          </a:ln>
        </p:spPr>
      </p:pic>
      <p:pic>
        <p:nvPicPr>
          <p:cNvPr id="10" name="Рисунок 9">
            <a:extLst>
              <a:ext uri="{FF2B5EF4-FFF2-40B4-BE49-F238E27FC236}">
                <a16:creationId xmlns:a16="http://schemas.microsoft.com/office/drawing/2014/main" id="{D27AC56A-1207-4041-9737-E6E4AEC26EE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31626" y="2099842"/>
            <a:ext cx="6463256" cy="4428280"/>
          </a:xfrm>
          <a:prstGeom prst="rect">
            <a:avLst/>
          </a:prstGeom>
          <a:noFill/>
          <a:ln>
            <a:noFill/>
          </a:ln>
        </p:spPr>
      </p:pic>
    </p:spTree>
    <p:extLst>
      <p:ext uri="{BB962C8B-B14F-4D97-AF65-F5344CB8AC3E}">
        <p14:creationId xmlns:p14="http://schemas.microsoft.com/office/powerpoint/2010/main" val="3779822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C98497-6911-45EB-8B23-7A22163AB3F0}"/>
              </a:ext>
            </a:extLst>
          </p:cNvPr>
          <p:cNvSpPr>
            <a:spLocks noGrp="1"/>
          </p:cNvSpPr>
          <p:nvPr>
            <p:ph type="title"/>
          </p:nvPr>
        </p:nvSpPr>
        <p:spPr>
          <a:xfrm>
            <a:off x="1271100" y="156238"/>
            <a:ext cx="8596668" cy="1320800"/>
          </a:xfrm>
        </p:spPr>
        <p:txBody>
          <a:bodyPr/>
          <a:lstStyle/>
          <a:p>
            <a:pPr algn="ctr"/>
            <a:r>
              <a:rPr lang="ru-RU" dirty="0">
                <a:solidFill>
                  <a:schemeClr val="accent2">
                    <a:lumMod val="50000"/>
                  </a:schemeClr>
                </a:solidFill>
                <a:latin typeface="Arial Black" panose="020B0A04020102020204" pitchFamily="34" charset="0"/>
              </a:rPr>
              <a:t>Мнение населения о реализуемых проектах</a:t>
            </a:r>
            <a:endParaRPr lang="ru-RU" dirty="0"/>
          </a:p>
        </p:txBody>
      </p:sp>
      <p:sp>
        <p:nvSpPr>
          <p:cNvPr id="3" name="Объект 2">
            <a:extLst>
              <a:ext uri="{FF2B5EF4-FFF2-40B4-BE49-F238E27FC236}">
                <a16:creationId xmlns:a16="http://schemas.microsoft.com/office/drawing/2014/main" id="{B3A0086D-969E-469A-85AF-51365AEDC336}"/>
              </a:ext>
            </a:extLst>
          </p:cNvPr>
          <p:cNvSpPr>
            <a:spLocks noGrp="1"/>
          </p:cNvSpPr>
          <p:nvPr>
            <p:ph idx="1"/>
          </p:nvPr>
        </p:nvSpPr>
        <p:spPr>
          <a:xfrm>
            <a:off x="1271100" y="1682697"/>
            <a:ext cx="8596668" cy="5019065"/>
          </a:xfrm>
        </p:spPr>
        <p:txBody>
          <a:bodyPr>
            <a:normAutofit fontScale="40000" lnSpcReduction="20000"/>
          </a:bodyPr>
          <a:lstStyle/>
          <a:p>
            <a:pPr indent="540385" algn="just"/>
            <a:r>
              <a:rPr lang="ru-RU" sz="4000" dirty="0">
                <a:effectLst/>
                <a:latin typeface="Open Sans" panose="020B0606030504020204" pitchFamily="34" charset="0"/>
                <a:ea typeface="Open Sans" panose="020B0606030504020204" pitchFamily="34" charset="0"/>
                <a:cs typeface="Open Sans" panose="020B0606030504020204" pitchFamily="34" charset="0"/>
              </a:rPr>
              <a:t>Сельский дом культуры </a:t>
            </a:r>
            <a:r>
              <a:rPr lang="ru-RU" sz="4000" dirty="0" err="1">
                <a:effectLst/>
                <a:latin typeface="Open Sans" panose="020B0606030504020204" pitchFamily="34" charset="0"/>
                <a:ea typeface="Open Sans" panose="020B0606030504020204" pitchFamily="34" charset="0"/>
                <a:cs typeface="Open Sans" panose="020B0606030504020204" pitchFamily="34" charset="0"/>
              </a:rPr>
              <a:t>с.Чернышевка</a:t>
            </a:r>
            <a:r>
              <a:rPr lang="ru-RU" sz="4000" dirty="0">
                <a:effectLst/>
                <a:latin typeface="Open Sans" panose="020B0606030504020204" pitchFamily="34" charset="0"/>
                <a:ea typeface="Open Sans" panose="020B0606030504020204" pitchFamily="34" charset="0"/>
                <a:cs typeface="Open Sans" panose="020B0606030504020204" pitchFamily="34" charset="0"/>
              </a:rPr>
              <a:t> готовится к открытию после капитального ремонта. Этого события мы, жители села, ждали давно. Наш дом культуры был построен более 50 лет назад, и очень нуждался в обновлении. И вот оно состоялось! За что мы выражаем большую благодарность  Администрации Анучинского муниципального округа, Чернышевскому территориальному отделу Управления по работе с территориями администрации АМО и МКУК «Информационно-досуговый центр» Анучинского МО. </a:t>
            </a:r>
          </a:p>
          <a:p>
            <a:pPr indent="0" algn="just">
              <a:buNone/>
            </a:pPr>
            <a:r>
              <a:rPr lang="ru-RU" sz="4000" dirty="0">
                <a:effectLst/>
                <a:latin typeface="Open Sans" panose="020B0606030504020204" pitchFamily="34" charset="0"/>
                <a:ea typeface="Open Sans" panose="020B0606030504020204" pitchFamily="34" charset="0"/>
                <a:cs typeface="Open Sans" panose="020B0606030504020204" pitchFamily="34" charset="0"/>
              </a:rPr>
              <a:t>Подрядчиком выступила ИП </a:t>
            </a:r>
            <a:r>
              <a:rPr lang="ru-RU" sz="4000" dirty="0" err="1">
                <a:effectLst/>
                <a:latin typeface="Open Sans" panose="020B0606030504020204" pitchFamily="34" charset="0"/>
                <a:ea typeface="Open Sans" panose="020B0606030504020204" pitchFamily="34" charset="0"/>
                <a:cs typeface="Open Sans" panose="020B0606030504020204" pitchFamily="34" charset="0"/>
              </a:rPr>
              <a:t>Жижерина</a:t>
            </a:r>
            <a:r>
              <a:rPr lang="ru-RU" sz="4000" dirty="0">
                <a:effectLst/>
                <a:latin typeface="Open Sans" panose="020B0606030504020204" pitchFamily="34" charset="0"/>
                <a:ea typeface="Open Sans" panose="020B0606030504020204" pitchFamily="34" charset="0"/>
                <a:cs typeface="Open Sans" panose="020B0606030504020204" pitchFamily="34" charset="0"/>
              </a:rPr>
              <a:t> В.Н. Хочется отметить ответственного за ход работ специалиста, знающего свое дело, Лапина Олега. Он не только отвечает за ход ремонта, строительных работ, он и сам, в отдельных случаях, становился в помощь бригаде.</a:t>
            </a:r>
          </a:p>
          <a:p>
            <a:pPr indent="0" algn="just">
              <a:buNone/>
            </a:pPr>
            <a:r>
              <a:rPr lang="ru-RU" sz="4000" dirty="0">
                <a:effectLst/>
                <a:latin typeface="Open Sans" panose="020B0606030504020204" pitchFamily="34" charset="0"/>
                <a:ea typeface="Open Sans" panose="020B0606030504020204" pitchFamily="34" charset="0"/>
                <a:cs typeface="Open Sans" panose="020B0606030504020204" pitchFamily="34" charset="0"/>
              </a:rPr>
              <a:t>На данный момент работы почти завершены.  Все делается в срок, без срывов, в соответствии с графиком. </a:t>
            </a:r>
          </a:p>
          <a:p>
            <a:pPr indent="0" algn="just">
              <a:buNone/>
            </a:pPr>
            <a:r>
              <a:rPr lang="ru-RU" sz="4000" dirty="0">
                <a:effectLst/>
                <a:latin typeface="Open Sans" panose="020B0606030504020204" pitchFamily="34" charset="0"/>
                <a:ea typeface="Open Sans" panose="020B0606030504020204" pitchFamily="34" charset="0"/>
                <a:cs typeface="Open Sans" panose="020B0606030504020204" pitchFamily="34" charset="0"/>
              </a:rPr>
              <a:t>Мы, жители села, будем иметь возможность заниматься творчеством в обновленных кабинетах. Мы всем говорим огромное спасибо! И особая благодарность, конечно же, строителям, которые качественно и ответственно выполняют свою работу! В этой организации трудятся настоящие профессионалы!</a:t>
            </a:r>
          </a:p>
          <a:p>
            <a:pPr indent="540385" algn="r"/>
            <a:r>
              <a:rPr lang="ru-RU" sz="4500" dirty="0">
                <a:latin typeface="Arial Black" panose="020B0A04020102020204" pitchFamily="34" charset="0"/>
                <a:ea typeface="Calibri" panose="020F0502020204030204" pitchFamily="34" charset="0"/>
              </a:rPr>
              <a:t>Жители с. Чернышевка</a:t>
            </a:r>
            <a:endParaRPr lang="ru-RU" sz="4500" dirty="0">
              <a:effectLst/>
              <a:latin typeface="Arial Black" panose="020B0A04020102020204" pitchFamily="34" charset="0"/>
              <a:ea typeface="Calibri" panose="020F0502020204030204" pitchFamily="34" charset="0"/>
            </a:endParaRPr>
          </a:p>
          <a:p>
            <a:endParaRPr lang="ru-RU" dirty="0"/>
          </a:p>
        </p:txBody>
      </p:sp>
    </p:spTree>
    <p:extLst>
      <p:ext uri="{BB962C8B-B14F-4D97-AF65-F5344CB8AC3E}">
        <p14:creationId xmlns:p14="http://schemas.microsoft.com/office/powerpoint/2010/main" val="1828860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32D2AC-E02F-492A-ABAA-D9EB1F312ADE}"/>
              </a:ext>
            </a:extLst>
          </p:cNvPr>
          <p:cNvSpPr>
            <a:spLocks noGrp="1"/>
          </p:cNvSpPr>
          <p:nvPr>
            <p:ph type="title"/>
          </p:nvPr>
        </p:nvSpPr>
        <p:spPr/>
        <p:txBody>
          <a:bodyPr>
            <a:normAutofit fontScale="90000"/>
          </a:bodyPr>
          <a:lstStyle/>
          <a:p>
            <a:pPr algn="ctr"/>
            <a:r>
              <a:rPr lang="ru-RU" dirty="0">
                <a:solidFill>
                  <a:schemeClr val="accent2">
                    <a:lumMod val="75000"/>
                  </a:schemeClr>
                </a:solidFill>
                <a:latin typeface="Arial Black" panose="020B0A04020102020204" pitchFamily="34" charset="0"/>
              </a:rPr>
              <a:t>               </a:t>
            </a:r>
            <a:r>
              <a:rPr lang="ru-RU" sz="3600" dirty="0">
                <a:solidFill>
                  <a:schemeClr val="accent2">
                    <a:lumMod val="75000"/>
                  </a:schemeClr>
                </a:solidFill>
                <a:latin typeface="Arial Black" panose="020B0A04020102020204" pitchFamily="34" charset="0"/>
              </a:rPr>
              <a:t>МБОУ ШКОЛА с. Анучино-</a:t>
            </a:r>
            <a:br>
              <a:rPr lang="ru-RU" sz="3600" dirty="0">
                <a:solidFill>
                  <a:schemeClr val="accent2">
                    <a:lumMod val="75000"/>
                  </a:schemeClr>
                </a:solidFill>
                <a:latin typeface="Arial Black" panose="020B0A04020102020204" pitchFamily="34" charset="0"/>
              </a:rPr>
            </a:br>
            <a:r>
              <a:rPr lang="ru-RU" sz="2800" dirty="0">
                <a:solidFill>
                  <a:schemeClr val="accent2">
                    <a:lumMod val="75000"/>
                  </a:schemeClr>
                </a:solidFill>
                <a:latin typeface="Arial Black" panose="020B0A04020102020204" pitchFamily="34" charset="0"/>
              </a:rPr>
              <a:t>центр образования</a:t>
            </a:r>
            <a:br>
              <a:rPr lang="ru-RU" sz="3600" dirty="0">
                <a:solidFill>
                  <a:schemeClr val="accent2">
                    <a:lumMod val="75000"/>
                  </a:schemeClr>
                </a:solidFill>
                <a:latin typeface="Arial Black" panose="020B0A04020102020204" pitchFamily="34" charset="0"/>
              </a:rPr>
            </a:br>
            <a:r>
              <a:rPr lang="ru-RU" sz="3600" dirty="0">
                <a:solidFill>
                  <a:schemeClr val="accent2">
                    <a:lumMod val="75000"/>
                  </a:schemeClr>
                </a:solidFill>
                <a:latin typeface="Arial Black" panose="020B0A04020102020204" pitchFamily="34" charset="0"/>
              </a:rPr>
              <a:t>          </a:t>
            </a:r>
            <a:r>
              <a:rPr lang="ru-RU" sz="2200" dirty="0">
                <a:solidFill>
                  <a:schemeClr val="accent2">
                    <a:lumMod val="75000"/>
                  </a:schemeClr>
                </a:solidFill>
                <a:latin typeface="Arial Black" panose="020B0A04020102020204" pitchFamily="34" charset="0"/>
              </a:rPr>
              <a:t>(ремонт кабинетов биологии, физики, </a:t>
            </a:r>
            <a:br>
              <a:rPr lang="ru-RU" sz="2200" dirty="0">
                <a:solidFill>
                  <a:schemeClr val="accent2">
                    <a:lumMod val="75000"/>
                  </a:schemeClr>
                </a:solidFill>
                <a:latin typeface="Arial Black" panose="020B0A04020102020204" pitchFamily="34" charset="0"/>
              </a:rPr>
            </a:br>
            <a:r>
              <a:rPr lang="ru-RU" sz="2200" dirty="0">
                <a:solidFill>
                  <a:schemeClr val="accent2">
                    <a:lumMod val="75000"/>
                  </a:schemeClr>
                </a:solidFill>
                <a:latin typeface="Arial Black" panose="020B0A04020102020204" pitchFamily="34" charset="0"/>
              </a:rPr>
              <a:t>    технологии)</a:t>
            </a:r>
            <a:endParaRPr lang="ru-RU" sz="2200" dirty="0"/>
          </a:p>
        </p:txBody>
      </p:sp>
      <p:pic>
        <p:nvPicPr>
          <p:cNvPr id="4" name="Рисунок 3">
            <a:extLst>
              <a:ext uri="{FF2B5EF4-FFF2-40B4-BE49-F238E27FC236}">
                <a16:creationId xmlns:a16="http://schemas.microsoft.com/office/drawing/2014/main" id="{B7A4AE1F-831E-4C7B-A1DA-51E2EEE5E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25" y="764414"/>
            <a:ext cx="2453833" cy="3105228"/>
          </a:xfrm>
          <a:prstGeom prst="rect">
            <a:avLst/>
          </a:prstGeom>
        </p:spPr>
      </p:pic>
      <p:pic>
        <p:nvPicPr>
          <p:cNvPr id="6" name="Рисунок 5">
            <a:extLst>
              <a:ext uri="{FF2B5EF4-FFF2-40B4-BE49-F238E27FC236}">
                <a16:creationId xmlns:a16="http://schemas.microsoft.com/office/drawing/2014/main" id="{ABB05030-7F1C-470B-864D-E3D5B6832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2" y="3979760"/>
            <a:ext cx="3148314" cy="2268640"/>
          </a:xfrm>
          <a:prstGeom prst="rect">
            <a:avLst/>
          </a:prstGeom>
        </p:spPr>
      </p:pic>
      <p:pic>
        <p:nvPicPr>
          <p:cNvPr id="8" name="Рисунок 7">
            <a:extLst>
              <a:ext uri="{FF2B5EF4-FFF2-40B4-BE49-F238E27FC236}">
                <a16:creationId xmlns:a16="http://schemas.microsoft.com/office/drawing/2014/main" id="{9BDBADDC-A607-4C82-84A6-0AC8FA950B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0652" y="3143171"/>
            <a:ext cx="2453834" cy="3105229"/>
          </a:xfrm>
          <a:prstGeom prst="rect">
            <a:avLst/>
          </a:prstGeom>
        </p:spPr>
      </p:pic>
      <p:pic>
        <p:nvPicPr>
          <p:cNvPr id="12" name="Рисунок 11">
            <a:extLst>
              <a:ext uri="{FF2B5EF4-FFF2-40B4-BE49-F238E27FC236}">
                <a16:creationId xmlns:a16="http://schemas.microsoft.com/office/drawing/2014/main" id="{17602671-8431-4B0E-9829-976BBDAFAA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3561465"/>
            <a:ext cx="2787352" cy="2268640"/>
          </a:xfrm>
          <a:prstGeom prst="rect">
            <a:avLst/>
          </a:prstGeom>
        </p:spPr>
      </p:pic>
      <p:pic>
        <p:nvPicPr>
          <p:cNvPr id="14" name="Рисунок 13">
            <a:extLst>
              <a:ext uri="{FF2B5EF4-FFF2-40B4-BE49-F238E27FC236}">
                <a16:creationId xmlns:a16="http://schemas.microsoft.com/office/drawing/2014/main" id="{02067B6F-2558-4694-87FF-49D8202CFD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9509" y="231493"/>
            <a:ext cx="2274666" cy="2951544"/>
          </a:xfrm>
          <a:prstGeom prst="rect">
            <a:avLst/>
          </a:prstGeom>
        </p:spPr>
      </p:pic>
      <p:pic>
        <p:nvPicPr>
          <p:cNvPr id="16" name="Рисунок 15">
            <a:extLst>
              <a:ext uri="{FF2B5EF4-FFF2-40B4-BE49-F238E27FC236}">
                <a16:creationId xmlns:a16="http://schemas.microsoft.com/office/drawing/2014/main" id="{CB3D1F94-396F-4DE3-AD84-E7678AB7CF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6823" y="3374986"/>
            <a:ext cx="2787352" cy="3105229"/>
          </a:xfrm>
          <a:prstGeom prst="rect">
            <a:avLst/>
          </a:prstGeom>
        </p:spPr>
      </p:pic>
    </p:spTree>
    <p:extLst>
      <p:ext uri="{BB962C8B-B14F-4D97-AF65-F5344CB8AC3E}">
        <p14:creationId xmlns:p14="http://schemas.microsoft.com/office/powerpoint/2010/main" val="1516260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AE1453-E04B-40A3-BD7B-C71F0154268D}"/>
              </a:ext>
            </a:extLst>
          </p:cNvPr>
          <p:cNvSpPr>
            <a:spLocks noGrp="1"/>
          </p:cNvSpPr>
          <p:nvPr>
            <p:ph type="title"/>
          </p:nvPr>
        </p:nvSpPr>
        <p:spPr/>
        <p:txBody>
          <a:bodyPr>
            <a:normAutofit fontScale="90000"/>
          </a:bodyPr>
          <a:lstStyle/>
          <a:p>
            <a:pPr algn="ctr"/>
            <a:r>
              <a:rPr lang="ru-RU" sz="3600" dirty="0">
                <a:solidFill>
                  <a:schemeClr val="accent2">
                    <a:lumMod val="75000"/>
                  </a:schemeClr>
                </a:solidFill>
                <a:latin typeface="Arial Black" panose="020B0A04020102020204" pitchFamily="34" charset="0"/>
              </a:rPr>
              <a:t>МБОУ ШКОЛА с. Анучино-</a:t>
            </a:r>
            <a:br>
              <a:rPr lang="ru-RU" sz="3600" dirty="0">
                <a:solidFill>
                  <a:schemeClr val="accent2">
                    <a:lumMod val="75000"/>
                  </a:schemeClr>
                </a:solidFill>
                <a:latin typeface="Arial Black" panose="020B0A04020102020204" pitchFamily="34" charset="0"/>
              </a:rPr>
            </a:br>
            <a:r>
              <a:rPr lang="ru-RU" sz="2800" dirty="0">
                <a:solidFill>
                  <a:schemeClr val="accent2">
                    <a:lumMod val="75000"/>
                  </a:schemeClr>
                </a:solidFill>
                <a:latin typeface="Arial Black" panose="020B0A04020102020204" pitchFamily="34" charset="0"/>
              </a:rPr>
              <a:t>центр образования:</a:t>
            </a:r>
            <a:br>
              <a:rPr lang="ru-RU" sz="2800" dirty="0">
                <a:solidFill>
                  <a:schemeClr val="accent2">
                    <a:lumMod val="75000"/>
                  </a:schemeClr>
                </a:solidFill>
                <a:latin typeface="Arial Black" panose="020B0A04020102020204" pitchFamily="34" charset="0"/>
              </a:rPr>
            </a:br>
            <a:r>
              <a:rPr lang="ru-RU" sz="2200" dirty="0">
                <a:solidFill>
                  <a:schemeClr val="accent2">
                    <a:lumMod val="75000"/>
                  </a:schemeClr>
                </a:solidFill>
                <a:latin typeface="+mn-lt"/>
              </a:rPr>
              <a:t>естественнонаучная     направленность</a:t>
            </a:r>
            <a:br>
              <a:rPr lang="ru-RU" sz="2200" dirty="0">
                <a:solidFill>
                  <a:schemeClr val="accent2">
                    <a:lumMod val="75000"/>
                  </a:schemeClr>
                </a:solidFill>
                <a:latin typeface="+mn-lt"/>
              </a:rPr>
            </a:br>
            <a:r>
              <a:rPr lang="ru-RU" sz="2200" dirty="0">
                <a:solidFill>
                  <a:schemeClr val="accent2">
                    <a:lumMod val="75000"/>
                  </a:schemeClr>
                </a:solidFill>
                <a:latin typeface="+mn-lt"/>
              </a:rPr>
              <a:t>технологическая          направленность</a:t>
            </a:r>
            <a:br>
              <a:rPr lang="ru-RU" sz="2200" dirty="0">
                <a:solidFill>
                  <a:schemeClr val="accent2">
                    <a:lumMod val="75000"/>
                  </a:schemeClr>
                </a:solidFill>
                <a:latin typeface="+mn-lt"/>
              </a:rPr>
            </a:br>
            <a:br>
              <a:rPr lang="ru-RU" sz="2200" dirty="0">
                <a:solidFill>
                  <a:schemeClr val="accent2">
                    <a:lumMod val="75000"/>
                  </a:schemeClr>
                </a:solidFill>
                <a:latin typeface="+mn-lt"/>
              </a:rPr>
            </a:br>
            <a:br>
              <a:rPr lang="ru-RU" sz="2200" dirty="0">
                <a:solidFill>
                  <a:schemeClr val="accent2">
                    <a:lumMod val="75000"/>
                  </a:schemeClr>
                </a:solidFill>
                <a:latin typeface="+mn-lt"/>
              </a:rPr>
            </a:br>
            <a:br>
              <a:rPr lang="ru-RU" sz="3600" dirty="0">
                <a:solidFill>
                  <a:schemeClr val="accent2">
                    <a:lumMod val="75000"/>
                  </a:schemeClr>
                </a:solidFill>
                <a:latin typeface="Arial Black" panose="020B0A04020102020204" pitchFamily="34" charset="0"/>
              </a:rPr>
            </a:br>
            <a:endParaRPr lang="ru-RU" dirty="0"/>
          </a:p>
        </p:txBody>
      </p:sp>
      <p:pic>
        <p:nvPicPr>
          <p:cNvPr id="4" name="Рисунок 3">
            <a:extLst>
              <a:ext uri="{FF2B5EF4-FFF2-40B4-BE49-F238E27FC236}">
                <a16:creationId xmlns:a16="http://schemas.microsoft.com/office/drawing/2014/main" id="{B2098F80-894C-470B-8403-66FF9308F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803" y="2233913"/>
            <a:ext cx="5572995" cy="3868838"/>
          </a:xfrm>
          <a:prstGeom prst="rect">
            <a:avLst/>
          </a:prstGeom>
        </p:spPr>
      </p:pic>
      <p:pic>
        <p:nvPicPr>
          <p:cNvPr id="6" name="Рисунок 5">
            <a:extLst>
              <a:ext uri="{FF2B5EF4-FFF2-40B4-BE49-F238E27FC236}">
                <a16:creationId xmlns:a16="http://schemas.microsoft.com/office/drawing/2014/main" id="{D4121F92-8C8A-42C6-BE8C-09A28D394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9520" y="2731625"/>
            <a:ext cx="5451677" cy="3984585"/>
          </a:xfrm>
          <a:prstGeom prst="rect">
            <a:avLst/>
          </a:prstGeom>
        </p:spPr>
      </p:pic>
    </p:spTree>
    <p:extLst>
      <p:ext uri="{BB962C8B-B14F-4D97-AF65-F5344CB8AC3E}">
        <p14:creationId xmlns:p14="http://schemas.microsoft.com/office/powerpoint/2010/main" val="788833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925A14-E9C0-4263-9882-4BDA0EFAF9C8}"/>
              </a:ext>
            </a:extLst>
          </p:cNvPr>
          <p:cNvSpPr>
            <a:spLocks noGrp="1"/>
          </p:cNvSpPr>
          <p:nvPr>
            <p:ph type="title"/>
          </p:nvPr>
        </p:nvSpPr>
        <p:spPr/>
        <p:txBody>
          <a:bodyPr/>
          <a:lstStyle/>
          <a:p>
            <a:pPr algn="ctr"/>
            <a:r>
              <a:rPr lang="ru-RU" sz="3600" dirty="0">
                <a:solidFill>
                  <a:srgbClr val="020C22"/>
                </a:solidFill>
                <a:effectLst/>
                <a:latin typeface="Arial Black" panose="020B0A04020102020204" pitchFamily="34" charset="0"/>
                <a:ea typeface="Times New Roman" panose="02020603050405020304" pitchFamily="18" charset="0"/>
              </a:rPr>
              <a:t> </a:t>
            </a:r>
            <a:r>
              <a:rPr lang="ru-RU" sz="3600" dirty="0">
                <a:solidFill>
                  <a:schemeClr val="accent1">
                    <a:lumMod val="50000"/>
                  </a:schemeClr>
                </a:solidFill>
                <a:effectLst/>
                <a:latin typeface="Arial Black" panose="020B0A04020102020204" pitchFamily="34" charset="0"/>
                <a:ea typeface="Times New Roman" panose="02020603050405020304" pitchFamily="18" charset="0"/>
              </a:rPr>
              <a:t>Цифровая трансформация</a:t>
            </a:r>
            <a:endParaRPr lang="ru-RU" dirty="0">
              <a:solidFill>
                <a:schemeClr val="accent1">
                  <a:lumMod val="50000"/>
                </a:schemeClr>
              </a:solidFill>
            </a:endParaRPr>
          </a:p>
        </p:txBody>
      </p:sp>
      <p:sp>
        <p:nvSpPr>
          <p:cNvPr id="3" name="Объект 2">
            <a:extLst>
              <a:ext uri="{FF2B5EF4-FFF2-40B4-BE49-F238E27FC236}">
                <a16:creationId xmlns:a16="http://schemas.microsoft.com/office/drawing/2014/main" id="{2CD33148-A49C-4AF3-97DA-42AA34298E11}"/>
              </a:ext>
            </a:extLst>
          </p:cNvPr>
          <p:cNvSpPr>
            <a:spLocks noGrp="1"/>
          </p:cNvSpPr>
          <p:nvPr>
            <p:ph sz="half" idx="1"/>
          </p:nvPr>
        </p:nvSpPr>
        <p:spPr/>
        <p:txBody>
          <a:bodyPr>
            <a:normAutofit lnSpcReduction="10000"/>
          </a:bodyPr>
          <a:lstStyle/>
          <a:p>
            <a:r>
              <a:rPr lang="ru-RU" sz="2000" dirty="0">
                <a:latin typeface="Arial Black" panose="020B0A04020102020204" pitchFamily="34" charset="0"/>
              </a:rPr>
              <a:t>Образование;</a:t>
            </a:r>
          </a:p>
          <a:p>
            <a:endParaRPr lang="ru-RU" sz="2000" dirty="0">
              <a:latin typeface="Arial Black" panose="020B0A04020102020204" pitchFamily="34" charset="0"/>
            </a:endParaRPr>
          </a:p>
          <a:p>
            <a:r>
              <a:rPr lang="ru-RU" sz="2000" dirty="0">
                <a:latin typeface="Arial Black" panose="020B0A04020102020204" pitchFamily="34" charset="0"/>
              </a:rPr>
              <a:t>Здравоохранение;</a:t>
            </a:r>
          </a:p>
          <a:p>
            <a:endParaRPr lang="ru-RU" sz="2000" dirty="0">
              <a:latin typeface="Arial Black" panose="020B0A04020102020204" pitchFamily="34" charset="0"/>
            </a:endParaRPr>
          </a:p>
          <a:p>
            <a:r>
              <a:rPr lang="ru-RU" sz="2000" dirty="0">
                <a:latin typeface="Arial Black" panose="020B0A04020102020204" pitchFamily="34" charset="0"/>
              </a:rPr>
              <a:t>Государственное управление;</a:t>
            </a:r>
          </a:p>
          <a:p>
            <a:endParaRPr lang="ru-RU" sz="2000" dirty="0">
              <a:latin typeface="Arial Black" panose="020B0A04020102020204" pitchFamily="34" charset="0"/>
            </a:endParaRPr>
          </a:p>
          <a:p>
            <a:r>
              <a:rPr lang="ru-RU" sz="2000" dirty="0">
                <a:latin typeface="Arial Black" panose="020B0A04020102020204" pitchFamily="34" charset="0"/>
              </a:rPr>
              <a:t>Транспорт;</a:t>
            </a:r>
          </a:p>
          <a:p>
            <a:endParaRPr lang="ru-RU" sz="2000" dirty="0">
              <a:latin typeface="Arial Black" panose="020B0A04020102020204" pitchFamily="34" charset="0"/>
            </a:endParaRPr>
          </a:p>
          <a:p>
            <a:r>
              <a:rPr lang="ru-RU" sz="2000" dirty="0">
                <a:latin typeface="Arial Black" panose="020B0A04020102020204" pitchFamily="34" charset="0"/>
              </a:rPr>
              <a:t>Городская среда</a:t>
            </a:r>
            <a:r>
              <a:rPr lang="ru-RU" dirty="0">
                <a:latin typeface="Arial Black" panose="020B0A04020102020204" pitchFamily="34" charset="0"/>
              </a:rPr>
              <a:t>.</a:t>
            </a:r>
          </a:p>
        </p:txBody>
      </p:sp>
      <p:sp>
        <p:nvSpPr>
          <p:cNvPr id="4" name="Объект 3">
            <a:extLst>
              <a:ext uri="{FF2B5EF4-FFF2-40B4-BE49-F238E27FC236}">
                <a16:creationId xmlns:a16="http://schemas.microsoft.com/office/drawing/2014/main" id="{87CF6CEB-F7E1-4A09-8D35-7DBEAF855409}"/>
              </a:ext>
            </a:extLst>
          </p:cNvPr>
          <p:cNvSpPr>
            <a:spLocks noGrp="1"/>
          </p:cNvSpPr>
          <p:nvPr>
            <p:ph sz="half" idx="2"/>
          </p:nvPr>
        </p:nvSpPr>
        <p:spPr/>
        <p:txBody>
          <a:bodyPr>
            <a:normAutofit lnSpcReduction="10000"/>
          </a:bodyPr>
          <a:lstStyle/>
          <a:p>
            <a:endParaRPr lang="ru-RU" sz="4400" dirty="0">
              <a:latin typeface="Arial Black" panose="020B0A04020102020204" pitchFamily="34" charset="0"/>
            </a:endParaRPr>
          </a:p>
          <a:p>
            <a:r>
              <a:rPr lang="ru-RU" sz="4400">
                <a:latin typeface="Arial Black" panose="020B0A04020102020204" pitchFamily="34" charset="0"/>
              </a:rPr>
              <a:t> 28 </a:t>
            </a:r>
            <a:r>
              <a:rPr lang="ru-RU" sz="2000" dirty="0">
                <a:latin typeface="Arial Black" panose="020B0A04020102020204" pitchFamily="34" charset="0"/>
              </a:rPr>
              <a:t>муниципальных социально значимых услуг в электронном формате, внедрённых в Анучинском МО.</a:t>
            </a:r>
          </a:p>
        </p:txBody>
      </p:sp>
    </p:spTree>
    <p:extLst>
      <p:ext uri="{BB962C8B-B14F-4D97-AF65-F5344CB8AC3E}">
        <p14:creationId xmlns:p14="http://schemas.microsoft.com/office/powerpoint/2010/main" val="3716824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E0EB38-A7E8-490F-BF32-7F21FA5A4ACD}"/>
              </a:ext>
            </a:extLst>
          </p:cNvPr>
          <p:cNvSpPr>
            <a:spLocks noGrp="1"/>
          </p:cNvSpPr>
          <p:nvPr>
            <p:ph type="ctrTitle"/>
          </p:nvPr>
        </p:nvSpPr>
        <p:spPr>
          <a:xfrm>
            <a:off x="1426044" y="1160865"/>
            <a:ext cx="7766936" cy="1646302"/>
          </a:xfrm>
        </p:spPr>
        <p:txBody>
          <a:bodyPr/>
          <a:lstStyle/>
          <a:p>
            <a:pPr algn="ctr"/>
            <a:r>
              <a:rPr lang="ru-RU" dirty="0">
                <a:solidFill>
                  <a:schemeClr val="accent2">
                    <a:lumMod val="50000"/>
                  </a:schemeClr>
                </a:solidFill>
                <a:latin typeface="Times New Roman" panose="02020603050405020304" pitchFamily="18" charset="0"/>
                <a:cs typeface="Times New Roman" panose="02020603050405020304" pitchFamily="18" charset="0"/>
              </a:rPr>
              <a:t>С П А С И Б О</a:t>
            </a:r>
          </a:p>
        </p:txBody>
      </p:sp>
      <p:sp>
        <p:nvSpPr>
          <p:cNvPr id="3" name="Подзаголовок 2">
            <a:extLst>
              <a:ext uri="{FF2B5EF4-FFF2-40B4-BE49-F238E27FC236}">
                <a16:creationId xmlns:a16="http://schemas.microsoft.com/office/drawing/2014/main" id="{A376FFC0-217C-4638-98A8-B78223B0D751}"/>
              </a:ext>
            </a:extLst>
          </p:cNvPr>
          <p:cNvSpPr>
            <a:spLocks noGrp="1"/>
          </p:cNvSpPr>
          <p:nvPr>
            <p:ph type="subTitle" idx="1"/>
          </p:nvPr>
        </p:nvSpPr>
        <p:spPr>
          <a:xfrm>
            <a:off x="1426044" y="2953935"/>
            <a:ext cx="7766936" cy="1096899"/>
          </a:xfrm>
        </p:spPr>
        <p:txBody>
          <a:bodyPr>
            <a:normAutofit fontScale="62500" lnSpcReduction="20000"/>
          </a:bodyPr>
          <a:lstStyle/>
          <a:p>
            <a:pPr algn="ctr"/>
            <a:r>
              <a:rPr lang="ru-RU" sz="5400" dirty="0">
                <a:solidFill>
                  <a:schemeClr val="accent2">
                    <a:lumMod val="50000"/>
                  </a:schemeClr>
                </a:solidFill>
                <a:latin typeface="Times New Roman" panose="02020603050405020304" pitchFamily="18" charset="0"/>
                <a:cs typeface="Times New Roman" panose="02020603050405020304" pitchFamily="18" charset="0"/>
              </a:rPr>
              <a:t>за </a:t>
            </a:r>
          </a:p>
          <a:p>
            <a:pPr algn="ctr"/>
            <a:r>
              <a:rPr lang="ru-RU" sz="5400" dirty="0">
                <a:solidFill>
                  <a:schemeClr val="accent2">
                    <a:lumMod val="50000"/>
                  </a:schemeClr>
                </a:solidFill>
                <a:latin typeface="Times New Roman" panose="02020603050405020304" pitchFamily="18" charset="0"/>
                <a:cs typeface="Times New Roman" panose="02020603050405020304" pitchFamily="18" charset="0"/>
              </a:rPr>
              <a:t>В Н И М А Н И Е! </a:t>
            </a:r>
          </a:p>
        </p:txBody>
      </p:sp>
    </p:spTree>
    <p:extLst>
      <p:ext uri="{BB962C8B-B14F-4D97-AF65-F5344CB8AC3E}">
        <p14:creationId xmlns:p14="http://schemas.microsoft.com/office/powerpoint/2010/main" val="2580653173"/>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1474</TotalTime>
  <Words>1498</Words>
  <Application>Microsoft Office PowerPoint</Application>
  <PresentationFormat>Широкоэкранный</PresentationFormat>
  <Paragraphs>157</Paragraphs>
  <Slides>29</Slides>
  <Notes>4</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29</vt:i4>
      </vt:variant>
    </vt:vector>
  </HeadingPairs>
  <TitlesOfParts>
    <vt:vector size="41" baseType="lpstr">
      <vt:lpstr>Arial</vt:lpstr>
      <vt:lpstr>Arial Black</vt:lpstr>
      <vt:lpstr>Bookman Old Style</vt:lpstr>
      <vt:lpstr>Calibri</vt:lpstr>
      <vt:lpstr>Century Gothic</vt:lpstr>
      <vt:lpstr>Constantia</vt:lpstr>
      <vt:lpstr>Open Sans</vt:lpstr>
      <vt:lpstr>Symbol</vt:lpstr>
      <vt:lpstr>Times New Roman</vt:lpstr>
      <vt:lpstr>Trebuchet MS</vt:lpstr>
      <vt:lpstr>Wingdings 3</vt:lpstr>
      <vt:lpstr>Аспект</vt:lpstr>
      <vt:lpstr> Анучинский МО 2021г</vt:lpstr>
      <vt:lpstr>Национальные цели развития Российской Федерации  Указ Президента Российской Федерации от 21 июля 2020 г. № 474 «О национальных целях развития Российской Федерации на период до 2030 года» </vt:lpstr>
      <vt:lpstr>ОРГАНЫ УПРАВЛЕНИЯ  ПРОЕКТНОЙ ДЕЯТЕЛЬНОСТЬЮ  </vt:lpstr>
      <vt:lpstr>Муниципальный проектный офис Положение о муниципальном проектном  офисе Анучинского МО (распоряжение АМО от 15.06.2021 № 370-р)</vt:lpstr>
      <vt:lpstr>Муниципальный проектный комитет Положение о муниципальном проектном  комитете Анучинского МО (распоряжение АМО от 15.06.2021 № 370-р)</vt:lpstr>
      <vt:lpstr>Ответственные лица за проектную  деятельность</vt:lpstr>
      <vt:lpstr>Портфель  проектов/ программных мероприятий  25 региональных и муниципальных проектов/ программных мероприятий:  образование - 5; культура – 4; благоустройство территорий – 7; дорожная деятельность – 6; подъездные дороги к земельным участкам (семьи, имеющие 3 и более детей )ПСД – 1; обеспечение качественными услугами ЖКХ (ПСД)- 2   </vt:lpstr>
      <vt:lpstr>Муниципальный проектный комитет - 2021г</vt:lpstr>
      <vt:lpstr>ИНСТИТУТ ОБЩЕСТВЕННЫХ НАБЛЮДАТЕЛЕЙ</vt:lpstr>
      <vt:lpstr>Общественный наблюдатель,</vt:lpstr>
      <vt:lpstr>Работа с общественными наблюдателями</vt:lpstr>
      <vt:lpstr>Работа с общественными наблюдателями</vt:lpstr>
      <vt:lpstr>Работа с общественными наблюдателями  (ВЫЕЗДЫ на ОБЪЕКТЫ) </vt:lpstr>
      <vt:lpstr>Работа со СМИ «Анучинские Зори»</vt:lpstr>
      <vt:lpstr>Сайт администрации АМО,  социальные сети</vt:lpstr>
      <vt:lpstr>Реализуемые проекты:  Детско-спортивные площадки – с. Анучино </vt:lpstr>
      <vt:lpstr>Мнение населения о реализуемых проектах</vt:lpstr>
      <vt:lpstr>Мнение населения о реализуемых проектах</vt:lpstr>
      <vt:lpstr>с. Еловка           с. Ильмаковка</vt:lpstr>
      <vt:lpstr>Программные мероприятия: дорожная деятельность  (устройство дорог из песка-гравия и щебня с. Корниловка, с.Чернышевка, с. Анучино)  </vt:lpstr>
      <vt:lpstr>Мнение населения о реализуемых проектах</vt:lpstr>
      <vt:lpstr>Дорожная деятельность  (асфальтирование дорог с.Староварваровка, с.Анучино)</vt:lpstr>
      <vt:lpstr>Программные мероприятия: устройство уличного освещения (Анучинский ТО, Чернышевский ТО, Виноградовский ТО)</vt:lpstr>
      <vt:lpstr>   Капитальный ремонт    СДК с. Чернышевка</vt:lpstr>
      <vt:lpstr>Мнение населения о реализуемых проектах</vt:lpstr>
      <vt:lpstr>               МБОУ ШКОЛА с. Анучино- центр образования           (ремонт кабинетов биологии, физики,      технологии)</vt:lpstr>
      <vt:lpstr>МБОУ ШКОЛА с. Анучино- центр образования: естественнонаучная     направленность технологическая          направленность    </vt:lpstr>
      <vt:lpstr> Цифровая трансформация</vt:lpstr>
      <vt:lpstr>С П А С И Б 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Анучинский МО 2021г</dc:title>
  <dc:creator>Ирина В. Скорикова</dc:creator>
  <cp:lastModifiedBy>Ирина В. Скорикова</cp:lastModifiedBy>
  <cp:revision>107</cp:revision>
  <cp:lastPrinted>2021-09-21T04:50:15Z</cp:lastPrinted>
  <dcterms:created xsi:type="dcterms:W3CDTF">2021-08-11T00:04:01Z</dcterms:created>
  <dcterms:modified xsi:type="dcterms:W3CDTF">2022-02-10T04:35:17Z</dcterms:modified>
</cp:coreProperties>
</file>